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265" r:id="rId3"/>
    <p:sldId id="268" r:id="rId4"/>
    <p:sldId id="291" r:id="rId5"/>
    <p:sldId id="295" r:id="rId6"/>
    <p:sldId id="296" r:id="rId7"/>
    <p:sldId id="297" r:id="rId8"/>
    <p:sldId id="278" r:id="rId9"/>
    <p:sldId id="298" r:id="rId10"/>
    <p:sldId id="299" r:id="rId11"/>
    <p:sldId id="300" r:id="rId12"/>
    <p:sldId id="301" r:id="rId13"/>
    <p:sldId id="292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294" r:id="rId33"/>
    <p:sldId id="320" r:id="rId34"/>
    <p:sldId id="321" r:id="rId35"/>
    <p:sldId id="322" r:id="rId36"/>
    <p:sldId id="323" r:id="rId37"/>
    <p:sldId id="32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Ji Hyeon" initials="CJH" lastIdx="1" clrIdx="0">
    <p:extLst>
      <p:ext uri="{19B8F6BF-5375-455C-9EA6-DF929625EA0E}">
        <p15:presenceInfo xmlns:p15="http://schemas.microsoft.com/office/powerpoint/2012/main" userId="9193feb64a2a67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5023" autoAdjust="0"/>
  </p:normalViewPr>
  <p:slideViewPr>
    <p:cSldViewPr snapToGrid="0">
      <p:cViewPr varScale="1">
        <p:scale>
          <a:sx n="97" d="100"/>
          <a:sy n="97" d="100"/>
        </p:scale>
        <p:origin x="103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426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682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62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32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96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25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241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264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715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220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487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5515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05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715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6748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6396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612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209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77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0260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487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477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690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047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77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204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2878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799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873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084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50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111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230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35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Unity</a:t>
            </a:r>
            <a:br>
              <a:rPr lang="en-US" altLang="ko-KR" dirty="0"/>
            </a:br>
            <a:r>
              <a:rPr lang="en-US" altLang="ko-KR" dirty="0"/>
              <a:t>-Cahpter7-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Gamemanager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2937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GameManager</a:t>
            </a:r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Field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게임의 상태를 나타내는 변수와 프로퍼티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</a:rPr>
              <a:t>isGameover</a:t>
            </a:r>
            <a:r>
              <a:rPr lang="ko-KR" altLang="en-US" sz="1400" dirty="0">
                <a:latin typeface="Arial Black" panose="020B0A04020102020204" pitchFamily="34" charset="0"/>
              </a:rPr>
              <a:t>는 </a:t>
            </a:r>
            <a:r>
              <a:rPr lang="en-US" altLang="ko-KR" sz="1400" dirty="0">
                <a:latin typeface="Arial Black" panose="020B0A04020102020204" pitchFamily="34" charset="0"/>
              </a:rPr>
              <a:t>public get, private set</a:t>
            </a:r>
            <a:r>
              <a:rPr lang="ko-KR" altLang="en-US" sz="1400" dirty="0">
                <a:latin typeface="Arial Black" panose="020B0A04020102020204" pitchFamily="34" charset="0"/>
              </a:rPr>
              <a:t>으로 선언된 프로퍼티이기 때문에 </a:t>
            </a:r>
            <a:r>
              <a:rPr lang="en-US" altLang="ko-KR" sz="1400" dirty="0" err="1">
                <a:latin typeface="Arial Black" panose="020B0A04020102020204" pitchFamily="34" charset="0"/>
              </a:rPr>
              <a:t>GameManager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외부에서는 값을 읽을 수 만 있고 변경할 수 없다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Awake() Method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Scene</a:t>
            </a:r>
            <a:r>
              <a:rPr lang="ko-KR" altLang="en-US" sz="1400" dirty="0">
                <a:latin typeface="Arial Black" panose="020B0A04020102020204" pitchFamily="34" charset="0"/>
              </a:rPr>
              <a:t>에서 둘 이상의 </a:t>
            </a:r>
            <a:r>
              <a:rPr lang="en-US" altLang="ko-KR" sz="1400" dirty="0" err="1">
                <a:latin typeface="Arial Black" panose="020B0A04020102020204" pitchFamily="34" charset="0"/>
              </a:rPr>
              <a:t>GameManager</a:t>
            </a:r>
            <a:r>
              <a:rPr lang="en-US" altLang="ko-KR" sz="1400" dirty="0">
                <a:latin typeface="Arial Black" panose="020B0A04020102020204" pitchFamily="34" charset="0"/>
              </a:rPr>
              <a:t> Type</a:t>
            </a:r>
            <a:r>
              <a:rPr lang="ko-KR" altLang="en-US" sz="1400" dirty="0">
                <a:latin typeface="Arial Black" panose="020B0A04020102020204" pitchFamily="34" charset="0"/>
              </a:rPr>
              <a:t>의 오브젝트가 존재하지 못하도록 막는다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Awake()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if </a:t>
            </a:r>
            <a:r>
              <a:rPr lang="ko-KR" altLang="en-US" sz="1400" dirty="0">
                <a:latin typeface="Arial Black" panose="020B0A04020102020204" pitchFamily="34" charset="0"/>
              </a:rPr>
              <a:t>문 블록은 </a:t>
            </a:r>
            <a:r>
              <a:rPr lang="ko-KR" altLang="en-US" sz="1400" dirty="0" err="1">
                <a:latin typeface="Arial Black" panose="020B0A04020102020204" pitchFamily="34" charset="0"/>
              </a:rPr>
              <a:t>싱글턴</a:t>
            </a:r>
            <a:r>
              <a:rPr lang="ko-KR" altLang="en-US" sz="1400" dirty="0">
                <a:latin typeface="Arial Black" panose="020B0A04020102020204" pitchFamily="34" charset="0"/>
              </a:rPr>
              <a:t> 프로퍼티 </a:t>
            </a:r>
            <a:r>
              <a:rPr lang="en-US" altLang="ko-KR" sz="1400" dirty="0">
                <a:latin typeface="Arial Black" panose="020B0A04020102020204" pitchFamily="34" charset="0"/>
              </a:rPr>
              <a:t>instance</a:t>
            </a:r>
            <a:r>
              <a:rPr lang="ko-KR" altLang="en-US" sz="1400" dirty="0">
                <a:latin typeface="Arial Black" panose="020B0A04020102020204" pitchFamily="34" charset="0"/>
              </a:rPr>
              <a:t>를 이용해 접근한 </a:t>
            </a:r>
            <a:r>
              <a:rPr lang="ko-KR" altLang="en-US" sz="1400" dirty="0" err="1">
                <a:latin typeface="Arial Black" panose="020B0A04020102020204" pitchFamily="34" charset="0"/>
              </a:rPr>
              <a:t>싱글턴</a:t>
            </a:r>
            <a:r>
              <a:rPr lang="ko-KR" altLang="en-US" sz="1400" dirty="0">
                <a:latin typeface="Arial Black" panose="020B0A04020102020204" pitchFamily="34" charset="0"/>
              </a:rPr>
              <a:t> 오브젝트가 자기 자신</a:t>
            </a:r>
            <a:r>
              <a:rPr lang="en-US" altLang="ko-KR" sz="1400" dirty="0">
                <a:latin typeface="Arial Black" panose="020B0A04020102020204" pitchFamily="34" charset="0"/>
              </a:rPr>
              <a:t>(this)</a:t>
            </a:r>
            <a:r>
              <a:rPr lang="ko-KR" altLang="en-US" sz="1400" dirty="0">
                <a:latin typeface="Arial Black" panose="020B0A04020102020204" pitchFamily="34" charset="0"/>
              </a:rPr>
              <a:t>이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아니라면</a:t>
            </a:r>
            <a:r>
              <a:rPr lang="en-US" altLang="ko-KR" sz="1400" dirty="0">
                <a:latin typeface="Arial Black" panose="020B0A04020102020204" pitchFamily="34" charset="0"/>
              </a:rPr>
              <a:t> (</a:t>
            </a:r>
            <a:r>
              <a:rPr lang="ko-KR" altLang="en-US" sz="1400" dirty="0">
                <a:latin typeface="Arial Black" panose="020B0A04020102020204" pitchFamily="34" charset="0"/>
              </a:rPr>
              <a:t>이미 다른 </a:t>
            </a:r>
            <a:r>
              <a:rPr lang="en-US" altLang="ko-KR" sz="1400" dirty="0" err="1">
                <a:latin typeface="Arial Black" panose="020B0A04020102020204" pitchFamily="34" charset="0"/>
              </a:rPr>
              <a:t>GameManager</a:t>
            </a:r>
            <a:r>
              <a:rPr lang="en-US" altLang="ko-KR" sz="1400" dirty="0">
                <a:latin typeface="Arial Black" panose="020B0A04020102020204" pitchFamily="34" charset="0"/>
              </a:rPr>
              <a:t> Type </a:t>
            </a:r>
            <a:r>
              <a:rPr lang="ko-KR" altLang="en-US" sz="1400" dirty="0">
                <a:latin typeface="Arial Black" panose="020B0A04020102020204" pitchFamily="34" charset="0"/>
              </a:rPr>
              <a:t>오브젝트가 </a:t>
            </a:r>
            <a:r>
              <a:rPr lang="ko-KR" altLang="en-US" sz="1400" dirty="0" err="1">
                <a:latin typeface="Arial Black" panose="020B0A04020102020204" pitchFamily="34" charset="0"/>
              </a:rPr>
              <a:t>싱글턴으로</a:t>
            </a:r>
            <a:r>
              <a:rPr lang="ko-KR" altLang="en-US" sz="1400" dirty="0">
                <a:latin typeface="Arial Black" panose="020B0A04020102020204" pitchFamily="34" charset="0"/>
              </a:rPr>
              <a:t> 존재하고 있다면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  <a:r>
              <a:rPr lang="ko-KR" altLang="en-US" sz="1400" dirty="0">
                <a:latin typeface="Arial Black" panose="020B0A04020102020204" pitchFamily="34" charset="0"/>
              </a:rPr>
              <a:t> 자신의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를 파괴한다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</a:rPr>
              <a:t>싱글턴</a:t>
            </a:r>
            <a:r>
              <a:rPr lang="ko-KR" altLang="en-US" sz="1400" dirty="0">
                <a:latin typeface="Arial Black" panose="020B0A04020102020204" pitchFamily="34" charset="0"/>
              </a:rPr>
              <a:t> 오브젝트는 하나만 존재해야 하기 때문이다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3" name="그림 2" descr="개체, 시계, 공, 오렌지이(가) 표시된 사진&#10;&#10;자동 생성된 설명">
            <a:extLst>
              <a:ext uri="{FF2B5EF4-FFF2-40B4-BE49-F238E27FC236}">
                <a16:creationId xmlns:a16="http://schemas.microsoft.com/office/drawing/2014/main" id="{07C95A77-D5E3-4418-A57A-DABEAD671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7" y="1539023"/>
            <a:ext cx="6125430" cy="476316"/>
          </a:xfrm>
          <a:prstGeom prst="rect">
            <a:avLst/>
          </a:prstGeom>
        </p:spPr>
      </p:pic>
      <p:pic>
        <p:nvPicPr>
          <p:cNvPr id="6" name="그림 5" descr="앉아있는, 방, 화면, 쥐고있는이(가) 표시된 사진&#10;&#10;자동 생성된 설명">
            <a:extLst>
              <a:ext uri="{FF2B5EF4-FFF2-40B4-BE49-F238E27FC236}">
                <a16:creationId xmlns:a16="http://schemas.microsoft.com/office/drawing/2014/main" id="{5C0E6957-C98A-47EB-86F4-DAF573C43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944" y="3413711"/>
            <a:ext cx="5866624" cy="18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Gamemanager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Start() Method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Player</a:t>
            </a:r>
            <a:r>
              <a:rPr lang="ko-KR" altLang="en-US" sz="1400" dirty="0">
                <a:latin typeface="Arial Black" panose="020B0A04020102020204" pitchFamily="34" charset="0"/>
              </a:rPr>
              <a:t>가 사망하면 게임오버 처리를 실행하도록 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Scene</a:t>
            </a:r>
            <a:r>
              <a:rPr lang="ko-KR" altLang="en-US" sz="1400" dirty="0">
                <a:latin typeface="Arial Black" panose="020B0A04020102020204" pitchFamily="34" charset="0"/>
              </a:rPr>
              <a:t>에서 </a:t>
            </a:r>
            <a:r>
              <a:rPr lang="en-US" altLang="ko-KR" sz="1400" dirty="0" err="1">
                <a:latin typeface="Arial Black" panose="020B0A04020102020204" pitchFamily="34" charset="0"/>
              </a:rPr>
              <a:t>PlayerHealth</a:t>
            </a:r>
            <a:r>
              <a:rPr lang="en-US" altLang="ko-KR" sz="1400" dirty="0">
                <a:latin typeface="Arial Black" panose="020B0A04020102020204" pitchFamily="34" charset="0"/>
              </a:rPr>
              <a:t> Type</a:t>
            </a:r>
            <a:r>
              <a:rPr lang="ko-KR" altLang="en-US" sz="1400" dirty="0">
                <a:latin typeface="Arial Black" panose="020B0A04020102020204" pitchFamily="34" charset="0"/>
              </a:rPr>
              <a:t>의 오브젝트를 찾고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해당 오브젝트의 </a:t>
            </a:r>
            <a:r>
              <a:rPr lang="en-US" altLang="ko-KR" sz="1400" dirty="0" err="1">
                <a:latin typeface="Arial Black" panose="020B0A04020102020204" pitchFamily="34" charset="0"/>
              </a:rPr>
              <a:t>onDeath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이벤트를 </a:t>
            </a:r>
            <a:r>
              <a:rPr lang="en-US" altLang="ko-KR" sz="1400" dirty="0" err="1">
                <a:latin typeface="Arial Black" panose="020B0A04020102020204" pitchFamily="34" charset="0"/>
              </a:rPr>
              <a:t>EndGame</a:t>
            </a:r>
            <a:r>
              <a:rPr lang="en-US" altLang="ko-KR" sz="1400" dirty="0">
                <a:latin typeface="Arial Black" panose="020B0A04020102020204" pitchFamily="34" charset="0"/>
              </a:rPr>
              <a:t>() Method</a:t>
            </a:r>
            <a:r>
              <a:rPr lang="ko-KR" altLang="en-US" sz="1400" dirty="0">
                <a:latin typeface="Arial Black" panose="020B0A04020102020204" pitchFamily="34" charset="0"/>
              </a:rPr>
              <a:t>가 구독하는 처리이다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따라서 플레이어 캐릭터가 사망하면서 </a:t>
            </a:r>
            <a:r>
              <a:rPr lang="en-US" altLang="ko-KR" sz="1400" dirty="0" err="1">
                <a:latin typeface="Arial Black" panose="020B0A04020102020204" pitchFamily="34" charset="0"/>
              </a:rPr>
              <a:t>onDeath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이벤트가 발동될 때 </a:t>
            </a:r>
            <a:r>
              <a:rPr lang="en-US" altLang="ko-KR" sz="1400" dirty="0" err="1">
                <a:latin typeface="Arial Black" panose="020B0A04020102020204" pitchFamily="34" charset="0"/>
              </a:rPr>
              <a:t>onDeath</a:t>
            </a:r>
            <a:r>
              <a:rPr lang="ko-KR" altLang="en-US" sz="1400" dirty="0">
                <a:latin typeface="Arial Black" panose="020B0A04020102020204" pitchFamily="34" charset="0"/>
              </a:rPr>
              <a:t>를 구족 중인 </a:t>
            </a:r>
            <a:r>
              <a:rPr lang="en-US" altLang="ko-KR" sz="1400" dirty="0">
                <a:latin typeface="Arial Black" panose="020B0A04020102020204" pitchFamily="34" charset="0"/>
              </a:rPr>
              <a:t>End Game() Method</a:t>
            </a:r>
            <a:r>
              <a:rPr lang="ko-KR" altLang="en-US" sz="1400" dirty="0">
                <a:latin typeface="Arial Black" panose="020B0A04020102020204" pitchFamily="34" charset="0"/>
              </a:rPr>
              <a:t>가 함께 실행되어 게임오버 처리가 실행된다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AddScore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Method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점수를 입력 받아 현재 점수에 추가하고 점수 </a:t>
            </a:r>
            <a:r>
              <a:rPr lang="en-US" altLang="ko-KR" sz="1400" dirty="0">
                <a:latin typeface="Arial Black" panose="020B0A04020102020204" pitchFamily="34" charset="0"/>
              </a:rPr>
              <a:t>UI</a:t>
            </a:r>
            <a:r>
              <a:rPr lang="ko-KR" altLang="en-US" sz="1400" dirty="0">
                <a:latin typeface="Arial Black" panose="020B0A04020102020204" pitchFamily="34" charset="0"/>
              </a:rPr>
              <a:t>를 갱신한다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DFCD81B5-B549-406D-BB47-37538A20A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478847"/>
            <a:ext cx="5687219" cy="1057423"/>
          </a:xfrm>
          <a:prstGeom prst="rect">
            <a:avLst/>
          </a:prstGeom>
        </p:spPr>
      </p:pic>
      <p:pic>
        <p:nvPicPr>
          <p:cNvPr id="9" name="그림 8" descr="테이블, 화면, 쥐고있는, 방이(가) 표시된 사진&#10;&#10;자동 생성된 설명">
            <a:extLst>
              <a:ext uri="{FF2B5EF4-FFF2-40B4-BE49-F238E27FC236}">
                <a16:creationId xmlns:a16="http://schemas.microsoft.com/office/drawing/2014/main" id="{EBE5615C-8181-4CDF-BDB0-F04BEE87B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943" y="4091210"/>
            <a:ext cx="5106113" cy="2534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DAEB6B-BF89-470A-901E-5479E05BF93A}"/>
              </a:ext>
            </a:extLst>
          </p:cNvPr>
          <p:cNvSpPr txBox="1"/>
          <p:nvPr/>
        </p:nvSpPr>
        <p:spPr>
          <a:xfrm>
            <a:off x="6240056" y="4496437"/>
            <a:ext cx="4803619" cy="17235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If(!</a:t>
            </a:r>
            <a:r>
              <a:rPr lang="en-US" altLang="ko-KR" sz="1400" dirty="0" err="1">
                <a:latin typeface="Arial Black" panose="020B0A04020102020204" pitchFamily="34" charset="0"/>
              </a:rPr>
              <a:t>isGameover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  <a:r>
              <a:rPr lang="ko-KR" altLang="en-US" sz="1400" dirty="0">
                <a:latin typeface="Arial Black" panose="020B0A04020102020204" pitchFamily="34" charset="0"/>
              </a:rPr>
              <a:t>를 사용해 게임오버가 아닌 상태에서만 점수를 추가하고</a:t>
            </a:r>
            <a:r>
              <a:rPr lang="en-US" altLang="ko-KR" sz="1400" dirty="0">
                <a:latin typeface="Arial Black" panose="020B0A04020102020204" pitchFamily="34" charset="0"/>
              </a:rPr>
              <a:t> UI </a:t>
            </a:r>
            <a:r>
              <a:rPr lang="ko-KR" altLang="en-US" sz="1400" dirty="0">
                <a:latin typeface="Arial Black" panose="020B0A04020102020204" pitchFamily="34" charset="0"/>
              </a:rPr>
              <a:t>텍스트를 갱신한다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또한 </a:t>
            </a:r>
            <a:r>
              <a:rPr lang="en-US" altLang="ko-KR" sz="1400" dirty="0" err="1">
                <a:latin typeface="Arial Black" panose="020B0A04020102020204" pitchFamily="34" charset="0"/>
              </a:rPr>
              <a:t>GameMa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nager</a:t>
            </a:r>
            <a:r>
              <a:rPr lang="en-US" altLang="ko-KR" sz="1400" dirty="0">
                <a:latin typeface="Arial Black" panose="020B0A04020102020204" pitchFamily="34" charset="0"/>
              </a:rPr>
              <a:t> Script</a:t>
            </a:r>
            <a:r>
              <a:rPr lang="ko-KR" altLang="en-US" sz="1400" dirty="0">
                <a:latin typeface="Arial Black" panose="020B0A04020102020204" pitchFamily="34" charset="0"/>
              </a:rPr>
              <a:t>에서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를 직접 수정하지 않고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UIManager</a:t>
            </a:r>
            <a:r>
              <a:rPr lang="ko-KR" altLang="en-US" sz="1400" dirty="0" err="1">
                <a:latin typeface="Arial Black" panose="020B0A04020102020204" pitchFamily="34" charset="0"/>
              </a:rPr>
              <a:t>싱글턴을</a:t>
            </a:r>
            <a:r>
              <a:rPr lang="ko-KR" altLang="en-US" sz="1400" dirty="0">
                <a:latin typeface="Arial Black" panose="020B0A04020102020204" pitchFamily="34" charset="0"/>
              </a:rPr>
              <a:t> 거쳐 점수 </a:t>
            </a:r>
            <a:r>
              <a:rPr lang="en-US" altLang="ko-KR" sz="1400" dirty="0">
                <a:latin typeface="Arial Black" panose="020B0A04020102020204" pitchFamily="34" charset="0"/>
              </a:rPr>
              <a:t>UI</a:t>
            </a:r>
            <a:r>
              <a:rPr lang="ko-KR" altLang="en-US" sz="1400" dirty="0">
                <a:latin typeface="Arial Black" panose="020B0A04020102020204" pitchFamily="34" charset="0"/>
              </a:rPr>
              <a:t>를 갱신한다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200" dirty="0" err="1">
                <a:latin typeface="Arial Black" panose="020B0A04020102020204" pitchFamily="34" charset="0"/>
                <a:sym typeface="Wingdings" panose="05000000000000000000" pitchFamily="2" charset="2"/>
              </a:rPr>
              <a:t>UIManager</a:t>
            </a:r>
            <a:r>
              <a:rPr lang="en-US" altLang="ko-KR" sz="12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Arial Black" panose="020B0A04020102020204" pitchFamily="34" charset="0"/>
                <a:sym typeface="Wingdings" panose="05000000000000000000" pitchFamily="2" charset="2"/>
              </a:rPr>
              <a:t>덕분에 </a:t>
            </a:r>
            <a:r>
              <a:rPr lang="en-US" altLang="ko-KR" sz="12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GameManager</a:t>
            </a:r>
            <a:r>
              <a:rPr lang="en-US" altLang="ko-KR" sz="1200" dirty="0">
                <a:latin typeface="Arial Black" panose="020B0A04020102020204" pitchFamily="34" charset="0"/>
                <a:sym typeface="Wingdings" panose="05000000000000000000" pitchFamily="2" charset="2"/>
              </a:rPr>
              <a:t> Script</a:t>
            </a:r>
            <a:r>
              <a:rPr lang="ko-KR" altLang="en-US" sz="1200" dirty="0">
                <a:latin typeface="Arial Black" panose="020B0A04020102020204" pitchFamily="34" charset="0"/>
                <a:sym typeface="Wingdings" panose="05000000000000000000" pitchFamily="2" charset="2"/>
              </a:rPr>
              <a:t>에서는 점수 </a:t>
            </a:r>
            <a:r>
              <a:rPr lang="en-US" altLang="ko-KR" sz="1200" dirty="0">
                <a:latin typeface="Arial Black" panose="020B0A04020102020204" pitchFamily="34" charset="0"/>
                <a:sym typeface="Wingdings" panose="05000000000000000000" pitchFamily="2" charset="2"/>
              </a:rPr>
              <a:t>UI</a:t>
            </a:r>
            <a:r>
              <a:rPr lang="ko-KR" altLang="en-US" sz="1200" dirty="0">
                <a:latin typeface="Arial Black" panose="020B0A04020102020204" pitchFamily="34" charset="0"/>
                <a:sym typeface="Wingdings" panose="05000000000000000000" pitchFamily="2" charset="2"/>
              </a:rPr>
              <a:t>가 갱신되는 처리의 세부구현을 신경 쓸 필요가 없으므로 깔끔한 코드 를 작성할 수 있다</a:t>
            </a:r>
            <a:r>
              <a:rPr lang="en-US" altLang="ko-KR" sz="12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en-US" altLang="ko-KR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009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Gamemanager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EndGame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Method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현재 게임 상태를 게임오버 상태로 전환하고 게임 오버 </a:t>
            </a:r>
            <a:r>
              <a:rPr lang="en-US" altLang="ko-KR" sz="1400" dirty="0">
                <a:latin typeface="Arial Black" panose="020B0A04020102020204" pitchFamily="34" charset="0"/>
              </a:rPr>
              <a:t>UI</a:t>
            </a:r>
            <a:r>
              <a:rPr lang="ko-KR" altLang="en-US" sz="1400" dirty="0">
                <a:latin typeface="Arial Black" panose="020B0A04020102020204" pitchFamily="34" charset="0"/>
              </a:rPr>
              <a:t>를 활성화 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 err="1">
                <a:latin typeface="Arial Black" panose="020B0A04020102020204" pitchFamily="34" charset="0"/>
              </a:rPr>
              <a:t>AddScore</a:t>
            </a:r>
            <a:r>
              <a:rPr lang="en-US" altLang="ko-KR" sz="1400" dirty="0">
                <a:latin typeface="Arial Black" panose="020B0A04020102020204" pitchFamily="34" charset="0"/>
              </a:rPr>
              <a:t>()</a:t>
            </a:r>
            <a:r>
              <a:rPr lang="ko-KR" altLang="en-US" sz="1400" dirty="0">
                <a:latin typeface="Arial Black" panose="020B0A04020102020204" pitchFamily="34" charset="0"/>
              </a:rPr>
              <a:t>처럼 </a:t>
            </a:r>
            <a:r>
              <a:rPr lang="en-US" altLang="ko-KR" sz="1400" dirty="0" err="1">
                <a:latin typeface="Arial Black" panose="020B0A04020102020204" pitchFamily="34" charset="0"/>
              </a:rPr>
              <a:t>UIManager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</a:rPr>
              <a:t>싱글턴을</a:t>
            </a:r>
            <a:r>
              <a:rPr lang="ko-KR" altLang="en-US" sz="1400" dirty="0">
                <a:latin typeface="Arial Black" panose="020B0A04020102020204" pitchFamily="34" charset="0"/>
              </a:rPr>
              <a:t> 거쳐 </a:t>
            </a:r>
            <a:r>
              <a:rPr lang="en-US" altLang="ko-KR" sz="1400" dirty="0">
                <a:latin typeface="Arial Black" panose="020B0A04020102020204" pitchFamily="34" charset="0"/>
              </a:rPr>
              <a:t>UI</a:t>
            </a:r>
            <a:r>
              <a:rPr lang="ko-KR" altLang="en-US" sz="1400" dirty="0">
                <a:latin typeface="Arial Black" panose="020B0A04020102020204" pitchFamily="34" charset="0"/>
              </a:rPr>
              <a:t>를 갱신한다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3" name="그림 2" descr="쥐고있는, 앉아있는, 방, 검은색이(가) 표시된 사진&#10;&#10;자동 생성된 설명">
            <a:extLst>
              <a:ext uri="{FF2B5EF4-FFF2-40B4-BE49-F238E27FC236}">
                <a16:creationId xmlns:a16="http://schemas.microsoft.com/office/drawing/2014/main" id="{1981C517-A74F-4273-A6D2-39B9FF0F1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477567"/>
            <a:ext cx="4972744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0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en-US" altLang="ko-KR" dirty="0"/>
              <a:t>Enemy </a:t>
            </a:r>
            <a:r>
              <a:rPr lang="en-US" altLang="ko-KR" dirty="0" err="1"/>
              <a:t>spawner</a:t>
            </a:r>
            <a:r>
              <a:rPr lang="ko-KR" altLang="en-US" dirty="0"/>
              <a:t>와 </a:t>
            </a:r>
            <a:r>
              <a:rPr lang="en-US" altLang="ko-KR" dirty="0"/>
              <a:t>Item creator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68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Enemy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43088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EnemySpwaner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기능 설정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Arial Black" panose="020B0A04020102020204" pitchFamily="34" charset="0"/>
              </a:rPr>
              <a:t>새로운 웨이브가 시작될 때 적을 한꺼번에 생성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Arial Black" panose="020B0A04020102020204" pitchFamily="34" charset="0"/>
              </a:rPr>
              <a:t>현재 웨이브의 적이 모두 사망해야 다음 웨이브로 넘어간다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Arial Black" panose="020B0A04020102020204" pitchFamily="34" charset="0"/>
              </a:rPr>
              <a:t>웨이브가 증가할 때마다 한 번에 생성되는 적 수 증가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Arial Black" panose="020B0A04020102020204" pitchFamily="34" charset="0"/>
              </a:rPr>
              <a:t>적을 생성할 때 전체 능력치를 </a:t>
            </a:r>
            <a:r>
              <a:rPr lang="en-US" altLang="ko-KR" sz="1400" dirty="0">
                <a:latin typeface="Arial Black" panose="020B0A04020102020204" pitchFamily="34" charset="0"/>
              </a:rPr>
              <a:t>0%</a:t>
            </a:r>
            <a:r>
              <a:rPr lang="ko-KR" altLang="en-US" sz="1400" dirty="0">
                <a:latin typeface="Arial Black" panose="020B0A04020102020204" pitchFamily="34" charset="0"/>
              </a:rPr>
              <a:t>에서 </a:t>
            </a:r>
            <a:r>
              <a:rPr lang="en-US" altLang="ko-KR" sz="1400" dirty="0">
                <a:latin typeface="Arial Black" panose="020B0A04020102020204" pitchFamily="34" charset="0"/>
              </a:rPr>
              <a:t>100% </a:t>
            </a:r>
            <a:r>
              <a:rPr lang="ko-KR" altLang="en-US" sz="1400" dirty="0">
                <a:latin typeface="Arial Black" panose="020B0A04020102020204" pitchFamily="34" charset="0"/>
              </a:rPr>
              <a:t>사이에서 랜덤 설정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게임오버 시 적 생성 중단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생성위치 추가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적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생성기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추가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838303D-140B-4ED3-80CD-27A3C8D61089}"/>
              </a:ext>
            </a:extLst>
          </p:cNvPr>
          <p:cNvGrpSpPr/>
          <p:nvPr/>
        </p:nvGrpSpPr>
        <p:grpSpPr>
          <a:xfrm>
            <a:off x="1740252" y="2643923"/>
            <a:ext cx="7547478" cy="1829055"/>
            <a:chOff x="1137677" y="2623713"/>
            <a:chExt cx="7547478" cy="1829055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8CB8A5B1-4367-485D-8561-81E746A19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7677" y="2623713"/>
              <a:ext cx="3267531" cy="1829055"/>
            </a:xfrm>
            <a:prstGeom prst="rect">
              <a:avLst/>
            </a:prstGeom>
          </p:spPr>
        </p:pic>
        <p:pic>
          <p:nvPicPr>
            <p:cNvPr id="8" name="그림 7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AEA99CFB-FF28-4C39-B9B4-B9F82B4B0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8098" y="2841290"/>
              <a:ext cx="3277057" cy="140037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8BDD557-69FD-4083-AF29-FD5EB30838F4}"/>
                </a:ext>
              </a:extLst>
            </p:cNvPr>
            <p:cNvSpPr/>
            <p:nvPr/>
          </p:nvSpPr>
          <p:spPr>
            <a:xfrm>
              <a:off x="1137677" y="4280989"/>
              <a:ext cx="3267531" cy="17177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C75F870-88F4-4B11-A818-593FD44715E8}"/>
                </a:ext>
              </a:extLst>
            </p:cNvPr>
            <p:cNvSpPr/>
            <p:nvPr/>
          </p:nvSpPr>
          <p:spPr>
            <a:xfrm>
              <a:off x="5417624" y="4078469"/>
              <a:ext cx="3267531" cy="163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7F405B4-84A4-4C5D-985F-F55C6C45756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007783" y="4180275"/>
            <a:ext cx="1012416" cy="2068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760A21-5CE7-48B9-82DD-66D3C86B7994}"/>
              </a:ext>
            </a:extLst>
          </p:cNvPr>
          <p:cNvSpPr txBox="1"/>
          <p:nvPr/>
        </p:nvSpPr>
        <p:spPr>
          <a:xfrm>
            <a:off x="1137677" y="5208600"/>
            <a:ext cx="342822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Arial Black" panose="020B0A04020102020204" pitchFamily="34" charset="0"/>
              </a:rPr>
              <a:t>빈 게임 오브젝트 생성하고</a:t>
            </a:r>
            <a:r>
              <a:rPr lang="en-US" altLang="ko-KR" sz="1400" dirty="0">
                <a:latin typeface="Arial Black" panose="020B0A04020102020204" pitchFamily="34" charset="0"/>
              </a:rPr>
              <a:t> Enemy </a:t>
            </a:r>
            <a:r>
              <a:rPr lang="en-US" altLang="ko-KR" sz="1400" dirty="0" err="1">
                <a:latin typeface="Arial Black" panose="020B0A04020102020204" pitchFamily="34" charset="0"/>
              </a:rPr>
              <a:t>Spawner</a:t>
            </a:r>
            <a:r>
              <a:rPr lang="ko-KR" altLang="en-US" sz="1400" dirty="0">
                <a:latin typeface="Arial Black" panose="020B0A04020102020204" pitchFamily="34" charset="0"/>
              </a:rPr>
              <a:t>로 이름 변경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</a:rPr>
              <a:t>Enemy </a:t>
            </a:r>
            <a:r>
              <a:rPr lang="en-US" altLang="ko-KR" sz="1400" dirty="0" err="1">
                <a:latin typeface="Arial Black" panose="020B0A04020102020204" pitchFamily="34" charset="0"/>
              </a:rPr>
              <a:t>Spawner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에 </a:t>
            </a:r>
            <a:r>
              <a:rPr lang="en-US" altLang="ko-KR" sz="1400" dirty="0">
                <a:latin typeface="Arial Black" panose="020B0A04020102020204" pitchFamily="34" charset="0"/>
              </a:rPr>
              <a:t>Enemy </a:t>
            </a:r>
            <a:r>
              <a:rPr lang="en-US" altLang="ko-KR" sz="1400" dirty="0" err="1">
                <a:latin typeface="Arial Black" panose="020B0A04020102020204" pitchFamily="34" charset="0"/>
              </a:rPr>
              <a:t>Spawner</a:t>
            </a:r>
            <a:r>
              <a:rPr lang="en-US" altLang="ko-KR" sz="1400" dirty="0">
                <a:latin typeface="Arial Black" panose="020B0A04020102020204" pitchFamily="34" charset="0"/>
              </a:rPr>
              <a:t> Script </a:t>
            </a:r>
            <a:r>
              <a:rPr lang="ko-KR" altLang="en-US" sz="1400" dirty="0">
                <a:latin typeface="Arial Black" panose="020B0A04020102020204" pitchFamily="34" charset="0"/>
              </a:rPr>
              <a:t>추가</a:t>
            </a:r>
            <a:endParaRPr lang="en-US" altLang="ko-KR" sz="1400" dirty="0">
              <a:latin typeface="Arial Black" panose="020B0A04020102020204" pitchFamily="34" charset="0"/>
            </a:endParaRPr>
          </a:p>
        </p:txBody>
      </p:sp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F447B06C-AE6D-43EA-88D7-7EB03544B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991" y="4633803"/>
            <a:ext cx="3687701" cy="22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46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Enemy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7246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EnemySpawner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Field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실시간으로 생성할 적의 원본 </a:t>
            </a:r>
            <a:r>
              <a:rPr lang="en-US" altLang="ko-KR" sz="1400" dirty="0">
                <a:latin typeface="Arial Black" panose="020B0A04020102020204" pitchFamily="34" charset="0"/>
              </a:rPr>
              <a:t>Prefab</a:t>
            </a:r>
            <a:r>
              <a:rPr lang="ko-KR" altLang="en-US" sz="1400" dirty="0">
                <a:latin typeface="Arial Black" panose="020B0A04020102020204" pitchFamily="34" charset="0"/>
              </a:rPr>
              <a:t>을 할당할 </a:t>
            </a:r>
            <a:r>
              <a:rPr lang="en-US" altLang="ko-KR" sz="1400" dirty="0">
                <a:latin typeface="Arial Black" panose="020B0A04020102020204" pitchFamily="34" charset="0"/>
              </a:rPr>
              <a:t>Enemy Type</a:t>
            </a:r>
            <a:r>
              <a:rPr lang="ko-KR" altLang="en-US" sz="1400" dirty="0">
                <a:latin typeface="Arial Black" panose="020B0A04020102020204" pitchFamily="34" charset="0"/>
              </a:rPr>
              <a:t>의 변수 선언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</a:rPr>
              <a:t>spawnPoints</a:t>
            </a:r>
            <a:r>
              <a:rPr lang="ko-KR" altLang="en-US" sz="1400" dirty="0">
                <a:latin typeface="Arial Black" panose="020B0A04020102020204" pitchFamily="34" charset="0"/>
              </a:rPr>
              <a:t>는 적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생성 위치로 사용할 트랜스폼을 저장하는 배열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생성한 적의 능력치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ko-KR" altLang="en-US" sz="1400" dirty="0">
                <a:latin typeface="Arial Black" panose="020B0A04020102020204" pitchFamily="34" charset="0"/>
              </a:rPr>
              <a:t>공격력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체력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이동 속도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  <a:r>
              <a:rPr lang="ko-KR" altLang="en-US" sz="1400" dirty="0">
                <a:latin typeface="Arial Black" panose="020B0A04020102020204" pitchFamily="34" charset="0"/>
              </a:rPr>
              <a:t>를 설정하는 데 사용할 최소값과 최대값 변수가 나열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</a:rPr>
              <a:t>strongEnemyColor</a:t>
            </a:r>
            <a:r>
              <a:rPr lang="ko-KR" altLang="en-US" sz="1400" dirty="0">
                <a:latin typeface="Arial Black" panose="020B0A04020102020204" pitchFamily="34" charset="0"/>
              </a:rPr>
              <a:t>는 생성한 적의 능력치가 최대값일 때 사용할 피부색을 나타내는 변수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</a:rPr>
              <a:t>EnemySpawner</a:t>
            </a:r>
            <a:r>
              <a:rPr lang="en-US" altLang="ko-KR" sz="1400" dirty="0">
                <a:latin typeface="Arial Black" panose="020B0A04020102020204" pitchFamily="34" charset="0"/>
              </a:rPr>
              <a:t> Script</a:t>
            </a:r>
            <a:r>
              <a:rPr lang="ko-KR" altLang="en-US" sz="1400" dirty="0">
                <a:latin typeface="Arial Black" panose="020B0A04020102020204" pitchFamily="34" charset="0"/>
              </a:rPr>
              <a:t>로 생성된 적의 능력치는 </a:t>
            </a:r>
            <a:r>
              <a:rPr lang="en-US" altLang="ko-KR" sz="1400" dirty="0">
                <a:latin typeface="Arial Black" panose="020B0A04020102020204" pitchFamily="34" charset="0"/>
              </a:rPr>
              <a:t>0%(</a:t>
            </a:r>
            <a:r>
              <a:rPr lang="ko-KR" altLang="en-US" sz="1400" dirty="0">
                <a:latin typeface="Arial Black" panose="020B0A04020102020204" pitchFamily="34" charset="0"/>
              </a:rPr>
              <a:t>최소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  <a:r>
              <a:rPr lang="ko-KR" altLang="en-US" sz="1400" dirty="0">
                <a:latin typeface="Arial Black" panose="020B0A04020102020204" pitchFamily="34" charset="0"/>
              </a:rPr>
              <a:t>에서 </a:t>
            </a:r>
            <a:r>
              <a:rPr lang="en-US" altLang="ko-KR" sz="1400" dirty="0">
                <a:latin typeface="Arial Black" panose="020B0A04020102020204" pitchFamily="34" charset="0"/>
              </a:rPr>
              <a:t>100%(</a:t>
            </a:r>
            <a:r>
              <a:rPr lang="ko-KR" altLang="en-US" sz="1400" dirty="0">
                <a:latin typeface="Arial Black" panose="020B0A04020102020204" pitchFamily="34" charset="0"/>
              </a:rPr>
              <a:t>최대</a:t>
            </a:r>
            <a:r>
              <a:rPr lang="en-US" altLang="ko-KR" sz="1400" dirty="0">
                <a:latin typeface="Arial Black" panose="020B0A04020102020204" pitchFamily="34" charset="0"/>
              </a:rPr>
              <a:t>) </a:t>
            </a:r>
            <a:r>
              <a:rPr lang="ko-KR" altLang="en-US" sz="1400" dirty="0">
                <a:latin typeface="Arial Black" panose="020B0A04020102020204" pitchFamily="34" charset="0"/>
              </a:rPr>
              <a:t>사이에서 랜덤 결정된다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적의 능력치가 </a:t>
            </a:r>
            <a:r>
              <a:rPr lang="en-US" altLang="ko-KR" sz="1400" dirty="0">
                <a:latin typeface="Arial Black" panose="020B0A04020102020204" pitchFamily="34" charset="0"/>
              </a:rPr>
              <a:t>100%</a:t>
            </a:r>
            <a:r>
              <a:rPr lang="ko-KR" altLang="en-US" sz="1400" dirty="0">
                <a:latin typeface="Arial Black" panose="020B0A04020102020204" pitchFamily="34" charset="0"/>
              </a:rPr>
              <a:t>에 가까울수록 최대값에 가까운 수치가 능력치로 사용되며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피부색도 </a:t>
            </a:r>
            <a:r>
              <a:rPr lang="en-US" altLang="ko-KR" sz="1400" dirty="0" err="1">
                <a:latin typeface="Arial Black" panose="020B0A04020102020204" pitchFamily="34" charset="0"/>
              </a:rPr>
              <a:t>strongEnemyColor</a:t>
            </a:r>
            <a:r>
              <a:rPr lang="ko-KR" altLang="en-US" sz="1400" dirty="0">
                <a:latin typeface="Arial Black" panose="020B0A04020102020204" pitchFamily="34" charset="0"/>
              </a:rPr>
              <a:t>에 할당된 컬러에 가까 </a:t>
            </a:r>
            <a:r>
              <a:rPr lang="ko-KR" altLang="en-US" sz="1400" dirty="0" err="1">
                <a:latin typeface="Arial Black" panose="020B0A04020102020204" pitchFamily="34" charset="0"/>
              </a:rPr>
              <a:t>워지게</a:t>
            </a:r>
            <a:r>
              <a:rPr lang="ko-KR" altLang="en-US" sz="1400" dirty="0">
                <a:latin typeface="Arial Black" panose="020B0A04020102020204" pitchFamily="34" charset="0"/>
              </a:rPr>
              <a:t> 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생성한 적들을 등록하고 추적하는 데 사용할 리스트 </a:t>
            </a:r>
            <a:r>
              <a:rPr lang="en-US" altLang="ko-KR" sz="1400" dirty="0">
                <a:latin typeface="Arial Black" panose="020B0A04020102020204" pitchFamily="34" charset="0"/>
              </a:rPr>
              <a:t>enemies</a:t>
            </a:r>
            <a:r>
              <a:rPr lang="ko-KR" altLang="en-US" sz="1400" dirty="0">
                <a:latin typeface="Arial Black" panose="020B0A04020102020204" pitchFamily="34" charset="0"/>
              </a:rPr>
              <a:t>가 선언되어 있다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Enemies</a:t>
            </a:r>
            <a:r>
              <a:rPr lang="ko-KR" altLang="en-US" sz="1400" dirty="0">
                <a:latin typeface="Arial Black" panose="020B0A04020102020204" pitchFamily="34" charset="0"/>
              </a:rPr>
              <a:t>는 현재 살아 있는 적 수를 파악하는 데 사용</a:t>
            </a:r>
            <a:r>
              <a:rPr lang="en-US" altLang="ko-KR" sz="1400" dirty="0">
                <a:latin typeface="Arial Black" panose="020B0A04020102020204" pitchFamily="34" charset="0"/>
              </a:rPr>
              <a:t>, wave</a:t>
            </a:r>
            <a:r>
              <a:rPr lang="ko-KR" altLang="en-US" sz="1400" dirty="0">
                <a:latin typeface="Arial Black" panose="020B0A04020102020204" pitchFamily="34" charset="0"/>
              </a:rPr>
              <a:t>는 현재 적 생성 웨이브를 나타낸다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현재 웨이브의 모든 적을 제거할 때마다 웨이브가 </a:t>
            </a:r>
            <a:r>
              <a:rPr lang="en-US" altLang="ko-KR" sz="1400" dirty="0">
                <a:latin typeface="Arial Black" panose="020B0A04020102020204" pitchFamily="34" charset="0"/>
              </a:rPr>
              <a:t>1</a:t>
            </a:r>
            <a:r>
              <a:rPr lang="ko-KR" altLang="en-US" sz="1400" dirty="0">
                <a:latin typeface="Arial Black" panose="020B0A04020102020204" pitchFamily="34" charset="0"/>
              </a:rPr>
              <a:t>씩 증가하며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웨이브 값이 클수록 한 번에 생성되는 적 수도 많아진다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3" name="그림 2" descr="개체, 시계, 공, 측정기이(가) 표시된 사진&#10;&#10;자동 생성된 설명">
            <a:extLst>
              <a:ext uri="{FF2B5EF4-FFF2-40B4-BE49-F238E27FC236}">
                <a16:creationId xmlns:a16="http://schemas.microsoft.com/office/drawing/2014/main" id="{A02A3550-58CC-4A82-ACFB-230C8416E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43" y="1693010"/>
            <a:ext cx="5334000" cy="578242"/>
          </a:xfrm>
          <a:prstGeom prst="rect">
            <a:avLst/>
          </a:prstGeom>
        </p:spPr>
      </p:pic>
      <p:pic>
        <p:nvPicPr>
          <p:cNvPr id="6" name="그림 5" descr="시계, 녹색, 검은색, 테이블이(가) 표시된 사진&#10;&#10;자동 생성된 설명">
            <a:extLst>
              <a:ext uri="{FF2B5EF4-FFF2-40B4-BE49-F238E27FC236}">
                <a16:creationId xmlns:a16="http://schemas.microsoft.com/office/drawing/2014/main" id="{B4D5C040-617D-4CF2-8671-21F1A3B60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943" y="2514986"/>
            <a:ext cx="4267200" cy="14867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CDA081-7944-481B-838F-94464E7AA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943" y="4911516"/>
            <a:ext cx="7343775" cy="78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31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Enemy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7246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Update()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Method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매 프레임마다 조건을 검사하고 적 생성 웨이브를 실행한다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</a:rPr>
              <a:t>GameManager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</a:rPr>
              <a:t>싱글턴이</a:t>
            </a:r>
            <a:r>
              <a:rPr lang="ko-KR" altLang="en-US" sz="1400" dirty="0">
                <a:latin typeface="Arial Black" panose="020B0A04020102020204" pitchFamily="34" charset="0"/>
              </a:rPr>
              <a:t> 존재하며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GameManager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</a:rPr>
              <a:t>싱글턴의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isGameover</a:t>
            </a:r>
            <a:r>
              <a:rPr lang="ko-KR" altLang="en-US" sz="1400" dirty="0">
                <a:latin typeface="Arial Black" panose="020B0A04020102020204" pitchFamily="34" charset="0"/>
              </a:rPr>
              <a:t>가 </a:t>
            </a:r>
            <a:r>
              <a:rPr lang="en-US" altLang="ko-KR" sz="1400" dirty="0">
                <a:latin typeface="Arial Black" panose="020B0A04020102020204" pitchFamily="34" charset="0"/>
              </a:rPr>
              <a:t>true</a:t>
            </a:r>
            <a:r>
              <a:rPr lang="ko-KR" altLang="en-US" sz="1400" dirty="0">
                <a:latin typeface="Arial Black" panose="020B0A04020102020204" pitchFamily="34" charset="0"/>
              </a:rPr>
              <a:t>인 게임오버 상태라면 처리를 더 이상 진행하지 않고 즉시 </a:t>
            </a:r>
            <a:r>
              <a:rPr lang="en-US" altLang="ko-KR" sz="1400" dirty="0">
                <a:latin typeface="Arial Black" panose="020B0A04020102020204" pitchFamily="34" charset="0"/>
              </a:rPr>
              <a:t>Update() Method</a:t>
            </a:r>
            <a:r>
              <a:rPr lang="ko-KR" altLang="en-US" sz="1400" dirty="0">
                <a:latin typeface="Arial Black" panose="020B0A04020102020204" pitchFamily="34" charset="0"/>
              </a:rPr>
              <a:t>를 종료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게임오버 상태가 아니라면 처리가 계속 진행되어 적 생성 웨이브를 실행할 조건을 검사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만약 적 리스트 </a:t>
            </a:r>
            <a:r>
              <a:rPr lang="en-US" altLang="ko-KR" sz="1400" dirty="0">
                <a:latin typeface="Arial Black" panose="020B0A04020102020204" pitchFamily="34" charset="0"/>
              </a:rPr>
              <a:t>enemies</a:t>
            </a:r>
            <a:r>
              <a:rPr lang="ko-KR" altLang="en-US" sz="1400" dirty="0">
                <a:latin typeface="Arial Black" panose="020B0A04020102020204" pitchFamily="34" charset="0"/>
              </a:rPr>
              <a:t>에 등록 된 적 수가 </a:t>
            </a:r>
            <a:r>
              <a:rPr lang="en-US" altLang="ko-KR" sz="1400" dirty="0">
                <a:latin typeface="Arial Black" panose="020B0A04020102020204" pitchFamily="34" charset="0"/>
              </a:rPr>
              <a:t>0</a:t>
            </a:r>
            <a:r>
              <a:rPr lang="ko-KR" altLang="en-US" sz="1400" dirty="0">
                <a:latin typeface="Arial Black" panose="020B0A04020102020204" pitchFamily="34" charset="0"/>
              </a:rPr>
              <a:t>보다 작거나 같은 경우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즉 </a:t>
            </a:r>
            <a:r>
              <a:rPr lang="en-US" altLang="ko-KR" sz="1400" dirty="0">
                <a:latin typeface="Arial Black" panose="020B0A04020102020204" pitchFamily="34" charset="0"/>
              </a:rPr>
              <a:t>Scene</a:t>
            </a:r>
            <a:r>
              <a:rPr lang="ko-KR" altLang="en-US" sz="1400" dirty="0">
                <a:latin typeface="Arial Black" panose="020B0A04020102020204" pitchFamily="34" charset="0"/>
              </a:rPr>
              <a:t>에 적이 남아 있지 않다면 적 생성 웨이브 메서드인 </a:t>
            </a:r>
            <a:r>
              <a:rPr lang="en-US" altLang="ko-KR" sz="1400" dirty="0" err="1">
                <a:latin typeface="Arial Black" panose="020B0A04020102020204" pitchFamily="34" charset="0"/>
              </a:rPr>
              <a:t>SpawnWave</a:t>
            </a:r>
            <a:r>
              <a:rPr lang="en-US" altLang="ko-KR" sz="1400" dirty="0">
                <a:latin typeface="Arial Black" panose="020B0A04020102020204" pitchFamily="34" charset="0"/>
              </a:rPr>
              <a:t>()</a:t>
            </a:r>
            <a:r>
              <a:rPr lang="ko-KR" altLang="en-US" sz="1400" dirty="0">
                <a:latin typeface="Arial Black" panose="020B0A04020102020204" pitchFamily="34" charset="0"/>
              </a:rPr>
              <a:t>를 실 행하려 적을 생성한다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모든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조건이 만족하면 </a:t>
            </a:r>
            <a:r>
              <a:rPr lang="en-US" altLang="ko-KR" sz="1400" dirty="0">
                <a:latin typeface="Arial Black" panose="020B0A04020102020204" pitchFamily="34" charset="0"/>
              </a:rPr>
              <a:t>UI</a:t>
            </a:r>
            <a:r>
              <a:rPr lang="ko-KR" altLang="en-US" sz="1400" dirty="0">
                <a:latin typeface="Arial Black" panose="020B0A04020102020204" pitchFamily="34" charset="0"/>
              </a:rPr>
              <a:t>를 갱신하는 </a:t>
            </a:r>
            <a:r>
              <a:rPr lang="en-US" altLang="ko-KR" sz="1400" dirty="0" err="1">
                <a:latin typeface="Arial Black" panose="020B0A04020102020204" pitchFamily="34" charset="0"/>
              </a:rPr>
              <a:t>UpdateUI</a:t>
            </a:r>
            <a:r>
              <a:rPr lang="en-US" altLang="ko-KR" sz="1400" dirty="0">
                <a:latin typeface="Arial Black" panose="020B0A04020102020204" pitchFamily="34" charset="0"/>
              </a:rPr>
              <a:t>() Method</a:t>
            </a:r>
            <a:r>
              <a:rPr lang="ko-KR" altLang="en-US" sz="1400" dirty="0">
                <a:latin typeface="Arial Black" panose="020B0A04020102020204" pitchFamily="34" charset="0"/>
              </a:rPr>
              <a:t>를 실행한다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5" name="그림 4" descr="화면, 전화, 방이(가) 표시된 사진&#10;&#10;자동 생성된 설명">
            <a:extLst>
              <a:ext uri="{FF2B5EF4-FFF2-40B4-BE49-F238E27FC236}">
                <a16:creationId xmlns:a16="http://schemas.microsoft.com/office/drawing/2014/main" id="{AD371AE0-0C0B-4631-86F4-B06424EDD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508344"/>
            <a:ext cx="7335274" cy="352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1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Enemy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UpdateUI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Method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현재 웨이브 번호와 </a:t>
            </a:r>
            <a:r>
              <a:rPr lang="en-US" altLang="ko-KR" sz="1400" dirty="0">
                <a:latin typeface="Arial Black" panose="020B0A04020102020204" pitchFamily="34" charset="0"/>
              </a:rPr>
              <a:t>Scene</a:t>
            </a:r>
            <a:r>
              <a:rPr lang="ko-KR" altLang="en-US" sz="1400" dirty="0">
                <a:latin typeface="Arial Black" panose="020B0A04020102020204" pitchFamily="34" charset="0"/>
              </a:rPr>
              <a:t>에 남아 있는 적수를 표시하는 </a:t>
            </a:r>
            <a:r>
              <a:rPr lang="en-US" altLang="ko-KR" sz="1400" dirty="0">
                <a:latin typeface="Arial Black" panose="020B0A04020102020204" pitchFamily="34" charset="0"/>
              </a:rPr>
              <a:t>UI</a:t>
            </a:r>
            <a:r>
              <a:rPr lang="ko-KR" altLang="en-US" sz="1400" dirty="0">
                <a:latin typeface="Arial Black" panose="020B0A04020102020204" pitchFamily="34" charset="0"/>
              </a:rPr>
              <a:t>를 갱신한다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SpawnWave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Method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적 생성 웨이브를 구현하는 </a:t>
            </a:r>
            <a:r>
              <a:rPr lang="en-US" altLang="ko-KR" sz="1400" dirty="0">
                <a:latin typeface="Arial Black" panose="020B0A04020102020204" pitchFamily="34" charset="0"/>
              </a:rPr>
              <a:t>Method, </a:t>
            </a:r>
            <a:r>
              <a:rPr lang="ko-KR" altLang="en-US" sz="1400" dirty="0">
                <a:latin typeface="Arial Black" panose="020B0A04020102020204" pitchFamily="34" charset="0"/>
              </a:rPr>
              <a:t>적을 실제 생성하는 </a:t>
            </a:r>
            <a:r>
              <a:rPr lang="en-US" altLang="ko-KR" sz="1400" dirty="0">
                <a:latin typeface="Arial Black" panose="020B0A04020102020204" pitchFamily="34" charset="0"/>
              </a:rPr>
              <a:t>Method</a:t>
            </a:r>
            <a:r>
              <a:rPr lang="ko-KR" altLang="en-US" sz="1400" dirty="0">
                <a:latin typeface="Arial Black" panose="020B0A04020102020204" pitchFamily="34" charset="0"/>
              </a:rPr>
              <a:t>는 </a:t>
            </a:r>
            <a:r>
              <a:rPr lang="en-US" altLang="ko-KR" sz="1400" dirty="0" err="1">
                <a:latin typeface="Arial Black" panose="020B0A04020102020204" pitchFamily="34" charset="0"/>
              </a:rPr>
              <a:t>SpawnWave</a:t>
            </a:r>
            <a:r>
              <a:rPr lang="en-US" altLang="ko-KR" sz="1400" dirty="0">
                <a:latin typeface="Arial Black" panose="020B0A04020102020204" pitchFamily="34" charset="0"/>
              </a:rPr>
              <a:t>() </a:t>
            </a:r>
            <a:r>
              <a:rPr lang="ko-KR" altLang="en-US" sz="1400" dirty="0">
                <a:latin typeface="Arial Black" panose="020B0A04020102020204" pitchFamily="34" charset="0"/>
              </a:rPr>
              <a:t>다음에 구현할 </a:t>
            </a:r>
            <a:r>
              <a:rPr lang="en-US" altLang="ko-KR" sz="1400" dirty="0" err="1">
                <a:latin typeface="Arial Black" panose="020B0A04020102020204" pitchFamily="34" charset="0"/>
              </a:rPr>
              <a:t>CreateEnemy</a:t>
            </a:r>
            <a:r>
              <a:rPr lang="en-US" altLang="ko-KR" sz="1400" dirty="0">
                <a:latin typeface="Arial Black" panose="020B0A04020102020204" pitchFamily="34" charset="0"/>
              </a:rPr>
              <a:t>() Method,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SpawnWave</a:t>
            </a:r>
            <a:r>
              <a:rPr lang="en-US" altLang="ko-KR" sz="1400" dirty="0">
                <a:latin typeface="Arial Black" panose="020B0A04020102020204" pitchFamily="34" charset="0"/>
              </a:rPr>
              <a:t>()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Method</a:t>
            </a:r>
            <a:r>
              <a:rPr lang="ko-KR" altLang="en-US" sz="1400" dirty="0">
                <a:latin typeface="Arial Black" panose="020B0A04020102020204" pitchFamily="34" charset="0"/>
              </a:rPr>
              <a:t>는 적을 직접 생성하지 않는 대신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현재 웨이브에 생성할 적 수만큼 </a:t>
            </a:r>
            <a:r>
              <a:rPr lang="en-US" altLang="ko-KR" sz="1400" dirty="0" err="1">
                <a:latin typeface="Arial Black" panose="020B0A04020102020204" pitchFamily="34" charset="0"/>
              </a:rPr>
              <a:t>CreateEnemy</a:t>
            </a:r>
            <a:r>
              <a:rPr lang="en-US" altLang="ko-KR" sz="1400" dirty="0">
                <a:latin typeface="Arial Black" panose="020B0A04020102020204" pitchFamily="34" charset="0"/>
              </a:rPr>
              <a:t>() Method</a:t>
            </a:r>
            <a:r>
              <a:rPr lang="ko-KR" altLang="en-US" sz="1400" dirty="0">
                <a:latin typeface="Arial Black" panose="020B0A04020102020204" pitchFamily="34" charset="0"/>
              </a:rPr>
              <a:t>를 반복 실행한다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3" name="그림 2" descr="시계, 쥐고있는, 방, 남자이(가) 표시된 사진&#10;&#10;자동 생성된 설명">
            <a:extLst>
              <a:ext uri="{FF2B5EF4-FFF2-40B4-BE49-F238E27FC236}">
                <a16:creationId xmlns:a16="http://schemas.microsoft.com/office/drawing/2014/main" id="{7CB64C1E-FF72-4985-84CE-CA4049215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458924"/>
            <a:ext cx="5992061" cy="831992"/>
          </a:xfrm>
          <a:prstGeom prst="rect">
            <a:avLst/>
          </a:prstGeom>
        </p:spPr>
      </p:pic>
      <p:pic>
        <p:nvPicPr>
          <p:cNvPr id="8" name="그림 7" descr="테이블, 앉아있는, 모니터, 대형이(가) 표시된 사진&#10;&#10;자동 생성된 설명">
            <a:extLst>
              <a:ext uri="{FF2B5EF4-FFF2-40B4-BE49-F238E27FC236}">
                <a16:creationId xmlns:a16="http://schemas.microsoft.com/office/drawing/2014/main" id="{E0A86F3B-5176-4FB5-8C9E-DB1246034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3429000"/>
            <a:ext cx="5287113" cy="342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21DABD-74BB-418F-8AE7-E48C9736EF62}"/>
              </a:ext>
            </a:extLst>
          </p:cNvPr>
          <p:cNvSpPr txBox="1"/>
          <p:nvPr/>
        </p:nvSpPr>
        <p:spPr>
          <a:xfrm>
            <a:off x="6432258" y="3696950"/>
            <a:ext cx="4622065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새로운 웨이브를 시작하면서 </a:t>
            </a:r>
            <a:r>
              <a:rPr lang="en-US" altLang="ko-KR" sz="1400" dirty="0">
                <a:latin typeface="Arial Black" panose="020B0A04020102020204" pitchFamily="34" charset="0"/>
              </a:rPr>
              <a:t>wave</a:t>
            </a:r>
            <a:r>
              <a:rPr lang="ko-KR" altLang="en-US" sz="1400" dirty="0">
                <a:latin typeface="Arial Black" panose="020B0A04020102020204" pitchFamily="34" charset="0"/>
              </a:rPr>
              <a:t>를 </a:t>
            </a:r>
            <a:r>
              <a:rPr lang="en-US" altLang="ko-KR" sz="1400" dirty="0">
                <a:latin typeface="Arial Black" panose="020B0A04020102020204" pitchFamily="34" charset="0"/>
              </a:rPr>
              <a:t>1</a:t>
            </a:r>
            <a:r>
              <a:rPr lang="ko-KR" altLang="en-US" sz="1400" dirty="0">
                <a:latin typeface="Arial Black" panose="020B0A04020102020204" pitchFamily="34" charset="0"/>
              </a:rPr>
              <a:t>씩 증가 시킨다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wave</a:t>
            </a:r>
            <a:r>
              <a:rPr lang="ko-KR" altLang="en-US" sz="1400" dirty="0">
                <a:latin typeface="Arial Black" panose="020B0A04020102020204" pitchFamily="34" charset="0"/>
              </a:rPr>
              <a:t>에 </a:t>
            </a:r>
            <a:r>
              <a:rPr lang="en-US" altLang="ko-KR" sz="1400" dirty="0">
                <a:latin typeface="Arial Black" panose="020B0A04020102020204" pitchFamily="34" charset="0"/>
              </a:rPr>
              <a:t>1.5</a:t>
            </a:r>
            <a:r>
              <a:rPr lang="ko-KR" altLang="en-US" sz="1400" dirty="0">
                <a:latin typeface="Arial Black" panose="020B0A04020102020204" pitchFamily="34" charset="0"/>
              </a:rPr>
              <a:t>를 곱하고 반올림한 값을 생성할 적수 인 </a:t>
            </a:r>
            <a:r>
              <a:rPr lang="en-US" altLang="ko-KR" sz="1400" dirty="0" err="1">
                <a:latin typeface="Arial Black" panose="020B0A04020102020204" pitchFamily="34" charset="0"/>
              </a:rPr>
              <a:t>spawnCount</a:t>
            </a:r>
            <a:r>
              <a:rPr lang="ko-KR" altLang="en-US" sz="1400" dirty="0">
                <a:latin typeface="Arial Black" panose="020B0A04020102020204" pitchFamily="34" charset="0"/>
              </a:rPr>
              <a:t>의 값으로 사용한다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반올림에 사용한 </a:t>
            </a:r>
            <a:r>
              <a:rPr lang="en-US" altLang="ko-KR" sz="1400" dirty="0" err="1">
                <a:latin typeface="Arial Black" panose="020B0A04020102020204" pitchFamily="34" charset="0"/>
              </a:rPr>
              <a:t>Mathf.RoundToInt</a:t>
            </a:r>
            <a:r>
              <a:rPr lang="en-US" altLang="ko-KR" sz="1400" dirty="0">
                <a:latin typeface="Arial Black" panose="020B0A04020102020204" pitchFamily="34" charset="0"/>
              </a:rPr>
              <a:t>() Method</a:t>
            </a:r>
            <a:r>
              <a:rPr lang="ko-KR" altLang="en-US" sz="1400" dirty="0">
                <a:latin typeface="Arial Black" panose="020B0A04020102020204" pitchFamily="34" charset="0"/>
              </a:rPr>
              <a:t>는 </a:t>
            </a:r>
            <a:r>
              <a:rPr lang="en-US" altLang="ko-KR" sz="1400" dirty="0">
                <a:latin typeface="Arial Black" panose="020B0A04020102020204" pitchFamily="34" charset="0"/>
              </a:rPr>
              <a:t>float </a:t>
            </a:r>
            <a:r>
              <a:rPr lang="ko-KR" altLang="en-US" sz="1400" dirty="0">
                <a:latin typeface="Arial Black" panose="020B0A04020102020204" pitchFamily="34" charset="0"/>
              </a:rPr>
              <a:t>값을 </a:t>
            </a:r>
            <a:r>
              <a:rPr lang="ko-KR" altLang="en-US" sz="1400" dirty="0" err="1">
                <a:latin typeface="Arial Black" panose="020B0A04020102020204" pitchFamily="34" charset="0"/>
              </a:rPr>
              <a:t>입력받고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</a:rPr>
              <a:t>입력값을</a:t>
            </a:r>
            <a:r>
              <a:rPr lang="ko-KR" altLang="en-US" sz="1400" dirty="0">
                <a:latin typeface="Arial Black" panose="020B0A04020102020204" pitchFamily="34" charset="0"/>
              </a:rPr>
              <a:t> 반올림한 정수를 반환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</a:rPr>
              <a:t>CreateEnemy</a:t>
            </a:r>
            <a:r>
              <a:rPr lang="en-US" altLang="ko-KR" sz="1400" dirty="0">
                <a:latin typeface="Arial Black" panose="020B0A04020102020204" pitchFamily="34" charset="0"/>
              </a:rPr>
              <a:t>() Method</a:t>
            </a:r>
            <a:r>
              <a:rPr lang="ko-KR" altLang="en-US" sz="1400" dirty="0">
                <a:latin typeface="Arial Black" panose="020B0A04020102020204" pitchFamily="34" charset="0"/>
              </a:rPr>
              <a:t>는 적의 강함을 </a:t>
            </a:r>
            <a:r>
              <a:rPr lang="en-US" altLang="ko-KR" sz="1400" dirty="0">
                <a:latin typeface="Arial Black" panose="020B0A04020102020204" pitchFamily="34" charset="0"/>
              </a:rPr>
              <a:t>0 ~ 1</a:t>
            </a:r>
            <a:r>
              <a:rPr lang="ko-KR" altLang="en-US" sz="1400" dirty="0">
                <a:latin typeface="Arial Black" panose="020B0A04020102020204" pitchFamily="34" charset="0"/>
              </a:rPr>
              <a:t>의 값으로 비율적인 값을 받는다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en-US" altLang="ko-KR" sz="1400" dirty="0" err="1">
                <a:latin typeface="Arial Black" panose="020B0A04020102020204" pitchFamily="34" charset="0"/>
              </a:rPr>
              <a:t>Random.Range</a:t>
            </a:r>
            <a:r>
              <a:rPr lang="en-US" altLang="ko-KR" sz="1400" dirty="0">
                <a:latin typeface="Arial Black" panose="020B0A04020102020204" pitchFamily="34" charset="0"/>
              </a:rPr>
              <a:t>() </a:t>
            </a:r>
            <a:r>
              <a:rPr lang="ko-KR" altLang="en-US" sz="1400" dirty="0">
                <a:latin typeface="Arial Black" panose="020B0A04020102020204" pitchFamily="34" charset="0"/>
              </a:rPr>
              <a:t>로 이 비율을 설정해서 받는다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8628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Enemy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61555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CreateEnemy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Method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생성할 적의 강함 </a:t>
            </a:r>
            <a:r>
              <a:rPr lang="en-US" altLang="ko-KR" sz="1400" dirty="0">
                <a:latin typeface="Arial Black" panose="020B0A04020102020204" pitchFamily="34" charset="0"/>
              </a:rPr>
              <a:t>intensity</a:t>
            </a:r>
            <a:r>
              <a:rPr lang="ko-KR" altLang="en-US" sz="1400" dirty="0">
                <a:latin typeface="Arial Black" panose="020B0A04020102020204" pitchFamily="34" charset="0"/>
              </a:rPr>
              <a:t>를 </a:t>
            </a:r>
            <a:r>
              <a:rPr lang="en-US" altLang="ko-KR" sz="1400" dirty="0">
                <a:latin typeface="Arial Black" panose="020B0A04020102020204" pitchFamily="34" charset="0"/>
              </a:rPr>
              <a:t>0</a:t>
            </a:r>
            <a:r>
              <a:rPr lang="ko-KR" altLang="en-US" sz="1400" dirty="0">
                <a:latin typeface="Arial Black" panose="020B0A04020102020204" pitchFamily="34" charset="0"/>
              </a:rPr>
              <a:t>에서 </a:t>
            </a:r>
            <a:r>
              <a:rPr lang="en-US" altLang="ko-KR" sz="1400" dirty="0">
                <a:latin typeface="Arial Black" panose="020B0A04020102020204" pitchFamily="34" charset="0"/>
              </a:rPr>
              <a:t>1.0</a:t>
            </a:r>
            <a:r>
              <a:rPr lang="ko-KR" altLang="en-US" sz="1400" dirty="0">
                <a:latin typeface="Arial Black" panose="020B0A04020102020204" pitchFamily="34" charset="0"/>
              </a:rPr>
              <a:t>사이의 값으로 입력 받고</a:t>
            </a:r>
            <a:r>
              <a:rPr lang="en-US" altLang="ko-KR" sz="1400" dirty="0">
                <a:latin typeface="Arial Black" panose="020B0A04020102020204" pitchFamily="34" charset="0"/>
              </a:rPr>
              <a:t>, Prefab</a:t>
            </a:r>
            <a:r>
              <a:rPr lang="ko-KR" altLang="en-US" sz="1400" dirty="0">
                <a:latin typeface="Arial Black" panose="020B0A04020102020204" pitchFamily="34" charset="0"/>
              </a:rPr>
              <a:t>으로부터 적을 복제 생성한다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그리고 </a:t>
            </a:r>
            <a:r>
              <a:rPr lang="en-US" altLang="ko-KR" sz="1400" dirty="0">
                <a:latin typeface="Arial Black" panose="020B0A04020102020204" pitchFamily="34" charset="0"/>
              </a:rPr>
              <a:t>Scene </a:t>
            </a:r>
            <a:r>
              <a:rPr lang="ko-KR" altLang="en-US" sz="1400" dirty="0">
                <a:latin typeface="Arial Black" panose="020B0A04020102020204" pitchFamily="34" charset="0"/>
              </a:rPr>
              <a:t>에 총 몇 개의 적이 존재하는지 파악할 수 있도록 생성한 적을 </a:t>
            </a:r>
            <a:r>
              <a:rPr lang="en-US" altLang="ko-KR" sz="1400" dirty="0">
                <a:latin typeface="Arial Black" panose="020B0A04020102020204" pitchFamily="34" charset="0"/>
              </a:rPr>
              <a:t>List</a:t>
            </a:r>
            <a:r>
              <a:rPr lang="ko-KR" altLang="en-US" sz="1400" dirty="0">
                <a:latin typeface="Arial Black" panose="020B0A04020102020204" pitchFamily="34" charset="0"/>
              </a:rPr>
              <a:t>에 등록한다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생성한 적에 할당할 수치를 최소값과 최대값 사이에서 결정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적 강함 </a:t>
            </a:r>
            <a:r>
              <a:rPr lang="en-US" altLang="ko-KR" sz="1400" dirty="0">
                <a:latin typeface="Arial Black" panose="020B0A04020102020204" pitchFamily="34" charset="0"/>
              </a:rPr>
              <a:t>intensity</a:t>
            </a:r>
            <a:r>
              <a:rPr lang="ko-KR" altLang="en-US" sz="1400" dirty="0">
                <a:latin typeface="Arial Black" panose="020B0A04020102020204" pitchFamily="34" charset="0"/>
              </a:rPr>
              <a:t>를 기준으로 체력 </a:t>
            </a:r>
            <a:r>
              <a:rPr lang="en-US" altLang="ko-KR" sz="1400" dirty="0">
                <a:latin typeface="Arial Black" panose="020B0A04020102020204" pitchFamily="34" charset="0"/>
              </a:rPr>
              <a:t>health, </a:t>
            </a:r>
            <a:r>
              <a:rPr lang="ko-KR" altLang="en-US" sz="1400" dirty="0">
                <a:latin typeface="Arial Black" panose="020B0A04020102020204" pitchFamily="34" charset="0"/>
              </a:rPr>
              <a:t>공격력 </a:t>
            </a:r>
            <a:r>
              <a:rPr lang="en-US" altLang="ko-KR" sz="1400" dirty="0">
                <a:latin typeface="Arial Black" panose="020B0A04020102020204" pitchFamily="34" charset="0"/>
              </a:rPr>
              <a:t>damage, </a:t>
            </a:r>
            <a:r>
              <a:rPr lang="ko-KR" altLang="en-US" sz="1400" dirty="0">
                <a:latin typeface="Arial Black" panose="020B0A04020102020204" pitchFamily="34" charset="0"/>
              </a:rPr>
              <a:t>이동 속도 </a:t>
            </a:r>
            <a:r>
              <a:rPr lang="en-US" altLang="ko-KR" sz="1400" dirty="0">
                <a:latin typeface="Arial Black" panose="020B0A04020102020204" pitchFamily="34" charset="0"/>
              </a:rPr>
              <a:t>speed, </a:t>
            </a:r>
            <a:r>
              <a:rPr lang="ko-KR" altLang="en-US" sz="1400" dirty="0">
                <a:latin typeface="Arial Black" panose="020B0A04020102020204" pitchFamily="34" charset="0"/>
              </a:rPr>
              <a:t>피부색 </a:t>
            </a:r>
            <a:r>
              <a:rPr lang="en-US" altLang="ko-KR" sz="1400" dirty="0" err="1">
                <a:latin typeface="Arial Black" panose="020B0A04020102020204" pitchFamily="34" charset="0"/>
              </a:rPr>
              <a:t>skinColor</a:t>
            </a:r>
            <a:r>
              <a:rPr lang="ko-KR" altLang="en-US" sz="1400" dirty="0">
                <a:latin typeface="Arial Black" panose="020B0A04020102020204" pitchFamily="34" charset="0"/>
              </a:rPr>
              <a:t>의 값을 결정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400" dirty="0" err="1">
                <a:latin typeface="Arial Black" panose="020B0A04020102020204" pitchFamily="34" charset="0"/>
              </a:rPr>
              <a:t>Mathf.Lerp</a:t>
            </a:r>
            <a:r>
              <a:rPr lang="ko-KR" altLang="en-US" sz="1400" dirty="0">
                <a:latin typeface="Arial Black" panose="020B0A04020102020204" pitchFamily="34" charset="0"/>
              </a:rPr>
              <a:t>는 선형보간 </a:t>
            </a:r>
            <a:r>
              <a:rPr lang="en-US" altLang="ko-KR" sz="1400" dirty="0">
                <a:latin typeface="Arial Black" panose="020B0A04020102020204" pitchFamily="34" charset="0"/>
              </a:rPr>
              <a:t>Method</a:t>
            </a:r>
            <a:r>
              <a:rPr lang="ko-KR" altLang="en-US" sz="1400" dirty="0">
                <a:latin typeface="Arial Black" panose="020B0A04020102020204" pitchFamily="34" charset="0"/>
              </a:rPr>
              <a:t>이다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선형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보간은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보간값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기준으로 시작점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와 도착점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b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사이의 중간 지점을 계산하는 방법이다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시작점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와 도착점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b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가 있을 때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이면 중간 지점은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가 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0.5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인 경우 중간 지점은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b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정중앙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1.0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인 경우 중간 지점은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b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가 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en-US" altLang="ko-KR" sz="1400" dirty="0">
              <a:latin typeface="Arial Black" panose="020B0A04020102020204" pitchFamily="34" charset="0"/>
            </a:endParaRPr>
          </a:p>
        </p:txBody>
      </p:sp>
      <p:pic>
        <p:nvPicPr>
          <p:cNvPr id="5" name="그림 4" descr="개체, 시계, 거리, 녹색이(가) 표시된 사진&#10;&#10;자동 생성된 설명">
            <a:extLst>
              <a:ext uri="{FF2B5EF4-FFF2-40B4-BE49-F238E27FC236}">
                <a16:creationId xmlns:a16="http://schemas.microsoft.com/office/drawing/2014/main" id="{22D56610-243A-4654-8D4C-5DD36DF10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723788"/>
            <a:ext cx="4505954" cy="504895"/>
          </a:xfrm>
          <a:prstGeom prst="rect">
            <a:avLst/>
          </a:prstGeom>
        </p:spPr>
      </p:pic>
      <p:pic>
        <p:nvPicPr>
          <p:cNvPr id="10" name="그림 9" descr="앉아있는, 녹색, 검은색, 테이블이(가) 표시된 사진&#10;&#10;자동 생성된 설명">
            <a:extLst>
              <a:ext uri="{FF2B5EF4-FFF2-40B4-BE49-F238E27FC236}">
                <a16:creationId xmlns:a16="http://schemas.microsoft.com/office/drawing/2014/main" id="{0099F76A-F4C0-46B6-A877-55A8ADE78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2585562"/>
            <a:ext cx="7211431" cy="15432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D8203F7-7F71-40F1-8217-47DC48ED8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357" y="4872921"/>
            <a:ext cx="4224638" cy="144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39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Enemy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909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float </a:t>
            </a:r>
            <a:r>
              <a:rPr lang="en-US" altLang="ko-KR" sz="1400" dirty="0" err="1">
                <a:latin typeface="Arial Black" panose="020B0A04020102020204" pitchFamily="34" charset="0"/>
              </a:rPr>
              <a:t>Mathf.Lerp</a:t>
            </a:r>
            <a:r>
              <a:rPr lang="en-US" altLang="ko-KR" sz="1400" dirty="0">
                <a:latin typeface="Arial Black" panose="020B0A04020102020204" pitchFamily="34" charset="0"/>
              </a:rPr>
              <a:t>(float a, float b, float t) : t</a:t>
            </a:r>
            <a:r>
              <a:rPr lang="ko-KR" altLang="en-US" sz="1400" dirty="0">
                <a:latin typeface="Arial Black" panose="020B0A04020102020204" pitchFamily="34" charset="0"/>
              </a:rPr>
              <a:t>를 기준으로 </a:t>
            </a:r>
            <a:r>
              <a:rPr lang="en-US" altLang="ko-KR" sz="1400" dirty="0">
                <a:latin typeface="Arial Black" panose="020B0A04020102020204" pitchFamily="34" charset="0"/>
              </a:rPr>
              <a:t>a</a:t>
            </a:r>
            <a:r>
              <a:rPr lang="ko-KR" altLang="en-US" sz="1400" dirty="0">
                <a:latin typeface="Arial Black" panose="020B0A04020102020204" pitchFamily="34" charset="0"/>
              </a:rPr>
              <a:t>와 </a:t>
            </a:r>
            <a:r>
              <a:rPr lang="en-US" altLang="ko-KR" sz="1400" dirty="0">
                <a:latin typeface="Arial Black" panose="020B0A04020102020204" pitchFamily="34" charset="0"/>
              </a:rPr>
              <a:t>b</a:t>
            </a:r>
            <a:r>
              <a:rPr lang="ko-KR" altLang="en-US" sz="1400" dirty="0">
                <a:latin typeface="Arial Black" panose="020B0A04020102020204" pitchFamily="34" charset="0"/>
              </a:rPr>
              <a:t>사이의 중간 값을 반환한다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Color </a:t>
            </a:r>
            <a:r>
              <a:rPr lang="en-US" altLang="ko-KR" sz="1400" dirty="0" err="1">
                <a:latin typeface="Arial Black" panose="020B0A04020102020204" pitchFamily="34" charset="0"/>
              </a:rPr>
              <a:t>Color.Lerp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Colora</a:t>
            </a:r>
            <a:r>
              <a:rPr lang="en-US" altLang="ko-KR" sz="1400" dirty="0">
                <a:latin typeface="Arial Black" panose="020B0A04020102020204" pitchFamily="34" charset="0"/>
              </a:rPr>
              <a:t>, Color b, float t) : t</a:t>
            </a:r>
            <a:r>
              <a:rPr lang="ko-KR" altLang="en-US" sz="1400" dirty="0">
                <a:latin typeface="Arial Black" panose="020B0A04020102020204" pitchFamily="34" charset="0"/>
              </a:rPr>
              <a:t>를 기분으로 </a:t>
            </a:r>
            <a:r>
              <a:rPr lang="en-US" altLang="ko-KR" sz="1400" dirty="0">
                <a:latin typeface="Arial Black" panose="020B0A04020102020204" pitchFamily="34" charset="0"/>
              </a:rPr>
              <a:t>Color a</a:t>
            </a:r>
            <a:r>
              <a:rPr lang="ko-KR" altLang="en-US" sz="1400" dirty="0">
                <a:latin typeface="Arial Black" panose="020B0A04020102020204" pitchFamily="34" charset="0"/>
              </a:rPr>
              <a:t>와 </a:t>
            </a:r>
            <a:r>
              <a:rPr lang="en-US" altLang="ko-KR" sz="1400" dirty="0">
                <a:latin typeface="Arial Black" panose="020B0A04020102020204" pitchFamily="34" charset="0"/>
              </a:rPr>
              <a:t>Color b</a:t>
            </a:r>
            <a:r>
              <a:rPr lang="ko-KR" altLang="en-US" sz="1400" dirty="0">
                <a:latin typeface="Arial Black" panose="020B0A04020102020204" pitchFamily="34" charset="0"/>
              </a:rPr>
              <a:t>를 섞은 </a:t>
            </a:r>
            <a:r>
              <a:rPr lang="en-US" altLang="ko-KR" sz="1400" dirty="0">
                <a:latin typeface="Arial Black" panose="020B0A04020102020204" pitchFamily="34" charset="0"/>
              </a:rPr>
              <a:t>Color</a:t>
            </a:r>
            <a:r>
              <a:rPr lang="ko-KR" altLang="en-US" sz="1400" dirty="0">
                <a:latin typeface="Arial Black" panose="020B0A04020102020204" pitchFamily="34" charset="0"/>
              </a:rPr>
              <a:t>를 반환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health, damage, speed </a:t>
            </a:r>
            <a:r>
              <a:rPr lang="ko-KR" altLang="en-US" sz="1400" dirty="0">
                <a:latin typeface="Arial Black" panose="020B0A04020102020204" pitchFamily="34" charset="0"/>
              </a:rPr>
              <a:t>값은 </a:t>
            </a:r>
            <a:r>
              <a:rPr lang="en-US" altLang="ko-KR" sz="1400" dirty="0">
                <a:latin typeface="Arial Black" panose="020B0A04020102020204" pitchFamily="34" charset="0"/>
              </a:rPr>
              <a:t>intensity </a:t>
            </a:r>
            <a:r>
              <a:rPr lang="ko-KR" altLang="en-US" sz="1400" dirty="0">
                <a:latin typeface="Arial Black" panose="020B0A04020102020204" pitchFamily="34" charset="0"/>
              </a:rPr>
              <a:t>값이</a:t>
            </a:r>
            <a:r>
              <a:rPr lang="en-US" altLang="ko-KR" sz="1400" dirty="0">
                <a:latin typeface="Arial Black" panose="020B0A04020102020204" pitchFamily="34" charset="0"/>
              </a:rPr>
              <a:t> 0</a:t>
            </a:r>
            <a:r>
              <a:rPr lang="ko-KR" altLang="en-US" sz="1400" dirty="0">
                <a:latin typeface="Arial Black" panose="020B0A04020102020204" pitchFamily="34" charset="0"/>
              </a:rPr>
              <a:t>에 가까울 수록 </a:t>
            </a:r>
            <a:r>
              <a:rPr lang="en-US" altLang="ko-KR" sz="1400" dirty="0" err="1">
                <a:latin typeface="Arial Black" panose="020B0A04020102020204" pitchFamily="34" charset="0"/>
              </a:rPr>
              <a:t>healthMin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damageMin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speedMin</a:t>
            </a:r>
            <a:r>
              <a:rPr lang="ko-KR" altLang="en-US" sz="1400" dirty="0">
                <a:latin typeface="Arial Black" panose="020B0A04020102020204" pitchFamily="34" charset="0"/>
              </a:rPr>
              <a:t>에 가까워 지며</a:t>
            </a:r>
            <a:r>
              <a:rPr lang="en-US" altLang="ko-KR" sz="1400" dirty="0">
                <a:latin typeface="Arial Black" panose="020B0A04020102020204" pitchFamily="34" charset="0"/>
              </a:rPr>
              <a:t>, intensity </a:t>
            </a:r>
            <a:r>
              <a:rPr lang="ko-KR" altLang="en-US" sz="1400" dirty="0">
                <a:latin typeface="Arial Black" panose="020B0A04020102020204" pitchFamily="34" charset="0"/>
              </a:rPr>
              <a:t>값이 </a:t>
            </a:r>
            <a:r>
              <a:rPr lang="en-US" altLang="ko-KR" sz="1400" dirty="0">
                <a:latin typeface="Arial Black" panose="020B0A04020102020204" pitchFamily="34" charset="0"/>
              </a:rPr>
              <a:t>1.0</a:t>
            </a:r>
            <a:r>
              <a:rPr lang="ko-KR" altLang="en-US" sz="1400" dirty="0">
                <a:latin typeface="Arial Black" panose="020B0A04020102020204" pitchFamily="34" charset="0"/>
              </a:rPr>
              <a:t>에 가까울수록 </a:t>
            </a:r>
            <a:r>
              <a:rPr lang="en-US" altLang="ko-KR" sz="1400" dirty="0" err="1">
                <a:latin typeface="Arial Black" panose="020B0A04020102020204" pitchFamily="34" charset="0"/>
              </a:rPr>
              <a:t>healthMax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damaMax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speedMax</a:t>
            </a:r>
            <a:r>
              <a:rPr lang="ko-KR" altLang="en-US" sz="1400" dirty="0">
                <a:latin typeface="Arial Black" panose="020B0A04020102020204" pitchFamily="34" charset="0"/>
              </a:rPr>
              <a:t>에 가까워진다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 intensity </a:t>
            </a:r>
            <a:r>
              <a:rPr lang="ko-KR" altLang="en-US" sz="1400" dirty="0">
                <a:latin typeface="Arial Black" panose="020B0A04020102020204" pitchFamily="34" charset="0"/>
              </a:rPr>
              <a:t>값이 </a:t>
            </a:r>
            <a:r>
              <a:rPr lang="en-US" altLang="ko-KR" sz="1400" dirty="0">
                <a:latin typeface="Arial Black" panose="020B0A04020102020204" pitchFamily="34" charset="0"/>
              </a:rPr>
              <a:t>0</a:t>
            </a:r>
            <a:r>
              <a:rPr lang="ko-KR" altLang="en-US" sz="1400" dirty="0">
                <a:latin typeface="Arial Black" panose="020B0A04020102020204" pitchFamily="34" charset="0"/>
              </a:rPr>
              <a:t>에 가까울수록 </a:t>
            </a:r>
            <a:r>
              <a:rPr lang="en-US" altLang="ko-KR" sz="1400" dirty="0" err="1">
                <a:latin typeface="Arial Black" panose="020B0A04020102020204" pitchFamily="34" charset="0"/>
              </a:rPr>
              <a:t>skinColor</a:t>
            </a:r>
            <a:r>
              <a:rPr lang="ko-KR" altLang="en-US" sz="1400" dirty="0">
                <a:latin typeface="Arial Black" panose="020B0A04020102020204" pitchFamily="34" charset="0"/>
              </a:rPr>
              <a:t>에 할당될 </a:t>
            </a:r>
            <a:r>
              <a:rPr lang="en-US" altLang="ko-KR" sz="1400" dirty="0">
                <a:latin typeface="Arial Black" panose="020B0A04020102020204" pitchFamily="34" charset="0"/>
              </a:rPr>
              <a:t>Color</a:t>
            </a:r>
            <a:r>
              <a:rPr lang="ko-KR" altLang="en-US" sz="1400" dirty="0">
                <a:latin typeface="Arial Black" panose="020B0A04020102020204" pitchFamily="34" charset="0"/>
              </a:rPr>
              <a:t>는 </a:t>
            </a:r>
            <a:r>
              <a:rPr lang="en-US" altLang="ko-KR" sz="1400" dirty="0" err="1">
                <a:latin typeface="Arial Black" panose="020B0A04020102020204" pitchFamily="34" charset="0"/>
              </a:rPr>
              <a:t>Color.white</a:t>
            </a:r>
            <a:r>
              <a:rPr lang="ko-KR" altLang="en-US" sz="1400" dirty="0">
                <a:latin typeface="Arial Black" panose="020B0A04020102020204" pitchFamily="34" charset="0"/>
              </a:rPr>
              <a:t>에 가까워지며</a:t>
            </a:r>
            <a:r>
              <a:rPr lang="en-US" altLang="ko-KR" sz="1400" dirty="0">
                <a:latin typeface="Arial Black" panose="020B0A04020102020204" pitchFamily="34" charset="0"/>
              </a:rPr>
              <a:t>, intensity </a:t>
            </a:r>
            <a:r>
              <a:rPr lang="ko-KR" altLang="en-US" sz="1400" dirty="0">
                <a:latin typeface="Arial Black" panose="020B0A04020102020204" pitchFamily="34" charset="0"/>
              </a:rPr>
              <a:t>값이 </a:t>
            </a:r>
            <a:r>
              <a:rPr lang="en-US" altLang="ko-KR" sz="1400" dirty="0">
                <a:latin typeface="Arial Black" panose="020B0A04020102020204" pitchFamily="34" charset="0"/>
              </a:rPr>
              <a:t>1.0</a:t>
            </a:r>
            <a:r>
              <a:rPr lang="ko-KR" altLang="en-US" sz="1400" dirty="0">
                <a:latin typeface="Arial Black" panose="020B0A04020102020204" pitchFamily="34" charset="0"/>
              </a:rPr>
              <a:t>에 가까울수록 </a:t>
            </a:r>
            <a:r>
              <a:rPr lang="en-US" altLang="ko-KR" sz="1400" dirty="0" err="1">
                <a:latin typeface="Arial Black" panose="020B0A04020102020204" pitchFamily="34" charset="0"/>
              </a:rPr>
              <a:t>strongEnemyColor</a:t>
            </a:r>
            <a:r>
              <a:rPr lang="ko-KR" altLang="en-US" sz="1400" dirty="0">
                <a:latin typeface="Arial Black" panose="020B0A04020102020204" pitchFamily="34" charset="0"/>
              </a:rPr>
              <a:t>에 가까워진다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생성할 적 수를 결정한 다음에 적을 생성할 위치를 결정한다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생성 위치를 표시할 트랜스폼 </a:t>
            </a:r>
            <a:r>
              <a:rPr lang="en-US" altLang="ko-KR" sz="1400" dirty="0" err="1">
                <a:latin typeface="Arial Black" panose="020B0A04020102020204" pitchFamily="34" charset="0"/>
              </a:rPr>
              <a:t>spawnPoint</a:t>
            </a:r>
            <a:r>
              <a:rPr lang="ko-KR" altLang="en-US" sz="1400" dirty="0">
                <a:latin typeface="Arial Black" panose="020B0A04020102020204" pitchFamily="34" charset="0"/>
              </a:rPr>
              <a:t>를 선언하고 </a:t>
            </a:r>
            <a:r>
              <a:rPr lang="en-US" altLang="ko-KR" sz="1400" dirty="0" err="1">
                <a:latin typeface="Arial Black" panose="020B0A04020102020204" pitchFamily="34" charset="0"/>
              </a:rPr>
              <a:t>spawnPoint</a:t>
            </a:r>
            <a:r>
              <a:rPr lang="ko-KR" altLang="en-US" sz="1400" dirty="0">
                <a:latin typeface="Arial Black" panose="020B0A04020102020204" pitchFamily="34" charset="0"/>
              </a:rPr>
              <a:t>에 할당된 여러 </a:t>
            </a:r>
            <a:r>
              <a:rPr lang="ko-KR" altLang="en-US" sz="1400" dirty="0" err="1">
                <a:latin typeface="Arial Black" panose="020B0A04020102020204" pitchFamily="34" charset="0"/>
              </a:rPr>
              <a:t>트랜스폼중</a:t>
            </a:r>
            <a:r>
              <a:rPr lang="ko-KR" altLang="en-US" sz="1400" dirty="0">
                <a:latin typeface="Arial Black" panose="020B0A04020102020204" pitchFamily="34" charset="0"/>
              </a:rPr>
              <a:t> 하나를 랜덤 선택해 할당한다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랜덤 선택에 사용한 배열 순번은 </a:t>
            </a:r>
            <a:r>
              <a:rPr lang="en-US" altLang="ko-KR" sz="1400" dirty="0" err="1">
                <a:latin typeface="Arial Black" panose="020B0A04020102020204" pitchFamily="34" charset="0"/>
              </a:rPr>
              <a:t>Random.Range</a:t>
            </a:r>
            <a:r>
              <a:rPr lang="en-US" altLang="ko-KR" sz="1400" dirty="0">
                <a:latin typeface="Arial Black" panose="020B0A04020102020204" pitchFamily="34" charset="0"/>
              </a:rPr>
              <a:t>()</a:t>
            </a:r>
            <a:r>
              <a:rPr lang="ko-KR" altLang="en-US" sz="1400" dirty="0">
                <a:latin typeface="Arial Black" panose="020B0A04020102020204" pitchFamily="34" charset="0"/>
              </a:rPr>
              <a:t>를 사용해 </a:t>
            </a:r>
            <a:r>
              <a:rPr lang="en-US" altLang="ko-KR" sz="1400" dirty="0">
                <a:latin typeface="Arial Black" panose="020B0A04020102020204" pitchFamily="34" charset="0"/>
              </a:rPr>
              <a:t>0</a:t>
            </a:r>
            <a:r>
              <a:rPr lang="ko-KR" altLang="en-US" sz="1400" dirty="0">
                <a:latin typeface="Arial Black" panose="020B0A04020102020204" pitchFamily="34" charset="0"/>
              </a:rPr>
              <a:t>부터 배열의 크기인 </a:t>
            </a:r>
            <a:r>
              <a:rPr lang="en-US" altLang="ko-KR" sz="1400" dirty="0" err="1">
                <a:latin typeface="Arial Black" panose="020B0A04020102020204" pitchFamily="34" charset="0"/>
              </a:rPr>
              <a:t>spawnPoints.Len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gth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사이에서 결정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적을 생성하고 생성한 적의 능력치를 설정한다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Instantiate()</a:t>
            </a:r>
            <a:r>
              <a:rPr lang="ko-KR" altLang="en-US" sz="1400" dirty="0">
                <a:latin typeface="Arial Black" panose="020B0A04020102020204" pitchFamily="34" charset="0"/>
              </a:rPr>
              <a:t>로 </a:t>
            </a:r>
            <a:r>
              <a:rPr lang="en-US" altLang="ko-KR" sz="1400" dirty="0" err="1">
                <a:latin typeface="Arial Black" panose="020B0A04020102020204" pitchFamily="34" charset="0"/>
              </a:rPr>
              <a:t>enemyPrefab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ko-KR" altLang="en-US" sz="1400" dirty="0" err="1">
                <a:latin typeface="Arial Black" panose="020B0A04020102020204" pitchFamily="34" charset="0"/>
              </a:rPr>
              <a:t>복제봄을</a:t>
            </a:r>
            <a:r>
              <a:rPr lang="ko-KR" altLang="en-US" sz="1400" dirty="0">
                <a:latin typeface="Arial Black" panose="020B0A04020102020204" pitchFamily="34" charset="0"/>
              </a:rPr>
              <a:t> 생성하고 </a:t>
            </a:r>
            <a:r>
              <a:rPr lang="en-US" altLang="ko-KR" sz="1400" dirty="0" err="1">
                <a:latin typeface="Arial Black" panose="020B0A04020102020204" pitchFamily="34" charset="0"/>
              </a:rPr>
              <a:t>spawnPoint</a:t>
            </a:r>
            <a:r>
              <a:rPr lang="ko-KR" altLang="en-US" sz="1400" dirty="0">
                <a:latin typeface="Arial Black" panose="020B0A04020102020204" pitchFamily="34" charset="0"/>
              </a:rPr>
              <a:t>의 위치와 회전에 배치한다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그리고 </a:t>
            </a:r>
            <a:r>
              <a:rPr lang="ko-KR" altLang="en-US" sz="1400" dirty="0" err="1">
                <a:latin typeface="Arial Black" panose="020B0A04020102020204" pitchFamily="34" charset="0"/>
              </a:rPr>
              <a:t>생생된</a:t>
            </a:r>
            <a:r>
              <a:rPr lang="ko-KR" altLang="en-US" sz="1400" dirty="0">
                <a:latin typeface="Arial Black" panose="020B0A04020102020204" pitchFamily="34" charset="0"/>
              </a:rPr>
              <a:t> 적 복제본을 </a:t>
            </a:r>
            <a:r>
              <a:rPr lang="en-US" altLang="ko-KR" sz="1400" dirty="0">
                <a:latin typeface="Arial Black" panose="020B0A04020102020204" pitchFamily="34" charset="0"/>
              </a:rPr>
              <a:t>Enemy Type </a:t>
            </a:r>
            <a:r>
              <a:rPr lang="ko-KR" altLang="en-US" sz="1400" dirty="0">
                <a:latin typeface="Arial Black" panose="020B0A04020102020204" pitchFamily="34" charset="0"/>
              </a:rPr>
              <a:t>변수 </a:t>
            </a:r>
            <a:r>
              <a:rPr lang="en-US" altLang="ko-KR" sz="1400" dirty="0">
                <a:latin typeface="Arial Black" panose="020B0A04020102020204" pitchFamily="34" charset="0"/>
              </a:rPr>
              <a:t>enemy</a:t>
            </a:r>
            <a:r>
              <a:rPr lang="ko-KR" altLang="en-US" sz="1400" dirty="0">
                <a:latin typeface="Arial Black" panose="020B0A04020102020204" pitchFamily="34" charset="0"/>
              </a:rPr>
              <a:t>로 받아 </a:t>
            </a:r>
            <a:r>
              <a:rPr lang="en-US" altLang="ko-KR" sz="1400" dirty="0">
                <a:latin typeface="Arial Black" panose="020B0A04020102020204" pitchFamily="34" charset="0"/>
              </a:rPr>
              <a:t>Setup() Method</a:t>
            </a:r>
            <a:r>
              <a:rPr lang="ko-KR" altLang="en-US" sz="1400" dirty="0">
                <a:latin typeface="Arial Black" panose="020B0A04020102020204" pitchFamily="34" charset="0"/>
              </a:rPr>
              <a:t>를 실행하고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초기값을 설정한다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초기값이 설정된 </a:t>
            </a:r>
            <a:r>
              <a:rPr lang="en-US" altLang="ko-KR" sz="1400" dirty="0">
                <a:latin typeface="Arial Black" panose="020B0A04020102020204" pitchFamily="34" charset="0"/>
              </a:rPr>
              <a:t>enemy</a:t>
            </a:r>
            <a:r>
              <a:rPr lang="ko-KR" altLang="en-US" sz="1400" dirty="0">
                <a:latin typeface="Arial Black" panose="020B0A04020102020204" pitchFamily="34" charset="0"/>
              </a:rPr>
              <a:t>를 추가한다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3" name="그림 2" descr="음식이(가) 표시된 사진&#10;&#10;자동 생성된 설명">
            <a:extLst>
              <a:ext uri="{FF2B5EF4-FFF2-40B4-BE49-F238E27FC236}">
                <a16:creationId xmlns:a16="http://schemas.microsoft.com/office/drawing/2014/main" id="{70636CA2-082D-46F6-96E9-23417CFCF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43" y="2339341"/>
            <a:ext cx="7354326" cy="533474"/>
          </a:xfrm>
          <a:prstGeom prst="rect">
            <a:avLst/>
          </a:prstGeom>
        </p:spPr>
      </p:pic>
      <p:pic>
        <p:nvPicPr>
          <p:cNvPr id="8" name="그림 7" descr="스크린샷, 화면이(가) 표시된 사진&#10;&#10;자동 생성된 설명">
            <a:extLst>
              <a:ext uri="{FF2B5EF4-FFF2-40B4-BE49-F238E27FC236}">
                <a16:creationId xmlns:a16="http://schemas.microsoft.com/office/drawing/2014/main" id="{2B614795-2D85-40C4-8E39-068819D12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943" y="3847446"/>
            <a:ext cx="8230749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9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HUD</a:t>
            </a:r>
            <a:r>
              <a:rPr lang="ko-KR" altLang="en-US" sz="1800" dirty="0"/>
              <a:t> </a:t>
            </a:r>
            <a:r>
              <a:rPr lang="en-US" altLang="ko-KR" sz="1800" dirty="0"/>
              <a:t>Canvas</a:t>
            </a:r>
            <a:r>
              <a:rPr lang="ko-KR" altLang="en-US" sz="1800" dirty="0"/>
              <a:t>와 </a:t>
            </a:r>
            <a:r>
              <a:rPr lang="en-US" altLang="ko-KR" sz="1800" dirty="0"/>
              <a:t>UI 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err="1"/>
              <a:t>GameManager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err="1"/>
              <a:t>EnemySpawner</a:t>
            </a:r>
            <a:r>
              <a:rPr lang="ko-KR" altLang="en-US" sz="1800" dirty="0"/>
              <a:t>와 </a:t>
            </a:r>
            <a:r>
              <a:rPr lang="en-US" altLang="ko-KR" sz="1800" dirty="0"/>
              <a:t>Item Creator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Post Processing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Enemy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생성된 적의 </a:t>
            </a:r>
            <a:r>
              <a:rPr lang="en-US" altLang="ko-KR" sz="1400" dirty="0" err="1">
                <a:latin typeface="Arial Black" panose="020B0A04020102020204" pitchFamily="34" charset="0"/>
              </a:rPr>
              <a:t>onDeath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이벤트에 등록한다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enemies.Remove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(enemy) :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자신을 리스트에서 제거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Destroy(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enemy.gameObject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10f) : 10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초 뒤에 자신의 게임 오브젝트 파괴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GameManager.instance.AddScore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(100) :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게임 점수를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100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점 증가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사망한 적을 적 리스트에서 빼고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적 시체가 계속 늘어나지 않도록 사망한 적 게임 오브젝트를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10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초 뒤에 파괴하고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게임 점수를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100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점 증가시킨다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추가된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들은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EnemySpawner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Class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 없다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익명함수로 만들어져서 이벤트에 등록할 수 있다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익명 함수와 </a:t>
            </a:r>
            <a:r>
              <a:rPr lang="ko-KR" altLang="en-US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람다식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미리 정의하지 않고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실행 중인 코드 블록 내부에서 즉석 생성할 수 있는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실시간으로 생성할 수 있으며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변수에 저장할 수 있는 값이나 오브젝트로 취급되며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생성된 익명 함수는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Delegate Type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변수에 저장할 수 있다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미리 정의하지 않고 대부분 일회용으로 실시간 생성해서 사용하기 때문에 외부에서 따로 지칭할 수 있는 이름을 가지고 있지 않다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간단한 메소드같은 경우에는 직접적인 함수 구현없이 실시간으로 생성해서 등록할 수 있다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그림 4" descr="녹색, 전화, 대형, 쥐고있는이(가) 표시된 사진&#10;&#10;자동 생성된 설명">
            <a:extLst>
              <a:ext uri="{FF2B5EF4-FFF2-40B4-BE49-F238E27FC236}">
                <a16:creationId xmlns:a16="http://schemas.microsoft.com/office/drawing/2014/main" id="{0864D3B1-0E5B-4788-8D21-43ACD3EAA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693010"/>
            <a:ext cx="5934903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18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Enemy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EnemySpawner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Component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설정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EnemySpawner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Enemy Prefab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Prefabs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폴더의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Zombie Prefab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할당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SpawnPoints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Field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각 원소에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Spawn Point 1, 2, 3, 4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할당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B4AD8F-038F-4CE6-8D52-7DB86BEFF801}"/>
              </a:ext>
            </a:extLst>
          </p:cNvPr>
          <p:cNvGrpSpPr/>
          <p:nvPr/>
        </p:nvGrpSpPr>
        <p:grpSpPr>
          <a:xfrm>
            <a:off x="2297287" y="2615455"/>
            <a:ext cx="7586777" cy="2747968"/>
            <a:chOff x="1137676" y="1719403"/>
            <a:chExt cx="7586777" cy="2747968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0A3BFAEF-C400-4E8D-BD2D-0DA3D3D28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411" y="1723788"/>
              <a:ext cx="3258005" cy="198147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2340E31-4A1E-4370-806D-7AEDADA00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677" y="3705265"/>
              <a:ext cx="3265473" cy="762106"/>
            </a:xfrm>
            <a:prstGeom prst="rect">
              <a:avLst/>
            </a:prstGeom>
          </p:spPr>
        </p:pic>
        <p:pic>
          <p:nvPicPr>
            <p:cNvPr id="10" name="그림 9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F91928B6-1843-48E7-95D1-623BA68D7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5710" y="1719403"/>
              <a:ext cx="4248743" cy="274796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2ABDAAC-0006-42EC-80FE-9102F57B46CC}"/>
                </a:ext>
              </a:extLst>
            </p:cNvPr>
            <p:cNvSpPr/>
            <p:nvPr/>
          </p:nvSpPr>
          <p:spPr>
            <a:xfrm>
              <a:off x="1137677" y="3549445"/>
              <a:ext cx="3258005" cy="1558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E742195-A652-499B-BF23-8698B96A310C}"/>
                </a:ext>
              </a:extLst>
            </p:cNvPr>
            <p:cNvSpPr/>
            <p:nvPr/>
          </p:nvSpPr>
          <p:spPr>
            <a:xfrm>
              <a:off x="1137676" y="3857665"/>
              <a:ext cx="3258005" cy="6097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7C70CD7-8212-40DB-9B29-F580D3F79137}"/>
                </a:ext>
              </a:extLst>
            </p:cNvPr>
            <p:cNvSpPr/>
            <p:nvPr/>
          </p:nvSpPr>
          <p:spPr>
            <a:xfrm>
              <a:off x="4741199" y="2546556"/>
              <a:ext cx="3983254" cy="6587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D77525F-0C9B-43EE-8045-086522EA74BF}"/>
                </a:ext>
              </a:extLst>
            </p:cNvPr>
            <p:cNvSpPr/>
            <p:nvPr/>
          </p:nvSpPr>
          <p:spPr>
            <a:xfrm>
              <a:off x="6135331" y="2025446"/>
              <a:ext cx="2389238" cy="1474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3311730A-9857-470E-9EFF-2B6909512D51}"/>
                </a:ext>
              </a:extLst>
            </p:cNvPr>
            <p:cNvCxnSpPr>
              <a:stCxn id="11" idx="0"/>
              <a:endCxn id="14" idx="1"/>
            </p:cNvCxnSpPr>
            <p:nvPr/>
          </p:nvCxnSpPr>
          <p:spPr>
            <a:xfrm rot="5400000" flipH="1" flipV="1">
              <a:off x="3725877" y="1139992"/>
              <a:ext cx="1450257" cy="3368651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A82DFF59-1F23-4733-B107-12A8A21F165E}"/>
                </a:ext>
              </a:extLst>
            </p:cNvPr>
            <p:cNvCxnSpPr>
              <a:stCxn id="12" idx="3"/>
              <a:endCxn id="13" idx="2"/>
            </p:cNvCxnSpPr>
            <p:nvPr/>
          </p:nvCxnSpPr>
          <p:spPr>
            <a:xfrm flipV="1">
              <a:off x="4395681" y="3205316"/>
              <a:ext cx="2337145" cy="957202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7168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Item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플레이어가 사용할 수 있는 아이템을 추가하고 아이템 생성기를 사용해 실시간으로 생성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ItemSpawner</a:t>
            </a:r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Script</a:t>
            </a:r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의 기능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주기적으로 아이템 생성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플레이어 근처의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NaviMesh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위에서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랜덤한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한 점을 선택하여 생성위치로 사용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ItemSpawner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추가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빈 게임 오브젝트 생성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하이어라키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창에서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Create &gt; Create Empty),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생성된 게임 오브젝트의 이름을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Item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Spawner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로 변경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Item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Spawner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게임 오브젝트에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Script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폴더의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ItemSpawner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Script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추가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8C4A41C-06DA-4BA8-9F93-BAE4A4E468E2}"/>
              </a:ext>
            </a:extLst>
          </p:cNvPr>
          <p:cNvGrpSpPr/>
          <p:nvPr/>
        </p:nvGrpSpPr>
        <p:grpSpPr>
          <a:xfrm>
            <a:off x="2011869" y="3857866"/>
            <a:ext cx="8157614" cy="1876687"/>
            <a:chOff x="1778028" y="3877531"/>
            <a:chExt cx="8157614" cy="1876687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C1ED6A31-4CD4-47F1-981E-323791C7B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8028" y="3968032"/>
              <a:ext cx="3267531" cy="1695687"/>
            </a:xfrm>
            <a:prstGeom prst="rect">
              <a:avLst/>
            </a:prstGeom>
          </p:spPr>
        </p:pic>
        <p:pic>
          <p:nvPicPr>
            <p:cNvPr id="8" name="그림 7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993EBBD9-E0DB-4A10-B4BA-8B102417E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8320" y="3877531"/>
              <a:ext cx="4277322" cy="1876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2896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Item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ItemSpawner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의 필드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Type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배열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item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에는 생성할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Item Prefab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이 할당된다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Transform Type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playerTransform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에는 플레이어 캐릭터의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Transform 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가 할당되며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player Trans form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은 플레이어의 위치를 파악하는데 사용한다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timeBetSpawnMax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timeBetSpawnMin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은 아이템 생성 시간 간격의 최대값과 최소값이다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timeBetSpawn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은 다음 아이템 생성까지의 시간 간격이다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timeBetSpawn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값은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timeBetSpawnMin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과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timeBet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SpawnMax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사이의 값으로 결정된다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lastSpawnTime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은 마지막으로 아이템을 생성한 시점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Start() Method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생성 간격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timeBetSpawn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을 최소값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timeBetSpawnMin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과 최대값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timeBetSpawnMax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사이에서 랜덤결정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마지막 생성 시점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lastSpawnTime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을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으로 초기화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pic>
        <p:nvPicPr>
          <p:cNvPr id="8" name="그림 7" descr="어두운, 검은색, 공, 앉아있는이(가) 표시된 사진&#10;&#10;자동 생성된 설명">
            <a:extLst>
              <a:ext uri="{FF2B5EF4-FFF2-40B4-BE49-F238E27FC236}">
                <a16:creationId xmlns:a16="http://schemas.microsoft.com/office/drawing/2014/main" id="{E9B22AC2-1EC6-4192-9C92-A0C2EF119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046680"/>
            <a:ext cx="5449060" cy="398662"/>
          </a:xfrm>
          <a:prstGeom prst="rect">
            <a:avLst/>
          </a:prstGeom>
        </p:spPr>
      </p:pic>
      <p:pic>
        <p:nvPicPr>
          <p:cNvPr id="10" name="그림 9" descr="시계, 앉아있는, 모니터, 거리이(가) 표시된 사진&#10;&#10;자동 생성된 설명">
            <a:extLst>
              <a:ext uri="{FF2B5EF4-FFF2-40B4-BE49-F238E27FC236}">
                <a16:creationId xmlns:a16="http://schemas.microsoft.com/office/drawing/2014/main" id="{9DA1CD81-9DA9-4253-9A0A-1578C2D34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2083703"/>
            <a:ext cx="7459116" cy="1495239"/>
          </a:xfrm>
          <a:prstGeom prst="rect">
            <a:avLst/>
          </a:prstGeom>
        </p:spPr>
      </p:pic>
      <p:pic>
        <p:nvPicPr>
          <p:cNvPr id="12" name="그림 11" descr="검은색, 하얀색이(가) 표시된 사진&#10;&#10;자동 생성된 설명">
            <a:extLst>
              <a:ext uri="{FF2B5EF4-FFF2-40B4-BE49-F238E27FC236}">
                <a16:creationId xmlns:a16="http://schemas.microsoft.com/office/drawing/2014/main" id="{F776619B-22B7-411B-A5E0-30C3135B3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943" y="5552893"/>
            <a:ext cx="6697010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82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Item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생성된 적의 </a:t>
            </a:r>
            <a:r>
              <a:rPr lang="en-US" altLang="ko-KR" sz="1400" dirty="0" err="1">
                <a:latin typeface="Arial Black" panose="020B0A04020102020204" pitchFamily="34" charset="0"/>
              </a:rPr>
              <a:t>onDeath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이벤트에 등록한다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enemies.Remove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(enemy) :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자신을 리스트에서 제거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Destroy(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enemy.gameObject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10f) : 10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초 뒤에 자신의 게임 오브젝트 파괴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GameManager.instance.AddScore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(100) :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게임 점수를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100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점 증가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사망한 적을 적 리스트에서 빼고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적 시체가 계속 늘어나지 않도록 사망한 적 게임 오브젝트를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10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초 뒤에 파괴하고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게임 점수를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100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점 증가시킨다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추가된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들은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EnemySpawner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Class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 없다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익명함수로 만들어져서 이벤트에 등록할 수 있다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익명 함수와 </a:t>
            </a:r>
            <a:r>
              <a:rPr lang="ko-KR" altLang="en-US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람다식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미리 정의하지 않고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실행 중인 코드 블록 내부에서 즉석 생성할 수 있는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실시간으로 생성할 수 있으며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변수에 저장할 수 있는 값이나 오브젝트로 취급되며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생성된 익명 함수는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Delegate Type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변수에 저장할 수 있다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미리 정의하지 않고 대부분 일회용으로 실시간 생성해서 사용하기 때문에 외부에서 따로 지칭할 수 있는 이름을 가지고 있지 않다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간단한 메소드같은 경우에는 직접적인 함수 구현없이 실시간으로 생성해서 등록할 수 있다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그림 4" descr="녹색, 전화, 대형, 쥐고있는이(가) 표시된 사진&#10;&#10;자동 생성된 설명">
            <a:extLst>
              <a:ext uri="{FF2B5EF4-FFF2-40B4-BE49-F238E27FC236}">
                <a16:creationId xmlns:a16="http://schemas.microsoft.com/office/drawing/2014/main" id="{0864D3B1-0E5B-4788-8D21-43ACD3EAA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693010"/>
            <a:ext cx="5934903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26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Item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61555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Update() Method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매 프레임마다 현재 시점이 현재 시점이 아이템 생성을 처리하는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Spawn()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을 실행할 수 있는 시점인지 체크하고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가능한 경우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Spawn() Method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실행한다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if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문으로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Time.time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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lastSpawnTime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+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timeBetSpawn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: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마지막 생성 시점에서 생성 시간 간격 이상의 시간이 지났나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playerTransform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!= null : (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생성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위치의 기준이 될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)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플레이어의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Transform 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가 존재하는가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?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를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체크하고 있다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조건을 만족하면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Spawn()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을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실행하면서 마지막 시간과 생성주기를 재설정한다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앉아있는, 테이블, 검은색, 화면이(가) 표시된 사진&#10;&#10;자동 생성된 설명">
            <a:extLst>
              <a:ext uri="{FF2B5EF4-FFF2-40B4-BE49-F238E27FC236}">
                <a16:creationId xmlns:a16="http://schemas.microsoft.com/office/drawing/2014/main" id="{7F5F7466-FC36-44F7-A989-4C07E56DD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723788"/>
            <a:ext cx="7849695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63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Item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Spawn() Method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플레이어의 위치에서  일정 반경 내부의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NaviMesh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위의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랜덤한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위치를 찾아 그곳에 아이템을 생성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플레이어의 위치를 나타내는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playerTransform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을 중심으로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maxDistance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반경내부에서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NaviMesh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위의 랜덤 위치를 찾는다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GetRandomPointOnNavMesh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통해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maxDistance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 랜덤위치를 받아서 사용하고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spawn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위치를 바닥에 아이템 이 딱 붙어서 생성되지 않도록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spawnPosition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y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값을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0.5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만큼 높인다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Item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 할당된 여러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ItemPrefab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중 생성할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ItemPrefab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을 하나 랜덤 선택하고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Instantiate() Method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Item Pref ab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복제본을 생성한다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복제본을 배치할 위치는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spwanPosition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회전은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Quaternion.identity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오일러각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(0, 0, 0)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회전에 대응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이다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생성된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Item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이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5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초 동안 아무 일도 벌어지지 않으면 자동적으로 삭제된다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pic>
        <p:nvPicPr>
          <p:cNvPr id="8" name="그림 7" descr="모니터, 앉아있는, 화면, 녹색이(가) 표시된 사진&#10;&#10;자동 생성된 설명">
            <a:extLst>
              <a:ext uri="{FF2B5EF4-FFF2-40B4-BE49-F238E27FC236}">
                <a16:creationId xmlns:a16="http://schemas.microsoft.com/office/drawing/2014/main" id="{391A46C3-664A-490D-B02E-E0A99EB6E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43" y="1461779"/>
            <a:ext cx="83915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11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Item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7845" y="738903"/>
            <a:ext cx="9905998" cy="5693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GetRandomPointOnNavMesh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() Method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아이템 생성기는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NavMesh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위의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랜덤한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위치를 선택해 아이템을 생성해야 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입력된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center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중심으로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distance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반경 안에서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NavMesh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위의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랜덤한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한 점을 찾아서 반환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Center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중심으로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distance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만큼의 반지름을 가지는 구가 있다고 가정하고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해당 구의 내부에서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램덤한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한 점을 선택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그리고 해당 점의 위치를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randomPos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 할당한다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Random.insideUnitSphere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프로퍼티는 반지름이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1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유닛인 구 내부의 한 점을 반환한다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여기에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distance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곱하고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center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더하면 위치가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cente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이며 반지름이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distanc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인 구 내부의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랜덤한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한 점을 선택하는 것과 같고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그다음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NaviM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esh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샘플링을 실행하여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randomPos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와 가장 가까운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NavMesh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위의 한 점을 찾는다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NavMesh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샘플링은 특정 반경 내부에서 어떤 위치와 가장 가까운 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NavMesh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위의 한 점을 찾는 처리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NavMesh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샘플링의 실행 결과는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Raycast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처럼 별개의 정보 저장용 변수에 할당된다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그렇기 때문에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NavMesh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샘플링 정보를  저장할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NavMeshHit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Type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변수를 선언한다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그렇게 생성된 포지션을 반환한다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앉아있는, 모니터, 테이블, 화면이(가) 표시된 사진&#10;&#10;자동 생성된 설명">
            <a:extLst>
              <a:ext uri="{FF2B5EF4-FFF2-40B4-BE49-F238E27FC236}">
                <a16:creationId xmlns:a16="http://schemas.microsoft.com/office/drawing/2014/main" id="{595A8A86-4B02-41F2-AF01-2909D5B8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682452"/>
            <a:ext cx="7071660" cy="247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28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Item </a:t>
            </a:r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7845" y="738903"/>
            <a:ext cx="990599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ItemSpawner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Component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설정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ItemSpawner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Items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필드에서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Size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3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으로 변경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Prefabs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폴더의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AmmoPack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Coin,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HealthPack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프리팹을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Items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각 원소에 할당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Player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PlayerTransform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Field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로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Drag&amp;Drop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하여 할당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0BA179B-3529-403F-9ED0-51BE1343BA9B}"/>
              </a:ext>
            </a:extLst>
          </p:cNvPr>
          <p:cNvGrpSpPr/>
          <p:nvPr/>
        </p:nvGrpSpPr>
        <p:grpSpPr>
          <a:xfrm>
            <a:off x="2169584" y="2676652"/>
            <a:ext cx="7849651" cy="3230258"/>
            <a:chOff x="1229903" y="1939232"/>
            <a:chExt cx="7849651" cy="323025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9784ABE-0764-41E2-902A-88FDCD5C107F}"/>
                </a:ext>
              </a:extLst>
            </p:cNvPr>
            <p:cNvGrpSpPr/>
            <p:nvPr/>
          </p:nvGrpSpPr>
          <p:grpSpPr>
            <a:xfrm>
              <a:off x="1229903" y="1939232"/>
              <a:ext cx="7849651" cy="3230258"/>
              <a:chOff x="1229903" y="1939232"/>
              <a:chExt cx="7849651" cy="3230258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8EEABA2E-C175-4AFD-9356-2F94DA438D86}"/>
                  </a:ext>
                </a:extLst>
              </p:cNvPr>
              <p:cNvGrpSpPr/>
              <p:nvPr/>
            </p:nvGrpSpPr>
            <p:grpSpPr>
              <a:xfrm>
                <a:off x="5792970" y="1939232"/>
                <a:ext cx="3286584" cy="3230258"/>
                <a:chOff x="5399680" y="1894771"/>
                <a:chExt cx="3286584" cy="3230258"/>
              </a:xfrm>
            </p:grpSpPr>
            <p:pic>
              <p:nvPicPr>
                <p:cNvPr id="5" name="그림 4" descr="스크린샷이(가) 표시된 사진&#10;&#10;자동 생성된 설명">
                  <a:extLst>
                    <a:ext uri="{FF2B5EF4-FFF2-40B4-BE49-F238E27FC236}">
                      <a16:creationId xmlns:a16="http://schemas.microsoft.com/office/drawing/2014/main" id="{A6FC480F-C323-4A1E-9262-086EA64E21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99680" y="1894771"/>
                  <a:ext cx="3286584" cy="924054"/>
                </a:xfrm>
                <a:prstGeom prst="rect">
                  <a:avLst/>
                </a:prstGeom>
              </p:spPr>
            </p:pic>
            <p:pic>
              <p:nvPicPr>
                <p:cNvPr id="8" name="그림 7" descr="스크린샷이(가) 표시된 사진&#10;&#10;자동 생성된 설명">
                  <a:extLst>
                    <a:ext uri="{FF2B5EF4-FFF2-40B4-BE49-F238E27FC236}">
                      <a16:creationId xmlns:a16="http://schemas.microsoft.com/office/drawing/2014/main" id="{08FA0311-45BC-4744-A0D4-EB7EB27F68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99680" y="3457921"/>
                  <a:ext cx="3277057" cy="1667108"/>
                </a:xfrm>
                <a:prstGeom prst="rect">
                  <a:avLst/>
                </a:prstGeom>
              </p:spPr>
            </p:pic>
          </p:grpSp>
          <p:pic>
            <p:nvPicPr>
              <p:cNvPr id="10" name="그림 9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98CCA500-2777-4F7E-AAE2-5F04CC6852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9903" y="2258475"/>
                <a:ext cx="4258269" cy="1943371"/>
              </a:xfrm>
              <a:prstGeom prst="rect">
                <a:avLst/>
              </a:prstGeom>
            </p:spPr>
          </p:pic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E2D88C2-78CA-40F6-A4C1-C58516B4266F}"/>
                </a:ext>
              </a:extLst>
            </p:cNvPr>
            <p:cNvSpPr/>
            <p:nvPr/>
          </p:nvSpPr>
          <p:spPr>
            <a:xfrm>
              <a:off x="1331273" y="2625213"/>
              <a:ext cx="4155127" cy="3146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012635B-20AD-46F4-9479-4F138FF70AB8}"/>
                </a:ext>
              </a:extLst>
            </p:cNvPr>
            <p:cNvSpPr/>
            <p:nvPr/>
          </p:nvSpPr>
          <p:spPr>
            <a:xfrm>
              <a:off x="2929015" y="2949372"/>
              <a:ext cx="2557385" cy="6492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E9E1DA0-1A8F-434A-A6C3-464A40B073C8}"/>
                </a:ext>
              </a:extLst>
            </p:cNvPr>
            <p:cNvSpPr/>
            <p:nvPr/>
          </p:nvSpPr>
          <p:spPr>
            <a:xfrm>
              <a:off x="5792970" y="2074606"/>
              <a:ext cx="3277057" cy="1642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ACC408E-6706-4F08-AD56-3C4B52C9FBEC}"/>
                </a:ext>
              </a:extLst>
            </p:cNvPr>
            <p:cNvSpPr/>
            <p:nvPr/>
          </p:nvSpPr>
          <p:spPr>
            <a:xfrm>
              <a:off x="5802497" y="2364171"/>
              <a:ext cx="3277057" cy="1642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942D403-65C4-41CD-AEC0-1EBC3C13E013}"/>
                </a:ext>
              </a:extLst>
            </p:cNvPr>
            <p:cNvSpPr/>
            <p:nvPr/>
          </p:nvSpPr>
          <p:spPr>
            <a:xfrm>
              <a:off x="5791198" y="2666207"/>
              <a:ext cx="3277057" cy="1642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FA37A6-0F80-4CEB-99A4-7D25353784B1}"/>
                </a:ext>
              </a:extLst>
            </p:cNvPr>
            <p:cNvSpPr/>
            <p:nvPr/>
          </p:nvSpPr>
          <p:spPr>
            <a:xfrm>
              <a:off x="5791197" y="3942184"/>
              <a:ext cx="3277057" cy="1642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B49F8BE0-4B5A-4CEE-A284-8049D2DCBC51}"/>
                </a:ext>
              </a:extLst>
            </p:cNvPr>
            <p:cNvCxnSpPr>
              <a:stCxn id="18" idx="1"/>
              <a:endCxn id="14" idx="2"/>
            </p:cNvCxnSpPr>
            <p:nvPr/>
          </p:nvCxnSpPr>
          <p:spPr>
            <a:xfrm rot="10800000">
              <a:off x="4207709" y="3598607"/>
              <a:ext cx="1583489" cy="425681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2C8CCCA4-A18B-4ADB-A8C5-ED388F3AFE0D}"/>
                </a:ext>
              </a:extLst>
            </p:cNvPr>
            <p:cNvCxnSpPr>
              <a:stCxn id="15" idx="1"/>
              <a:endCxn id="14" idx="3"/>
            </p:cNvCxnSpPr>
            <p:nvPr/>
          </p:nvCxnSpPr>
          <p:spPr>
            <a:xfrm rot="10800000" flipV="1">
              <a:off x="5486400" y="2156709"/>
              <a:ext cx="306570" cy="1117280"/>
            </a:xfrm>
            <a:prstGeom prst="bent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31C262AF-4B3A-475C-884C-89CCEAAFDD7D}"/>
                </a:ext>
              </a:extLst>
            </p:cNvPr>
            <p:cNvCxnSpPr>
              <a:stCxn id="16" idx="1"/>
              <a:endCxn id="14" idx="3"/>
            </p:cNvCxnSpPr>
            <p:nvPr/>
          </p:nvCxnSpPr>
          <p:spPr>
            <a:xfrm rot="10800000" flipV="1">
              <a:off x="5486401" y="2446273"/>
              <a:ext cx="316097" cy="827715"/>
            </a:xfrm>
            <a:prstGeom prst="bent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A01E2635-9052-4105-9F2D-F2FEED54BD97}"/>
                </a:ext>
              </a:extLst>
            </p:cNvPr>
            <p:cNvCxnSpPr>
              <a:stCxn id="17" idx="2"/>
              <a:endCxn id="14" idx="3"/>
            </p:cNvCxnSpPr>
            <p:nvPr/>
          </p:nvCxnSpPr>
          <p:spPr>
            <a:xfrm rot="5400000">
              <a:off x="6236276" y="2080537"/>
              <a:ext cx="443577" cy="1943327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992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ItemPREFAB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7845" y="738903"/>
            <a:ext cx="9905998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AmmoPack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Coin,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HealthPack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ItemPrefab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은 각각 남은 탄알을 증가시키고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게임 점수를 증가시키며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플레이어 캐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릭터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체력을 증가시키는 부분이 필요하다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ItemPrefab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들은 공통적으로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Trigger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설정된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Sphere Collider, Light, Rotator(Prefab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을 회전시키는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) Script     3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가지의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가지고 있다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Rotator Script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실시간으로 회전하는 스크립트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9F9A72A-858D-48C7-9A0F-D513E9879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585562"/>
            <a:ext cx="4482641" cy="4266043"/>
          </a:xfrm>
          <a:prstGeom prst="rect">
            <a:avLst/>
          </a:prstGeom>
        </p:spPr>
      </p:pic>
      <p:pic>
        <p:nvPicPr>
          <p:cNvPr id="21" name="그림 20" descr="앉아있는, 검은색, 쥐고있는, 방이(가) 표시된 사진&#10;&#10;자동 생성된 설명">
            <a:extLst>
              <a:ext uri="{FF2B5EF4-FFF2-40B4-BE49-F238E27FC236}">
                <a16:creationId xmlns:a16="http://schemas.microsoft.com/office/drawing/2014/main" id="{7FB39383-F95D-4A55-9DBC-D25DA7CAC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052" y="3956295"/>
            <a:ext cx="5423357" cy="15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6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en-US" altLang="ko-KR" dirty="0"/>
              <a:t>HUD Canvas</a:t>
            </a:r>
            <a:r>
              <a:rPr lang="ko-KR" altLang="en-US" dirty="0"/>
              <a:t>와 </a:t>
            </a:r>
            <a:r>
              <a:rPr lang="en-US" altLang="ko-KR" dirty="0"/>
              <a:t>UI Manager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029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ItemPREFAB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7845" y="738903"/>
            <a:ext cx="9905998" cy="36009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Coin Script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GameManager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 접근해서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AddScore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() Method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실행하여 점수를 추가한다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사용된 아이템은 사라져야 하므로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Use() Method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마지막에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Destroy() Method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실행한다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AmmoPack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Script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입력된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PlayerShooter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 접근한다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PlayerShooter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통해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Player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가 사용 중인 총에 접근하고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총의 남은 탄알을 증가시킨다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8" name="그림 7" descr="테이블, 앉아있는, 검은색, 화면이(가) 표시된 사진&#10;&#10;자동 생성된 설명">
            <a:extLst>
              <a:ext uri="{FF2B5EF4-FFF2-40B4-BE49-F238E27FC236}">
                <a16:creationId xmlns:a16="http://schemas.microsoft.com/office/drawing/2014/main" id="{31EBF67F-BE3B-4B7B-8484-628E1CC20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654965"/>
            <a:ext cx="4000859" cy="1705211"/>
          </a:xfrm>
          <a:prstGeom prst="rect">
            <a:avLst/>
          </a:prstGeom>
        </p:spPr>
      </p:pic>
      <p:pic>
        <p:nvPicPr>
          <p:cNvPr id="10" name="그림 9" descr="테이블, 앉아있는, 모니터, 화면이(가) 표시된 사진&#10;&#10;자동 생성된 설명">
            <a:extLst>
              <a:ext uri="{FF2B5EF4-FFF2-40B4-BE49-F238E27FC236}">
                <a16:creationId xmlns:a16="http://schemas.microsoft.com/office/drawing/2014/main" id="{A8A39237-66C7-43F0-B651-FEE07D604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4339889"/>
            <a:ext cx="4826770" cy="251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98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ItemPREFAB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7845" y="738903"/>
            <a:ext cx="9905998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HealthPack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Script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입력 받은 상대방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로부터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LivingEntity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Type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찾아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RestoreHealth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() Method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실 행하여 체력을 증가시킨다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D81450A9-26CA-44BA-B1FB-3BD64EAB3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723788"/>
            <a:ext cx="6830378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01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en-US" altLang="ko-KR" dirty="0"/>
              <a:t>Post</a:t>
            </a:r>
            <a:r>
              <a:rPr lang="ko-KR" altLang="en-US" dirty="0"/>
              <a:t> </a:t>
            </a:r>
            <a:r>
              <a:rPr lang="en-US" altLang="ko-KR" dirty="0"/>
              <a:t>processing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2894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Post</a:t>
            </a:r>
            <a:r>
              <a:rPr lang="ko-KR" altLang="en-US" dirty="0"/>
              <a:t> </a:t>
            </a:r>
            <a:r>
              <a:rPr lang="en-US" altLang="ko-KR" dirty="0"/>
              <a:t>Processing stack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7246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포스트 프로세싱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(Post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Processing)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게임의 영상미를 추가하는 방법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후처리라고 부르며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게임 화면이 최종 출력되기 전에 카메라의 이미지 버퍼에 삽입하는 추가 처리이다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적은 노력으로 뛰어난 영상미를 구현할 수 있다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카메라 앱의 필터링 같은 것과 비슷하다고 이해하자</a:t>
            </a:r>
            <a:r>
              <a:rPr lang="en-US" altLang="ko-KR" sz="1400" dirty="0">
                <a:latin typeface="Arial Black" panose="020B0A04020102020204" pitchFamily="34" charset="0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연산은 </a:t>
            </a:r>
            <a:r>
              <a:rPr lang="ko-KR" altLang="en-US" sz="1400" dirty="0" err="1">
                <a:latin typeface="Arial Black" panose="020B0A04020102020204" pitchFamily="34" charset="0"/>
              </a:rPr>
              <a:t>랜더링</a:t>
            </a:r>
            <a:r>
              <a:rPr lang="ko-KR" altLang="en-US" sz="1400" dirty="0">
                <a:latin typeface="Arial Black" panose="020B0A04020102020204" pitchFamily="34" charset="0"/>
              </a:rPr>
              <a:t> 파이프라인의 주요 과정에 적용되지 않고 마지막 부분에 적용된다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Unity</a:t>
            </a:r>
            <a:r>
              <a:rPr lang="ko-KR" altLang="en-US" sz="1400" dirty="0">
                <a:latin typeface="Arial Black" panose="020B0A04020102020204" pitchFamily="34" charset="0"/>
              </a:rPr>
              <a:t>는 포스트 프로세싱을 쉽게 사용할 수 있는 포스트 프로세싱 스택 패키지를 제공한다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프로젝트 생성시 사용여부에 따라 기본 포함 프로젝트가 있는 이유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V1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과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V2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버전이 존재한다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그림 4" descr="모니터, 테이블, 책상, 화면이(가) 표시된 사진&#10;&#10;자동 생성된 설명">
            <a:extLst>
              <a:ext uri="{FF2B5EF4-FFF2-40B4-BE49-F238E27FC236}">
                <a16:creationId xmlns:a16="http://schemas.microsoft.com/office/drawing/2014/main" id="{DBEE6350-6C79-47CC-B8AE-3B950B68B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415" y="1939232"/>
            <a:ext cx="5741170" cy="31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53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Post</a:t>
            </a:r>
            <a:r>
              <a:rPr lang="ko-KR" altLang="en-US" dirty="0"/>
              <a:t> </a:t>
            </a:r>
            <a:r>
              <a:rPr lang="en-US" altLang="ko-KR" dirty="0" err="1"/>
              <a:t>Processingt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7861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렌더링 경로 설정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포스트 프로세싱을 적용하기 전에 최적의 품질을 얻기 위해 카메라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렌더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설정을 변경한다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카메라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렌더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설정 변경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하이어라키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창에서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Main Camera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선택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Camera 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Rendering Path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Deferred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로 변경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Allow MSAA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해제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(off)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포워드 렌더링은 성능이 가볍지만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라이팅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표현이 실제보다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간략화되고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왜곡되어 있다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이것을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디퍼드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세이딩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Deferr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ed Sheading)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으로 바꿔 온전하게 표현해주자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포워드 렌더링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각각의 오브젝트를 그릴 때마다 해당 오브젝트에 영향을 주는 모든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라이팅도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함께 계산한다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메모리 사용량이 적고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저사양에서도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비교적 잘 동작한다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하지만 연산 속도가 느리며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오브젝트와 광원이 움직이거나 수가 많아질수록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연산량이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급증하여 사용하기 힘들다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하나의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게임오브젝트에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대해 최대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4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개의 광원만 제대로 개별 연산한다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나머지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중요하지 않은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’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광원과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라이팅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효과는 부하를 줄이기 위해 합쳐서 한 번에 연산한다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따라서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라이팅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효과가 실제와 다르게 표현될 수 있다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15F13C5-B172-4552-98B0-D5E7FBB14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7" y="2839158"/>
            <a:ext cx="4124901" cy="106694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F1FAEC0-216E-4DF6-A560-48E083CFB969}"/>
              </a:ext>
            </a:extLst>
          </p:cNvPr>
          <p:cNvSpPr/>
          <p:nvPr/>
        </p:nvSpPr>
        <p:spPr>
          <a:xfrm>
            <a:off x="1278195" y="3048000"/>
            <a:ext cx="3945055" cy="137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A4C568-3DF2-49FC-AD78-83AD7871CF16}"/>
              </a:ext>
            </a:extLst>
          </p:cNvPr>
          <p:cNvSpPr/>
          <p:nvPr/>
        </p:nvSpPr>
        <p:spPr>
          <a:xfrm>
            <a:off x="1278194" y="3724211"/>
            <a:ext cx="3945055" cy="137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D0A00-B10E-49BE-B57A-3856247B52E0}"/>
              </a:ext>
            </a:extLst>
          </p:cNvPr>
          <p:cNvSpPr txBox="1"/>
          <p:nvPr/>
        </p:nvSpPr>
        <p:spPr>
          <a:xfrm>
            <a:off x="5273226" y="2831784"/>
            <a:ext cx="5781097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Camera 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렌더링 경로는 렌더링이 처리되는 순서와 방법을 결정하는 옵션이다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기본값인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Use Graphics Settings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는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프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로젝트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설정에 맞춰 자동으로 렌더링 경로를 결정하며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일반적으로 포 워드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랜더링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(Forward Rendering)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옵션을 설정한다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5882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Post</a:t>
            </a:r>
            <a:r>
              <a:rPr lang="ko-KR" altLang="en-US" dirty="0"/>
              <a:t> </a:t>
            </a:r>
            <a:r>
              <a:rPr lang="en-US" altLang="ko-KR" dirty="0" err="1"/>
              <a:t>Processingt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3570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디퍼드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셰이딩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라이팅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연산을 미뤄서 실행하는 방식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첫 번째 패스에서는 오브젝트의 메시를 그리되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라이팅을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계산하거나 색을 채우지 않는다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대신 오브젝트의 여러 정보를 종류별로 버퍼에 저장한다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두 번째 패스에서 첫 번째 패스의 정보를 활용해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라이팅을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계산하고 최종 컬러를 결정한다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Unity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디퍼드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셰이딩은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개수 제한 없이 광원을 표현할 수 있다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또한 모든 광원의 효과가 올바르게 표현된다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단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디퍼드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셰이딩은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MSAA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같은 일부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안티엘리어싱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계단 현상 제거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)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설정을 제대로 지원하지 않는다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그래서 카메라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MSAA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설정을 체크 해제해줘야 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카메라에 포스트 프로세싱 적용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Main Camera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Post-process Layer Component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추가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(Add Component &gt; Rendering &gt; Pos t-process Layer)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Post-process Layer 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Layer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PostProcessing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으로 변경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Anti-aliasing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Mode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FXAA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로 변경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1942DE-ED48-4FA2-B9EB-C445C9CFAB6B}"/>
              </a:ext>
            </a:extLst>
          </p:cNvPr>
          <p:cNvGrpSpPr/>
          <p:nvPr/>
        </p:nvGrpSpPr>
        <p:grpSpPr>
          <a:xfrm>
            <a:off x="1141411" y="4309111"/>
            <a:ext cx="4672371" cy="2530177"/>
            <a:chOff x="1148325" y="4309111"/>
            <a:chExt cx="4672371" cy="2530177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80E120BB-8A9E-4F40-8894-07D4B334C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325" y="4309111"/>
              <a:ext cx="4672371" cy="253017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3A296C3-E454-42C4-8A46-6381EAA0CE4C}"/>
                </a:ext>
              </a:extLst>
            </p:cNvPr>
            <p:cNvSpPr/>
            <p:nvPr/>
          </p:nvSpPr>
          <p:spPr>
            <a:xfrm>
              <a:off x="1415845" y="4680155"/>
              <a:ext cx="4404851" cy="1278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8FA318E-C3D0-4B0F-923C-B6659E196C60}"/>
                </a:ext>
              </a:extLst>
            </p:cNvPr>
            <p:cNvSpPr/>
            <p:nvPr/>
          </p:nvSpPr>
          <p:spPr>
            <a:xfrm>
              <a:off x="1321412" y="4896465"/>
              <a:ext cx="4499284" cy="2359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020790D-5D0A-4673-8824-AC1E15704816}"/>
              </a:ext>
            </a:extLst>
          </p:cNvPr>
          <p:cNvSpPr txBox="1"/>
          <p:nvPr/>
        </p:nvSpPr>
        <p:spPr>
          <a:xfrm>
            <a:off x="5820696" y="4309111"/>
            <a:ext cx="5229893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포스트 프로세스 레이서는 포스트 프로세싱 볼륨을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감지하고 포스트 프로세싱 볼륨으로부터 설정을 얻어와 카메라에 적용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단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Scene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모든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에 대해 포스트 프로세싱 볼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륨을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찾으려 하면 성능에 악영향을 미친다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그렇기 때문에 포스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트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프로세스 레이어는 특정 레이어에 대해서만 포스트 프로세싱 볼륨을 감지하도록 설정해야 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Layer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설정을 통해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Postprocessing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이라는 레이어를 가진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게임오브젝트만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감지하도록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한것이다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안티앨리어싱은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비교적 부하가 적은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FXAA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로 설정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3196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Post</a:t>
            </a:r>
            <a:r>
              <a:rPr lang="ko-KR" altLang="en-US" dirty="0"/>
              <a:t> </a:t>
            </a:r>
            <a:r>
              <a:rPr lang="en-US" altLang="ko-KR" dirty="0" err="1"/>
              <a:t>Processingt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509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포스트 프로세스 볼륨 추가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Post-process Volume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생성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(Create &gt; 3D Object &gt; Post-process Volume)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Post-process Volume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Layer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PostProcessing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으로 변경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Is Global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를 체크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본래 트리거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콜라이더와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함께 사용해야한다 포스트 프로세스 볼륨의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콜라이더와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포스트 프로세스 레이어의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Trigger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필드 에 할당된 게임 오브젝트의 위치가 겹치면 해당 포스트 프로세스 레이어의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Trigger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필드에 할당된 게임 오브젝트 를 거쳐 카메라에 적용된다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현재 카메라의 위치가 어디든 일괄적으로 효과를 적용하면 되는 상황이기때문에 포스트 프로세스 볼륨 컴포넌트의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Is Global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을 체크하여 위치와 상관없이 효과를 전역으로 사용한다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4ABF3E1-351C-4EC3-88F9-CBE87F618670}"/>
              </a:ext>
            </a:extLst>
          </p:cNvPr>
          <p:cNvGrpSpPr/>
          <p:nvPr/>
        </p:nvGrpSpPr>
        <p:grpSpPr>
          <a:xfrm>
            <a:off x="1470732" y="1723788"/>
            <a:ext cx="9239888" cy="3267075"/>
            <a:chOff x="1470732" y="1723788"/>
            <a:chExt cx="9239888" cy="32670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7737AE1-AEC9-441C-9B86-E4D525B8F4B4}"/>
                </a:ext>
              </a:extLst>
            </p:cNvPr>
            <p:cNvGrpSpPr/>
            <p:nvPr/>
          </p:nvGrpSpPr>
          <p:grpSpPr>
            <a:xfrm>
              <a:off x="1470732" y="1723788"/>
              <a:ext cx="9239888" cy="3267075"/>
              <a:chOff x="839174" y="1795461"/>
              <a:chExt cx="9239888" cy="3267075"/>
            </a:xfrm>
          </p:grpSpPr>
          <p:pic>
            <p:nvPicPr>
              <p:cNvPr id="3" name="그림 2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EAB288F0-DA71-406C-B93F-15C0FB112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174" y="2200103"/>
                <a:ext cx="4572638" cy="2457793"/>
              </a:xfrm>
              <a:prstGeom prst="rect">
                <a:avLst/>
              </a:prstGeom>
            </p:spPr>
          </p:pic>
          <p:pic>
            <p:nvPicPr>
              <p:cNvPr id="15" name="그림 14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8D5B0609-5418-48BF-BFC0-B03B4CB15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1812" y="1795461"/>
                <a:ext cx="4667250" cy="3267075"/>
              </a:xfrm>
              <a:prstGeom prst="rect">
                <a:avLst/>
              </a:prstGeom>
            </p:spPr>
          </p:pic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38F197B-D119-4BF6-B87A-AE89FC3F76A9}"/>
                </a:ext>
              </a:extLst>
            </p:cNvPr>
            <p:cNvSpPr/>
            <p:nvPr/>
          </p:nvSpPr>
          <p:spPr>
            <a:xfrm>
              <a:off x="1481381" y="2743200"/>
              <a:ext cx="4545794" cy="1828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48C385F-5B62-492D-93B5-863B2812DE6B}"/>
                </a:ext>
              </a:extLst>
            </p:cNvPr>
            <p:cNvSpPr/>
            <p:nvPr/>
          </p:nvSpPr>
          <p:spPr>
            <a:xfrm>
              <a:off x="8929316" y="1951703"/>
              <a:ext cx="1781304" cy="1767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9D52EF5-07D9-45E4-8B4D-A1A19E2809DA}"/>
                </a:ext>
              </a:extLst>
            </p:cNvPr>
            <p:cNvSpPr/>
            <p:nvPr/>
          </p:nvSpPr>
          <p:spPr>
            <a:xfrm>
              <a:off x="6169331" y="2689010"/>
              <a:ext cx="1883287" cy="16234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2684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Post</a:t>
            </a:r>
            <a:r>
              <a:rPr lang="ko-KR" altLang="en-US" dirty="0"/>
              <a:t> </a:t>
            </a:r>
            <a:r>
              <a:rPr lang="en-US" altLang="ko-KR" dirty="0" err="1"/>
              <a:t>Processingt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61555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포스트 프로세스 프로파일 할당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Post Process Volume Component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Profile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필드에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Global Profile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할당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사용된 효과들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모션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블로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(Motion Blur)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빠르게 움직이는 물체에 대한 잔상효과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블룸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(Bloom)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뽀샤시효과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밝은 물체의 경계에서 빛이 산란되는 효과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컬러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그레이딩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(Color Grading)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사진필터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따뜻한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차가운등등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효과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최종 컬러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대비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감마 등을 교정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색 수차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(Chromatic Aberration)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방사능 효과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이미지의 경계가 번지고 삼원색이 분리되는 효과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게임에서 방사능이나 독 중독 효과를 표현할 때 주로 사용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비네트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(Vignette)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화면 가장자리의 채도와 명도를 낮추는 효과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화면 중심에 포커스를 주고 차분한 느낌을 줄 때 사용</a:t>
            </a:r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그레인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(Grain)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화면에 입자 노이즈 추가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필름 영화 같은 효과를 내거나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공포 분위기를 강화할 때 사용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 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A8CBFA6-BB23-4837-AE7D-8F7B4E422CCC}"/>
              </a:ext>
            </a:extLst>
          </p:cNvPr>
          <p:cNvGrpSpPr/>
          <p:nvPr/>
        </p:nvGrpSpPr>
        <p:grpSpPr>
          <a:xfrm>
            <a:off x="1141412" y="1449352"/>
            <a:ext cx="5678772" cy="2336067"/>
            <a:chOff x="2851355" y="1477567"/>
            <a:chExt cx="6475779" cy="326707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CD75037-1C41-48ED-BF6A-4D5CAC4E4412}"/>
                </a:ext>
              </a:extLst>
            </p:cNvPr>
            <p:cNvGrpSpPr/>
            <p:nvPr/>
          </p:nvGrpSpPr>
          <p:grpSpPr>
            <a:xfrm>
              <a:off x="2854217" y="1477567"/>
              <a:ext cx="6472917" cy="3267075"/>
              <a:chOff x="3323303" y="1795462"/>
              <a:chExt cx="6472917" cy="3267075"/>
            </a:xfrm>
          </p:grpSpPr>
          <p:pic>
            <p:nvPicPr>
              <p:cNvPr id="11" name="그림 10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3754354B-1C16-4D25-9D93-7A96093A8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8970" y="1795462"/>
                <a:ext cx="4667250" cy="3267075"/>
              </a:xfrm>
              <a:prstGeom prst="rect">
                <a:avLst/>
              </a:prstGeom>
            </p:spPr>
          </p:pic>
          <p:pic>
            <p:nvPicPr>
              <p:cNvPr id="5" name="그림 4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89BD5161-3183-4F8C-92E0-1C337B0CB5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3303" y="1799823"/>
                <a:ext cx="1805667" cy="3262714"/>
              </a:xfrm>
              <a:prstGeom prst="rect">
                <a:avLst/>
              </a:prstGeom>
            </p:spPr>
          </p:pic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E01D521-8A82-4A45-AFB8-10E898A0B28A}"/>
                </a:ext>
              </a:extLst>
            </p:cNvPr>
            <p:cNvSpPr/>
            <p:nvPr/>
          </p:nvSpPr>
          <p:spPr>
            <a:xfrm>
              <a:off x="2851355" y="2300748"/>
              <a:ext cx="1809135" cy="1474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9FB4D28-A503-41DC-8AE4-D7CFDA0F3D0F}"/>
                </a:ext>
              </a:extLst>
            </p:cNvPr>
            <p:cNvSpPr/>
            <p:nvPr/>
          </p:nvSpPr>
          <p:spPr>
            <a:xfrm>
              <a:off x="4768645" y="2978368"/>
              <a:ext cx="3716593" cy="1286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F70E1ED-CA7B-4A91-9910-4B8D25BBEC0C}"/>
              </a:ext>
            </a:extLst>
          </p:cNvPr>
          <p:cNvSpPr txBox="1"/>
          <p:nvPr/>
        </p:nvSpPr>
        <p:spPr>
          <a:xfrm>
            <a:off x="6823917" y="1855647"/>
            <a:ext cx="421630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Global Profile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은 포스트 프로세스 설정파일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사용할 효과 목록을 기록하는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프리셋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파일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Pro file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필드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옆의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New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버튼을 클릭해 새로운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프로파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일을 생성하거나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누군가가 기존에 </a:t>
            </a:r>
            <a:r>
              <a:rPr lang="ko-KR" altLang="en-US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만들어둔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 프로 파일을 가져와서 사용할 수 있다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76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Hud canvas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남은 탄알과 적 웨이브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점수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GameOver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등을 표시할 </a:t>
            </a:r>
            <a:r>
              <a:rPr lang="en-US" altLang="ko-KR" sz="1600" dirty="0">
                <a:latin typeface="Arial Black" panose="020B0A04020102020204" pitchFamily="34" charset="0"/>
              </a:rPr>
              <a:t>HUD Canvas</a:t>
            </a:r>
            <a:r>
              <a:rPr lang="ko-KR" altLang="en-US" sz="1600" dirty="0">
                <a:latin typeface="Arial Black" panose="020B0A04020102020204" pitchFamily="34" charset="0"/>
              </a:rPr>
              <a:t>를 추가한다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FBDB0A-423F-4A4A-9C96-0B061E31DA87}"/>
              </a:ext>
            </a:extLst>
          </p:cNvPr>
          <p:cNvGrpSpPr/>
          <p:nvPr/>
        </p:nvGrpSpPr>
        <p:grpSpPr>
          <a:xfrm>
            <a:off x="1137677" y="1175475"/>
            <a:ext cx="6373116" cy="4731512"/>
            <a:chOff x="1137676" y="1283630"/>
            <a:chExt cx="6373116" cy="4731512"/>
          </a:xfrm>
        </p:grpSpPr>
        <p:pic>
          <p:nvPicPr>
            <p:cNvPr id="5" name="그림 4" descr="시계, 테이블이(가) 표시된 사진&#10;&#10;자동 생성된 설명">
              <a:extLst>
                <a:ext uri="{FF2B5EF4-FFF2-40B4-BE49-F238E27FC236}">
                  <a16:creationId xmlns:a16="http://schemas.microsoft.com/office/drawing/2014/main" id="{E80A4AB6-2084-42C2-A2CA-8EDE789C3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7676" y="2473637"/>
              <a:ext cx="6373115" cy="3541505"/>
            </a:xfrm>
            <a:prstGeom prst="rect">
              <a:avLst/>
            </a:prstGeom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2FA191B-DAD5-4BC0-866F-F1B39CCB09D9}"/>
                </a:ext>
              </a:extLst>
            </p:cNvPr>
            <p:cNvGrpSpPr/>
            <p:nvPr/>
          </p:nvGrpSpPr>
          <p:grpSpPr>
            <a:xfrm>
              <a:off x="1137677" y="1283630"/>
              <a:ext cx="6373115" cy="1086307"/>
              <a:chOff x="1141411" y="1077152"/>
              <a:chExt cx="6373115" cy="1086307"/>
            </a:xfrm>
          </p:grpSpPr>
          <p:pic>
            <p:nvPicPr>
              <p:cNvPr id="8" name="그림 7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F655CA69-9640-44D6-A438-F1882D154F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1411" y="1077457"/>
                <a:ext cx="3143689" cy="1086002"/>
              </a:xfrm>
              <a:prstGeom prst="rect">
                <a:avLst/>
              </a:prstGeom>
            </p:spPr>
          </p:pic>
          <p:pic>
            <p:nvPicPr>
              <p:cNvPr id="10" name="그림 9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4FEF521E-6214-40AD-A58F-A78619C5CE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5100" y="1077152"/>
                <a:ext cx="3229426" cy="1076475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A418230-6BFB-45AA-A0F9-7B4A5C9289D2}"/>
              </a:ext>
            </a:extLst>
          </p:cNvPr>
          <p:cNvSpPr txBox="1"/>
          <p:nvPr/>
        </p:nvSpPr>
        <p:spPr>
          <a:xfrm>
            <a:off x="7510792" y="1505396"/>
            <a:ext cx="3532883" cy="38472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HUD Canvas</a:t>
            </a:r>
            <a:r>
              <a:rPr lang="ko-KR" altLang="en-US" sz="1600" dirty="0">
                <a:latin typeface="Arial Black" panose="020B0A04020102020204" pitchFamily="34" charset="0"/>
              </a:rPr>
              <a:t>는 여러 개의 자식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를 가지고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Ammo Display : </a:t>
            </a:r>
            <a:r>
              <a:rPr lang="ko-KR" altLang="en-US" sz="1400" dirty="0">
                <a:latin typeface="Arial Black" panose="020B0A04020102020204" pitchFamily="34" charset="0"/>
              </a:rPr>
              <a:t>남은 탄알을 표시</a:t>
            </a:r>
            <a:r>
              <a:rPr lang="en-US" altLang="ko-KR" sz="1400" dirty="0">
                <a:latin typeface="Arial Black" panose="020B0A04020102020204" pitchFamily="34" charset="0"/>
              </a:rPr>
              <a:t>  </a:t>
            </a:r>
            <a:r>
              <a:rPr lang="ko-KR" altLang="en-US" sz="1400" dirty="0">
                <a:latin typeface="Arial Black" panose="020B0A04020102020204" pitchFamily="34" charset="0"/>
              </a:rPr>
              <a:t>하는 </a:t>
            </a:r>
            <a:r>
              <a:rPr lang="en-US" altLang="ko-KR" sz="1400" dirty="0">
                <a:latin typeface="Arial Black" panose="020B0A04020102020204" pitchFamily="34" charset="0"/>
              </a:rPr>
              <a:t>Background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latin typeface="Arial Black" panose="020B0A04020102020204" pitchFamily="34" charset="0"/>
              </a:rPr>
              <a:t>Ammo Text : </a:t>
            </a:r>
            <a:r>
              <a:rPr lang="ko-KR" altLang="en-US" sz="1400" dirty="0">
                <a:latin typeface="Arial Black" panose="020B0A04020102020204" pitchFamily="34" charset="0"/>
              </a:rPr>
              <a:t>탄알을 표시 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Score Text : </a:t>
            </a:r>
            <a:r>
              <a:rPr lang="ko-KR" altLang="en-US" sz="1400" dirty="0">
                <a:latin typeface="Arial Black" panose="020B0A04020102020204" pitchFamily="34" charset="0"/>
              </a:rPr>
              <a:t>점수를 표시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Enemy Wave Text : </a:t>
            </a:r>
            <a:r>
              <a:rPr lang="ko-KR" altLang="en-US" sz="1400" dirty="0">
                <a:latin typeface="Arial Black" panose="020B0A04020102020204" pitchFamily="34" charset="0"/>
              </a:rPr>
              <a:t>현재 적 </a:t>
            </a:r>
            <a:r>
              <a:rPr lang="en-US" altLang="ko-KR" sz="1400" dirty="0">
                <a:latin typeface="Arial Black" panose="020B0A04020102020204" pitchFamily="34" charset="0"/>
              </a:rPr>
              <a:t>Wave</a:t>
            </a:r>
            <a:r>
              <a:rPr lang="ko-KR" altLang="en-US" sz="1400" dirty="0">
                <a:latin typeface="Arial Black" panose="020B0A04020102020204" pitchFamily="34" charset="0"/>
              </a:rPr>
              <a:t>와 남은 적 수를 표시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 err="1">
                <a:latin typeface="Arial Black" panose="020B0A04020102020204" pitchFamily="34" charset="0"/>
              </a:rPr>
              <a:t>Gameover</a:t>
            </a:r>
            <a:r>
              <a:rPr lang="en-US" altLang="ko-KR" sz="1400" dirty="0">
                <a:latin typeface="Arial Black" panose="020B0A04020102020204" pitchFamily="34" charset="0"/>
              </a:rPr>
              <a:t> UI :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Gameover</a:t>
            </a:r>
            <a:r>
              <a:rPr lang="ko-KR" altLang="en-US" sz="1400" dirty="0">
                <a:latin typeface="Arial Black" panose="020B0A04020102020204" pitchFamily="34" charset="0"/>
              </a:rPr>
              <a:t> 시 활성화 되는 </a:t>
            </a:r>
            <a:r>
              <a:rPr lang="en-US" altLang="ko-KR" sz="1400" dirty="0">
                <a:latin typeface="Arial Black" panose="020B0A04020102020204" pitchFamily="34" charset="0"/>
              </a:rPr>
              <a:t>Panel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400" dirty="0" err="1">
                <a:latin typeface="Arial Black" panose="020B0A04020102020204" pitchFamily="34" charset="0"/>
              </a:rPr>
              <a:t>Gameover</a:t>
            </a:r>
            <a:r>
              <a:rPr lang="en-US" altLang="ko-KR" sz="1400" dirty="0">
                <a:latin typeface="Arial Black" panose="020B0A04020102020204" pitchFamily="34" charset="0"/>
              </a:rPr>
              <a:t> Text : </a:t>
            </a:r>
            <a:r>
              <a:rPr lang="ko-KR" altLang="en-US" sz="1400" dirty="0">
                <a:latin typeface="Arial Black" panose="020B0A04020102020204" pitchFamily="34" charset="0"/>
              </a:rPr>
              <a:t>게임오버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latin typeface="Arial Black" panose="020B0A04020102020204" pitchFamily="34" charset="0"/>
              </a:rPr>
              <a:t>Restart Button : </a:t>
            </a:r>
            <a:r>
              <a:rPr lang="ko-KR" altLang="en-US" sz="1400" dirty="0">
                <a:latin typeface="Arial Black" panose="020B0A04020102020204" pitchFamily="34" charset="0"/>
              </a:rPr>
              <a:t>게임 재시작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latin typeface="Arial Black" panose="020B0A04020102020204" pitchFamily="34" charset="0"/>
              </a:rPr>
              <a:t>Text : </a:t>
            </a:r>
            <a:r>
              <a:rPr lang="ko-KR" altLang="en-US" sz="1400" dirty="0">
                <a:latin typeface="Arial Black" panose="020B0A04020102020204" pitchFamily="34" charset="0"/>
              </a:rPr>
              <a:t>버튼의 텍스트</a:t>
            </a:r>
            <a:endParaRPr lang="en-US" altLang="ko-KR" sz="1400" dirty="0">
              <a:latin typeface="Arial Black" panose="020B0A040201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466F84-5B9F-40B3-B6C1-AC30E91C6E70}"/>
              </a:ext>
            </a:extLst>
          </p:cNvPr>
          <p:cNvSpPr/>
          <p:nvPr/>
        </p:nvSpPr>
        <p:spPr>
          <a:xfrm>
            <a:off x="1137677" y="2084439"/>
            <a:ext cx="3143689" cy="1675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6AF17C-7C89-442A-90EB-A8159E693435}"/>
              </a:ext>
            </a:extLst>
          </p:cNvPr>
          <p:cNvSpPr/>
          <p:nvPr/>
        </p:nvSpPr>
        <p:spPr>
          <a:xfrm>
            <a:off x="4281366" y="1943918"/>
            <a:ext cx="3229426" cy="140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2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UI Manager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3631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UI Manager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로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HUD Canvas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관리하는 이유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HUD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Canvas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는 여러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요소를 자식으로 가지고 있다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HUD Canvas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요소들을 사용하려는 </a:t>
            </a:r>
            <a:r>
              <a:rPr lang="en-US" altLang="ko-KR" sz="1400" dirty="0">
                <a:latin typeface="Arial Black" panose="020B0A04020102020204" pitchFamily="34" charset="0"/>
              </a:rPr>
              <a:t>Script</a:t>
            </a:r>
            <a:r>
              <a:rPr lang="ko-KR" altLang="en-US" sz="1400" dirty="0">
                <a:latin typeface="Arial Black" panose="020B0A04020102020204" pitchFamily="34" charset="0"/>
              </a:rPr>
              <a:t>가 </a:t>
            </a:r>
            <a:r>
              <a:rPr lang="en-US" altLang="ko-KR" sz="1400" dirty="0">
                <a:latin typeface="Arial Black" panose="020B0A04020102020204" pitchFamily="34" charset="0"/>
              </a:rPr>
              <a:t>HUD Canvas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요소를 직접  접근하고 사용한 다면 </a:t>
            </a:r>
            <a:r>
              <a:rPr lang="en-US" altLang="ko-KR" sz="1400" dirty="0">
                <a:latin typeface="Arial Black" panose="020B0A04020102020204" pitchFamily="34" charset="0"/>
              </a:rPr>
              <a:t>UI</a:t>
            </a:r>
            <a:r>
              <a:rPr lang="ko-KR" altLang="en-US" sz="1400" dirty="0">
                <a:latin typeface="Arial Black" panose="020B0A04020102020204" pitchFamily="34" charset="0"/>
              </a:rPr>
              <a:t>구현을 유연하게 변경하기 힘들다</a:t>
            </a:r>
            <a:r>
              <a:rPr lang="en-US" altLang="ko-KR" sz="1400" dirty="0">
                <a:latin typeface="Arial Black" panose="020B0A04020102020204" pitchFamily="34" charset="0"/>
              </a:rPr>
              <a:t>. HUD Canvas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구현이 변경되면 각각의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요소를 참조 하고있던 여러 </a:t>
            </a:r>
            <a:r>
              <a:rPr lang="en-US" altLang="ko-KR" sz="1400" dirty="0">
                <a:latin typeface="Arial Black" panose="020B0A04020102020204" pitchFamily="34" charset="0"/>
              </a:rPr>
              <a:t>Script</a:t>
            </a:r>
            <a:r>
              <a:rPr lang="ko-KR" altLang="en-US" sz="1400" dirty="0">
                <a:latin typeface="Arial Black" panose="020B0A04020102020204" pitchFamily="34" charset="0"/>
              </a:rPr>
              <a:t>의 구현도 함께 변경해야 하는 상황이 생길 수 있기 때문에 </a:t>
            </a:r>
            <a:r>
              <a:rPr lang="en-US" altLang="ko-KR" sz="1400" dirty="0">
                <a:latin typeface="Arial Black" panose="020B0A04020102020204" pitchFamily="34" charset="0"/>
              </a:rPr>
              <a:t>UI Manager</a:t>
            </a:r>
            <a:r>
              <a:rPr lang="ko-KR" altLang="en-US" sz="1400" dirty="0">
                <a:latin typeface="Arial Black" panose="020B0A04020102020204" pitchFamily="34" charset="0"/>
              </a:rPr>
              <a:t>를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관리 용 </a:t>
            </a:r>
            <a:r>
              <a:rPr lang="en-US" altLang="ko-KR" sz="1400" dirty="0">
                <a:latin typeface="Arial Black" panose="020B0A04020102020204" pitchFamily="34" charset="0"/>
              </a:rPr>
              <a:t>Script</a:t>
            </a:r>
            <a:r>
              <a:rPr lang="ko-KR" altLang="en-US" sz="1400" dirty="0">
                <a:latin typeface="Arial Black" panose="020B0A04020102020204" pitchFamily="34" charset="0"/>
              </a:rPr>
              <a:t>로 만들어서 </a:t>
            </a:r>
            <a:r>
              <a:rPr lang="en-US" altLang="ko-KR" sz="1400" dirty="0">
                <a:latin typeface="Arial Black" panose="020B0A04020102020204" pitchFamily="34" charset="0"/>
              </a:rPr>
              <a:t>HUD Canvas</a:t>
            </a:r>
            <a:r>
              <a:rPr lang="ko-KR" altLang="en-US" sz="1400" dirty="0">
                <a:latin typeface="Arial Black" panose="020B0A04020102020204" pitchFamily="34" charset="0"/>
              </a:rPr>
              <a:t>의 자식으로 있는 개별 </a:t>
            </a:r>
            <a:r>
              <a:rPr lang="en-US" altLang="ko-KR" sz="1400" dirty="0">
                <a:latin typeface="Arial Black" panose="020B0A04020102020204" pitchFamily="34" charset="0"/>
              </a:rPr>
              <a:t>UI</a:t>
            </a:r>
            <a:r>
              <a:rPr lang="ko-KR" altLang="en-US" sz="1400" dirty="0">
                <a:latin typeface="Arial Black" panose="020B0A04020102020204" pitchFamily="34" charset="0"/>
              </a:rPr>
              <a:t>를 관리하는 코드를 구현하면 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UI Manager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기능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Singleton </a:t>
            </a:r>
            <a:r>
              <a:rPr lang="ko-KR" altLang="en-US" sz="1400" dirty="0">
                <a:latin typeface="Arial Black" panose="020B0A04020102020204" pitchFamily="34" charset="0"/>
              </a:rPr>
              <a:t>디자인 패턴으로 관리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HUD Canvas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요소에 즉시 접근할 수 있는 통로 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HUD Canvas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관련 구현을 모아두는 </a:t>
            </a:r>
            <a:r>
              <a:rPr lang="en-US" altLang="ko-KR" sz="1400" dirty="0">
                <a:latin typeface="Arial Black" panose="020B0A04020102020204" pitchFamily="34" charset="0"/>
              </a:rPr>
              <a:t>Script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싱글톤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프로퍼티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3" name="그림 2" descr="화면이(가) 표시된 사진&#10;&#10;자동 생성된 설명">
            <a:extLst>
              <a:ext uri="{FF2B5EF4-FFF2-40B4-BE49-F238E27FC236}">
                <a16:creationId xmlns:a16="http://schemas.microsoft.com/office/drawing/2014/main" id="{76DA03BE-7850-4D6B-AF6A-DA3D78DF3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4554568"/>
            <a:ext cx="4971435" cy="2303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94FD55-7F03-4587-A8C8-5A81CABAE761}"/>
              </a:ext>
            </a:extLst>
          </p:cNvPr>
          <p:cNvSpPr txBox="1"/>
          <p:nvPr/>
        </p:nvSpPr>
        <p:spPr>
          <a:xfrm>
            <a:off x="6112846" y="4554568"/>
            <a:ext cx="4930829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Instance</a:t>
            </a:r>
            <a:r>
              <a:rPr lang="ko-KR" altLang="en-US" sz="1400" dirty="0">
                <a:latin typeface="Arial Black" panose="020B0A04020102020204" pitchFamily="34" charset="0"/>
              </a:rPr>
              <a:t>는 </a:t>
            </a:r>
            <a:r>
              <a:rPr lang="en-US" altLang="ko-KR" sz="1400" dirty="0">
                <a:latin typeface="Arial Black" panose="020B0A04020102020204" pitchFamily="34" charset="0"/>
              </a:rPr>
              <a:t>public get</a:t>
            </a:r>
            <a:r>
              <a:rPr lang="ko-KR" altLang="en-US" sz="1400" dirty="0">
                <a:latin typeface="Arial Black" panose="020B0A04020102020204" pitchFamily="34" charset="0"/>
              </a:rPr>
              <a:t>만 존재하는 프로퍼티이며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외부 </a:t>
            </a:r>
            <a:r>
              <a:rPr lang="en-US" altLang="ko-KR" sz="1400" dirty="0">
                <a:latin typeface="Arial Black" panose="020B0A04020102020204" pitchFamily="34" charset="0"/>
              </a:rPr>
              <a:t>Script</a:t>
            </a:r>
            <a:r>
              <a:rPr lang="ko-KR" altLang="en-US" sz="1400" dirty="0">
                <a:latin typeface="Arial Black" panose="020B0A04020102020204" pitchFamily="34" charset="0"/>
              </a:rPr>
              <a:t>에서 </a:t>
            </a:r>
            <a:r>
              <a:rPr lang="en-US" altLang="ko-KR" sz="1400" dirty="0" err="1">
                <a:latin typeface="Arial Black" panose="020B0A04020102020204" pitchFamily="34" charset="0"/>
              </a:rPr>
              <a:t>UIManager.instance</a:t>
            </a:r>
            <a:r>
              <a:rPr lang="ko-KR" altLang="en-US" sz="1400" dirty="0">
                <a:latin typeface="Arial Black" panose="020B0A04020102020204" pitchFamily="34" charset="0"/>
              </a:rPr>
              <a:t>를 최초로 접근할 때는 </a:t>
            </a:r>
            <a:r>
              <a:rPr lang="en-US" altLang="ko-KR" sz="1400" dirty="0" err="1">
                <a:latin typeface="Arial Black" panose="020B0A04020102020204" pitchFamily="34" charset="0"/>
              </a:rPr>
              <a:t>m_instance</a:t>
            </a:r>
            <a:r>
              <a:rPr lang="ko-KR" altLang="en-US" sz="1400" dirty="0">
                <a:latin typeface="Arial Black" panose="020B0A04020102020204" pitchFamily="34" charset="0"/>
              </a:rPr>
              <a:t>에 아직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아무런 값도 할당되지 않아 </a:t>
            </a:r>
            <a:r>
              <a:rPr lang="en-US" altLang="ko-KR" sz="1400" dirty="0" err="1">
                <a:latin typeface="Arial Black" panose="020B0A04020102020204" pitchFamily="34" charset="0"/>
              </a:rPr>
              <a:t>m_instance</a:t>
            </a:r>
            <a:r>
              <a:rPr lang="ko-KR" altLang="en-US" sz="1400" dirty="0">
                <a:latin typeface="Arial Black" panose="020B0A04020102020204" pitchFamily="34" charset="0"/>
              </a:rPr>
              <a:t>의 값이 </a:t>
            </a:r>
            <a:r>
              <a:rPr lang="en-US" altLang="ko-KR" sz="1400" dirty="0">
                <a:latin typeface="Arial Black" panose="020B0A04020102020204" pitchFamily="34" charset="0"/>
              </a:rPr>
              <a:t>null</a:t>
            </a:r>
            <a:r>
              <a:rPr lang="ko-KR" altLang="en-US" sz="1400" dirty="0">
                <a:latin typeface="Arial Black" panose="020B0A04020102020204" pitchFamily="34" charset="0"/>
              </a:rPr>
              <a:t>이 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Instance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get</a:t>
            </a:r>
            <a:r>
              <a:rPr lang="ko-KR" altLang="en-US" sz="1400" dirty="0">
                <a:latin typeface="Arial Black" panose="020B0A04020102020204" pitchFamily="34" charset="0"/>
              </a:rPr>
              <a:t>이 실행되면서 </a:t>
            </a:r>
            <a:r>
              <a:rPr lang="en-US" altLang="ko-KR" sz="1400" dirty="0" err="1">
                <a:latin typeface="Arial Black" panose="020B0A04020102020204" pitchFamily="34" charset="0"/>
              </a:rPr>
              <a:t>m_instance</a:t>
            </a:r>
            <a:r>
              <a:rPr lang="ko-KR" altLang="en-US" sz="1400" dirty="0">
                <a:latin typeface="Arial Black" panose="020B0A04020102020204" pitchFamily="34" charset="0"/>
              </a:rPr>
              <a:t>에 할당된 값이 없다면 아래 </a:t>
            </a:r>
            <a:r>
              <a:rPr lang="en-US" altLang="ko-KR" sz="1400" dirty="0">
                <a:latin typeface="Arial Black" panose="020B0A04020102020204" pitchFamily="34" charset="0"/>
              </a:rPr>
              <a:t>if</a:t>
            </a:r>
            <a:r>
              <a:rPr lang="ko-KR" altLang="en-US" sz="1400" dirty="0">
                <a:latin typeface="Arial Black" panose="020B0A04020102020204" pitchFamily="34" charset="0"/>
              </a:rPr>
              <a:t>문 블록이 실행되어 </a:t>
            </a:r>
            <a:r>
              <a:rPr lang="en-US" altLang="ko-KR" sz="1400" dirty="0" err="1">
                <a:latin typeface="Arial Black" panose="020B0A04020102020204" pitchFamily="34" charset="0"/>
              </a:rPr>
              <a:t>Sce</a:t>
            </a:r>
            <a:r>
              <a:rPr lang="en-US" altLang="ko-KR" sz="1400" dirty="0">
                <a:latin typeface="Arial Black" panose="020B0A04020102020204" pitchFamily="34" charset="0"/>
              </a:rPr>
              <a:t> ne</a:t>
            </a:r>
            <a:r>
              <a:rPr lang="ko-KR" altLang="en-US" sz="1400" dirty="0">
                <a:latin typeface="Arial Black" panose="020B0A04020102020204" pitchFamily="34" charset="0"/>
              </a:rPr>
              <a:t>에 존재하는 </a:t>
            </a:r>
            <a:r>
              <a:rPr lang="en-US" altLang="ko-KR" sz="1400" dirty="0" err="1">
                <a:latin typeface="Arial Black" panose="020B0A04020102020204" pitchFamily="34" charset="0"/>
              </a:rPr>
              <a:t>UIManager</a:t>
            </a:r>
            <a:r>
              <a:rPr lang="en-US" altLang="ko-KR" sz="1400" dirty="0">
                <a:latin typeface="Arial Black" panose="020B0A04020102020204" pitchFamily="34" charset="0"/>
              </a:rPr>
              <a:t> Type</a:t>
            </a:r>
            <a:r>
              <a:rPr lang="ko-KR" altLang="en-US" sz="1400" dirty="0">
                <a:latin typeface="Arial Black" panose="020B0A04020102020204" pitchFamily="34" charset="0"/>
              </a:rPr>
              <a:t>의 오브젝트를 하나 찾아 </a:t>
            </a:r>
            <a:r>
              <a:rPr lang="en-US" altLang="ko-KR" sz="1400" dirty="0" err="1">
                <a:latin typeface="Arial Black" panose="020B0A04020102020204" pitchFamily="34" charset="0"/>
              </a:rPr>
              <a:t>m_instance</a:t>
            </a:r>
            <a:r>
              <a:rPr lang="ko-KR" altLang="en-US" sz="1400" dirty="0">
                <a:latin typeface="Arial Black" panose="020B0A04020102020204" pitchFamily="34" charset="0"/>
              </a:rPr>
              <a:t>에 할당한다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그리고 나서 </a:t>
            </a:r>
            <a:r>
              <a:rPr lang="en-US" altLang="ko-KR" sz="1400" dirty="0" err="1">
                <a:latin typeface="Arial Black" panose="020B0A04020102020204" pitchFamily="34" charset="0"/>
              </a:rPr>
              <a:t>m_instance</a:t>
            </a:r>
            <a:r>
              <a:rPr lang="ko-KR" altLang="en-US" sz="1400" dirty="0">
                <a:latin typeface="Arial Black" panose="020B0A04020102020204" pitchFamily="34" charset="0"/>
              </a:rPr>
              <a:t>를 반환한다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005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UI Manager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3570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UI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Manager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Field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HUD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Canvas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의 자식으로 있는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를 할당해 넣은 변수가 선언되어 있다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Text </a:t>
            </a:r>
            <a:r>
              <a:rPr lang="en-US" altLang="ko-KR" sz="1400" dirty="0" err="1">
                <a:latin typeface="Arial Black" panose="020B0A04020102020204" pitchFamily="34" charset="0"/>
              </a:rPr>
              <a:t>ammoText</a:t>
            </a:r>
            <a:r>
              <a:rPr lang="en-US" altLang="ko-KR" sz="1400" dirty="0">
                <a:latin typeface="Arial Black" panose="020B0A04020102020204" pitchFamily="34" charset="0"/>
              </a:rPr>
              <a:t> : Ammo Text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Text Component</a:t>
            </a:r>
            <a:r>
              <a:rPr lang="ko-KR" altLang="en-US" sz="1400" dirty="0">
                <a:latin typeface="Arial Black" panose="020B0A04020102020204" pitchFamily="34" charset="0"/>
              </a:rPr>
              <a:t>가 할당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Text </a:t>
            </a:r>
            <a:r>
              <a:rPr lang="en-US" altLang="ko-KR" sz="1400" dirty="0" err="1">
                <a:latin typeface="Arial Black" panose="020B0A04020102020204" pitchFamily="34" charset="0"/>
              </a:rPr>
              <a:t>scoreText</a:t>
            </a:r>
            <a:r>
              <a:rPr lang="en-US" altLang="ko-KR" sz="1400" dirty="0">
                <a:latin typeface="Arial Black" panose="020B0A04020102020204" pitchFamily="34" charset="0"/>
              </a:rPr>
              <a:t> : Score Text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의</a:t>
            </a:r>
            <a:r>
              <a:rPr lang="en-US" altLang="ko-KR" sz="1400" dirty="0">
                <a:latin typeface="Arial Black" panose="020B0A04020102020204" pitchFamily="34" charset="0"/>
              </a:rPr>
              <a:t> Text Component</a:t>
            </a:r>
            <a:r>
              <a:rPr lang="ko-KR" altLang="en-US" sz="1400" dirty="0">
                <a:latin typeface="Arial Black" panose="020B0A04020102020204" pitchFamily="34" charset="0"/>
              </a:rPr>
              <a:t>가 할당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Text </a:t>
            </a:r>
            <a:r>
              <a:rPr lang="en-US" altLang="ko-KR" sz="1400" dirty="0" err="1">
                <a:latin typeface="Arial Black" panose="020B0A04020102020204" pitchFamily="34" charset="0"/>
              </a:rPr>
              <a:t>waveText</a:t>
            </a:r>
            <a:r>
              <a:rPr lang="en-US" altLang="ko-KR" sz="1400" dirty="0">
                <a:latin typeface="Arial Black" panose="020B0A04020102020204" pitchFamily="34" charset="0"/>
              </a:rPr>
              <a:t> : Enemy Wave Text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GameObjece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Text Component</a:t>
            </a:r>
            <a:r>
              <a:rPr lang="ko-KR" altLang="en-US" sz="1400" dirty="0">
                <a:latin typeface="Arial Black" panose="020B0A04020102020204" pitchFamily="34" charset="0"/>
              </a:rPr>
              <a:t>가 할당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gameoverUI</a:t>
            </a:r>
            <a:r>
              <a:rPr lang="en-US" altLang="ko-KR" sz="1400" dirty="0">
                <a:latin typeface="Arial Black" panose="020B0A04020102020204" pitchFamily="34" charset="0"/>
              </a:rPr>
              <a:t> :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Gameover</a:t>
            </a:r>
            <a:r>
              <a:rPr lang="en-US" altLang="ko-KR" sz="1400" dirty="0">
                <a:latin typeface="Arial Black" panose="020B0A04020102020204" pitchFamily="34" charset="0"/>
              </a:rPr>
              <a:t> UI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가 할당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UI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갱신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Method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가 표시하는 내용을 갱신하는 </a:t>
            </a:r>
            <a:r>
              <a:rPr lang="en-US" altLang="ko-KR" sz="1400" dirty="0">
                <a:latin typeface="Arial Black" panose="020B0A04020102020204" pitchFamily="34" charset="0"/>
              </a:rPr>
              <a:t>Method</a:t>
            </a:r>
            <a:r>
              <a:rPr lang="ko-KR" altLang="en-US" sz="1400" dirty="0">
                <a:latin typeface="Arial Black" panose="020B0A04020102020204" pitchFamily="34" charset="0"/>
              </a:rPr>
              <a:t>를 선언해 두었다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5" name="그림 4" descr="시계, 거리, 녹색, 전화이(가) 표시된 사진&#10;&#10;자동 생성된 설명">
            <a:extLst>
              <a:ext uri="{FF2B5EF4-FFF2-40B4-BE49-F238E27FC236}">
                <a16:creationId xmlns:a16="http://schemas.microsoft.com/office/drawing/2014/main" id="{1350F134-B7AB-4E68-9734-0F6029419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7" y="1508796"/>
            <a:ext cx="5410955" cy="962159"/>
          </a:xfrm>
          <a:prstGeom prst="rect">
            <a:avLst/>
          </a:prstGeom>
        </p:spPr>
      </p:pic>
      <p:pic>
        <p:nvPicPr>
          <p:cNvPr id="9" name="그림 8" descr="화면, 쥐고있는, 앉아있는, 방이(가) 표시된 사진&#10;&#10;자동 생성된 설명">
            <a:extLst>
              <a:ext uri="{FF2B5EF4-FFF2-40B4-BE49-F238E27FC236}">
                <a16:creationId xmlns:a16="http://schemas.microsoft.com/office/drawing/2014/main" id="{E7CE299A-68E9-4CEB-A485-A1B1F924C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943" y="4309111"/>
            <a:ext cx="5944430" cy="23625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770A56-4C0E-4264-8E12-0A9995BB2964}"/>
              </a:ext>
            </a:extLst>
          </p:cNvPr>
          <p:cNvSpPr txBox="1"/>
          <p:nvPr/>
        </p:nvSpPr>
        <p:spPr>
          <a:xfrm>
            <a:off x="7068542" y="4413089"/>
            <a:ext cx="3965302" cy="738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탄알 표시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갱신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탄창의 탄알 </a:t>
            </a:r>
            <a:r>
              <a:rPr lang="en-US" altLang="ko-KR" sz="1400" dirty="0" err="1">
                <a:latin typeface="Arial Black" panose="020B0A04020102020204" pitchFamily="34" charset="0"/>
              </a:rPr>
              <a:t>magAmmo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남은 탄알 </a:t>
            </a:r>
            <a:r>
              <a:rPr lang="en-US" altLang="ko-KR" sz="1400" dirty="0">
                <a:latin typeface="Arial Black" panose="020B0A04020102020204" pitchFamily="34" charset="0"/>
              </a:rPr>
              <a:t>remain Ammo</a:t>
            </a:r>
            <a:r>
              <a:rPr lang="ko-KR" altLang="en-US" sz="1400" dirty="0">
                <a:latin typeface="Arial Black" panose="020B0A04020102020204" pitchFamily="34" charset="0"/>
              </a:rPr>
              <a:t>를 </a:t>
            </a:r>
            <a:r>
              <a:rPr lang="ko-KR" altLang="en-US" sz="1400" dirty="0" err="1">
                <a:latin typeface="Arial Black" panose="020B0A04020102020204" pitchFamily="34" charset="0"/>
              </a:rPr>
              <a:t>입력받아</a:t>
            </a:r>
            <a:r>
              <a:rPr lang="ko-KR" altLang="en-US" sz="1400" dirty="0">
                <a:latin typeface="Arial Black" panose="020B0A04020102020204" pitchFamily="34" charset="0"/>
              </a:rPr>
              <a:t> 표시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1DD380-34FE-405B-AD1D-BFFA8659D3D4}"/>
              </a:ext>
            </a:extLst>
          </p:cNvPr>
          <p:cNvSpPr txBox="1"/>
          <p:nvPr/>
        </p:nvSpPr>
        <p:spPr>
          <a:xfrm>
            <a:off x="7068541" y="5151753"/>
            <a:ext cx="3965302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점수 표시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갱신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표시할 점수 </a:t>
            </a:r>
            <a:r>
              <a:rPr lang="en-US" altLang="ko-KR" sz="1400" dirty="0" err="1">
                <a:latin typeface="Arial Black" panose="020B0A04020102020204" pitchFamily="34" charset="0"/>
              </a:rPr>
              <a:t>newScore</a:t>
            </a:r>
            <a:r>
              <a:rPr lang="ko-KR" altLang="en-US" sz="1400" dirty="0">
                <a:latin typeface="Arial Black" panose="020B0A04020102020204" pitchFamily="34" charset="0"/>
              </a:rPr>
              <a:t>를 </a:t>
            </a:r>
            <a:r>
              <a:rPr lang="ko-KR" altLang="en-US" sz="1400" dirty="0" err="1">
                <a:latin typeface="Arial Black" panose="020B0A04020102020204" pitchFamily="34" charset="0"/>
              </a:rPr>
              <a:t>입력받음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C346D7-1509-470C-B64C-7ADAC0C92515}"/>
              </a:ext>
            </a:extLst>
          </p:cNvPr>
          <p:cNvSpPr txBox="1"/>
          <p:nvPr/>
        </p:nvSpPr>
        <p:spPr>
          <a:xfrm>
            <a:off x="7068541" y="5674973"/>
            <a:ext cx="3965302" cy="738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적 웨이브 정보 </a:t>
            </a:r>
            <a:r>
              <a:rPr lang="en-US" altLang="ko-KR" sz="1400" dirty="0">
                <a:latin typeface="Arial Black" panose="020B0A04020102020204" pitchFamily="34" charset="0"/>
              </a:rPr>
              <a:t>UI</a:t>
            </a:r>
            <a:r>
              <a:rPr lang="ko-KR" altLang="en-US" sz="1400" dirty="0">
                <a:latin typeface="Arial Black" panose="020B0A04020102020204" pitchFamily="34" charset="0"/>
              </a:rPr>
              <a:t>갱신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현재 적 웨이브와 남아 있는 적 수를 </a:t>
            </a:r>
            <a:r>
              <a:rPr lang="ko-KR" altLang="en-US" sz="1400" dirty="0" err="1">
                <a:latin typeface="Arial Black" panose="020B0A04020102020204" pitchFamily="34" charset="0"/>
              </a:rPr>
              <a:t>입력받아</a:t>
            </a:r>
            <a:r>
              <a:rPr lang="ko-KR" altLang="en-US" sz="1400" dirty="0">
                <a:latin typeface="Arial Black" panose="020B0A04020102020204" pitchFamily="34" charset="0"/>
              </a:rPr>
              <a:t> 표시</a:t>
            </a:r>
            <a:endParaRPr lang="en-US" altLang="ko-KR" sz="1400" dirty="0"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315E9A-7DCF-473F-AA70-1BA28BB7B753}"/>
              </a:ext>
            </a:extLst>
          </p:cNvPr>
          <p:cNvSpPr txBox="1"/>
          <p:nvPr/>
        </p:nvSpPr>
        <p:spPr>
          <a:xfrm>
            <a:off x="7068541" y="6432688"/>
            <a:ext cx="3965302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게임오버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패널을 활성 </a:t>
            </a:r>
            <a:r>
              <a:rPr lang="en-US" altLang="ko-KR" sz="1400" dirty="0">
                <a:latin typeface="Arial Black" panose="020B0A04020102020204" pitchFamily="34" charset="0"/>
              </a:rPr>
              <a:t>/ </a:t>
            </a:r>
            <a:r>
              <a:rPr lang="ko-KR" altLang="en-US" sz="1400" dirty="0">
                <a:latin typeface="Arial Black" panose="020B0A04020102020204" pitchFamily="34" charset="0"/>
              </a:rPr>
              <a:t>비활성화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A4772E2-9A24-442C-858E-DD35E2CAD1E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090676" y="4672093"/>
            <a:ext cx="977866" cy="110328"/>
          </a:xfrm>
          <a:prstGeom prst="bentConnector3">
            <a:avLst>
              <a:gd name="adj1" fmla="val 73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0CC0F97-E5E6-4BBD-8A7C-918E8B8CD8A7}"/>
              </a:ext>
            </a:extLst>
          </p:cNvPr>
          <p:cNvCxnSpPr>
            <a:endCxn id="11" idx="1"/>
          </p:cNvCxnSpPr>
          <p:nvPr/>
        </p:nvCxnSpPr>
        <p:spPr>
          <a:xfrm>
            <a:off x="5604387" y="5305641"/>
            <a:ext cx="1464154" cy="1077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0B6E7A7-EA0C-4DAA-B9A2-4A22FFA89C41}"/>
              </a:ext>
            </a:extLst>
          </p:cNvPr>
          <p:cNvCxnSpPr>
            <a:endCxn id="12" idx="1"/>
          </p:cNvCxnSpPr>
          <p:nvPr/>
        </p:nvCxnSpPr>
        <p:spPr>
          <a:xfrm>
            <a:off x="5987845" y="5923025"/>
            <a:ext cx="1080696" cy="121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9215957-879A-4CF1-8C27-019DEF96653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604387" y="6553967"/>
            <a:ext cx="1464154" cy="32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56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UI Manager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GameRestart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Method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게임을 </a:t>
            </a:r>
            <a:r>
              <a:rPr lang="ko-KR" altLang="en-US" sz="1400" dirty="0" err="1">
                <a:latin typeface="Arial Black" panose="020B0A04020102020204" pitchFamily="34" charset="0"/>
              </a:rPr>
              <a:t>재시작하는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Method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HUD Canvas</a:t>
            </a:r>
            <a:r>
              <a:rPr lang="ko-KR" altLang="en-US" sz="1400" dirty="0">
                <a:latin typeface="Arial Black" panose="020B0A04020102020204" pitchFamily="34" charset="0"/>
              </a:rPr>
              <a:t>의 재시작 버튼에 할당해서 사용한다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재시작버튼 설정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>
                <a:latin typeface="Arial Black" panose="020B0A04020102020204" pitchFamily="34" charset="0"/>
              </a:rPr>
              <a:t>하이어라키</a:t>
            </a:r>
            <a:r>
              <a:rPr lang="ko-KR" altLang="en-US" sz="1400" dirty="0">
                <a:latin typeface="Arial Black" panose="020B0A04020102020204" pitchFamily="34" charset="0"/>
              </a:rPr>
              <a:t> 창에서 </a:t>
            </a:r>
            <a:r>
              <a:rPr lang="en-US" altLang="ko-KR" sz="1400" dirty="0">
                <a:latin typeface="Arial Black" panose="020B0A04020102020204" pitchFamily="34" charset="0"/>
              </a:rPr>
              <a:t>Restart Button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을 선택하고 </a:t>
            </a:r>
            <a:r>
              <a:rPr lang="en-US" altLang="ko-KR" sz="1400" dirty="0">
                <a:latin typeface="Arial Black" panose="020B0A04020102020204" pitchFamily="34" charset="0"/>
              </a:rPr>
              <a:t>Button Component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On Click()</a:t>
            </a:r>
            <a:r>
              <a:rPr lang="ko-KR" altLang="en-US" sz="1400" dirty="0">
                <a:latin typeface="Arial Black" panose="020B0A04020102020204" pitchFamily="34" charset="0"/>
              </a:rPr>
              <a:t>리스트의 추가 버튼을 클릭한 후 생성된 슬롯에 </a:t>
            </a:r>
            <a:r>
              <a:rPr lang="en-US" altLang="ko-KR" sz="1400" dirty="0">
                <a:latin typeface="Arial Black" panose="020B0A04020102020204" pitchFamily="34" charset="0"/>
              </a:rPr>
              <a:t>HUD Canvas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를 </a:t>
            </a:r>
            <a:r>
              <a:rPr lang="en-US" altLang="ko-KR" sz="1400" dirty="0" err="1">
                <a:latin typeface="Arial Black" panose="020B0A04020102020204" pitchFamily="34" charset="0"/>
              </a:rPr>
              <a:t>Drag&amp;Drop</a:t>
            </a:r>
            <a:r>
              <a:rPr lang="ko-KR" altLang="en-US" sz="1400" dirty="0">
                <a:latin typeface="Arial Black" panose="020B0A04020102020204" pitchFamily="34" charset="0"/>
              </a:rPr>
              <a:t>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Arial Black" panose="020B0A04020102020204" pitchFamily="34" charset="0"/>
              </a:rPr>
              <a:t>이벤트 </a:t>
            </a:r>
            <a:r>
              <a:rPr lang="ko-KR" altLang="en-US" sz="1400" dirty="0" err="1">
                <a:latin typeface="Arial Black" panose="020B0A04020102020204" pitchFamily="34" charset="0"/>
              </a:rPr>
              <a:t>리스너로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UIManager.GameRestart</a:t>
            </a:r>
            <a:r>
              <a:rPr lang="ko-KR" altLang="en-US" sz="1400" dirty="0">
                <a:latin typeface="Arial Black" panose="020B0A04020102020204" pitchFamily="34" charset="0"/>
              </a:rPr>
              <a:t>를 등록</a:t>
            </a:r>
            <a:r>
              <a:rPr lang="en-US" altLang="ko-KR" sz="1400" dirty="0">
                <a:latin typeface="Arial Black" panose="020B0A04020102020204" pitchFamily="34" charset="0"/>
              </a:rPr>
              <a:t>(No Function &gt; </a:t>
            </a:r>
            <a:r>
              <a:rPr lang="en-US" altLang="ko-KR" sz="1400" dirty="0" err="1">
                <a:latin typeface="Arial Black" panose="020B0A04020102020204" pitchFamily="34" charset="0"/>
              </a:rPr>
              <a:t>UIManager</a:t>
            </a:r>
            <a:r>
              <a:rPr lang="en-US" altLang="ko-KR" sz="1400" dirty="0">
                <a:latin typeface="Arial Black" panose="020B0A04020102020204" pitchFamily="34" charset="0"/>
              </a:rPr>
              <a:t> &gt; </a:t>
            </a:r>
            <a:r>
              <a:rPr lang="en-US" altLang="ko-KR" sz="1400" dirty="0" err="1">
                <a:latin typeface="Arial Black" panose="020B0A04020102020204" pitchFamily="34" charset="0"/>
              </a:rPr>
              <a:t>GameRestart</a:t>
            </a:r>
            <a:r>
              <a:rPr lang="en-US" altLang="ko-KR" sz="1400" dirty="0">
                <a:latin typeface="Arial Black" panose="020B0A04020102020204" pitchFamily="34" charset="0"/>
              </a:rPr>
              <a:t>()</a:t>
            </a:r>
            <a:r>
              <a:rPr lang="ko-KR" altLang="en-US" sz="1400" dirty="0">
                <a:latin typeface="Arial Black" panose="020B0A04020102020204" pitchFamily="34" charset="0"/>
              </a:rPr>
              <a:t>클릭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1E562A7E-CFB4-46B6-B8FA-7CE2985C8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7" y="1723788"/>
            <a:ext cx="6401693" cy="1086002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E96DA564-853A-4A75-B450-5653C4317446}"/>
              </a:ext>
            </a:extLst>
          </p:cNvPr>
          <p:cNvGrpSpPr/>
          <p:nvPr/>
        </p:nvGrpSpPr>
        <p:grpSpPr>
          <a:xfrm>
            <a:off x="1133943" y="4081460"/>
            <a:ext cx="9889284" cy="2776540"/>
            <a:chOff x="1133943" y="4042553"/>
            <a:chExt cx="9889284" cy="2776540"/>
          </a:xfrm>
        </p:grpSpPr>
        <p:pic>
          <p:nvPicPr>
            <p:cNvPr id="8" name="그림 7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328AD4AB-115E-4A54-B5AE-AA75CBDAB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3943" y="4042553"/>
              <a:ext cx="3115110" cy="1057423"/>
            </a:xfrm>
            <a:prstGeom prst="rect">
              <a:avLst/>
            </a:prstGeom>
          </p:spPr>
        </p:pic>
        <p:pic>
          <p:nvPicPr>
            <p:cNvPr id="16" name="그림 1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2D46E99A-35F7-4884-9543-AF56BF44F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9053" y="5525729"/>
              <a:ext cx="3269869" cy="1029261"/>
            </a:xfrm>
            <a:prstGeom prst="rect">
              <a:avLst/>
            </a:prstGeom>
          </p:spPr>
        </p:pic>
        <p:pic>
          <p:nvPicPr>
            <p:cNvPr id="18" name="그림 17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8D841D5B-4157-42E0-9E88-E1619B241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39370" y="4048211"/>
              <a:ext cx="3483857" cy="2770882"/>
            </a:xfrm>
            <a:prstGeom prst="rect">
              <a:avLst/>
            </a:prstGeom>
          </p:spPr>
        </p:pic>
        <p:pic>
          <p:nvPicPr>
            <p:cNvPr id="20" name="그림 19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C8E700CC-777E-497F-AE8F-EAD09D6CE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49053" y="4048211"/>
              <a:ext cx="3294865" cy="1477518"/>
            </a:xfrm>
            <a:prstGeom prst="rect">
              <a:avLst/>
            </a:prstGeom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B87B89-1AD6-4242-A787-3F0AA155360A}"/>
              </a:ext>
            </a:extLst>
          </p:cNvPr>
          <p:cNvSpPr/>
          <p:nvPr/>
        </p:nvSpPr>
        <p:spPr>
          <a:xfrm>
            <a:off x="1133943" y="4984955"/>
            <a:ext cx="3094662" cy="1539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6D03F2-A991-4D3F-A2C7-426233F28F1C}"/>
              </a:ext>
            </a:extLst>
          </p:cNvPr>
          <p:cNvSpPr/>
          <p:nvPr/>
        </p:nvSpPr>
        <p:spPr>
          <a:xfrm>
            <a:off x="4249053" y="5563108"/>
            <a:ext cx="3269868" cy="149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530DFB5-2652-4BE5-AA74-35E9572C1E2C}"/>
              </a:ext>
            </a:extLst>
          </p:cNvPr>
          <p:cNvSpPr/>
          <p:nvPr/>
        </p:nvSpPr>
        <p:spPr>
          <a:xfrm>
            <a:off x="4424259" y="5194438"/>
            <a:ext cx="885160" cy="149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01522D-0FB9-4591-8A3F-7F877A98B7A5}"/>
              </a:ext>
            </a:extLst>
          </p:cNvPr>
          <p:cNvSpPr/>
          <p:nvPr/>
        </p:nvSpPr>
        <p:spPr>
          <a:xfrm>
            <a:off x="7107040" y="5350738"/>
            <a:ext cx="188495" cy="149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27C3FB-204C-4BC3-9F38-C37FFF1FEF24}"/>
              </a:ext>
            </a:extLst>
          </p:cNvPr>
          <p:cNvSpPr/>
          <p:nvPr/>
        </p:nvSpPr>
        <p:spPr>
          <a:xfrm>
            <a:off x="5364757" y="5065748"/>
            <a:ext cx="2068430" cy="128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2359058-24B9-4653-80E7-CA34B9C3F4AC}"/>
              </a:ext>
            </a:extLst>
          </p:cNvPr>
          <p:cNvSpPr/>
          <p:nvPr/>
        </p:nvSpPr>
        <p:spPr>
          <a:xfrm>
            <a:off x="7567313" y="6676102"/>
            <a:ext cx="2014766" cy="1818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1378D4-1D87-4AB5-9CE5-826A148A64A5}"/>
              </a:ext>
            </a:extLst>
          </p:cNvPr>
          <p:cNvSpPr/>
          <p:nvPr/>
        </p:nvSpPr>
        <p:spPr>
          <a:xfrm>
            <a:off x="9582079" y="5232525"/>
            <a:ext cx="1441148" cy="222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87B4DFF-455E-48C2-8056-5E88AB47A5AD}"/>
              </a:ext>
            </a:extLst>
          </p:cNvPr>
          <p:cNvCxnSpPr>
            <a:stCxn id="33" idx="0"/>
            <a:endCxn id="32" idx="3"/>
          </p:cNvCxnSpPr>
          <p:nvPr/>
        </p:nvCxnSpPr>
        <p:spPr>
          <a:xfrm rot="16200000" flipV="1">
            <a:off x="7230938" y="5332343"/>
            <a:ext cx="1546009" cy="114150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9B8DE3F-DEB2-4A7A-A2D1-B2953F199727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8548891" y="5138883"/>
            <a:ext cx="1033188" cy="2049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1FDEE5BF-E3AD-4810-8817-5BD147EFE36D}"/>
              </a:ext>
            </a:extLst>
          </p:cNvPr>
          <p:cNvCxnSpPr>
            <a:stCxn id="16" idx="0"/>
            <a:endCxn id="30" idx="3"/>
          </p:cNvCxnSpPr>
          <p:nvPr/>
        </p:nvCxnSpPr>
        <p:spPr>
          <a:xfrm rot="16200000" flipV="1">
            <a:off x="5448964" y="5129611"/>
            <a:ext cx="295481" cy="57456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1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en-US" altLang="ko-KR" dirty="0" err="1"/>
              <a:t>gamemanager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59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Gamemanager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40626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GameManager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추가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Arial Black" panose="020B0A04020102020204" pitchFamily="34" charset="0"/>
              </a:rPr>
              <a:t>Empty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생성</a:t>
            </a:r>
            <a:r>
              <a:rPr lang="en-US" altLang="ko-KR" sz="1400" dirty="0">
                <a:latin typeface="Arial Black" panose="020B0A04020102020204" pitchFamily="34" charset="0"/>
              </a:rPr>
              <a:t>(Create &gt; Create Empty)</a:t>
            </a:r>
            <a:r>
              <a:rPr lang="ko-KR" altLang="en-US" sz="1400" dirty="0">
                <a:latin typeface="Arial Black" panose="020B0A04020102020204" pitchFamily="34" charset="0"/>
              </a:rPr>
              <a:t>한 후 </a:t>
            </a:r>
            <a:r>
              <a:rPr lang="en-US" altLang="ko-KR" sz="1400" dirty="0" err="1">
                <a:latin typeface="Arial Black" panose="020B0A04020102020204" pitchFamily="34" charset="0"/>
              </a:rPr>
              <a:t>GameManager</a:t>
            </a:r>
            <a:r>
              <a:rPr lang="ko-KR" altLang="en-US" sz="1400" dirty="0">
                <a:latin typeface="Arial Black" panose="020B0A04020102020204" pitchFamily="34" charset="0"/>
              </a:rPr>
              <a:t>로 이름을 변경하고 </a:t>
            </a:r>
            <a:r>
              <a:rPr lang="en-US" altLang="ko-KR" sz="1400" dirty="0" err="1">
                <a:latin typeface="Arial Black" panose="020B0A04020102020204" pitchFamily="34" charset="0"/>
              </a:rPr>
              <a:t>GameManager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에 </a:t>
            </a:r>
            <a:r>
              <a:rPr lang="en-US" altLang="ko-KR" sz="1400" dirty="0" err="1">
                <a:latin typeface="Arial Black" panose="020B0A04020102020204" pitchFamily="34" charset="0"/>
              </a:rPr>
              <a:t>GameManager</a:t>
            </a:r>
            <a:r>
              <a:rPr lang="en-US" altLang="ko-KR" sz="1400" dirty="0">
                <a:latin typeface="Arial Black" panose="020B0A04020102020204" pitchFamily="34" charset="0"/>
              </a:rPr>
              <a:t> Script </a:t>
            </a:r>
            <a:r>
              <a:rPr lang="ko-KR" altLang="en-US" sz="1400" dirty="0">
                <a:latin typeface="Arial Black" panose="020B0A04020102020204" pitchFamily="34" charset="0"/>
              </a:rPr>
              <a:t>추가</a:t>
            </a:r>
            <a:r>
              <a:rPr lang="en-US" altLang="ko-KR" sz="1400" dirty="0">
                <a:latin typeface="Arial Black" panose="020B0A04020102020204" pitchFamily="34" charset="0"/>
              </a:rPr>
              <a:t>(Script </a:t>
            </a:r>
            <a:r>
              <a:rPr lang="ko-KR" altLang="en-US" sz="1400" dirty="0">
                <a:latin typeface="Arial Black" panose="020B0A04020102020204" pitchFamily="34" charset="0"/>
              </a:rPr>
              <a:t>폴더의 </a:t>
            </a:r>
            <a:r>
              <a:rPr lang="en-US" altLang="ko-KR" sz="1400" dirty="0" err="1">
                <a:latin typeface="Arial Black" panose="020B0A04020102020204" pitchFamily="34" charset="0"/>
              </a:rPr>
              <a:t>GameManager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Scr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ipt</a:t>
            </a:r>
            <a:r>
              <a:rPr lang="ko-KR" altLang="en-US" sz="1400" dirty="0">
                <a:latin typeface="Arial Black" panose="020B0A04020102020204" pitchFamily="34" charset="0"/>
              </a:rPr>
              <a:t>를 </a:t>
            </a:r>
            <a:r>
              <a:rPr lang="en-US" altLang="ko-KR" sz="1400" dirty="0" err="1">
                <a:latin typeface="Arial Black" panose="020B0A04020102020204" pitchFamily="34" charset="0"/>
              </a:rPr>
              <a:t>GameManager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</a:rPr>
              <a:t>에 추가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GameManager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역할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Arial Black" panose="020B0A04020102020204" pitchFamily="34" charset="0"/>
              </a:rPr>
              <a:t>싱글턴으로</a:t>
            </a:r>
            <a:r>
              <a:rPr lang="ko-KR" altLang="en-US" sz="1400" dirty="0">
                <a:latin typeface="Arial Black" panose="020B0A04020102020204" pitchFamily="34" charset="0"/>
              </a:rPr>
              <a:t> 존재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점수 관리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게임오버 상태 관리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UIManager</a:t>
            </a:r>
            <a:r>
              <a:rPr lang="ko-KR" altLang="en-US" sz="1400" dirty="0">
                <a:latin typeface="Arial Black" panose="020B0A04020102020204" pitchFamily="34" charset="0"/>
              </a:rPr>
              <a:t>를 이용해 점수와 게임오버 </a:t>
            </a:r>
            <a:r>
              <a:rPr lang="en-US" altLang="ko-KR" sz="1400" dirty="0">
                <a:latin typeface="Arial Black" panose="020B0A04020102020204" pitchFamily="34" charset="0"/>
              </a:rPr>
              <a:t>UI </a:t>
            </a:r>
            <a:r>
              <a:rPr lang="ko-KR" altLang="en-US" sz="1400" dirty="0">
                <a:latin typeface="Arial Black" panose="020B0A04020102020204" pitchFamily="34" charset="0"/>
              </a:rPr>
              <a:t>갱신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싱글턴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프로퍼티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D4EEE61-9003-4C64-9B72-A2380AF659F7}"/>
              </a:ext>
            </a:extLst>
          </p:cNvPr>
          <p:cNvGrpSpPr/>
          <p:nvPr/>
        </p:nvGrpSpPr>
        <p:grpSpPr>
          <a:xfrm>
            <a:off x="2318249" y="1939232"/>
            <a:ext cx="7544853" cy="1562318"/>
            <a:chOff x="1133943" y="1939232"/>
            <a:chExt cx="7544853" cy="156231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2B203BB-5FCB-469C-822E-DF79628B1DFE}"/>
                </a:ext>
              </a:extLst>
            </p:cNvPr>
            <p:cNvGrpSpPr/>
            <p:nvPr/>
          </p:nvGrpSpPr>
          <p:grpSpPr>
            <a:xfrm>
              <a:off x="1133943" y="1939232"/>
              <a:ext cx="7544853" cy="1562318"/>
              <a:chOff x="1133943" y="1777284"/>
              <a:chExt cx="7544853" cy="1562318"/>
            </a:xfrm>
          </p:grpSpPr>
          <p:pic>
            <p:nvPicPr>
              <p:cNvPr id="9" name="그림 8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1C96BD8C-5184-442D-ADBA-2B74F2B0F8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943" y="1939232"/>
                <a:ext cx="3296110" cy="1238423"/>
              </a:xfrm>
              <a:prstGeom prst="rect">
                <a:avLst/>
              </a:prstGeom>
            </p:spPr>
          </p:pic>
          <p:pic>
            <p:nvPicPr>
              <p:cNvPr id="11" name="그림 10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8CBB4681-4EB6-4E54-8805-6EB714793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30053" y="1777284"/>
                <a:ext cx="4248743" cy="1562318"/>
              </a:xfrm>
              <a:prstGeom prst="rect">
                <a:avLst/>
              </a:prstGeom>
            </p:spPr>
          </p:pic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79F390-5073-48EE-859B-4E2ED31A7647}"/>
                </a:ext>
              </a:extLst>
            </p:cNvPr>
            <p:cNvSpPr/>
            <p:nvPr/>
          </p:nvSpPr>
          <p:spPr>
            <a:xfrm>
              <a:off x="1141411" y="3178889"/>
              <a:ext cx="3283105" cy="1676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DB052AF-E789-4EAA-9725-D83B31219D5E}"/>
                </a:ext>
              </a:extLst>
            </p:cNvPr>
            <p:cNvSpPr/>
            <p:nvPr/>
          </p:nvSpPr>
          <p:spPr>
            <a:xfrm>
              <a:off x="4823592" y="2017377"/>
              <a:ext cx="3140537" cy="1555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F0A5797-590E-40CE-B8EC-053AAAF7583B}"/>
                </a:ext>
              </a:extLst>
            </p:cNvPr>
            <p:cNvSpPr/>
            <p:nvPr/>
          </p:nvSpPr>
          <p:spPr>
            <a:xfrm>
              <a:off x="4431984" y="3101112"/>
              <a:ext cx="4246812" cy="4004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 descr="테이블, 쥐고있는, 화면, 방이(가) 표시된 사진&#10;&#10;자동 생성된 설명">
            <a:extLst>
              <a:ext uri="{FF2B5EF4-FFF2-40B4-BE49-F238E27FC236}">
                <a16:creationId xmlns:a16="http://schemas.microsoft.com/office/drawing/2014/main" id="{C4453626-FC76-4830-A53E-1E57A01A5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197" y="4429732"/>
            <a:ext cx="4729478" cy="23848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8D28C4-A5C9-466A-92CA-F1B00AE3D6C5}"/>
              </a:ext>
            </a:extLst>
          </p:cNvPr>
          <p:cNvSpPr txBox="1"/>
          <p:nvPr/>
        </p:nvSpPr>
        <p:spPr>
          <a:xfrm>
            <a:off x="1133943" y="4801554"/>
            <a:ext cx="5176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다른 </a:t>
            </a:r>
            <a:r>
              <a:rPr lang="en-US" altLang="ko-KR" sz="1400" dirty="0">
                <a:latin typeface="Arial Black" panose="020B0A04020102020204" pitchFamily="34" charset="0"/>
              </a:rPr>
              <a:t>Script</a:t>
            </a:r>
            <a:r>
              <a:rPr lang="ko-KR" altLang="en-US" sz="1400" dirty="0">
                <a:latin typeface="Arial Black" panose="020B0A04020102020204" pitchFamily="34" charset="0"/>
              </a:rPr>
              <a:t>들에서 즉시 접근할 수 있도록 만드는 </a:t>
            </a:r>
            <a:r>
              <a:rPr lang="ko-KR" altLang="en-US" sz="1400" dirty="0" err="1">
                <a:latin typeface="Arial Black" panose="020B0A04020102020204" pitchFamily="34" charset="0"/>
              </a:rPr>
              <a:t>싱글턴</a:t>
            </a:r>
            <a:r>
              <a:rPr lang="ko-KR" altLang="en-US" sz="1400" dirty="0">
                <a:latin typeface="Arial Black" panose="020B0A04020102020204" pitchFamily="34" charset="0"/>
              </a:rPr>
              <a:t> 프로퍼티</a:t>
            </a:r>
            <a:endParaRPr lang="en-US" altLang="ko-KR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249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1953</TotalTime>
  <Words>3463</Words>
  <Application>Microsoft Office PowerPoint</Application>
  <PresentationFormat>와이드스크린</PresentationFormat>
  <Paragraphs>635</Paragraphs>
  <Slides>37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맑은 고딕</vt:lpstr>
      <vt:lpstr>Arial</vt:lpstr>
      <vt:lpstr>Arial Black</vt:lpstr>
      <vt:lpstr>Tw Cen MT</vt:lpstr>
      <vt:lpstr>Wingdings</vt:lpstr>
      <vt:lpstr>회로</vt:lpstr>
      <vt:lpstr>Unity -Cahpter7-</vt:lpstr>
      <vt:lpstr>목차</vt:lpstr>
      <vt:lpstr>HUD Canvas와 UI Manager</vt:lpstr>
      <vt:lpstr>1. Hud canvas</vt:lpstr>
      <vt:lpstr>2. UI Manager</vt:lpstr>
      <vt:lpstr>2. UI Manager</vt:lpstr>
      <vt:lpstr>2. UI Manager</vt:lpstr>
      <vt:lpstr>gamemanager</vt:lpstr>
      <vt:lpstr>1. Gamemanager</vt:lpstr>
      <vt:lpstr>1. Gamemanager</vt:lpstr>
      <vt:lpstr>1. Gamemanager</vt:lpstr>
      <vt:lpstr>1. Gamemanager</vt:lpstr>
      <vt:lpstr>Enemy spawner와 Item creator</vt:lpstr>
      <vt:lpstr>1. Enemy spawner</vt:lpstr>
      <vt:lpstr>1. Enemy spawner</vt:lpstr>
      <vt:lpstr>1. Enemy spawner</vt:lpstr>
      <vt:lpstr>1. Enemy spawner</vt:lpstr>
      <vt:lpstr>1. Enemy spawner</vt:lpstr>
      <vt:lpstr>1. Enemy spawner</vt:lpstr>
      <vt:lpstr>1. Enemy spawner</vt:lpstr>
      <vt:lpstr>1. Enemy spawner</vt:lpstr>
      <vt:lpstr>2. Item spawner</vt:lpstr>
      <vt:lpstr>2. Item spawner</vt:lpstr>
      <vt:lpstr>2. Item spawner</vt:lpstr>
      <vt:lpstr>2. Item spawner</vt:lpstr>
      <vt:lpstr>2. Item spawner</vt:lpstr>
      <vt:lpstr>2. Item spawner</vt:lpstr>
      <vt:lpstr>2. Item spawner</vt:lpstr>
      <vt:lpstr>3. ItemPREFAB</vt:lpstr>
      <vt:lpstr>3. ItemPREFAB</vt:lpstr>
      <vt:lpstr>3. ItemPREFAB</vt:lpstr>
      <vt:lpstr>Post processing</vt:lpstr>
      <vt:lpstr>1. Post Processing stack</vt:lpstr>
      <vt:lpstr>2. Post Processingt 설정</vt:lpstr>
      <vt:lpstr>2. Post Processingt 설정</vt:lpstr>
      <vt:lpstr>2. Post Processingt 설정</vt:lpstr>
      <vt:lpstr>2. Post Processingt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Choi Ji Hyeon</cp:lastModifiedBy>
  <cp:revision>190</cp:revision>
  <dcterms:created xsi:type="dcterms:W3CDTF">2019-01-08T00:45:21Z</dcterms:created>
  <dcterms:modified xsi:type="dcterms:W3CDTF">2020-01-26T11:24:55Z</dcterms:modified>
</cp:coreProperties>
</file>