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93" d="100"/>
          <a:sy n="93" d="100"/>
        </p:scale>
        <p:origin x="-414" y="-96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디자인패턴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200" dirty="0"/>
              <a:t>-</a:t>
            </a:r>
            <a:r>
              <a:rPr lang="en-US" altLang="ko-KR" sz="3200" dirty="0" smtClean="0"/>
              <a:t>CHAPTEr1-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 fontScale="90000"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추상 </a:t>
            </a:r>
            <a:r>
              <a:rPr lang="ko-KR" altLang="en-US" dirty="0" err="1">
                <a:latin typeface="Arial Black" panose="020B0A04020102020204" pitchFamily="34" charset="0"/>
              </a:rPr>
              <a:t>팩토리</a:t>
            </a:r>
            <a:r>
              <a:rPr lang="en-US" altLang="ko-KR" dirty="0">
                <a:latin typeface="Arial Black" panose="020B0A04020102020204" pitchFamily="34" charset="0"/>
              </a:rPr>
              <a:t>(Abstract Factory)                 </a:t>
            </a:r>
            <a:r>
              <a:rPr lang="en-US" altLang="ko-KR" dirty="0" smtClean="0">
                <a:latin typeface="Arial Black" panose="020B0A04020102020204" pitchFamily="34" charset="0"/>
              </a:rPr>
              <a:t>&amp; </a:t>
            </a:r>
            <a:r>
              <a:rPr lang="ko-KR" altLang="en-US" dirty="0" err="1">
                <a:latin typeface="Arial Black" panose="020B0A04020102020204" pitchFamily="34" charset="0"/>
              </a:rPr>
              <a:t>팩토리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메서드</a:t>
            </a:r>
            <a:r>
              <a:rPr lang="en-US" altLang="ko-KR" dirty="0">
                <a:latin typeface="Arial Black" panose="020B0A04020102020204" pitchFamily="34" charset="0"/>
              </a:rPr>
              <a:t>(Factory Method)</a:t>
            </a:r>
          </a:p>
        </p:txBody>
      </p:sp>
    </p:spTree>
    <p:extLst>
      <p:ext uri="{BB962C8B-B14F-4D97-AF65-F5344CB8AC3E}">
        <p14:creationId xmlns:p14="http://schemas.microsoft.com/office/powerpoint/2010/main" val="197175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  <a:r>
              <a:rPr lang="ko-KR" altLang="en-US" dirty="0">
                <a:latin typeface="Arial Black" panose="020B0A04020102020204" pitchFamily="34" charset="0"/>
              </a:rPr>
              <a:t> 추상 </a:t>
            </a:r>
            <a:r>
              <a:rPr lang="ko-KR" altLang="en-US" dirty="0" err="1" smtClean="0">
                <a:latin typeface="Arial Black" panose="020B0A04020102020204" pitchFamily="34" charset="0"/>
              </a:rPr>
              <a:t>팩토리</a:t>
            </a:r>
            <a:r>
              <a:rPr lang="ko-KR" altLang="en-US" dirty="0" smtClean="0">
                <a:latin typeface="Arial Black" panose="020B0A04020102020204" pitchFamily="34" charset="0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</a:rPr>
              <a:t>&amp; </a:t>
            </a:r>
            <a:r>
              <a:rPr lang="ko-KR" altLang="en-US" dirty="0" err="1" smtClean="0">
                <a:latin typeface="Arial Black" panose="020B0A04020102020204" pitchFamily="34" charset="0"/>
              </a:rPr>
              <a:t>팩토리</a:t>
            </a:r>
            <a:r>
              <a:rPr lang="ko-KR" altLang="en-US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 err="1" smtClean="0">
                <a:latin typeface="Arial Black" panose="020B0A04020102020204" pitchFamily="34" charset="0"/>
              </a:rPr>
              <a:t>메서드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33476" y="1107830"/>
            <a:ext cx="9905997" cy="501675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추상 </a:t>
            </a:r>
            <a:r>
              <a:rPr lang="ko-KR" alt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팩토리</a:t>
            </a: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Abstract Factory</a:t>
            </a: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서로 호환성이 있는 여러 서브 클래스들을 하나의 클래스에서 생성하여 제공하는 것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특정 클래스를 사용하기 위해서 특정 조건에 해당할 필요가 있지만</a:t>
            </a:r>
            <a:r>
              <a:rPr lang="en-US" altLang="ko-KR" sz="16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그 조건과 같은 부모를 상속받은 서브 클래스가 여러 개 존재할 경우에 자칫 다른 서브 클래스를 생성할 경우를 최소화하기 위한 방법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r>
              <a:rPr lang="en-US" altLang="ko-KR" sz="1600" dirty="0" err="1" smtClean="0">
                <a:latin typeface="Arial Black" panose="020B0A04020102020204" pitchFamily="34" charset="0"/>
              </a:rPr>
              <a:t>AbstractFactoryEx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 smtClean="0">
                <a:latin typeface="Arial Black" panose="020B0A04020102020204" pitchFamily="34" charset="0"/>
              </a:rPr>
              <a:t>AbstractFactor</a:t>
            </a:r>
            <a:r>
              <a:rPr lang="en-US" altLang="ko-KR" sz="1600" dirty="0" smtClean="0">
                <a:latin typeface="Arial Black" panose="020B0A04020102020204" pitchFamily="34" charset="0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예제파일을 확인하고 비교해 보자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팩토리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메서드</a:t>
            </a: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(Factory Method)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프로그램의 뼈대를 만들 때 많이 사용한다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게임에서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Initialized, Update, Finished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를 만들 때 사용한다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anose="020B0A04020102020204" pitchFamily="34" charset="0"/>
              </a:rPr>
              <a:t>Initialized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클래스에서는 화면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View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를 생성하고</a:t>
            </a:r>
            <a:r>
              <a:rPr lang="en-US" altLang="ko-KR" sz="1600" dirty="0" smtClean="0">
                <a:latin typeface="Arial Black" panose="020B0A04020102020204" pitchFamily="34" charset="0"/>
              </a:rPr>
              <a:t>, Update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클래스에서는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Draw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를</a:t>
            </a:r>
            <a:r>
              <a:rPr lang="en-US" altLang="ko-KR" sz="1600" dirty="0" smtClean="0">
                <a:latin typeface="Arial Black" panose="020B0A04020102020204" pitchFamily="34" charset="0"/>
              </a:rPr>
              <a:t>, Finished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클래스에서는 해제를 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r>
              <a:rPr lang="en-US" altLang="ko-KR" sz="1600" dirty="0" err="1" smtClean="0">
                <a:latin typeface="Arial Black" panose="020B0A04020102020204" pitchFamily="34" charset="0"/>
              </a:rPr>
              <a:t>FactoryMethod</a:t>
            </a:r>
            <a:r>
              <a:rPr lang="en-US" altLang="ko-KR" sz="1600" dirty="0" smtClean="0">
                <a:latin typeface="Arial Black" panose="020B0A04020102020204" pitchFamily="34" charset="0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예제 파일을 확인하고 알아보자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8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085" y="3059667"/>
            <a:ext cx="9451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 smtClean="0"/>
              <a:t>미로찾기</a:t>
            </a:r>
            <a:r>
              <a:rPr lang="ko-KR" altLang="en-US" dirty="0" smtClean="0"/>
              <a:t> 게임을 작성할 때를 가정하고 위의 패턴을 이용해서 구성을 해보자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0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Arial Black" panose="020B0A04020102020204" pitchFamily="34" charset="0"/>
              </a:rPr>
              <a:t>싱글톤</a:t>
            </a:r>
            <a:r>
              <a:rPr lang="en-US" altLang="ko-KR" sz="1800" dirty="0">
                <a:latin typeface="Arial Black" panose="020B0A04020102020204" pitchFamily="34" charset="0"/>
              </a:rPr>
              <a:t>(Singleton</a:t>
            </a:r>
            <a:r>
              <a:rPr lang="en-US" altLang="ko-KR" sz="1800" dirty="0" smtClean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복합체</a:t>
            </a:r>
            <a:r>
              <a:rPr lang="en-US" altLang="ko-KR" sz="1800" dirty="0">
                <a:latin typeface="Arial Black" panose="020B0A04020102020204" pitchFamily="34" charset="0"/>
              </a:rPr>
              <a:t>(Composite</a:t>
            </a:r>
            <a:r>
              <a:rPr lang="en-US" altLang="ko-KR" sz="1800" dirty="0" smtClean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추상 </a:t>
            </a:r>
            <a:r>
              <a:rPr lang="ko-KR" altLang="en-US" sz="1800" dirty="0" err="1">
                <a:latin typeface="Arial Black" panose="020B0A04020102020204" pitchFamily="34" charset="0"/>
              </a:rPr>
              <a:t>팩토리</a:t>
            </a:r>
            <a:r>
              <a:rPr lang="en-US" altLang="ko-KR" sz="1800" dirty="0">
                <a:latin typeface="Arial Black" panose="020B0A04020102020204" pitchFamily="34" charset="0"/>
              </a:rPr>
              <a:t>(Abstract Factory)                     &amp; </a:t>
            </a:r>
            <a:r>
              <a:rPr lang="ko-KR" altLang="en-US" sz="1800" dirty="0" err="1">
                <a:latin typeface="Arial Black" panose="020B0A04020102020204" pitchFamily="34" charset="0"/>
              </a:rPr>
              <a:t>팩토리</a:t>
            </a:r>
            <a:r>
              <a:rPr lang="ko-KR" altLang="en-US" sz="1800" dirty="0">
                <a:latin typeface="Arial Black" panose="020B0A04020102020204" pitchFamily="34" charset="0"/>
              </a:rPr>
              <a:t> </a:t>
            </a:r>
            <a:r>
              <a:rPr lang="ko-KR" altLang="en-US" sz="1800" dirty="0" err="1">
                <a:latin typeface="Arial Black" panose="020B0A04020102020204" pitchFamily="34" charset="0"/>
              </a:rPr>
              <a:t>메서드</a:t>
            </a:r>
            <a:r>
              <a:rPr lang="en-US" altLang="ko-KR" sz="1800" dirty="0">
                <a:latin typeface="Arial Black" panose="020B0A04020102020204" pitchFamily="34" charset="0"/>
              </a:rPr>
              <a:t>(Factory Method</a:t>
            </a:r>
            <a:r>
              <a:rPr lang="en-US" altLang="ko-KR" sz="1800" dirty="0" smtClean="0">
                <a:latin typeface="Arial Black" panose="020B0A04020102020204" pitchFamily="34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1413" y="694592"/>
            <a:ext cx="9905997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디자인 패턴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객체지향을 설계하기 위해 사용하는 객체와 인터페이스를 어떤 상황의 문제에 대한 해법으로 사용 되어지는 기법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특정한 전후 관계에서 일반적 설계 문제를 해결하기 위해 상호 교류하는 수정 가능한 객체와 클래스들에 대한 설명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단일체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(Singleton)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오직 한 개의 클래스 </a:t>
            </a:r>
            <a:r>
              <a:rPr lang="ko-KR" altLang="en-US" sz="1600" dirty="0" err="1">
                <a:latin typeface="Arial Black" panose="020B0A04020102020204" pitchFamily="34" charset="0"/>
              </a:rPr>
              <a:t>인스턴스만을</a:t>
            </a:r>
            <a:r>
              <a:rPr lang="ko-KR" altLang="en-US" sz="1600" dirty="0">
                <a:latin typeface="Arial Black" panose="020B0A04020102020204" pitchFamily="34" charset="0"/>
              </a:rPr>
              <a:t> 갖도록 보장하고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이에 대한 전역적인 접근점을 제공한다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활용성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클래스의 인스턴스가 오직 하나여야 함을 보장하고 잘 정의된 접근점으로 모든 사용자가 접근할 수 있도록 해야 할 때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유일한 인스턴스가 </a:t>
            </a:r>
            <a:r>
              <a:rPr lang="ko-KR" altLang="en-US" sz="1600" dirty="0" err="1">
                <a:latin typeface="Arial Black" panose="020B0A04020102020204" pitchFamily="34" charset="0"/>
              </a:rPr>
              <a:t>서브클래싱으로</a:t>
            </a:r>
            <a:r>
              <a:rPr lang="ko-KR" altLang="en-US" sz="1600" dirty="0">
                <a:latin typeface="Arial Black" panose="020B0A04020102020204" pitchFamily="34" charset="0"/>
              </a:rPr>
              <a:t> 확장되어야 하며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사용자는 코드의 수정없이 확장된 서브클래스의 인스턴스를 사용할 수 있어야 할 때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구조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89E18645-CF8C-4B46-B24F-645ADE480F1C}"/>
              </a:ext>
            </a:extLst>
          </p:cNvPr>
          <p:cNvGrpSpPr/>
          <p:nvPr/>
        </p:nvGrpSpPr>
        <p:grpSpPr>
          <a:xfrm>
            <a:off x="2288930" y="4907352"/>
            <a:ext cx="7614140" cy="1593717"/>
            <a:chOff x="2329960" y="5030444"/>
            <a:chExt cx="7614140" cy="1593717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0D03056-1A1F-4487-8BED-63ECECDCD255}"/>
                </a:ext>
              </a:extLst>
            </p:cNvPr>
            <p:cNvGrpSpPr/>
            <p:nvPr/>
          </p:nvGrpSpPr>
          <p:grpSpPr>
            <a:xfrm>
              <a:off x="2329960" y="5030444"/>
              <a:ext cx="2716824" cy="1593717"/>
              <a:chOff x="4167553" y="5003445"/>
              <a:chExt cx="2716824" cy="1593717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E0D74687-9F6C-4C94-8AD2-7E48E8673225}"/>
                  </a:ext>
                </a:extLst>
              </p:cNvPr>
              <p:cNvSpPr/>
              <p:nvPr/>
            </p:nvSpPr>
            <p:spPr>
              <a:xfrm>
                <a:off x="4167553" y="5003445"/>
                <a:ext cx="2716823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Singleton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84E73ABC-4B94-41DB-BB09-E925F2B7C029}"/>
                  </a:ext>
                </a:extLst>
              </p:cNvPr>
              <p:cNvSpPr/>
              <p:nvPr/>
            </p:nvSpPr>
            <p:spPr>
              <a:xfrm>
                <a:off x="4167553" y="5311176"/>
                <a:ext cx="2716823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static Instance()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="" xmlns:a16="http://schemas.microsoft.com/office/drawing/2014/main" id="{A8F53508-6555-4784-80ED-1F07C53EB71B}"/>
                  </a:ext>
                </a:extLst>
              </p:cNvPr>
              <p:cNvSpPr/>
              <p:nvPr/>
            </p:nvSpPr>
            <p:spPr>
              <a:xfrm>
                <a:off x="4167553" y="5622461"/>
                <a:ext cx="2716824" cy="4794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SingletonOperation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()</a:t>
                </a:r>
              </a:p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GetSingletonData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()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38660B3B-2502-49B3-861D-71DD4DB0C94B}"/>
                  </a:ext>
                </a:extLst>
              </p:cNvPr>
              <p:cNvSpPr/>
              <p:nvPr/>
            </p:nvSpPr>
            <p:spPr>
              <a:xfrm>
                <a:off x="4167553" y="6117761"/>
                <a:ext cx="2716824" cy="4794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static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uniqueInstance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singletonData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16E88A3B-CA81-42D1-8E9A-BEE69AB1EFBF}"/>
                </a:ext>
              </a:extLst>
            </p:cNvPr>
            <p:cNvSpPr/>
            <p:nvPr/>
          </p:nvSpPr>
          <p:spPr>
            <a:xfrm>
              <a:off x="6860930" y="5338174"/>
              <a:ext cx="3083170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return </a:t>
              </a:r>
              <a:r>
                <a:rPr lang="en-US" altLang="ko-KR" dirty="0" err="1">
                  <a:latin typeface="Arial Black" panose="020B0A04020102020204" pitchFamily="34" charset="0"/>
                </a:rPr>
                <a:t>uniqueInstance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="" xmlns:a16="http://schemas.microsoft.com/office/drawing/2014/main" id="{3753D5B1-2DE9-4E64-B26C-DBFA0ADB9D5F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 flipV="1">
              <a:off x="5046783" y="5492040"/>
              <a:ext cx="1814147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D8BF8FB-9756-41D8-8A0B-8AFFBB36C9C5}"/>
              </a:ext>
            </a:extLst>
          </p:cNvPr>
          <p:cNvSpPr txBox="1"/>
          <p:nvPr/>
        </p:nvSpPr>
        <p:spPr>
          <a:xfrm>
            <a:off x="5278986" y="5785102"/>
            <a:ext cx="5495192" cy="5539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Singleton : </a:t>
            </a:r>
            <a:r>
              <a:rPr lang="en-US" altLang="ko-KR" sz="1400" dirty="0">
                <a:latin typeface="Arial Black" panose="020B0A04020102020204" pitchFamily="34" charset="0"/>
              </a:rPr>
              <a:t>Instance() </a:t>
            </a:r>
            <a:r>
              <a:rPr lang="ko-KR" altLang="en-US" sz="1400" dirty="0">
                <a:latin typeface="Arial Black" panose="020B0A04020102020204" pitchFamily="34" charset="0"/>
              </a:rPr>
              <a:t>연산을 정의하여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유일한 인스턴스로 접근할 수 있도록 한다</a:t>
            </a:r>
            <a:r>
              <a:rPr lang="en-US" altLang="ko-KR" sz="1400" dirty="0">
                <a:latin typeface="Arial Black" panose="020B0A04020102020204" pitchFamily="34" charset="0"/>
              </a:rPr>
              <a:t>. Instance()</a:t>
            </a:r>
            <a:r>
              <a:rPr lang="ko-KR" altLang="en-US" sz="1400" dirty="0">
                <a:latin typeface="Arial Black" panose="020B0A04020102020204" pitchFamily="34" charset="0"/>
              </a:rPr>
              <a:t>연산은 클래스 연산이다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DBD0FBC2-49BB-4111-86E1-74203B02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1685B0-5955-4BCC-9305-AF63818028A9}"/>
              </a:ext>
            </a:extLst>
          </p:cNvPr>
          <p:cNvSpPr txBox="1"/>
          <p:nvPr/>
        </p:nvSpPr>
        <p:spPr>
          <a:xfrm>
            <a:off x="1141412" y="694592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유일하게 존재하는 인스턴스로의 접근을 통제한다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이름 공간을 좁힌다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연산 및 표현의 정제를 허용한다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인스턴스의 개수를 변형하기 자유롭다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클래스 연산을 사용하는 것보다 훨씬 유연한 방법이다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다른 패턴들의 구현 방법으로 많이 사용된다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 Singleton // </a:t>
            </a:r>
            <a:r>
              <a:rPr lang="ko-KR" altLang="en-US" sz="1600" dirty="0">
                <a:latin typeface="Arial Black" panose="020B0A04020102020204" pitchFamily="34" charset="0"/>
              </a:rPr>
              <a:t>클래스 명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static Singleton * 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; // </a:t>
            </a:r>
            <a:r>
              <a:rPr lang="ko-KR" altLang="en-US" sz="1600" dirty="0">
                <a:latin typeface="Arial Black" panose="020B0A04020102020204" pitchFamily="34" charset="0"/>
              </a:rPr>
              <a:t>인스턴스를 넘겨줄 객체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</a:t>
            </a:r>
            <a:r>
              <a:rPr lang="ko-KR" altLang="en-US" sz="1600" dirty="0">
                <a:latin typeface="Arial Black" panose="020B0A04020102020204" pitchFamily="34" charset="0"/>
              </a:rPr>
              <a:t>인스턴스가 생성되어 있지 않다면 생성하고 존재하면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static Singleton * </a:t>
            </a:r>
            <a:r>
              <a:rPr lang="en-US" altLang="ko-KR" sz="1600" dirty="0" err="1">
                <a:latin typeface="Arial Black" panose="020B0A04020102020204" pitchFamily="34" charset="0"/>
              </a:rPr>
              <a:t>GetInstance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if (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 == NULL)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 = new Singleton;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Singleton();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~ Singleton();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3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E2E91259-4505-4C83-8460-441062F9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B6A3CD-5091-49AE-AD3C-50B3A4635B4D}"/>
              </a:ext>
            </a:extLst>
          </p:cNvPr>
          <p:cNvSpPr txBox="1"/>
          <p:nvPr/>
        </p:nvSpPr>
        <p:spPr>
          <a:xfrm>
            <a:off x="1141413" y="2967335"/>
            <a:ext cx="990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예제 파일의 리뷰를 들은 뒤 문제 파일 폴더에 있는 파일을 확인하고 문제를 해결해 보자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Student</a:t>
            </a:r>
            <a:r>
              <a:rPr lang="ko-KR" altLang="en-US" dirty="0"/>
              <a:t> 관리 프로그램을 </a:t>
            </a:r>
            <a:r>
              <a:rPr lang="en-US" altLang="ko-KR" dirty="0"/>
              <a:t>Singleton</a:t>
            </a:r>
            <a:r>
              <a:rPr lang="ko-KR" altLang="en-US" dirty="0"/>
              <a:t>으로 바꿔보자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복합체</a:t>
            </a:r>
            <a:r>
              <a:rPr lang="en-US" altLang="ko-KR" dirty="0">
                <a:latin typeface="Arial Black" panose="020B0A04020102020204" pitchFamily="34" charset="0"/>
              </a:rPr>
              <a:t>(Composite)</a:t>
            </a:r>
          </a:p>
        </p:txBody>
      </p:sp>
    </p:spTree>
    <p:extLst>
      <p:ext uri="{BB962C8B-B14F-4D97-AF65-F5344CB8AC3E}">
        <p14:creationId xmlns:p14="http://schemas.microsoft.com/office/powerpoint/2010/main" val="364076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  <a:r>
              <a:rPr lang="ko-KR" altLang="en-US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복합체</a:t>
            </a:r>
            <a:r>
              <a:rPr lang="en-US" altLang="ko-KR" dirty="0">
                <a:latin typeface="Arial Black" panose="020B0A04020102020204" pitchFamily="34" charset="0"/>
              </a:rPr>
              <a:t>(Composite)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1413" y="694592"/>
            <a:ext cx="990599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복합체</a:t>
            </a: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(Composite)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부분과 전체의 계층을 표현하기 위해 객체들을 모아 </a:t>
            </a:r>
            <a:r>
              <a:rPr lang="ko-KR" altLang="en-US" sz="1600" dirty="0" err="1" smtClean="0">
                <a:latin typeface="Arial Black" panose="020B0A04020102020204" pitchFamily="34" charset="0"/>
              </a:rPr>
              <a:t>트리구조로</a:t>
            </a:r>
            <a:r>
              <a:rPr lang="ko-KR" altLang="en-US" sz="1600" dirty="0" smtClean="0">
                <a:latin typeface="Arial Black" panose="020B0A04020102020204" pitchFamily="34" charset="0"/>
              </a:rPr>
              <a:t> 구성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사용자로 하여금 개별 객체와 복합 객체를 모두 동일하게 다룰 수 있도록 하는 패턴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활용성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부분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–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전체의 객체 개통을 표현하고 싶을 때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사용자가 객체의 합성으로 생긴 복합 객체와 개개의 객체 사이의 차이를 알지 않고도 자기 일을 알 수 있도록 만들고 싶을 때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Black" panose="020B0A04020102020204" pitchFamily="34" charset="0"/>
              </a:rPr>
              <a:t>Unity3D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와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Unreal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에서 보이는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Hierarchy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창이 이런 형태로 이루어져 있다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구조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0D74687-9F6C-4C94-8AD2-7E48E8673225}"/>
              </a:ext>
            </a:extLst>
          </p:cNvPr>
          <p:cNvSpPr/>
          <p:nvPr/>
        </p:nvSpPr>
        <p:spPr>
          <a:xfrm>
            <a:off x="1295401" y="3680778"/>
            <a:ext cx="1166446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 Black" panose="020B0A04020102020204" pitchFamily="34" charset="0"/>
              </a:rPr>
              <a:t>Client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3181350" y="3680025"/>
            <a:ext cx="2130670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Component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8F53508-6555-4784-80ED-1F07C53EB71B}"/>
              </a:ext>
            </a:extLst>
          </p:cNvPr>
          <p:cNvSpPr/>
          <p:nvPr/>
        </p:nvSpPr>
        <p:spPr>
          <a:xfrm>
            <a:off x="3181349" y="3991311"/>
            <a:ext cx="2130670" cy="9499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Arial Black" panose="020B0A04020102020204" pitchFamily="34" charset="0"/>
              </a:rPr>
              <a:t>Operation()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smtClean="0">
                <a:latin typeface="Arial Black" panose="020B0A04020102020204" pitchFamily="34" charset="0"/>
              </a:rPr>
              <a:t>Add(Component)</a:t>
            </a:r>
          </a:p>
          <a:p>
            <a:r>
              <a:rPr lang="en-US" altLang="ko-KR" sz="1400" dirty="0" smtClean="0">
                <a:latin typeface="Arial Black" panose="020B0A04020102020204" pitchFamily="34" charset="0"/>
              </a:rPr>
              <a:t>Remove(Component)</a:t>
            </a:r>
          </a:p>
          <a:p>
            <a:r>
              <a:rPr lang="en-US" altLang="ko-KR" sz="1400" dirty="0" err="1" smtClean="0">
                <a:latin typeface="Arial Black" panose="020B0A04020102020204" pitchFamily="34" charset="0"/>
              </a:rPr>
              <a:t>GetChild</a:t>
            </a:r>
            <a:r>
              <a:rPr lang="en-US" altLang="ko-KR" sz="1400" dirty="0" smtClean="0">
                <a:latin typeface="Arial Black" panose="020B0A04020102020204" pitchFamily="34" charset="0"/>
              </a:rPr>
              <a:t>(</a:t>
            </a:r>
            <a:r>
              <a:rPr lang="en-US" altLang="ko-KR" sz="1400" dirty="0" err="1" smtClean="0">
                <a:latin typeface="Arial Black" panose="020B0A04020102020204" pitchFamily="34" charset="0"/>
              </a:rPr>
              <a:t>int</a:t>
            </a:r>
            <a:r>
              <a:rPr lang="en-US" altLang="ko-KR" sz="1400" dirty="0" smtClean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5312021" y="5473746"/>
            <a:ext cx="2170234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Composite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8F53508-6555-4784-80ED-1F07C53EB71B}"/>
              </a:ext>
            </a:extLst>
          </p:cNvPr>
          <p:cNvSpPr/>
          <p:nvPr/>
        </p:nvSpPr>
        <p:spPr>
          <a:xfrm>
            <a:off x="5312020" y="5785031"/>
            <a:ext cx="2170235" cy="1024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Arial Black" panose="020B0A04020102020204" pitchFamily="34" charset="0"/>
              </a:rPr>
              <a:t>Operation()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smtClean="0">
                <a:latin typeface="Arial Black" panose="020B0A04020102020204" pitchFamily="34" charset="0"/>
              </a:rPr>
              <a:t>Add(Component)</a:t>
            </a:r>
          </a:p>
          <a:p>
            <a:r>
              <a:rPr lang="en-US" altLang="ko-KR" sz="1400" dirty="0" smtClean="0">
                <a:latin typeface="Arial Black" panose="020B0A04020102020204" pitchFamily="34" charset="0"/>
              </a:rPr>
              <a:t>Remove(Component)</a:t>
            </a:r>
          </a:p>
          <a:p>
            <a:r>
              <a:rPr lang="en-US" altLang="ko-KR" sz="1400" dirty="0" err="1" smtClean="0">
                <a:latin typeface="Arial Black" panose="020B0A04020102020204" pitchFamily="34" charset="0"/>
              </a:rPr>
              <a:t>GetChild</a:t>
            </a:r>
            <a:r>
              <a:rPr lang="en-US" altLang="ko-KR" sz="1400" dirty="0" smtClean="0">
                <a:latin typeface="Arial Black" panose="020B0A04020102020204" pitchFamily="34" charset="0"/>
              </a:rPr>
              <a:t>(</a:t>
            </a:r>
            <a:r>
              <a:rPr lang="en-US" altLang="ko-KR" sz="1400" dirty="0" err="1" smtClean="0">
                <a:latin typeface="Arial Black" panose="020B0A04020102020204" pitchFamily="34" charset="0"/>
              </a:rPr>
              <a:t>int</a:t>
            </a:r>
            <a:r>
              <a:rPr lang="en-US" altLang="ko-KR" sz="1400" dirty="0" smtClean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7" name="꺾인 연결선 16"/>
          <p:cNvCxnSpPr>
            <a:stCxn id="14" idx="3"/>
            <a:endCxn id="5" idx="3"/>
          </p:cNvCxnSpPr>
          <p:nvPr/>
        </p:nvCxnSpPr>
        <p:spPr>
          <a:xfrm flipH="1" flipV="1">
            <a:off x="5312020" y="3833891"/>
            <a:ext cx="2170235" cy="1793721"/>
          </a:xfrm>
          <a:prstGeom prst="bentConnector3">
            <a:avLst>
              <a:gd name="adj1" fmla="val -10533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3"/>
            <a:endCxn id="5" idx="1"/>
          </p:cNvCxnSpPr>
          <p:nvPr/>
        </p:nvCxnSpPr>
        <p:spPr>
          <a:xfrm flipV="1">
            <a:off x="2461847" y="3833891"/>
            <a:ext cx="719503" cy="75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1721095" y="5473414"/>
            <a:ext cx="1481504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Leaf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8F53508-6555-4784-80ED-1F07C53EB71B}"/>
              </a:ext>
            </a:extLst>
          </p:cNvPr>
          <p:cNvSpPr/>
          <p:nvPr/>
        </p:nvSpPr>
        <p:spPr>
          <a:xfrm>
            <a:off x="1721094" y="5784699"/>
            <a:ext cx="1481504" cy="440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Arial Black" panose="020B0A04020102020204" pitchFamily="34" charset="0"/>
              </a:rPr>
              <a:t>Operation()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cxnSp>
        <p:nvCxnSpPr>
          <p:cNvPr id="31" name="직선 연결선 30"/>
          <p:cNvCxnSpPr>
            <a:stCxn id="21" idx="3"/>
            <a:endCxn id="14" idx="1"/>
          </p:cNvCxnSpPr>
          <p:nvPr/>
        </p:nvCxnSpPr>
        <p:spPr>
          <a:xfrm>
            <a:off x="3202599" y="5627280"/>
            <a:ext cx="2109422" cy="3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V="1">
            <a:off x="4246684" y="4941277"/>
            <a:ext cx="0" cy="68633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8274294" y="5781145"/>
            <a:ext cx="2074251" cy="418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f</a:t>
            </a:r>
            <a:r>
              <a:rPr lang="en-US" altLang="ko-KR" sz="1400" dirty="0" err="1" smtClean="0">
                <a:latin typeface="Arial Black" panose="020B0A04020102020204" pitchFamily="34" charset="0"/>
              </a:rPr>
              <a:t>orall</a:t>
            </a:r>
            <a:r>
              <a:rPr lang="en-US" altLang="ko-KR" sz="1400" dirty="0" smtClean="0">
                <a:latin typeface="Arial Black" panose="020B0A04020102020204" pitchFamily="34" charset="0"/>
              </a:rPr>
              <a:t> g in children</a:t>
            </a:r>
          </a:p>
          <a:p>
            <a:r>
              <a:rPr lang="en-US" altLang="ko-KR" sz="1400" dirty="0" err="1" smtClean="0">
                <a:latin typeface="Arial Black" panose="020B0A04020102020204" pitchFamily="34" charset="0"/>
              </a:rPr>
              <a:t>g.Operation</a:t>
            </a:r>
            <a:r>
              <a:rPr lang="en-US" altLang="ko-KR" sz="1400" dirty="0" smtClean="0">
                <a:latin typeface="Arial Black" panose="020B0A04020102020204" pitchFamily="34" charset="0"/>
              </a:rPr>
              <a:t>()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8" name="직선 화살표 연결선 37"/>
          <p:cNvCxnSpPr>
            <a:endCxn id="36" idx="1"/>
          </p:cNvCxnSpPr>
          <p:nvPr/>
        </p:nvCxnSpPr>
        <p:spPr>
          <a:xfrm>
            <a:off x="6506308" y="5990306"/>
            <a:ext cx="1767986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  <a:r>
              <a:rPr lang="ko-KR" altLang="en-US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복합체</a:t>
            </a:r>
            <a:r>
              <a:rPr lang="en-US" altLang="ko-KR" dirty="0">
                <a:latin typeface="Arial Black" panose="020B0A04020102020204" pitchFamily="34" charset="0"/>
              </a:rPr>
              <a:t>(Composite)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1413" y="694592"/>
            <a:ext cx="9905997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Component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집합 관계에 정의될 모든 객체에 대한 인터페이스를 정의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모든 클래스에 해당하는 인터페이스에 대해서는 공통의 행동을 정의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전체 클래스에 속한 요소들을 관리하는데 필요한 인터페이스를 정의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순환 구조에서 요소들을 포함하는 전체 클래스로 접근하는 데 필요한 인터페이스 정의 및 구현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r>
              <a:rPr lang="en-US" altLang="ko-K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Composite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자식이 있는 구성요소에 대한 행동을 정의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</a:rPr>
              <a:t>자신이 복합하는 요소들을 저장하면서</a:t>
            </a:r>
            <a:r>
              <a:rPr lang="en-US" altLang="ko-KR" sz="1600" dirty="0" smtClean="0">
                <a:latin typeface="Arial Black" panose="020B0A04020102020204" pitchFamily="34" charset="0"/>
              </a:rPr>
              <a:t>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Component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인터페이스에 정의된 자식 관련 연산을 구현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9527" y="3219449"/>
            <a:ext cx="8793895" cy="3463071"/>
            <a:chOff x="1312738" y="3219449"/>
            <a:chExt cx="8793895" cy="3463071"/>
          </a:xfrm>
        </p:grpSpPr>
        <p:pic>
          <p:nvPicPr>
            <p:cNvPr id="1026" name="Picture 2" descr="C:\Users\C-01\Desktop\Hierarch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738" y="4049563"/>
              <a:ext cx="256222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-01\Desktop\AddCompon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769" y="4305991"/>
              <a:ext cx="2562619" cy="1373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C-01\Desktop\Compon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875" y="3618020"/>
              <a:ext cx="3412758" cy="306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-01\Desktop\GetCompon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875" y="3219449"/>
              <a:ext cx="3314458" cy="326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7887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8570</TotalTime>
  <Words>550</Words>
  <Application>Microsoft Office PowerPoint</Application>
  <PresentationFormat>사용자 지정</PresentationFormat>
  <Paragraphs>143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회로</vt:lpstr>
      <vt:lpstr>디자인패턴 -CHAPTEr1-</vt:lpstr>
      <vt:lpstr>목차</vt:lpstr>
      <vt:lpstr>단일체(sINGLETON)</vt:lpstr>
      <vt:lpstr>1. 단일체(sINGLETON)</vt:lpstr>
      <vt:lpstr>1. 단일체(sINGLETON)</vt:lpstr>
      <vt:lpstr>1. 단일체(sINGLETON)</vt:lpstr>
      <vt:lpstr>복합체(Composite)</vt:lpstr>
      <vt:lpstr>2. 복합체(Composite)</vt:lpstr>
      <vt:lpstr>2. 복합체(Composite)</vt:lpstr>
      <vt:lpstr>추상 팩토리(Abstract Factory)                 &amp; 팩토리 메서드(Factory Method)</vt:lpstr>
      <vt:lpstr>2. 추상 팩토리 &amp; 팩토리 메서드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A-01</cp:lastModifiedBy>
  <cp:revision>649</cp:revision>
  <dcterms:created xsi:type="dcterms:W3CDTF">2019-03-03T04:04:47Z</dcterms:created>
  <dcterms:modified xsi:type="dcterms:W3CDTF">2020-01-03T03:53:51Z</dcterms:modified>
</cp:coreProperties>
</file>