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11" r:id="rId18"/>
    <p:sldId id="309" r:id="rId19"/>
    <p:sldId id="310" r:id="rId20"/>
    <p:sldId id="276" r:id="rId21"/>
    <p:sldId id="294" r:id="rId22"/>
    <p:sldId id="277" r:id="rId23"/>
    <p:sldId id="278" r:id="rId24"/>
    <p:sldId id="295" r:id="rId25"/>
    <p:sldId id="279" r:id="rId26"/>
    <p:sldId id="280" r:id="rId27"/>
    <p:sldId id="296" r:id="rId28"/>
    <p:sldId id="281" r:id="rId29"/>
    <p:sldId id="282" r:id="rId30"/>
    <p:sldId id="283" r:id="rId31"/>
    <p:sldId id="297" r:id="rId32"/>
    <p:sldId id="298" r:id="rId33"/>
    <p:sldId id="299" r:id="rId34"/>
    <p:sldId id="284" r:id="rId35"/>
    <p:sldId id="285" r:id="rId36"/>
    <p:sldId id="300" r:id="rId37"/>
    <p:sldId id="301" r:id="rId38"/>
    <p:sldId id="302" r:id="rId39"/>
    <p:sldId id="303" r:id="rId40"/>
    <p:sldId id="286" r:id="rId41"/>
    <p:sldId id="287" r:id="rId42"/>
    <p:sldId id="288" r:id="rId43"/>
    <p:sldId id="289" r:id="rId44"/>
    <p:sldId id="304" r:id="rId45"/>
    <p:sldId id="305" r:id="rId46"/>
    <p:sldId id="290" r:id="rId47"/>
    <p:sldId id="291" r:id="rId48"/>
    <p:sldId id="292" r:id="rId49"/>
    <p:sldId id="306" r:id="rId50"/>
    <p:sldId id="307" r:id="rId51"/>
    <p:sldId id="293" r:id="rId52"/>
    <p:sldId id="308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72" autoAdjust="0"/>
    <p:restoredTop sz="94660"/>
  </p:normalViewPr>
  <p:slideViewPr>
    <p:cSldViewPr>
      <p:cViewPr varScale="1">
        <p:scale>
          <a:sx n="110" d="100"/>
          <a:sy n="110" d="100"/>
        </p:scale>
        <p:origin x="-1104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윈도우 네트워크 프로그래밍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클라이언트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서버 모델</a:t>
            </a:r>
            <a:endParaRPr lang="en-US" altLang="ko-KR" sz="2000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두 개의 애플리케이션이 상호 작용하는 방식을 나타내는 용어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프로세스간 통신</a:t>
            </a:r>
            <a:r>
              <a:rPr lang="en-US" altLang="ko-KR" sz="1600" dirty="0" smtClean="0"/>
              <a:t>(IPC, Inter-Process Communication) </a:t>
            </a:r>
            <a:r>
              <a:rPr lang="ko-KR" altLang="en-US" sz="1600" dirty="0" smtClean="0"/>
              <a:t>기법을 이용하여 상호 정보를 교환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서로 다른 종단 시스템에서 실행된 프로세스가 있고 서로 접속을 하려고 할 때 접속이 성공 하려면 반드시 상대의 프로세스가 실행 중이어야 하는데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타이밍의 문제로 접속 실패할 확률이 높아</a:t>
            </a:r>
            <a:r>
              <a:rPr lang="ko-KR" altLang="en-US" sz="1600" dirty="0" smtClean="0"/>
              <a:t> 이를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</a:t>
            </a:r>
            <a:r>
              <a:rPr lang="ko-KR" altLang="en-US" sz="1600" dirty="0" smtClean="0"/>
              <a:t>하기 위한 방법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먼저 실행되어 대기하는 서버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(server)</a:t>
            </a:r>
            <a:r>
              <a:rPr lang="ko-KR" altLang="en-US" sz="1600" dirty="0" smtClean="0"/>
              <a:t>와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나중에 실행되는 클라이언트로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(client)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나누어 처리하도록 한다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클라이언트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서버에 접속하기 위한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주소</a:t>
            </a:r>
            <a:r>
              <a:rPr lang="en-US" altLang="ko-KR" sz="1600" dirty="0" smtClean="0"/>
              <a:t>(or </a:t>
            </a:r>
            <a:r>
              <a:rPr lang="ko-KR" altLang="en-US" sz="1600" dirty="0" smtClean="0"/>
              <a:t>도메인 이름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와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포트 번호</a:t>
            </a:r>
            <a:r>
              <a:rPr lang="ko-KR" altLang="en-US" sz="1600" dirty="0" smtClean="0"/>
              <a:t>를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알고있어야 한다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</a:t>
            </a:r>
            <a:r>
              <a:rPr lang="en-US" altLang="ko-KR" sz="1600" dirty="0" smtClean="0"/>
              <a:t>: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클라이언트</a:t>
            </a:r>
            <a:r>
              <a:rPr lang="ko-KR" altLang="en-US" sz="1600" dirty="0" smtClean="0"/>
              <a:t>에서 보내는 </a:t>
            </a: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패킷에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정보</a:t>
            </a:r>
            <a:r>
              <a:rPr lang="ko-KR" altLang="en-US" sz="1600" dirty="0" smtClean="0"/>
              <a:t>가 있어 주소 등을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미리 알 필요가 없다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소켓</a:t>
            </a:r>
            <a:r>
              <a:rPr lang="en-US" altLang="ko-KR" sz="2000" b="1" dirty="0" smtClean="0"/>
              <a:t>(Socket)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소프트웨어로 작성된 추상적인 개념의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통신 </a:t>
            </a: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접속점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네트워크 애플리케이션은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소켓을 통하여</a:t>
            </a:r>
            <a:r>
              <a:rPr lang="ko-KR" altLang="en-US" sz="1600" dirty="0" smtClean="0"/>
              <a:t> 통신망의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데이터를 송수신</a:t>
            </a:r>
            <a:r>
              <a:rPr lang="ko-KR" altLang="en-US" sz="1600" dirty="0" smtClean="0"/>
              <a:t> 한다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r>
              <a:rPr lang="ko-KR" altLang="en-US" sz="2000" b="1" dirty="0" smtClean="0"/>
              <a:t>소켓의 개념을 바라보는 관점</a:t>
            </a:r>
            <a:endParaRPr lang="en-US" altLang="ko-KR" sz="2000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데이터 타입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통신 </a:t>
            </a:r>
            <a:r>
              <a:rPr lang="ko-KR" altLang="en-US" sz="1600" dirty="0" err="1" smtClean="0"/>
              <a:t>종단점</a:t>
            </a:r>
            <a:r>
              <a:rPr lang="en-US" altLang="ko-KR" sz="1600" dirty="0" smtClean="0"/>
              <a:t>(communication end-point)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네트워크 프로그래밍 인터페이스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800" b="1" dirty="0" smtClean="0"/>
              <a:t>데이터 타입 관점의 소켓</a:t>
            </a:r>
            <a:endParaRPr lang="en-US" altLang="ko-KR" sz="1800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파일 </a:t>
            </a:r>
            <a:r>
              <a:rPr lang="ko-KR" altLang="en-US" sz="1600" dirty="0" err="1" smtClean="0"/>
              <a:t>디스크립터</a:t>
            </a:r>
            <a:r>
              <a:rPr lang="en-US" altLang="ko-KR" sz="1600" dirty="0" smtClean="0"/>
              <a:t>(file descriptor) </a:t>
            </a:r>
            <a:r>
              <a:rPr lang="ko-KR" altLang="en-US" sz="1600" dirty="0" smtClean="0"/>
              <a:t>혹은 핸들</a:t>
            </a:r>
            <a:r>
              <a:rPr lang="en-US" altLang="ko-KR" sz="1600" dirty="0" smtClean="0"/>
              <a:t>(handle)</a:t>
            </a:r>
            <a:r>
              <a:rPr lang="ko-KR" altLang="en-US" sz="1600" dirty="0" smtClean="0"/>
              <a:t>과 유사한 개념</a:t>
            </a:r>
            <a:r>
              <a:rPr lang="en-US" altLang="ko-KR" sz="1600" dirty="0" smtClean="0"/>
              <a:t>(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통신을 위해 관리하는 데이터를 간접적으로 참조할 수 있게 한다</a:t>
            </a:r>
            <a:r>
              <a:rPr lang="en-US" altLang="ko-KR" sz="1600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 입출력과 유사한 형태</a:t>
            </a:r>
            <a:r>
              <a:rPr lang="ko-KR" altLang="en-US" sz="1600" dirty="0" smtClean="0"/>
              <a:t>를 지녔다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통신과 관련된 다양한 작업을 할 수 있는 간편한 데이터 타입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소켓</a:t>
            </a:r>
            <a:r>
              <a:rPr lang="en-US" altLang="ko-KR" dirty="0" smtClean="0"/>
              <a:t>(socket)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sz="1800" b="1" dirty="0" smtClean="0"/>
              <a:t>통신 </a:t>
            </a:r>
            <a:r>
              <a:rPr lang="ko-KR" altLang="en-US" sz="1800" b="1" dirty="0" err="1" smtClean="0"/>
              <a:t>종단점</a:t>
            </a:r>
            <a:r>
              <a:rPr lang="ko-KR" altLang="en-US" sz="1800" b="1" dirty="0" smtClean="0"/>
              <a:t> 관점의 소켓</a:t>
            </a:r>
            <a:endParaRPr lang="en-US" altLang="ko-KR" sz="1800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통신을 하기 위한 다섯 가지 정보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프로토콜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송신측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IP 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포트 번호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수신측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포트번호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집합체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클라이언트 소켓이 서버 소켓으로 </a:t>
            </a:r>
            <a:r>
              <a:rPr lang="en-US" altLang="ko-KR" sz="1600" dirty="0" smtClean="0"/>
              <a:t>send()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호출하여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데이터를 보내고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서버의 소켓이 클라이언트 소켓에서 보낸 데이터를 </a:t>
            </a:r>
            <a:r>
              <a:rPr lang="en-US" altLang="ko-KR" sz="1600" dirty="0" err="1" smtClean="0"/>
              <a:t>recv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함수를 호출하여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받는다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1800" b="1" dirty="0" smtClean="0"/>
              <a:t>네트워크 프로그래밍 인터페이스 관점의 소켓</a:t>
            </a:r>
            <a:endParaRPr lang="en-US" altLang="ko-KR" sz="1800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하나의 네트워크 프로그래밍 인터페이스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양쪽 모두 소켓을 사용할 필요는 없다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양쪽 모두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동일한 프로토콜</a:t>
            </a:r>
            <a:r>
              <a:rPr lang="ko-KR" altLang="en-US" sz="1600" dirty="0" smtClean="0"/>
              <a:t>을 사용</a:t>
            </a:r>
            <a:r>
              <a:rPr lang="en-US" altLang="ko-KR" sz="1600" dirty="0" smtClean="0"/>
              <a:t>,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정해진 형태와 절차</a:t>
            </a:r>
            <a:r>
              <a:rPr lang="ko-KR" altLang="en-US" sz="1600" dirty="0" smtClean="0"/>
              <a:t>에 따라 데이터를 주고 받아야 한다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일반적으로 애플리케이션 계층과 전송 계층 사이에 위치하는 것으로 간주하여 전송계층을 건너뛰고 인터넷 계층과 연결하는 것도 가능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소켓</a:t>
            </a:r>
            <a:r>
              <a:rPr lang="en-US" altLang="ko-KR" dirty="0" smtClean="0"/>
              <a:t>(socket)</a:t>
            </a:r>
            <a:endParaRPr lang="ko-KR" altLang="en-US" dirty="0"/>
          </a:p>
        </p:txBody>
      </p:sp>
      <p:pic>
        <p:nvPicPr>
          <p:cNvPr id="5122" name="Picture 2" descr="C:\Users\rkdd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5214950"/>
            <a:ext cx="3500462" cy="1526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1" dirty="0" smtClean="0"/>
              <a:t>윈도우 소켓</a:t>
            </a:r>
            <a:endParaRPr lang="en-US" altLang="ko-KR" sz="2000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버클리 유닉스</a:t>
            </a:r>
            <a:r>
              <a:rPr lang="en-US" altLang="ko-KR" sz="1600" dirty="0" smtClean="0"/>
              <a:t>(Berkeley Software Distribution UNIX)</a:t>
            </a:r>
            <a:r>
              <a:rPr lang="ko-KR" altLang="en-US" sz="1600" dirty="0" smtClean="0"/>
              <a:t>에서 사용하던 네트워크 인터페이스인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소켓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윈도우 환경에서 사용할 수 있게 만든 것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Windows Socket</a:t>
            </a:r>
            <a:r>
              <a:rPr lang="ko-KR" altLang="en-US" sz="1600" dirty="0" smtClean="0"/>
              <a:t>을 줄여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윈속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winsock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600" dirty="0" smtClean="0"/>
              <a:t>이라 부른다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2000" b="1" dirty="0" smtClean="0"/>
              <a:t>특징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유닉스 소켓 프로그래밍과의 차이</a:t>
            </a:r>
            <a:r>
              <a:rPr lang="en-US" altLang="ko-KR" sz="20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DLL(Dynamic-Link Library)</a:t>
            </a:r>
            <a:r>
              <a:rPr lang="ko-KR" altLang="en-US" sz="1600" dirty="0" smtClean="0"/>
              <a:t>을 통하여 대부분의 기능을 제고하기 때문에 </a:t>
            </a:r>
            <a:r>
              <a:rPr lang="en-US" altLang="ko-KR" sz="1600" dirty="0" smtClean="0"/>
              <a:t>DLL </a:t>
            </a:r>
            <a:r>
              <a:rPr lang="ko-KR" altLang="en-US" sz="1600" dirty="0" smtClean="0"/>
              <a:t>초기화와 종료 작업을 위한 함수가 필요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윈도우 애플리케이션은 보통 </a:t>
            </a:r>
            <a:r>
              <a:rPr lang="en-US" altLang="ko-KR" sz="1600" dirty="0" smtClean="0"/>
              <a:t>GUI(Graphical User Interface)</a:t>
            </a:r>
            <a:r>
              <a:rPr lang="ko-KR" altLang="en-US" sz="1600" dirty="0" smtClean="0"/>
              <a:t>를 기반으로 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메시지 구동 방식으로 동작하기에 이를 위한 확장 함수가 존재 한다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운영체제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차원에서 </a:t>
            </a: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멀티쓰레드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(multithread)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지원</a:t>
            </a:r>
            <a:r>
              <a:rPr lang="ko-KR" altLang="en-US" sz="1600" dirty="0" smtClean="0"/>
              <a:t>하여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이런 환경에서 안정적으로 동작하기 위한 구조와 이를 위한 함수가 필요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윈도우 소켓</a:t>
            </a:r>
            <a:r>
              <a:rPr lang="en-US" altLang="ko-KR" dirty="0" smtClean="0"/>
              <a:t>(windows socket)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/>
              <a:t>장점</a:t>
            </a:r>
            <a:endParaRPr lang="en-US" altLang="ko-KR" sz="2400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유닉스 소켓과 소스 코드 수준에서 호환성이 높다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가장 널리 쓰이는 네트워크 프로그래밍 인터페이스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여러 환경에서 사용할 수 있다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TCP/IP </a:t>
            </a:r>
            <a:r>
              <a:rPr lang="ko-KR" altLang="en-US" sz="1600" dirty="0" smtClean="0"/>
              <a:t>외에도 다양한 종류의 프로토콜을 지원하여 프로토콜 변경에 용이하다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세부적인 제어가 가능하여 고성능의 네트워크 애플리케이션 개발이 가능하다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r>
              <a:rPr lang="ko-KR" altLang="en-US" sz="2400" b="1" dirty="0" smtClean="0"/>
              <a:t>단점</a:t>
            </a:r>
            <a:endParaRPr lang="en-US" altLang="ko-KR" sz="2400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애플리케이션 수준의 프로토콜을 프로그래머가 직접 설계하여야 한다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서로 다른 바이트 정렬</a:t>
            </a:r>
            <a:r>
              <a:rPr lang="en-US" altLang="ko-KR" sz="1600" dirty="0" smtClean="0"/>
              <a:t>(byte ordering) </a:t>
            </a:r>
            <a:r>
              <a:rPr lang="ko-KR" altLang="en-US" sz="1600" dirty="0" smtClean="0"/>
              <a:t>방식을 사용하거나 데이터 처리 단위가 서로 다른 종단 시스템간 통신을 할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애플리케이션 수준에서 데이터 변환 처리가 필요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윈도우 소켓</a:t>
            </a:r>
            <a:r>
              <a:rPr lang="en-US" altLang="ko-KR" dirty="0" smtClean="0"/>
              <a:t>(windows socket)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오류 처리를 할 필요가 없는 경우</a:t>
            </a:r>
            <a:endParaRPr lang="en-US" altLang="ko-KR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리턴 값이 없거나 호출 시 항상 성공하는 일부 소켓 함수</a:t>
            </a:r>
            <a:endParaRPr lang="en-US" altLang="ko-KR" sz="2000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리턴 값만으로 오류를 처리하는 경우</a:t>
            </a:r>
            <a:endParaRPr lang="en-US" altLang="ko-KR" b="1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2000" dirty="0" err="1" smtClean="0"/>
              <a:t>WSAStartup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</a:t>
            </a:r>
            <a:endParaRPr lang="en-US" altLang="ko-KR" sz="2000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리턴 값으로 오류 발생을 확인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구체적인 내용은 오류 코드를 이용하여 확인하는 경우</a:t>
            </a:r>
            <a:endParaRPr lang="en-US" altLang="ko-KR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대부분의 소켓 함수</a:t>
            </a:r>
            <a:endParaRPr lang="ko-KR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 처리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WSAGetLastError</a:t>
            </a:r>
            <a:r>
              <a:rPr lang="en-US" altLang="ko-KR" b="1" dirty="0" smtClean="0"/>
              <a:t>()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소켓 함수 호출 결과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오류가 발생할 경우 해당 함수를 이용하여 오류 코드를 얻을 수 있다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사용 예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ko-KR" altLang="en-US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ko-KR" altLang="en-US" sz="2000" dirty="0" smtClean="0">
                <a:solidFill>
                  <a:srgbClr val="000000"/>
                </a:solidFill>
                <a:latin typeface="돋움체"/>
                <a:ea typeface="돋움체"/>
              </a:rPr>
              <a:t>소켓 함수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() == </a:t>
            </a:r>
            <a:r>
              <a:rPr lang="ko-KR" altLang="en-US" sz="2000" dirty="0" smtClean="0">
                <a:solidFill>
                  <a:srgbClr val="000000"/>
                </a:solidFill>
                <a:latin typeface="돋움체"/>
                <a:ea typeface="돋움체"/>
              </a:rPr>
              <a:t>오류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    </a:t>
            </a:r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error_code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WSAGetLastError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ko-KR" altLang="en-US" sz="2000" dirty="0" smtClean="0">
                <a:solidFill>
                  <a:srgbClr val="000000"/>
                </a:solidFill>
                <a:latin typeface="돋움체"/>
                <a:ea typeface="돋움체"/>
              </a:rPr>
              <a:t>     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std::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&lt;&lt;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error_code</a:t>
            </a:r>
            <a:r>
              <a:rPr lang="ko-KR" altLang="en-US" sz="2000" dirty="0" smtClean="0">
                <a:solidFill>
                  <a:srgbClr val="000000"/>
                </a:solidFill>
                <a:latin typeface="돋움체"/>
                <a:ea typeface="돋움체"/>
              </a:rPr>
              <a:t>에 해당하는 오류 메시지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 처리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sz="4200" b="1" dirty="0" err="1" smtClean="0"/>
              <a:t>FormatMessage</a:t>
            </a:r>
            <a:r>
              <a:rPr lang="en-US" altLang="ko-KR" sz="4200" b="1" dirty="0" smtClean="0"/>
              <a:t>()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2900" dirty="0" err="1" smtClean="0"/>
              <a:t>WSAGetLastError</a:t>
            </a:r>
            <a:r>
              <a:rPr lang="en-US" altLang="ko-KR" sz="2900" dirty="0" smtClean="0"/>
              <a:t>()</a:t>
            </a:r>
            <a:r>
              <a:rPr lang="ko-KR" altLang="en-US" sz="2900" dirty="0" smtClean="0"/>
              <a:t>에서 얻은 오류 코드를 오류 메시지로 자동으로 변경시켜 준다 </a:t>
            </a:r>
            <a:endParaRPr lang="en-US" altLang="ko-KR" sz="29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FormatMessage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b="1" dirty="0" smtClean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dwFlags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b="1" dirty="0" smtClean="0">
                <a:solidFill>
                  <a:srgbClr val="2B91AF"/>
                </a:solidFill>
                <a:latin typeface="돋움체"/>
                <a:ea typeface="돋움체"/>
              </a:rPr>
              <a:t>LPCVOID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lpSource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b="1" dirty="0" smtClean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dwMessageId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b="1" dirty="0" smtClean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dwLanguageId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b="1" dirty="0" smtClean="0">
                <a:solidFill>
                  <a:srgbClr val="2B91AF"/>
                </a:solidFill>
                <a:latin typeface="돋움체"/>
                <a:ea typeface="돋움체"/>
              </a:rPr>
              <a:t>LPWSTR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lpBuffer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b="1" dirty="0" smtClean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nSize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b="1" dirty="0" err="1" smtClean="0">
                <a:solidFill>
                  <a:srgbClr val="2B91AF"/>
                </a:solidFill>
                <a:latin typeface="돋움체"/>
                <a:ea typeface="돋움체"/>
              </a:rPr>
              <a:t>va_list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*</a:t>
            </a:r>
            <a:r>
              <a:rPr lang="en-US" altLang="ko-KR" sz="2800" b="1" dirty="0" smtClean="0">
                <a:solidFill>
                  <a:srgbClr val="808080"/>
                </a:solidFill>
                <a:latin typeface="돋움체"/>
                <a:ea typeface="돋움체"/>
              </a:rPr>
              <a:t>Arguments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en-US" altLang="ko-KR" b="1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sz="24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dwFlags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sz="2800" b="1" dirty="0" smtClean="0">
                <a:solidFill>
                  <a:srgbClr val="6F008A"/>
                </a:solidFill>
                <a:latin typeface="돋움체"/>
                <a:ea typeface="돋움체"/>
              </a:rPr>
              <a:t>FORMAT_MESSAGE_ALLOCATE_BUFFER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오류 메시지 저장 공간을 함수가 알아서 할당한 다</a:t>
            </a:r>
            <a:r>
              <a:rPr lang="en-US" altLang="ko-KR" dirty="0" smtClean="0"/>
              <a:t>)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| </a:t>
            </a:r>
            <a:r>
              <a:rPr lang="en-US" altLang="ko-KR" sz="2400" b="1" dirty="0" smtClean="0">
                <a:solidFill>
                  <a:srgbClr val="6F008A"/>
                </a:solidFill>
                <a:latin typeface="돋움체"/>
                <a:ea typeface="돋움체"/>
              </a:rPr>
              <a:t>FORMAT_MESSAGE_FROM_SYSTEM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운영체제로부터 오류 메시지를 가져온다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sz="24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lpSource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sz="2800" b="1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</a:p>
          <a:p>
            <a:pPr>
              <a:buNone/>
            </a:pPr>
            <a:endParaRPr lang="en-US" altLang="ko-KR" b="1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sz="24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dwMessageId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b="1" dirty="0" err="1" smtClean="0"/>
              <a:t>WSAGetLastError</a:t>
            </a:r>
            <a:r>
              <a:rPr lang="en-US" altLang="ko-KR" b="1" dirty="0" smtClean="0"/>
              <a:t>()</a:t>
            </a:r>
          </a:p>
          <a:p>
            <a:pPr>
              <a:buNone/>
            </a:pPr>
            <a:endParaRPr lang="en-US" altLang="ko-KR" b="1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sz="24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dwLanguageId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오류 메시지를 표시할 언어</a:t>
            </a:r>
            <a:r>
              <a:rPr lang="en-US" altLang="ko-KR" dirty="0" smtClean="0"/>
              <a:t>, </a:t>
            </a:r>
            <a:r>
              <a:rPr lang="en-US" altLang="ko-KR" sz="2800" b="1" dirty="0" smtClean="0">
                <a:solidFill>
                  <a:srgbClr val="6F008A"/>
                </a:solidFill>
                <a:latin typeface="돋움체"/>
                <a:ea typeface="돋움체"/>
              </a:rPr>
              <a:t>MAKELANGID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b="1" dirty="0" smtClean="0">
                <a:solidFill>
                  <a:srgbClr val="6F008A"/>
                </a:solidFill>
                <a:latin typeface="돋움체"/>
                <a:ea typeface="돋움체"/>
              </a:rPr>
              <a:t>LANG_NEUTRAL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b="1" dirty="0" smtClean="0">
                <a:solidFill>
                  <a:srgbClr val="6F008A"/>
                </a:solidFill>
                <a:latin typeface="돋움체"/>
                <a:ea typeface="돋움체"/>
              </a:rPr>
              <a:t>SUBLANG_DEFAULT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dirty="0" smtClean="0"/>
              <a:t> </a:t>
            </a:r>
            <a:r>
              <a:rPr lang="en-US" altLang="ko-KR" dirty="0" smtClean="0"/>
              <a:t>&lt;= </a:t>
            </a:r>
            <a:r>
              <a:rPr lang="ko-KR" altLang="en-US" dirty="0" smtClean="0"/>
              <a:t>사용자가 제어판에 설정한 기본 언어를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</a:t>
            </a:r>
            <a:r>
              <a:rPr lang="en-US" altLang="ko-KR" sz="24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lpBuffer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오류 메시지의 시작 주소가 저장된다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오류 메시지 사용이 끝나면 </a:t>
            </a:r>
            <a:r>
              <a:rPr lang="en-US" altLang="ko-KR" dirty="0" err="1" smtClean="0"/>
              <a:t>LocalFree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할당된 메모리를 반환 하여야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</a:t>
            </a:r>
            <a:r>
              <a:rPr lang="en-US" altLang="ko-KR" sz="24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nSize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0</a:t>
            </a:r>
          </a:p>
          <a:p>
            <a:pPr>
              <a:buNone/>
            </a:pPr>
            <a:endParaRPr lang="en-US" altLang="ko-KR" b="1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sz="2400" b="1" dirty="0" smtClean="0">
                <a:solidFill>
                  <a:srgbClr val="808080"/>
                </a:solidFill>
                <a:latin typeface="돋움체"/>
                <a:ea typeface="돋움체"/>
              </a:rPr>
              <a:t>Arguments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sz="2800" b="1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err_quit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char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msg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LPVOID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lpMsgBuf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6F008A"/>
                </a:solidFill>
                <a:latin typeface="돋움체"/>
                <a:ea typeface="돋움체"/>
              </a:rPr>
              <a:t>FormatMessage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FORMAT_MESSAGE_ALLOCATE_BUFFER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|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FORMAT_MESSAGE_FROM_SYSTEM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WSAGetLastError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(),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MAKELANGID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LANG_NEUTRAL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SUBLANG_DEFAULT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),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LPTSTR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)&amp;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lpMsgBuf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0,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en-US" altLang="ko-KR" sz="2800" dirty="0" err="1" smtClean="0">
                <a:solidFill>
                  <a:srgbClr val="008000"/>
                </a:solidFill>
                <a:latin typeface="돋움체"/>
                <a:ea typeface="돋움체"/>
              </a:rPr>
              <a:t>msg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 :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메시지 박스의 타이틀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(Caption)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MessageBox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LPCSTR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lpMsgBuf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msg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MB_ICONERROR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메모리 해제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,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핸들 무효화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LocalFree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lpMsgBuf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exit(-1);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오류 메시지를 메시지 박스에 출력 후 애플리케이션을 종료 시킨다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 처리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err_display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char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msg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LPVOID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lpMsgBuf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6F008A"/>
                </a:solidFill>
                <a:latin typeface="돋움체"/>
                <a:ea typeface="돋움체"/>
              </a:rPr>
              <a:t>FormatMessage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FORMAT_MESSAGE_ALLOCATE_BUFFER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|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FORMAT_MESSAGE_FROM_SYSTEM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WSAGetLastError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(),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MAKELANGID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LANG_NEUTRAL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SUBLANG_DEFAULT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),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LPTSTR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)&amp;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lpMsgBuf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0,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std::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"["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msg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"] 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LPTSTR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lpMsgBuf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std::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LocalFree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lpMsgBuf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오류 메시지를 출력하고 애플리케이션을 종료하지 않는다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사소한 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오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류가 발생할 경우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 처리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종단 시스템</a:t>
            </a:r>
            <a:r>
              <a:rPr lang="en-US" altLang="ko-KR" b="1" dirty="0" smtClean="0"/>
              <a:t>(end-system)/</a:t>
            </a:r>
            <a:r>
              <a:rPr lang="ko-KR" altLang="en-US" b="1" smtClean="0"/>
              <a:t>호스트</a:t>
            </a:r>
            <a:r>
              <a:rPr lang="en-US" altLang="ko-KR" b="1" smtClean="0"/>
              <a:t>()</a:t>
            </a:r>
            <a:endParaRPr lang="en-US" altLang="ko-KR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최종 사용자</a:t>
            </a:r>
            <a:r>
              <a:rPr lang="en-US" altLang="ko-KR" sz="2000" dirty="0" smtClean="0"/>
              <a:t>(end-user)</a:t>
            </a:r>
            <a:r>
              <a:rPr lang="ko-KR" altLang="en-US" sz="2000" dirty="0" smtClean="0"/>
              <a:t>를 위한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어플리케이션을 수행하는 주체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인터넷이 연결된 </a:t>
            </a:r>
            <a:r>
              <a:rPr lang="en-US" altLang="ko-KR" sz="2000" dirty="0" smtClean="0"/>
              <a:t>PC, </a:t>
            </a:r>
            <a:r>
              <a:rPr lang="ko-KR" altLang="en-US" sz="2000" dirty="0" err="1" smtClean="0"/>
              <a:t>스마트폰</a:t>
            </a:r>
            <a:r>
              <a:rPr lang="ko-KR" altLang="en-US" sz="2000" dirty="0" smtClean="0"/>
              <a:t> 등등</a:t>
            </a:r>
            <a:r>
              <a:rPr lang="en-US" altLang="ko-KR" sz="2000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b="1" dirty="0" err="1" smtClean="0"/>
              <a:t>라우터</a:t>
            </a:r>
            <a:r>
              <a:rPr lang="en-US" altLang="ko-KR" b="1" dirty="0" smtClean="0"/>
              <a:t>(router)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종단 시스템에 속한 네트워크와 다른 네트워크를 연결</a:t>
            </a:r>
            <a:r>
              <a:rPr lang="en-US" altLang="ko-KR" sz="2000" dirty="0" smtClean="0"/>
              <a:t>,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서로 다른 네트워크에 속한 종단 시스템끼리 상호 데이터를 교환</a:t>
            </a:r>
            <a:r>
              <a:rPr lang="ko-KR" altLang="en-US" sz="2000" dirty="0" smtClean="0"/>
              <a:t> 할 수 있도록 하는 장비</a:t>
            </a:r>
            <a:endParaRPr lang="en-US" altLang="ko-KR" sz="2000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프로토콜</a:t>
            </a:r>
            <a:endParaRPr lang="en-US" altLang="ko-KR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200" dirty="0" smtClean="0"/>
              <a:t>종단 시스템간 통신 수행을 위한 </a:t>
            </a:r>
            <a:r>
              <a:rPr lang="ko-KR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정해진 절차와 방법</a:t>
            </a:r>
            <a:endParaRPr lang="ko-KR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WSAStartup</a:t>
            </a:r>
            <a:r>
              <a:rPr lang="en-US" altLang="ko-KR" dirty="0" smtClean="0"/>
              <a:t>()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모든 </a:t>
            </a:r>
            <a:r>
              <a:rPr lang="ko-KR" altLang="en-US" sz="2000" dirty="0" err="1" smtClean="0"/>
              <a:t>윈속</a:t>
            </a:r>
            <a:r>
              <a:rPr lang="ko-KR" altLang="en-US" sz="2000" dirty="0" smtClean="0"/>
              <a:t> 프로그램에서 소켓 </a:t>
            </a:r>
            <a:r>
              <a:rPr lang="en-US" altLang="ko-KR" sz="2000" dirty="0" smtClean="0"/>
              <a:t>API</a:t>
            </a:r>
            <a:r>
              <a:rPr lang="ko-KR" altLang="en-US" sz="2000" dirty="0" smtClean="0"/>
              <a:t>를 호출하기 전에 반드시 해당 초기화 함수를 호출해야 한다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>
                <a:solidFill>
                  <a:srgbClr val="2B91AF"/>
                </a:solidFill>
                <a:latin typeface="돋움체"/>
                <a:ea typeface="돋움체"/>
              </a:rPr>
              <a:t>WSADATA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wsa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WSAStartup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smtClean="0">
                <a:solidFill>
                  <a:srgbClr val="6F008A"/>
                </a:solidFill>
                <a:latin typeface="돋움체"/>
                <a:ea typeface="돋움체"/>
              </a:rPr>
              <a:t>MAKEWORD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(2, 2), &amp;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wsa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 != 0)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-1;</a:t>
            </a:r>
          </a:p>
          <a:p>
            <a:pPr>
              <a:buNone/>
            </a:pP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 err="1" smtClean="0"/>
              <a:t>WSACleanup</a:t>
            </a:r>
            <a:r>
              <a:rPr lang="en-US" altLang="ko-KR" dirty="0" smtClean="0"/>
              <a:t>()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err="1" smtClean="0"/>
              <a:t>윈속</a:t>
            </a:r>
            <a:r>
              <a:rPr lang="ko-KR" altLang="en-US" sz="2000" dirty="0" smtClean="0"/>
              <a:t> 사용 중지함을 운영체제에 알리고 관련 리소스를 반환하는 역할을 한다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함수 호출 실패할 경우 </a:t>
            </a:r>
            <a:r>
              <a:rPr lang="en-US" altLang="ko-KR" sz="2000" dirty="0" err="1" smtClean="0"/>
              <a:t>WSAGetLastError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함수로 알 수 있다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윈속</a:t>
            </a:r>
            <a:r>
              <a:rPr lang="ko-KR" altLang="en-US" dirty="0" smtClean="0"/>
              <a:t> 초기화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새 프로젝트 </a:t>
            </a:r>
            <a:r>
              <a:rPr lang="en-US" altLang="ko-KR" sz="2000" b="1" dirty="0" smtClean="0"/>
              <a:t>=&gt; </a:t>
            </a:r>
            <a:r>
              <a:rPr lang="ko-KR" altLang="en-US" sz="2000" b="1" dirty="0" smtClean="0"/>
              <a:t>콘솔 응용 프로그램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>
              <a:buNone/>
            </a:pPr>
            <a:r>
              <a:rPr lang="en-US" altLang="ko-KR" sz="1500" b="1" dirty="0" smtClean="0">
                <a:solidFill>
                  <a:srgbClr val="808080"/>
                </a:solidFill>
                <a:latin typeface="돋움체"/>
                <a:ea typeface="돋움체"/>
              </a:rPr>
              <a:t>#define</a:t>
            </a:r>
            <a:r>
              <a:rPr lang="en-US" altLang="ko-KR" sz="15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500" b="1" dirty="0" smtClean="0">
                <a:solidFill>
                  <a:srgbClr val="6F008A"/>
                </a:solidFill>
                <a:latin typeface="돋움체"/>
                <a:ea typeface="돋움체"/>
              </a:rPr>
              <a:t>_WINSOCK_DEPRECATED_NO_WARNINGS</a:t>
            </a:r>
            <a:endParaRPr lang="en-US" altLang="ko-KR" sz="1500" b="1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500" b="1" dirty="0" smtClean="0">
                <a:solidFill>
                  <a:srgbClr val="808080"/>
                </a:solidFill>
                <a:latin typeface="돋움체"/>
                <a:ea typeface="돋움체"/>
              </a:rPr>
              <a:t>#</a:t>
            </a:r>
            <a:r>
              <a:rPr lang="en-US" altLang="ko-KR" sz="15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pragma</a:t>
            </a:r>
            <a:r>
              <a:rPr lang="en-US" altLang="ko-KR" sz="15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500" b="1" dirty="0" smtClean="0">
                <a:solidFill>
                  <a:srgbClr val="808080"/>
                </a:solidFill>
                <a:latin typeface="돋움체"/>
                <a:ea typeface="돋움체"/>
              </a:rPr>
              <a:t>comment</a:t>
            </a:r>
            <a:r>
              <a:rPr lang="en-US" altLang="ko-KR" sz="15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500" b="1" dirty="0" smtClean="0">
                <a:solidFill>
                  <a:srgbClr val="808080"/>
                </a:solidFill>
                <a:latin typeface="돋움체"/>
                <a:ea typeface="돋움체"/>
              </a:rPr>
              <a:t>lib</a:t>
            </a:r>
            <a:r>
              <a:rPr lang="en-US" altLang="ko-KR" sz="15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500" b="1" dirty="0" smtClean="0">
                <a:solidFill>
                  <a:srgbClr val="A31515"/>
                </a:solidFill>
                <a:latin typeface="돋움체"/>
                <a:ea typeface="돋움체"/>
              </a:rPr>
              <a:t>"ws2_32.lib"</a:t>
            </a:r>
            <a:r>
              <a:rPr lang="en-US" altLang="ko-KR" sz="15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500" dirty="0" err="1" smtClean="0">
                <a:solidFill>
                  <a:srgbClr val="008000"/>
                </a:solidFill>
                <a:latin typeface="돋움체"/>
                <a:ea typeface="돋움체"/>
              </a:rPr>
              <a:t>윈속</a:t>
            </a:r>
            <a:r>
              <a:rPr lang="ko-KR" altLang="en-US" sz="1500" dirty="0" smtClean="0">
                <a:solidFill>
                  <a:srgbClr val="008000"/>
                </a:solidFill>
                <a:latin typeface="돋움체"/>
                <a:ea typeface="돋움체"/>
              </a:rPr>
              <a:t> 라이브러리 사용을 알린다</a:t>
            </a: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1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500" b="1" dirty="0" smtClean="0">
                <a:solidFill>
                  <a:srgbClr val="808080"/>
                </a:solidFill>
                <a:latin typeface="돋움체"/>
                <a:ea typeface="돋움체"/>
              </a:rPr>
              <a:t>#include</a:t>
            </a:r>
            <a:r>
              <a:rPr lang="en-US" altLang="ko-KR" sz="15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500" b="1" dirty="0" smtClean="0">
                <a:solidFill>
                  <a:srgbClr val="A31515"/>
                </a:solidFill>
                <a:latin typeface="돋움체"/>
                <a:ea typeface="돋움체"/>
              </a:rPr>
              <a:t>&lt;WinSock2.h&gt;</a:t>
            </a:r>
            <a:r>
              <a:rPr lang="en-US" altLang="ko-KR" sz="1500" dirty="0" smtClean="0">
                <a:solidFill>
                  <a:srgbClr val="A31515"/>
                </a:solidFill>
                <a:latin typeface="돋움체"/>
                <a:ea typeface="돋움체"/>
              </a:rPr>
              <a:t>              </a:t>
            </a: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500" dirty="0" err="1" smtClean="0">
                <a:solidFill>
                  <a:srgbClr val="008000"/>
                </a:solidFill>
                <a:latin typeface="돋움체"/>
                <a:ea typeface="돋움체"/>
              </a:rPr>
              <a:t>윈속</a:t>
            </a:r>
            <a:r>
              <a:rPr lang="ko-KR" altLang="en-US" sz="1500" dirty="0" smtClean="0">
                <a:solidFill>
                  <a:srgbClr val="008000"/>
                </a:solidFill>
                <a:latin typeface="돋움체"/>
                <a:ea typeface="돋움체"/>
              </a:rPr>
              <a:t> 사용을 위하여 헤더 파일 추가</a:t>
            </a: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. </a:t>
            </a:r>
            <a:endParaRPr lang="en-US" altLang="ko-KR" sz="1500" dirty="0" smtClean="0">
              <a:solidFill>
                <a:srgbClr val="A31515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1500" b="1" dirty="0" smtClean="0">
              <a:solidFill>
                <a:srgbClr val="A31515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5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ko-KR" altLang="en-US" sz="15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500" dirty="0" err="1" smtClean="0">
                <a:solidFill>
                  <a:srgbClr val="008000"/>
                </a:solidFill>
                <a:latin typeface="돋움체"/>
                <a:ea typeface="돋움체"/>
              </a:rPr>
              <a:t>윈속을</a:t>
            </a:r>
            <a:r>
              <a:rPr lang="ko-KR" altLang="en-US" sz="1500" dirty="0" smtClean="0">
                <a:solidFill>
                  <a:srgbClr val="008000"/>
                </a:solidFill>
                <a:latin typeface="돋움체"/>
                <a:ea typeface="돋움체"/>
              </a:rPr>
              <a:t> 이용하여 작업을 하겠다</a:t>
            </a: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. </a:t>
            </a:r>
            <a:r>
              <a:rPr lang="ko-KR" altLang="en-US" sz="1500" dirty="0" err="1" smtClean="0">
                <a:solidFill>
                  <a:srgbClr val="008000"/>
                </a:solidFill>
                <a:latin typeface="돋움체"/>
                <a:ea typeface="돋움체"/>
              </a:rPr>
              <a:t>윈속</a:t>
            </a:r>
            <a:r>
              <a:rPr lang="ko-KR" altLang="en-US" sz="1500" dirty="0" smtClean="0">
                <a:solidFill>
                  <a:srgbClr val="008000"/>
                </a:solidFill>
                <a:latin typeface="돋움체"/>
                <a:ea typeface="돋움체"/>
              </a:rPr>
              <a:t> 초기화</a:t>
            </a: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r>
              <a:rPr lang="en-US" altLang="ko-KR" sz="1500" b="1" dirty="0" smtClean="0">
                <a:solidFill>
                  <a:srgbClr val="2B91AF"/>
                </a:solidFill>
                <a:latin typeface="돋움체"/>
                <a:ea typeface="돋움체"/>
              </a:rPr>
              <a:t>WSADATA</a:t>
            </a:r>
            <a:r>
              <a:rPr lang="en-US" altLang="ko-KR" sz="15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5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wsa</a:t>
            </a:r>
            <a:r>
              <a:rPr lang="en-US" altLang="ko-KR" sz="1500" b="1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r>
              <a:rPr lang="en-US" altLang="ko-KR" sz="15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5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WSAStartup</a:t>
            </a:r>
            <a:r>
              <a:rPr lang="en-US" altLang="ko-KR" sz="15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500" b="1" dirty="0" smtClean="0">
                <a:solidFill>
                  <a:srgbClr val="6F008A"/>
                </a:solidFill>
                <a:latin typeface="돋움체"/>
                <a:ea typeface="돋움체"/>
              </a:rPr>
              <a:t>MAKEWORD</a:t>
            </a:r>
            <a:r>
              <a:rPr lang="en-US" altLang="ko-KR" sz="1500" b="1" dirty="0" smtClean="0">
                <a:solidFill>
                  <a:srgbClr val="000000"/>
                </a:solidFill>
                <a:latin typeface="돋움체"/>
                <a:ea typeface="돋움체"/>
              </a:rPr>
              <a:t>(2, 2), &amp;</a:t>
            </a:r>
            <a:r>
              <a:rPr lang="en-US" altLang="ko-KR" sz="15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wsa</a:t>
            </a:r>
            <a:r>
              <a:rPr lang="en-US" altLang="ko-KR" sz="15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!= 0) </a:t>
            </a:r>
            <a:r>
              <a:rPr lang="en-US" altLang="ko-KR" sz="15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-1;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6F008A"/>
                </a:solidFill>
                <a:latin typeface="돋움체"/>
                <a:ea typeface="돋움체"/>
              </a:rPr>
              <a:t>	 </a:t>
            </a:r>
            <a:r>
              <a:rPr lang="en-US" altLang="ko-KR" sz="1500" dirty="0" err="1" smtClean="0">
                <a:solidFill>
                  <a:srgbClr val="6F008A"/>
                </a:solidFill>
                <a:latin typeface="돋움체"/>
                <a:ea typeface="돋움체"/>
              </a:rPr>
              <a:t>MessageBox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5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500" dirty="0" smtClean="0">
                <a:solidFill>
                  <a:srgbClr val="A31515"/>
                </a:solidFill>
                <a:latin typeface="돋움체"/>
                <a:ea typeface="돋움체"/>
              </a:rPr>
              <a:t>L"</a:t>
            </a:r>
            <a:r>
              <a:rPr lang="ko-KR" altLang="en-US" sz="1500" dirty="0" err="1" smtClean="0">
                <a:solidFill>
                  <a:srgbClr val="A31515"/>
                </a:solidFill>
                <a:latin typeface="돋움체"/>
                <a:ea typeface="돋움체"/>
              </a:rPr>
              <a:t>윈속을</a:t>
            </a:r>
            <a:r>
              <a:rPr lang="ko-KR" altLang="en-US" sz="1500" dirty="0" smtClean="0">
                <a:solidFill>
                  <a:srgbClr val="A31515"/>
                </a:solidFill>
                <a:latin typeface="돋움체"/>
                <a:ea typeface="돋움체"/>
              </a:rPr>
              <a:t> 사용할 준비가 되었다</a:t>
            </a:r>
            <a:r>
              <a:rPr lang="en-US" altLang="ko-KR" sz="1500" dirty="0" smtClean="0">
                <a:solidFill>
                  <a:srgbClr val="A31515"/>
                </a:solidFill>
                <a:latin typeface="돋움체"/>
                <a:ea typeface="돋움체"/>
              </a:rPr>
              <a:t>."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500" dirty="0" smtClean="0">
                <a:solidFill>
                  <a:srgbClr val="A31515"/>
                </a:solidFill>
                <a:latin typeface="돋움체"/>
                <a:ea typeface="돋움체"/>
              </a:rPr>
              <a:t>L"</a:t>
            </a:r>
            <a:r>
              <a:rPr lang="ko-KR" altLang="en-US" sz="1500" dirty="0" err="1" smtClean="0">
                <a:solidFill>
                  <a:srgbClr val="A31515"/>
                </a:solidFill>
                <a:latin typeface="돋움체"/>
                <a:ea typeface="돋움체"/>
              </a:rPr>
              <a:t>윈속</a:t>
            </a:r>
            <a:r>
              <a:rPr lang="ko-KR" altLang="en-US" sz="1500" dirty="0" smtClean="0">
                <a:solidFill>
                  <a:srgbClr val="A31515"/>
                </a:solidFill>
                <a:latin typeface="돋움체"/>
                <a:ea typeface="돋움체"/>
              </a:rPr>
              <a:t> 사용 준비 완료</a:t>
            </a:r>
            <a:r>
              <a:rPr lang="en-US" altLang="ko-KR" sz="1500" dirty="0" smtClean="0">
                <a:solidFill>
                  <a:srgbClr val="A31515"/>
                </a:solidFill>
                <a:latin typeface="돋움체"/>
                <a:ea typeface="돋움체"/>
              </a:rPr>
              <a:t>."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500" dirty="0" smtClean="0">
                <a:solidFill>
                  <a:srgbClr val="6F008A"/>
                </a:solidFill>
                <a:latin typeface="돋움체"/>
                <a:ea typeface="돋움체"/>
              </a:rPr>
              <a:t>MB_OK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   // </a:t>
            </a:r>
            <a:r>
              <a:rPr lang="ko-KR" altLang="en-US" sz="1500" dirty="0" err="1" smtClean="0">
                <a:solidFill>
                  <a:srgbClr val="008000"/>
                </a:solidFill>
                <a:latin typeface="돋움체"/>
                <a:ea typeface="돋움체"/>
              </a:rPr>
              <a:t>윈속</a:t>
            </a:r>
            <a:r>
              <a:rPr lang="ko-KR" altLang="en-US" sz="1500" dirty="0" smtClean="0">
                <a:solidFill>
                  <a:srgbClr val="008000"/>
                </a:solidFill>
                <a:latin typeface="돋움체"/>
                <a:ea typeface="돋움체"/>
              </a:rPr>
              <a:t> 사용이 끝났다</a:t>
            </a: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15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WSACleanup</a:t>
            </a:r>
            <a:r>
              <a:rPr lang="en-US" altLang="ko-KR" sz="1500" b="1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5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윈속</a:t>
            </a:r>
            <a:r>
              <a:rPr lang="ko-KR" altLang="en-US" dirty="0" smtClean="0"/>
              <a:t> 초기화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 smtClean="0">
                <a:solidFill>
                  <a:srgbClr val="2B91AF"/>
                </a:solidFill>
                <a:latin typeface="돋움체"/>
                <a:ea typeface="돋움체"/>
              </a:rPr>
              <a:t>SOCKET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socket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808080"/>
                </a:solidFill>
                <a:latin typeface="돋움체"/>
                <a:ea typeface="돋움체"/>
              </a:rPr>
              <a:t>af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type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protocol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>
                <a:solidFill>
                  <a:srgbClr val="000000"/>
                </a:solidFill>
                <a:latin typeface="+mn-ea"/>
              </a:rPr>
              <a:t>af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: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</a:rPr>
              <a:t>주소 체계를 지정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AF_INET</a:t>
            </a:r>
            <a:r>
              <a:rPr lang="en-US" altLang="ko-KR" sz="1600" dirty="0" smtClean="0">
                <a:latin typeface="+mn-ea"/>
              </a:rPr>
              <a:t>(internetwork : TCP, UDP, etc</a:t>
            </a:r>
            <a:r>
              <a:rPr lang="ko-KR" altLang="en-US" sz="1600" dirty="0" smtClean="0">
                <a:latin typeface="+mn-ea"/>
              </a:rPr>
              <a:t>를 사용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type :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</a:rPr>
              <a:t>소켓 타입 지정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SOCK_STREAM</a:t>
            </a:r>
            <a:r>
              <a:rPr lang="en-US" altLang="ko-KR" sz="1600" dirty="0" smtClean="0">
                <a:latin typeface="돋움체"/>
                <a:ea typeface="돋움체"/>
              </a:rPr>
              <a:t> </a:t>
            </a:r>
            <a:r>
              <a:rPr lang="ko-KR" altLang="en-US" sz="1600" dirty="0" smtClean="0">
                <a:latin typeface="+mn-ea"/>
              </a:rPr>
              <a:t>또는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SOCK_DGRAM</a:t>
            </a:r>
            <a:r>
              <a:rPr lang="ko-KR" altLang="en-US" sz="1600" dirty="0" smtClean="0">
                <a:latin typeface="+mn-ea"/>
              </a:rPr>
              <a:t> 사용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>
                <a:latin typeface="+mn-ea"/>
              </a:rPr>
              <a:t>protocol : </a:t>
            </a:r>
            <a:r>
              <a:rPr lang="ko-KR" altLang="en-US" sz="1600" dirty="0" smtClean="0">
                <a:latin typeface="+mn-ea"/>
              </a:rPr>
              <a:t>사용할 프로토콜 지정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프로토콜 결정에 모호함이 없다면 </a:t>
            </a:r>
            <a:r>
              <a:rPr lang="en-US" altLang="ko-KR" sz="1600" dirty="0" smtClean="0">
                <a:latin typeface="+mn-ea"/>
              </a:rPr>
              <a:t>0</a:t>
            </a:r>
            <a:r>
              <a:rPr lang="ko-KR" altLang="en-US" sz="1600" dirty="0" smtClean="0">
                <a:latin typeface="+mn-ea"/>
              </a:rPr>
              <a:t>을 사용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sz="17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sz="17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sz="17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sz="17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sz="17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sz="17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sz="17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sz="17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sz="1700" dirty="0" smtClean="0">
              <a:latin typeface="+mn-ea"/>
            </a:endParaRPr>
          </a:p>
          <a:p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closesocket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smtClean="0">
                <a:solidFill>
                  <a:srgbClr val="2B91AF"/>
                </a:solidFill>
                <a:latin typeface="돋움체"/>
                <a:ea typeface="돋움체"/>
              </a:rPr>
              <a:t>SOCKET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s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>
                <a:latin typeface="+mn-ea"/>
              </a:rPr>
              <a:t>소켓을 닫고 관련 리소스를 반환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소켓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닫기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10" y="2714620"/>
          <a:ext cx="78581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090"/>
                <a:gridCol w="3929090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소켓 타입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특성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SOCK_STREAM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신뢰성 있는 데이터 전송 제공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연결형</a:t>
                      </a:r>
                      <a:r>
                        <a:rPr lang="ko-KR" altLang="en-US" sz="1200" dirty="0" smtClean="0"/>
                        <a:t> 프로토콜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SOCK_DGRAM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비신뢰적인</a:t>
                      </a:r>
                      <a:r>
                        <a:rPr lang="ko-KR" altLang="en-US" sz="1200" dirty="0" smtClean="0"/>
                        <a:t> 데이터 전송 기능 제공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비연결형</a:t>
                      </a:r>
                      <a:r>
                        <a:rPr lang="ko-KR" altLang="en-US" sz="1200" dirty="0" smtClean="0"/>
                        <a:t> 프로토콜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42909" y="3857628"/>
          <a:ext cx="78581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608"/>
                <a:gridCol w="2288608"/>
                <a:gridCol w="328096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사용할 프로토콜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 체계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소켓 타입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TCP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AF_INET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SOCK_STREAM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UDP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AF_INET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SOCK_DGRAM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네트워크 프로그램에서 필요로 하는 주소 정보를 담고 있으며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다양한 소켓 함수의 인자를 사용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여러 소켓 주소 구조체 중 가장 기본이 되는 구조체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struct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2B91AF"/>
                </a:solidFill>
                <a:latin typeface="돋움체"/>
                <a:ea typeface="돋움체"/>
              </a:rPr>
              <a:t>SOCKADDR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{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unsigned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short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sa_family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; 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// 2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바이트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char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sa_data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[14];         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// 14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바이트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 // 16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바이트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err="1" smtClean="0"/>
              <a:t>sa_family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주소 체계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부호 없는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비트 정수 값 사용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sa_data</a:t>
            </a:r>
            <a:r>
              <a:rPr lang="en-US" altLang="ko-KR" sz="2000" dirty="0" smtClean="0"/>
              <a:t>[14] : </a:t>
            </a:r>
            <a:r>
              <a:rPr lang="ko-KR" altLang="en-US" sz="2000" dirty="0" smtClean="0"/>
              <a:t>해당 주소 체계에서 사용하는 주소의 정보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소켓 주소 구조체</a:t>
            </a:r>
            <a:r>
              <a:rPr lang="en-US" altLang="ko-KR" sz="3000" dirty="0" smtClean="0"/>
              <a:t>(socket address structures)</a:t>
            </a:r>
            <a:endParaRPr lang="ko-KR" altLang="en-US" sz="3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15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	 // </a:t>
            </a:r>
            <a:r>
              <a:rPr lang="ko-KR" altLang="en-US" sz="1500" dirty="0" err="1" smtClean="0">
                <a:solidFill>
                  <a:srgbClr val="008000"/>
                </a:solidFill>
                <a:latin typeface="돋움체"/>
                <a:ea typeface="돋움체"/>
              </a:rPr>
              <a:t>윈속</a:t>
            </a:r>
            <a:r>
              <a:rPr lang="ko-KR" altLang="en-US" sz="1500" dirty="0" smtClean="0">
                <a:solidFill>
                  <a:srgbClr val="008000"/>
                </a:solidFill>
                <a:latin typeface="돋움체"/>
                <a:ea typeface="돋움체"/>
              </a:rPr>
              <a:t> 초기화</a:t>
            </a: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1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</a:p>
          <a:p>
            <a:pPr>
              <a:buNone/>
            </a:pPr>
            <a:endParaRPr lang="en-US" altLang="ko-KR" sz="1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	 // socket() </a:t>
            </a:r>
            <a:r>
              <a:rPr lang="en-US" altLang="ko-KR" sz="1600" dirty="0" err="1" smtClean="0">
                <a:solidFill>
                  <a:srgbClr val="008000"/>
                </a:solidFill>
                <a:latin typeface="돋움체"/>
                <a:ea typeface="돋움체"/>
              </a:rPr>
              <a:t>listen_socket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 생성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	 </a:t>
            </a:r>
            <a:r>
              <a:rPr lang="en-US" altLang="ko-KR" sz="1600" b="1" dirty="0" smtClean="0">
                <a:solidFill>
                  <a:srgbClr val="2B91AF"/>
                </a:solidFill>
                <a:latin typeface="돋움체"/>
                <a:ea typeface="돋움체"/>
              </a:rPr>
              <a:t>SOCKET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listen_socket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= socket(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AF_INET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SOCK_STREAM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0);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	 if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INVALID_SOCKET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==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listen_socket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-1;</a:t>
            </a:r>
          </a:p>
          <a:p>
            <a:pPr>
              <a:buNone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	// 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계속 작업 진행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…</a:t>
            </a:r>
          </a:p>
          <a:p>
            <a:pPr>
              <a:buNone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	 // </a:t>
            </a:r>
            <a:r>
              <a:rPr lang="en-US" altLang="ko-KR" sz="1600" dirty="0" err="1" smtClean="0">
                <a:solidFill>
                  <a:srgbClr val="008000"/>
                </a:solidFill>
                <a:latin typeface="돋움체"/>
                <a:ea typeface="돋움체"/>
              </a:rPr>
              <a:t>closesocket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8000"/>
                </a:solidFill>
                <a:latin typeface="돋움체"/>
                <a:ea typeface="돋움체"/>
              </a:rPr>
              <a:t>listen_socket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)</a:t>
            </a: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closesocket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listen_socket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en-US" altLang="ko-KR" sz="1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	 // </a:t>
            </a:r>
            <a:r>
              <a:rPr lang="ko-KR" altLang="en-US" sz="1500" dirty="0" err="1" smtClean="0">
                <a:solidFill>
                  <a:srgbClr val="008000"/>
                </a:solidFill>
                <a:latin typeface="돋움체"/>
                <a:ea typeface="돋움체"/>
              </a:rPr>
              <a:t>윈속</a:t>
            </a:r>
            <a:r>
              <a:rPr lang="ko-KR" altLang="en-US" sz="1500" dirty="0" smtClean="0">
                <a:solidFill>
                  <a:srgbClr val="008000"/>
                </a:solidFill>
                <a:latin typeface="돋움체"/>
                <a:ea typeface="돋움체"/>
              </a:rPr>
              <a:t> 사용이 끝났다</a:t>
            </a: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5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소켓 주소 구조체</a:t>
            </a:r>
            <a:r>
              <a:rPr lang="en-US" altLang="ko-KR" sz="3000" dirty="0" smtClean="0"/>
              <a:t>(socket address structures)</a:t>
            </a:r>
            <a:endParaRPr lang="ko-KR" altLang="en-US" sz="3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실제 프로그래밍에서는 애플리케이션이 사용할 프로토콜에 맞는 소켓 주소 구조체를 사용한다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1600" dirty="0" smtClean="0"/>
              <a:t>주로 사용되는 </a:t>
            </a:r>
            <a:r>
              <a:rPr lang="en-US" altLang="ko-KR" sz="1600" dirty="0" smtClean="0"/>
              <a:t>TCP/IP </a:t>
            </a:r>
            <a:r>
              <a:rPr lang="ko-KR" altLang="en-US" sz="1600" dirty="0" smtClean="0"/>
              <a:t>프로토콜</a:t>
            </a:r>
            <a:r>
              <a:rPr lang="en-US" altLang="ko-KR" sz="1600" dirty="0" smtClean="0"/>
              <a:t>(IPv4)</a:t>
            </a:r>
          </a:p>
          <a:p>
            <a:pPr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latin typeface="돋움체"/>
                <a:ea typeface="돋움체"/>
              </a:rPr>
              <a:t>struct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SOCKADDR_IN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 unsigned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short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sin_family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 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2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바이트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unsigned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short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sin_port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   // 2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바이트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IN_ADDR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sin_addr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          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4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바이트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 IPv4 Internet address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구조체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char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sin_zero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[8];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          // 8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바이트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 // 16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바이트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sin_family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: </a:t>
            </a: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주소 체계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sin_port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: </a:t>
            </a: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포트 번호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sin_addr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: IP </a:t>
            </a: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주소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in_addr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구조체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sin_zero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: </a:t>
            </a: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사용되지 않는다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. 0.</a:t>
            </a:r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소켓 주소 구조체</a:t>
            </a:r>
            <a:r>
              <a:rPr lang="en-US" altLang="ko-KR" sz="3000" dirty="0" smtClean="0"/>
              <a:t>(socket address structures)</a:t>
            </a:r>
            <a:endParaRPr lang="ko-KR" altLang="en-US" sz="3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바이트 정렬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메모리 데이터를 저장할 때의 바이트 순서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err="1" smtClean="0"/>
              <a:t>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엔디안</a:t>
            </a:r>
            <a:r>
              <a:rPr lang="en-US" altLang="ko-KR" sz="1600" dirty="0" smtClean="0"/>
              <a:t>(big-endian) : </a:t>
            </a:r>
            <a:r>
              <a:rPr lang="ko-KR" altLang="en-US" sz="1600" dirty="0" smtClean="0"/>
              <a:t>최상위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바이트</a:t>
            </a:r>
            <a:r>
              <a:rPr lang="en-US" altLang="ko-KR" sz="1600" dirty="0" smtClean="0"/>
              <a:t>(Most Significant Byte)</a:t>
            </a:r>
            <a:r>
              <a:rPr lang="ko-KR" altLang="en-US" sz="1600" dirty="0" smtClean="0"/>
              <a:t>부터 차례로 정렬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err="1" smtClean="0"/>
              <a:t>리틀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엔디안</a:t>
            </a:r>
            <a:r>
              <a:rPr lang="en-US" altLang="ko-KR" sz="1600" dirty="0" smtClean="0"/>
              <a:t>(little-endian) : </a:t>
            </a:r>
            <a:r>
              <a:rPr lang="ko-KR" altLang="en-US" sz="1600" dirty="0" smtClean="0"/>
              <a:t>최하위 바이트</a:t>
            </a:r>
            <a:r>
              <a:rPr lang="en-US" altLang="ko-KR" sz="1600" dirty="0" smtClean="0"/>
              <a:t>(Least Significant Byte)</a:t>
            </a:r>
            <a:r>
              <a:rPr lang="ko-KR" altLang="en-US" sz="1600" dirty="0" smtClean="0"/>
              <a:t>부터 차례로 정렬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의도하지 않은 프로세스로 데이터 전달될 위험</a:t>
            </a:r>
            <a:r>
              <a:rPr lang="ko-KR" altLang="en-US" sz="1600" dirty="0" smtClean="0"/>
              <a:t>이 있으므로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주소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포트 번호는 </a:t>
            </a: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빅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엔디안</a:t>
            </a:r>
            <a:r>
              <a:rPr lang="ko-KR" altLang="en-US" sz="1600" dirty="0" err="1" smtClean="0"/>
              <a:t>을</a:t>
            </a:r>
            <a:r>
              <a:rPr lang="ko-KR" altLang="en-US" sz="1600" dirty="0" smtClean="0"/>
              <a:t> 사용하기로 약속되어 있다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네트워크 용어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빅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엔디안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네트워크 바이트 정렬</a:t>
            </a:r>
            <a:r>
              <a:rPr lang="en-US" altLang="ko-KR" sz="1600" dirty="0" smtClean="0"/>
              <a:t>(network byte ordering)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시스템 내의 고유한 바이트 정렬을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호스트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바이트 정렬</a:t>
            </a:r>
            <a:r>
              <a:rPr lang="en-US" altLang="ko-KR" sz="1600" dirty="0" smtClean="0"/>
              <a:t>(host byte ordering)</a:t>
            </a:r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err="1" smtClean="0">
                <a:solidFill>
                  <a:srgbClr val="2B91AF"/>
                </a:solidFill>
                <a:latin typeface="돋움체"/>
                <a:ea typeface="돋움체"/>
              </a:rPr>
              <a:t>u_short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htons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 </a:t>
            </a:r>
            <a:r>
              <a:rPr lang="en-US" altLang="ko-KR" sz="1600" dirty="0" err="1" smtClean="0">
                <a:solidFill>
                  <a:srgbClr val="2B91AF"/>
                </a:solidFill>
                <a:latin typeface="돋움체"/>
                <a:ea typeface="돋움체"/>
              </a:rPr>
              <a:t>u_short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808080"/>
                </a:solidFill>
                <a:latin typeface="돋움체"/>
                <a:ea typeface="돋움체"/>
              </a:rPr>
              <a:t>hostshort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 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host to network short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err="1" smtClean="0">
                <a:solidFill>
                  <a:srgbClr val="2B91AF"/>
                </a:solidFill>
                <a:latin typeface="돋움체"/>
                <a:ea typeface="돋움체"/>
              </a:rPr>
              <a:t>u_long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htonl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2B91AF"/>
                </a:solidFill>
                <a:latin typeface="돋움체"/>
                <a:ea typeface="돋움체"/>
              </a:rPr>
              <a:t>u_long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808080"/>
                </a:solidFill>
                <a:latin typeface="돋움체"/>
                <a:ea typeface="돋움체"/>
              </a:rPr>
              <a:t>hostlong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     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host to net work long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err="1" smtClean="0">
                <a:solidFill>
                  <a:srgbClr val="2B91AF"/>
                </a:solidFill>
                <a:latin typeface="돋움체"/>
                <a:ea typeface="돋움체"/>
              </a:rPr>
              <a:t>u_short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ntohs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2B91AF"/>
                </a:solidFill>
                <a:latin typeface="돋움체"/>
                <a:ea typeface="돋움체"/>
              </a:rPr>
              <a:t>u_short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808080"/>
                </a:solidFill>
                <a:latin typeface="돋움체"/>
                <a:ea typeface="돋움체"/>
              </a:rPr>
              <a:t>hostshort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dirty="0" err="1" smtClean="0">
                <a:solidFill>
                  <a:srgbClr val="2B91AF"/>
                </a:solidFill>
                <a:latin typeface="돋움체"/>
                <a:ea typeface="돋움체"/>
              </a:rPr>
              <a:t>u_long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ntohl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2B91AF"/>
                </a:solidFill>
                <a:latin typeface="돋움체"/>
                <a:ea typeface="돋움체"/>
              </a:rPr>
              <a:t>u_long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808080"/>
                </a:solidFill>
                <a:latin typeface="돋움체"/>
                <a:ea typeface="돋움체"/>
              </a:rPr>
              <a:t>hostlong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일반적으로 값을 </a:t>
            </a:r>
            <a:r>
              <a:rPr lang="ko-KR" altLang="en-US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넘겨주기</a:t>
            </a: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위하여 </a:t>
            </a:r>
            <a:r>
              <a:rPr lang="en-US" altLang="ko-KR" sz="1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hton</a:t>
            </a:r>
            <a:r>
              <a:rPr lang="en-US" altLang="ko-KR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*()</a:t>
            </a: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를 사용하고 결과로 </a:t>
            </a:r>
            <a:r>
              <a:rPr lang="ko-KR" altLang="en-US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받아 사용할 때 </a:t>
            </a:r>
            <a:r>
              <a:rPr lang="en-US" altLang="ko-KR" sz="1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ntoh</a:t>
            </a:r>
            <a:r>
              <a:rPr lang="en-US" altLang="ko-KR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*()</a:t>
            </a: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형식을 사용한다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바이트 정렬 함수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z="15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	 // </a:t>
            </a:r>
            <a:r>
              <a:rPr lang="ko-KR" altLang="en-US" sz="1500" dirty="0" err="1" smtClean="0">
                <a:solidFill>
                  <a:srgbClr val="008000"/>
                </a:solidFill>
                <a:latin typeface="돋움체"/>
                <a:ea typeface="돋움체"/>
              </a:rPr>
              <a:t>윈속</a:t>
            </a:r>
            <a:r>
              <a:rPr lang="ko-KR" altLang="en-US" sz="1500" dirty="0" smtClean="0">
                <a:solidFill>
                  <a:srgbClr val="008000"/>
                </a:solidFill>
                <a:latin typeface="돋움체"/>
                <a:ea typeface="돋움체"/>
              </a:rPr>
              <a:t> 초기화</a:t>
            </a: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1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	 // socket() </a:t>
            </a:r>
            <a:r>
              <a:rPr lang="en-US" altLang="ko-KR" sz="1600" dirty="0" err="1" smtClean="0">
                <a:solidFill>
                  <a:srgbClr val="008000"/>
                </a:solidFill>
                <a:latin typeface="돋움체"/>
                <a:ea typeface="돋움체"/>
              </a:rPr>
              <a:t>listen_socket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 생성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</a:p>
          <a:p>
            <a:pPr>
              <a:buNone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	 //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서버 정보 객체 설정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	 </a:t>
            </a:r>
            <a:r>
              <a:rPr lang="en-US" altLang="ko-KR" sz="1600" b="1" dirty="0" smtClean="0">
                <a:solidFill>
                  <a:srgbClr val="2B91AF"/>
                </a:solidFill>
                <a:latin typeface="돋움체"/>
                <a:ea typeface="돋움체"/>
              </a:rPr>
              <a:t>SOCKADDR_IN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serveraddr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	 </a:t>
            </a:r>
            <a:r>
              <a:rPr lang="en-US" altLang="ko-KR" sz="1600" dirty="0" err="1" smtClean="0">
                <a:solidFill>
                  <a:srgbClr val="6F008A"/>
                </a:solidFill>
                <a:latin typeface="돋움체"/>
                <a:ea typeface="돋움체"/>
              </a:rPr>
              <a:t>ZeroMemory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(&amp;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serveraddr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serveraddr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serveraddr.sin_family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AF_INET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serveraddr.sin_port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htons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(9000)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serveraddr.sin_addr.S_un.S_addr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htonl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INADDR_ANY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	 // </a:t>
            </a:r>
            <a:r>
              <a:rPr lang="en-US" altLang="ko-KR" sz="1600" dirty="0" err="1" smtClean="0">
                <a:solidFill>
                  <a:srgbClr val="008000"/>
                </a:solidFill>
                <a:latin typeface="돋움체"/>
                <a:ea typeface="돋움체"/>
              </a:rPr>
              <a:t>closesocket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8000"/>
                </a:solidFill>
                <a:latin typeface="돋움체"/>
                <a:ea typeface="돋움체"/>
              </a:rPr>
              <a:t>listen_socket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)</a:t>
            </a: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  <a:endParaRPr lang="en-US" altLang="ko-KR" sz="1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	 // </a:t>
            </a:r>
            <a:r>
              <a:rPr lang="ko-KR" altLang="en-US" sz="1500" dirty="0" err="1" smtClean="0">
                <a:solidFill>
                  <a:srgbClr val="008000"/>
                </a:solidFill>
                <a:latin typeface="돋움체"/>
                <a:ea typeface="돋움체"/>
              </a:rPr>
              <a:t>윈속</a:t>
            </a:r>
            <a:r>
              <a:rPr lang="ko-KR" altLang="en-US" sz="1500" dirty="0" smtClean="0">
                <a:solidFill>
                  <a:srgbClr val="008000"/>
                </a:solidFill>
                <a:latin typeface="돋움체"/>
                <a:ea typeface="돋움체"/>
              </a:rPr>
              <a:t> 사용이 끝났다</a:t>
            </a: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5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바이트 정렬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TCP </a:t>
            </a:r>
            <a:r>
              <a:rPr lang="ko-KR" altLang="en-US" sz="2000" dirty="0" smtClean="0"/>
              <a:t>서버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클라이언트의 동작 방식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서버는 먼저 실행되어 클라이언트 접속을 기다린다</a:t>
            </a:r>
            <a:r>
              <a:rPr lang="en-US" altLang="ko-KR" sz="1600" dirty="0" smtClean="0"/>
              <a:t>(listen)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클라이언트가 서버에 접속</a:t>
            </a:r>
            <a:r>
              <a:rPr lang="en-US" altLang="ko-KR" sz="1600" dirty="0" smtClean="0"/>
              <a:t>(connect)</a:t>
            </a:r>
            <a:r>
              <a:rPr lang="ko-KR" altLang="en-US" sz="1600" dirty="0" smtClean="0"/>
              <a:t>하여 데이터를 보낸다</a:t>
            </a:r>
            <a:r>
              <a:rPr lang="en-US" altLang="ko-KR" sz="1600" dirty="0" smtClean="0"/>
              <a:t>(send)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서버는 클라이언트 접속을 수용</a:t>
            </a:r>
            <a:r>
              <a:rPr lang="en-US" altLang="ko-KR" sz="1600" dirty="0" smtClean="0"/>
              <a:t>(accept)</a:t>
            </a:r>
            <a:r>
              <a:rPr lang="ko-KR" altLang="en-US" sz="1600" dirty="0" smtClean="0"/>
              <a:t>하고 클라이언트가 보낸 데이터를 받아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recv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처리한다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서버는 처리한 데이터를 클라이언트에 보낸다</a:t>
            </a:r>
            <a:r>
              <a:rPr lang="en-US" altLang="ko-KR" sz="1600" dirty="0" smtClean="0"/>
              <a:t>(send)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클라이언트는 서버가 보낸 데이터를 받아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recv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자신의 목적에 맞게 사용한다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pic>
        <p:nvPicPr>
          <p:cNvPr id="1026" name="Picture 2" descr="C:\Users\rkdd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3929066"/>
            <a:ext cx="447675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사용되는 함수와 흐름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pic>
        <p:nvPicPr>
          <p:cNvPr id="2053" name="Picture 5" descr="C:\Users\rkdd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5090" y="2271727"/>
            <a:ext cx="4210050" cy="3228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TCP/IP </a:t>
            </a:r>
            <a:r>
              <a:rPr lang="ko-KR" altLang="en-US" b="1" dirty="0" smtClean="0"/>
              <a:t>프로토콜</a:t>
            </a:r>
            <a:endParaRPr lang="en-US" altLang="ko-KR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인터넷의 핵심 프로토콜이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ko-KR" altLang="en-US" sz="2000" dirty="0" smtClean="0"/>
              <a:t>이며 이를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포함한 각종 프로토콜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TCP/IP </a:t>
            </a:r>
            <a:r>
              <a:rPr lang="ko-KR" altLang="en-US" sz="2000" dirty="0" smtClean="0"/>
              <a:t>프로토콜이라 한다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500298" y="3143248"/>
            <a:ext cx="4357718" cy="2643206"/>
            <a:chOff x="2071670" y="2000240"/>
            <a:chExt cx="5114925" cy="3714776"/>
          </a:xfrm>
        </p:grpSpPr>
        <p:pic>
          <p:nvPicPr>
            <p:cNvPr id="5" name="Picture 2" descr="C:\Users\rkddl\Desktop\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71670" y="2000240"/>
              <a:ext cx="5114925" cy="3181350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2893540" y="5345684"/>
              <a:ext cx="3464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TCP/IP</a:t>
              </a:r>
              <a:r>
                <a:rPr lang="ko-KR" altLang="en-US" dirty="0" smtClean="0"/>
                <a:t> 프로토콜을 이용한 통신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서버 함수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socket() : </a:t>
            </a:r>
            <a:r>
              <a:rPr lang="ko-KR" altLang="en-US" sz="1600" dirty="0" smtClean="0"/>
              <a:t>소켓을 생성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bind() : </a:t>
            </a:r>
            <a:r>
              <a:rPr lang="ko-KR" altLang="en-US" sz="1600" dirty="0" smtClean="0"/>
              <a:t>지역 </a:t>
            </a:r>
            <a:r>
              <a:rPr lang="en-US" altLang="ko-KR" sz="1600" dirty="0" smtClean="0"/>
              <a:t>IP </a:t>
            </a:r>
            <a:r>
              <a:rPr lang="ko-KR" altLang="en-US" sz="1600" dirty="0" smtClean="0"/>
              <a:t>주소와 지역 포트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번호를 결정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listen() : TCP </a:t>
            </a:r>
            <a:r>
              <a:rPr lang="ko-KR" altLang="en-US" sz="1600" dirty="0" smtClean="0"/>
              <a:t>상태를 </a:t>
            </a:r>
            <a:r>
              <a:rPr lang="en-US" altLang="ko-KR" sz="1600" dirty="0" smtClean="0"/>
              <a:t>LISTENING</a:t>
            </a:r>
            <a:r>
              <a:rPr lang="ko-KR" altLang="en-US" sz="1600" dirty="0" smtClean="0"/>
              <a:t>으로 변경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접속 받을 준비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accept() : </a:t>
            </a:r>
            <a:r>
              <a:rPr lang="ko-KR" altLang="en-US" sz="1600" dirty="0" smtClean="0"/>
              <a:t>자신에게 접속한 클라이언트와 통신할 수 있는 새로운 소켓 생성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원격 </a:t>
            </a:r>
            <a:r>
              <a:rPr lang="en-US" altLang="ko-KR" sz="1600" dirty="0" smtClean="0"/>
              <a:t>IP </a:t>
            </a:r>
            <a:r>
              <a:rPr lang="ko-KR" altLang="en-US" sz="1600" dirty="0" smtClean="0"/>
              <a:t>주소와 원격 포트 번호가 결정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send(), </a:t>
            </a:r>
            <a:r>
              <a:rPr lang="en-US" altLang="ko-KR" sz="1600" dirty="0" err="1" smtClean="0"/>
              <a:t>recv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클라이언트와 통신을 수행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colsesocket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통신이 끝나면 사용이 끝난 소켓을 닫는다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새로운 클라이언트가 접속될 때마다 </a:t>
            </a:r>
            <a:r>
              <a:rPr lang="en-US" altLang="ko-KR" sz="1600" dirty="0" smtClean="0"/>
              <a:t>accept() ~ send(), </a:t>
            </a:r>
            <a:r>
              <a:rPr lang="en-US" altLang="ko-KR" sz="1600" dirty="0" err="1" smtClean="0"/>
              <a:t>recv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 반복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지역 </a:t>
            </a:r>
            <a:r>
              <a:rPr lang="en-US" altLang="ko-KR" sz="1600" dirty="0" smtClean="0"/>
              <a:t>IP 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지역 포드 번호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서버 또는 클라이언트 자신의 주소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원격 </a:t>
            </a:r>
            <a:r>
              <a:rPr lang="en-US" altLang="ko-KR" sz="1600" dirty="0" smtClean="0"/>
              <a:t>IP 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원격 포트 번호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서버 또는 클라이언트가 통신하는 상대의 주소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sz="15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</a:p>
          <a:p>
            <a:pPr>
              <a:buNone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	// bind()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소켓 설정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bind(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listen_socket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(</a:t>
            </a:r>
            <a:r>
              <a:rPr lang="en-US" altLang="ko-KR" sz="1600" b="1" dirty="0" smtClean="0">
                <a:solidFill>
                  <a:srgbClr val="2B91AF"/>
                </a:solidFill>
                <a:latin typeface="돋움체"/>
                <a:ea typeface="돋움체"/>
              </a:rPr>
              <a:t>SOCKADDR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*)&amp;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serveraddr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serveraddr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 ==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SOCKET_ERROR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closesocket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listen_socket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WSACleanup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exit(-1);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listen()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수신 </a:t>
            </a:r>
            <a:r>
              <a:rPr lang="ko-KR" altLang="en-US" sz="1600" dirty="0" err="1" smtClean="0">
                <a:solidFill>
                  <a:srgbClr val="008000"/>
                </a:solidFill>
                <a:latin typeface="돋움체"/>
                <a:ea typeface="돋움체"/>
              </a:rPr>
              <a:t>대기열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 생성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listen(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listen_socket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SOMAXCONN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==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SOCKET_ERROR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closesocket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listen_socket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WSACleanup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exit(-1);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500" b="1" dirty="0" smtClean="0"/>
          </a:p>
          <a:p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sz="1600" b="1" dirty="0" smtClean="0">
                <a:solidFill>
                  <a:srgbClr val="808080"/>
                </a:solidFill>
                <a:latin typeface="돋움체"/>
                <a:ea typeface="돋움체"/>
              </a:rPr>
              <a:t>#define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MAX_BUFFER_SIZE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256</a:t>
            </a:r>
            <a:endParaRPr lang="en-US" altLang="ko-KR" sz="1500" b="1" dirty="0" smtClean="0">
              <a:solidFill>
                <a:srgbClr val="0000F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5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    //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데이터 통신에 사용할 변수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b="1" dirty="0" smtClean="0">
                <a:solidFill>
                  <a:srgbClr val="2B91AF"/>
                </a:solidFill>
                <a:latin typeface="돋움체"/>
                <a:ea typeface="돋움체"/>
              </a:rPr>
              <a:t>SOCKADDR_IN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clientaddr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addrlen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smtClean="0">
                <a:solidFill>
                  <a:srgbClr val="2B91AF"/>
                </a:solidFill>
                <a:latin typeface="돋움체"/>
                <a:ea typeface="돋움체"/>
              </a:rPr>
              <a:t>SOCKADDR_IN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b="1" dirty="0" err="1" smtClean="0">
                <a:solidFill>
                  <a:srgbClr val="6F008A"/>
                </a:solidFill>
                <a:latin typeface="돋움체"/>
                <a:ea typeface="돋움체"/>
              </a:rPr>
              <a:t>ZeroMemory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(&amp;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clientaddr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addrlen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b="1" dirty="0" smtClean="0">
                <a:solidFill>
                  <a:srgbClr val="2B91AF"/>
                </a:solidFill>
                <a:latin typeface="돋움체"/>
                <a:ea typeface="돋움체"/>
              </a:rPr>
              <a:t>SOCKET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client_socket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retval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b="1" dirty="0" smtClean="0">
                <a:solidFill>
                  <a:srgbClr val="0000FF"/>
                </a:solidFill>
                <a:latin typeface="돋움체"/>
                <a:ea typeface="돋움체"/>
              </a:rPr>
              <a:t>char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[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MAX_BUFFER_SIZE</a:t>
            </a:r>
            <a:r>
              <a:rPr lang="en-US" altLang="ko-KR" sz="1600" b="1" dirty="0" smtClean="0">
                <a:latin typeface="돋움체"/>
                <a:ea typeface="돋움체"/>
              </a:rPr>
              <a:t> + 1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]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while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(1)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accept()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연결 대기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client_socket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= accept(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listen_socket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(</a:t>
            </a:r>
            <a:r>
              <a:rPr lang="en-US" altLang="ko-KR" sz="1600" b="1" dirty="0" smtClean="0">
                <a:solidFill>
                  <a:srgbClr val="2B91AF"/>
                </a:solidFill>
                <a:latin typeface="돋움체"/>
                <a:ea typeface="돋움체"/>
              </a:rPr>
              <a:t>SOCKADDR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*)&amp;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clientaddr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addrlen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INVALID_SOCKET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==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client_socket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continue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	   //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send()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	   // </a:t>
            </a:r>
            <a:r>
              <a:rPr lang="en-US" altLang="ko-KR" sz="1600" dirty="0" err="1" smtClean="0">
                <a:solidFill>
                  <a:srgbClr val="008000"/>
                </a:solidFill>
                <a:latin typeface="돋움체"/>
                <a:ea typeface="돋움체"/>
              </a:rPr>
              <a:t>recv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()</a:t>
            </a:r>
          </a:p>
          <a:p>
            <a:pPr>
              <a:buNone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클라이언트 소켓 종료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closesocket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client_socket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500" b="1" dirty="0" smtClean="0"/>
          </a:p>
          <a:p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sz="15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	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while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(1)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    …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	    //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데이터 통신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while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(1)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600" dirty="0" err="1" smtClean="0">
                <a:solidFill>
                  <a:srgbClr val="6F008A"/>
                </a:solidFill>
                <a:latin typeface="돋움체"/>
                <a:ea typeface="돋움체"/>
              </a:rPr>
              <a:t>ZeroMemory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데이터 받기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retval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recv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client_socket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), 0)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SOCKET_ERROR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==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retval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else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(0 ==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retval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받은 데이터 출력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[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retval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] = </a:t>
            </a:r>
            <a:r>
              <a:rPr lang="en-US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'\0'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pt-BR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printf(</a:t>
            </a:r>
            <a:r>
              <a:rPr lang="pt-BR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"\n[TCP/%s:%d] %s\n“</a:t>
            </a:r>
            <a:r>
              <a:rPr lang="pt-BR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inet_ntoa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clientaddr.sin_addr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),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ntohs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clientaddr.sin_port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),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데이터 보내기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retval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send(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client_socket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retval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0)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SOCKET_ERROR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==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retval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 break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    …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}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500" b="1" dirty="0" smtClean="0"/>
          </a:p>
          <a:p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클라이언트 함수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socket() : </a:t>
            </a:r>
            <a:r>
              <a:rPr lang="ko-KR" altLang="en-US" sz="1600" dirty="0" smtClean="0"/>
              <a:t>소켓을 생성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connect() : </a:t>
            </a:r>
            <a:r>
              <a:rPr lang="ko-KR" altLang="en-US" sz="1600" dirty="0" smtClean="0"/>
              <a:t>서버에 접속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send(), </a:t>
            </a:r>
            <a:r>
              <a:rPr lang="en-US" altLang="ko-KR" sz="1600" dirty="0" err="1" smtClean="0"/>
              <a:t>recv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서버와 통신을 수행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closesocket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서버와의 통신이 끝나면 소켓을 닫는다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r>
              <a:rPr lang="en-US" altLang="ko-KR" sz="2000" dirty="0" smtClean="0"/>
              <a:t>send(), </a:t>
            </a:r>
            <a:r>
              <a:rPr lang="en-US" altLang="ko-KR" sz="2000" dirty="0" err="1" smtClean="0"/>
              <a:t>recv</a:t>
            </a:r>
            <a:r>
              <a:rPr lang="en-US" altLang="ko-KR" sz="2000" dirty="0" smtClean="0"/>
              <a:t>() : </a:t>
            </a:r>
            <a:r>
              <a:rPr lang="ko-KR" altLang="en-US" sz="2000" dirty="0" smtClean="0"/>
              <a:t>송수신 버퍼를 이용하여 데이터를 주고 받는다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송신 버퍼</a:t>
            </a:r>
            <a:r>
              <a:rPr lang="en-US" altLang="ko-KR" sz="1600" dirty="0" smtClean="0"/>
              <a:t>(send buffer) : </a:t>
            </a:r>
            <a:r>
              <a:rPr lang="ko-KR" altLang="en-US" sz="1600" dirty="0" smtClean="0"/>
              <a:t>데이터를 전송하기 전에 임시로 저장해두는 영역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수신 버퍼</a:t>
            </a:r>
            <a:r>
              <a:rPr lang="en-US" altLang="ko-KR" sz="1600" dirty="0" smtClean="0"/>
              <a:t>(receive buffer) : </a:t>
            </a:r>
            <a:r>
              <a:rPr lang="ko-KR" altLang="en-US" sz="1600" dirty="0" smtClean="0"/>
              <a:t>받은 데이터를 애플리케이션이 처리하기 전까지 임시로 저장해두는 영역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소켓 버퍼</a:t>
            </a:r>
            <a:r>
              <a:rPr lang="en-US" altLang="ko-KR" sz="1600" dirty="0" smtClean="0"/>
              <a:t>(socket buffer) : </a:t>
            </a:r>
            <a:r>
              <a:rPr lang="ko-KR" altLang="en-US" sz="1600" dirty="0" smtClean="0"/>
              <a:t>송신 버퍼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수신 버퍼를 통틀어 이르는 용어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300" b="1" dirty="0" smtClean="0"/>
              <a:t>블로킹</a:t>
            </a:r>
            <a:r>
              <a:rPr lang="en-US" altLang="ko-KR" sz="2300" b="1" dirty="0" smtClean="0"/>
              <a:t>(blocking) </a:t>
            </a:r>
            <a:r>
              <a:rPr lang="ko-KR" altLang="en-US" sz="2300" b="1" dirty="0" smtClean="0"/>
              <a:t>소켓</a:t>
            </a:r>
            <a:endParaRPr lang="en-US" altLang="ko-KR" sz="2300" b="1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send() </a:t>
            </a:r>
            <a:r>
              <a:rPr lang="ko-KR" altLang="en-US" sz="1600" dirty="0" smtClean="0"/>
              <a:t>함수를 호출할 때</a:t>
            </a:r>
            <a:r>
              <a:rPr lang="en-US" altLang="ko-KR" sz="1600" dirty="0" smtClean="0"/>
              <a:t>,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송신 버퍼의 여유 공간</a:t>
            </a:r>
            <a:r>
              <a:rPr lang="ko-KR" altLang="en-US" sz="1600" dirty="0" smtClean="0"/>
              <a:t>이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보낼 데이터의 크기보다 작을 경우</a:t>
            </a:r>
            <a:r>
              <a:rPr lang="ko-KR" altLang="en-US" sz="1600" dirty="0" smtClean="0"/>
              <a:t> 해당 프로세스를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대기 상태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(wait state)</a:t>
            </a:r>
            <a:r>
              <a:rPr lang="ko-KR" altLang="en-US" sz="1600" dirty="0" smtClean="0"/>
              <a:t>로 만들고 송신 버퍼의 여유 공간이 생기면 깨어나 크기만큼 데이터 복사가 이루어 진다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300" b="1" dirty="0" err="1" smtClean="0"/>
              <a:t>논블로킹</a:t>
            </a:r>
            <a:r>
              <a:rPr lang="en-US" altLang="ko-KR" sz="2300" b="1" dirty="0" smtClean="0"/>
              <a:t>(</a:t>
            </a:r>
            <a:r>
              <a:rPr lang="en-US" altLang="ko-KR" sz="2300" b="1" dirty="0" err="1" smtClean="0"/>
              <a:t>nonblocking</a:t>
            </a:r>
            <a:r>
              <a:rPr lang="en-US" altLang="ko-KR" sz="2300" b="1" dirty="0" smtClean="0"/>
              <a:t>) </a:t>
            </a:r>
            <a:r>
              <a:rPr lang="ko-KR" altLang="en-US" sz="2300" b="1" dirty="0" smtClean="0"/>
              <a:t>소켓</a:t>
            </a:r>
            <a:endParaRPr lang="en-US" altLang="ko-KR" sz="2300" b="1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ioctlsocket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함수를 이용하여 블로킹 소켓을 </a:t>
            </a:r>
            <a:r>
              <a:rPr lang="ko-KR" altLang="en-US" sz="1600" dirty="0" err="1" smtClean="0"/>
              <a:t>논블로킹</a:t>
            </a:r>
            <a:r>
              <a:rPr lang="ko-KR" altLang="en-US" sz="1600" dirty="0" smtClean="0"/>
              <a:t> 소켓으로 변경할 수 있다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send() </a:t>
            </a:r>
            <a:r>
              <a:rPr lang="ko-KR" altLang="en-US" sz="1600" dirty="0" smtClean="0"/>
              <a:t>함수가 호출되면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송신 버퍼의 여유 공간 만큼 데이터 복사</a:t>
            </a:r>
            <a:r>
              <a:rPr lang="ko-KR" altLang="en-US" sz="1600" dirty="0" smtClean="0"/>
              <a:t> 후 실제 복사된 바이트 수를 </a:t>
            </a:r>
            <a:r>
              <a:rPr lang="ko-KR" altLang="en-US" sz="1600" dirty="0" err="1" smtClean="0"/>
              <a:t>리턴한다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프로그램이 복잡해 지며</a:t>
            </a:r>
            <a:r>
              <a:rPr lang="en-US" altLang="ko-KR" sz="1600" dirty="0" smtClean="0"/>
              <a:t>, CPU </a:t>
            </a:r>
            <a:r>
              <a:rPr lang="ko-KR" altLang="en-US" sz="1600" dirty="0" smtClean="0"/>
              <a:t>사용량이 증가한다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15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	// </a:t>
            </a:r>
            <a:r>
              <a:rPr lang="ko-KR" altLang="en-US" sz="1600" dirty="0" err="1" smtClean="0">
                <a:solidFill>
                  <a:srgbClr val="008000"/>
                </a:solidFill>
                <a:latin typeface="돋움체"/>
                <a:ea typeface="돋움체"/>
              </a:rPr>
              <a:t>윈속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 초기화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1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	…</a:t>
            </a:r>
          </a:p>
          <a:p>
            <a:pPr>
              <a:buNone/>
            </a:pPr>
            <a:endParaRPr lang="en-US" altLang="ko-KR" sz="1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	// socket()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소켓 생성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1600" b="1" dirty="0" smtClean="0">
                <a:solidFill>
                  <a:srgbClr val="2B91AF"/>
                </a:solidFill>
                <a:latin typeface="돋움체"/>
                <a:ea typeface="돋움체"/>
              </a:rPr>
              <a:t>SOCKET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sock = socket(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AF_INET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SOCK_STREAM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0)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INVALID_SOCKET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== sock)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-1;</a:t>
            </a:r>
          </a:p>
          <a:p>
            <a:pPr>
              <a:buNone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	//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작업 진행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…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closesocket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(sock)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en-US" altLang="ko-KR" sz="1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	// </a:t>
            </a:r>
            <a:r>
              <a:rPr lang="ko-KR" altLang="en-US" sz="1500" dirty="0" err="1" smtClean="0">
                <a:solidFill>
                  <a:srgbClr val="008000"/>
                </a:solidFill>
                <a:latin typeface="돋움체"/>
                <a:ea typeface="돋움체"/>
              </a:rPr>
              <a:t>윈속</a:t>
            </a:r>
            <a:r>
              <a:rPr lang="ko-KR" altLang="en-US" sz="1500" dirty="0" smtClean="0">
                <a:solidFill>
                  <a:srgbClr val="008000"/>
                </a:solidFill>
                <a:latin typeface="돋움체"/>
                <a:ea typeface="돋움체"/>
              </a:rPr>
              <a:t> 사용이 끝났다</a:t>
            </a:r>
            <a:r>
              <a:rPr lang="en-US" altLang="ko-KR" sz="15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15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WSACleanup</a:t>
            </a:r>
            <a:r>
              <a:rPr lang="en-US" altLang="ko-KR" sz="1500" b="1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  <a:endParaRPr lang="en-US" altLang="ko-KR" sz="1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500" b="1" dirty="0" smtClean="0"/>
          </a:p>
          <a:p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15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	…</a:t>
            </a:r>
          </a:p>
          <a:p>
            <a:pPr>
              <a:buNone/>
            </a:pPr>
            <a:endParaRPr lang="en-US" altLang="ko-KR" sz="1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	//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서버 정보 객체 설정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1600" b="1" dirty="0" smtClean="0">
                <a:solidFill>
                  <a:srgbClr val="2B91AF"/>
                </a:solidFill>
                <a:latin typeface="돋움체"/>
                <a:ea typeface="돋움체"/>
              </a:rPr>
              <a:t>SOCKADDR_IN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serveraddr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	</a:t>
            </a:r>
            <a:r>
              <a:rPr lang="en-US" altLang="ko-KR" sz="1600" dirty="0" err="1" smtClean="0">
                <a:solidFill>
                  <a:srgbClr val="6F008A"/>
                </a:solidFill>
                <a:latin typeface="돋움체"/>
                <a:ea typeface="돋움체"/>
              </a:rPr>
              <a:t>ZeroMemory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(&amp;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serveraddr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serveraddr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serveraddr.sin_family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AF_INET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serveraddr.sin_port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htons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(9000)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serveraddr.sin_addr.S_un.S_addr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inet_addr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smtClean="0">
                <a:solidFill>
                  <a:srgbClr val="A31515"/>
                </a:solidFill>
                <a:latin typeface="돋움체"/>
                <a:ea typeface="돋움체"/>
              </a:rPr>
              <a:t>"127.0.0.1"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	// connect()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	if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SOCKET_ERROR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== 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connect(sock, (</a:t>
            </a:r>
            <a:r>
              <a:rPr lang="en-US" altLang="ko-KR" sz="1600" b="1" dirty="0" smtClean="0">
                <a:solidFill>
                  <a:srgbClr val="2B91AF"/>
                </a:solidFill>
                <a:latin typeface="돋움체"/>
                <a:ea typeface="돋움체"/>
              </a:rPr>
              <a:t>SOCKADDR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*)&amp;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serveraddr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serveraddr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 exit(-1);</a:t>
            </a:r>
          </a:p>
          <a:p>
            <a:pPr>
              <a:buNone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…</a:t>
            </a:r>
            <a:endParaRPr lang="en-US" altLang="ko-KR" sz="1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500" b="1" dirty="0" smtClean="0"/>
          </a:p>
          <a:p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sz="1400" b="1" dirty="0" smtClean="0">
                <a:solidFill>
                  <a:srgbClr val="808080"/>
                </a:solidFill>
                <a:latin typeface="돋움체"/>
                <a:ea typeface="돋움체"/>
              </a:rPr>
              <a:t>#define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b="1" dirty="0" smtClean="0">
                <a:solidFill>
                  <a:srgbClr val="6F008A"/>
                </a:solidFill>
                <a:latin typeface="돋움체"/>
                <a:ea typeface="돋움체"/>
              </a:rPr>
              <a:t>MAX_BUFFER_SIZE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/>
                <a:ea typeface="돋움체"/>
              </a:rPr>
              <a:t> 256</a:t>
            </a:r>
            <a:endParaRPr lang="en-US" altLang="ko-KR" sz="1500" dirty="0" smtClean="0">
              <a:solidFill>
                <a:srgbClr val="0000F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5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</a:p>
          <a:p>
            <a:pPr>
              <a:buNone/>
            </a:pPr>
            <a:r>
              <a:rPr lang="en-US" altLang="ko-KR" sz="1600" b="1" dirty="0" smtClean="0">
                <a:solidFill>
                  <a:srgbClr val="0000FF"/>
                </a:solidFill>
                <a:latin typeface="돋움체"/>
                <a:ea typeface="돋움체"/>
              </a:rPr>
              <a:t>	 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len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retval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b="1" dirty="0" smtClean="0">
                <a:solidFill>
                  <a:srgbClr val="0000FF"/>
                </a:solidFill>
                <a:latin typeface="돋움체"/>
                <a:ea typeface="돋움체"/>
              </a:rPr>
              <a:t>char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[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MAX_BUFFER_SIZE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+ 1];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while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(1)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err="1" smtClean="0">
                <a:solidFill>
                  <a:srgbClr val="6F008A"/>
                </a:solidFill>
                <a:latin typeface="돋움체"/>
                <a:ea typeface="돋움체"/>
              </a:rPr>
              <a:t>ZeroMemory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printf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"\n[</a:t>
            </a:r>
            <a:r>
              <a:rPr lang="ko-KR" altLang="en-US" sz="1600" dirty="0" smtClean="0">
                <a:solidFill>
                  <a:srgbClr val="A31515"/>
                </a:solidFill>
                <a:latin typeface="돋움체"/>
                <a:ea typeface="돋움체"/>
              </a:rPr>
              <a:t>보낼 데이터</a:t>
            </a:r>
            <a:r>
              <a:rPr lang="en-US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]"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fgets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MAX_BUFFER_SIZE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err="1" smtClean="0">
                <a:solidFill>
                  <a:srgbClr val="6F008A"/>
                </a:solidFill>
                <a:latin typeface="돋움체"/>
                <a:ea typeface="돋움체"/>
              </a:rPr>
              <a:t>stdin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 ==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len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strlen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[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len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- 1] == </a:t>
            </a:r>
            <a:r>
              <a:rPr lang="en-US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'\n'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[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len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- 1] = </a:t>
            </a:r>
            <a:r>
              <a:rPr lang="en-US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'\0'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strlen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 == 0)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데이터 보내기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retval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send(sock,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), 0)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SOCKET_ERROR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==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retval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	   </a:t>
            </a:r>
            <a:r>
              <a:rPr lang="ko-KR" altLang="en-US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printf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smtClean="0">
                <a:solidFill>
                  <a:srgbClr val="A31515"/>
                </a:solidFill>
                <a:latin typeface="돋움체"/>
                <a:ea typeface="돋움체"/>
              </a:rPr>
              <a:t>"[TCP </a:t>
            </a:r>
            <a:r>
              <a:rPr lang="ko-KR" altLang="en-US" sz="1600" b="1" dirty="0" smtClean="0">
                <a:solidFill>
                  <a:srgbClr val="A31515"/>
                </a:solidFill>
                <a:latin typeface="돋움체"/>
                <a:ea typeface="돋움체"/>
              </a:rPr>
              <a:t>클라이언트</a:t>
            </a:r>
            <a:r>
              <a:rPr lang="en-US" altLang="ko-KR" sz="1600" b="1" dirty="0" smtClean="0">
                <a:solidFill>
                  <a:srgbClr val="A31515"/>
                </a:solidFill>
                <a:latin typeface="돋움체"/>
                <a:ea typeface="돋움체"/>
              </a:rPr>
              <a:t>] %d</a:t>
            </a:r>
            <a:r>
              <a:rPr lang="ko-KR" altLang="en-US" sz="1600" b="1" dirty="0" smtClean="0">
                <a:solidFill>
                  <a:srgbClr val="A31515"/>
                </a:solidFill>
                <a:latin typeface="돋움체"/>
                <a:ea typeface="돋움체"/>
              </a:rPr>
              <a:t>바이트를 보냈습니다</a:t>
            </a:r>
            <a:r>
              <a:rPr lang="en-US" altLang="ko-KR" sz="1600" b="1" dirty="0" smtClean="0">
                <a:solidFill>
                  <a:srgbClr val="A31515"/>
                </a:solidFill>
                <a:latin typeface="돋움체"/>
                <a:ea typeface="돋움체"/>
              </a:rPr>
              <a:t>.\n"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retval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데이터 받기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err="1" smtClean="0">
                <a:solidFill>
                  <a:srgbClr val="6F008A"/>
                </a:solidFill>
                <a:latin typeface="돋움체"/>
                <a:ea typeface="돋움체"/>
              </a:rPr>
              <a:t>ZeroMemory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retval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recv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(sock,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), 0)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SOCKET_ERROR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==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retval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else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(0 ==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retval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받은 데이터 출력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[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retval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] = </a:t>
            </a:r>
            <a:r>
              <a:rPr lang="en-US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'\0'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ko-KR" altLang="en-US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printf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smtClean="0">
                <a:solidFill>
                  <a:srgbClr val="A31515"/>
                </a:solidFill>
                <a:latin typeface="돋움체"/>
                <a:ea typeface="돋움체"/>
              </a:rPr>
              <a:t>"[TCP </a:t>
            </a:r>
            <a:r>
              <a:rPr lang="ko-KR" altLang="en-US" sz="1600" b="1" dirty="0" smtClean="0">
                <a:solidFill>
                  <a:srgbClr val="A31515"/>
                </a:solidFill>
                <a:latin typeface="돋움체"/>
                <a:ea typeface="돋움체"/>
              </a:rPr>
              <a:t>클라이언트</a:t>
            </a:r>
            <a:r>
              <a:rPr lang="en-US" altLang="ko-KR" sz="1600" b="1" dirty="0" smtClean="0">
                <a:solidFill>
                  <a:srgbClr val="A31515"/>
                </a:solidFill>
                <a:latin typeface="돋움체"/>
                <a:ea typeface="돋움체"/>
              </a:rPr>
              <a:t>] %d</a:t>
            </a:r>
            <a:r>
              <a:rPr lang="ko-KR" altLang="en-US" sz="1600" b="1" dirty="0" smtClean="0">
                <a:solidFill>
                  <a:srgbClr val="A31515"/>
                </a:solidFill>
                <a:latin typeface="돋움체"/>
                <a:ea typeface="돋움체"/>
              </a:rPr>
              <a:t>바이트를 받았습니다</a:t>
            </a:r>
            <a:r>
              <a:rPr lang="en-US" altLang="ko-KR" sz="1600" b="1" dirty="0" smtClean="0">
                <a:solidFill>
                  <a:srgbClr val="A31515"/>
                </a:solidFill>
                <a:latin typeface="돋움체"/>
                <a:ea typeface="돋움체"/>
              </a:rPr>
              <a:t>.\n"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retval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printf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smtClean="0">
                <a:solidFill>
                  <a:srgbClr val="A31515"/>
                </a:solidFill>
                <a:latin typeface="돋움체"/>
                <a:ea typeface="돋움체"/>
              </a:rPr>
              <a:t>"[</a:t>
            </a:r>
            <a:r>
              <a:rPr lang="ko-KR" altLang="en-US" sz="1600" b="1" dirty="0" smtClean="0">
                <a:solidFill>
                  <a:srgbClr val="A31515"/>
                </a:solidFill>
                <a:latin typeface="돋움체"/>
                <a:ea typeface="돋움체"/>
              </a:rPr>
              <a:t>받은 데이터</a:t>
            </a:r>
            <a:r>
              <a:rPr lang="en-US" altLang="ko-KR" sz="1600" b="1" dirty="0" smtClean="0">
                <a:solidFill>
                  <a:srgbClr val="A31515"/>
                </a:solidFill>
                <a:latin typeface="돋움체"/>
                <a:ea typeface="돋움체"/>
              </a:rPr>
              <a:t>]%s\n"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…</a:t>
            </a:r>
            <a:endParaRPr lang="en-US" altLang="ko-KR" sz="15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500" b="1" dirty="0" smtClean="0"/>
          </a:p>
          <a:p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일반적으로 프로토콜은 기능별로 나누어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계층적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(layer)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구현</a:t>
            </a:r>
            <a:r>
              <a:rPr lang="ko-KR" altLang="en-US" sz="2000" dirty="0" smtClean="0"/>
              <a:t>한다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b="1" dirty="0" smtClean="0"/>
              <a:t>네트워크 액세스 계층</a:t>
            </a:r>
            <a:r>
              <a:rPr lang="en-US" altLang="ko-KR" sz="2000" b="1" dirty="0" smtClean="0"/>
              <a:t>(network access layer)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물리적 네트워크를 통한 실질적인 데이터 전송 담당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b="1" dirty="0" smtClean="0"/>
              <a:t>인터넷 계층</a:t>
            </a:r>
            <a:r>
              <a:rPr lang="en-US" altLang="ko-KR" sz="2000" b="1" dirty="0" smtClean="0"/>
              <a:t>(internet layer)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네트워크 액세스 계층의 도움을 받아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전송 계층이 내려 보낸 데이터를 종단 시스템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호스트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까지 전달하는 역할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물리적 주소를 사용하지 않고 논리 주소인 </a:t>
            </a:r>
            <a:r>
              <a:rPr lang="en-US" altLang="ko-KR" sz="1600" dirty="0" smtClean="0"/>
              <a:t>IP 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(internet Protocol address)</a:t>
            </a:r>
            <a:r>
              <a:rPr lang="ko-KR" altLang="en-US" sz="1600" dirty="0" smtClean="0"/>
              <a:t>를 사용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</a:t>
            </a:r>
            <a:endParaRPr lang="ko-KR" altLang="en-US" dirty="0"/>
          </a:p>
        </p:txBody>
      </p:sp>
      <p:pic>
        <p:nvPicPr>
          <p:cNvPr id="2051" name="Picture 3" descr="C:\Users\rkdd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0601" y="5143512"/>
            <a:ext cx="3203432" cy="1714513"/>
          </a:xfrm>
          <a:prstGeom prst="rect">
            <a:avLst/>
          </a:prstGeom>
          <a:noFill/>
        </p:spPr>
      </p:pic>
      <p:pic>
        <p:nvPicPr>
          <p:cNvPr id="2052" name="Picture 4" descr="C:\Users\rkddl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214686"/>
            <a:ext cx="3708400" cy="184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b="1" dirty="0" err="1" smtClean="0"/>
              <a:t>스레드</a:t>
            </a:r>
            <a:endParaRPr lang="en-US" altLang="ko-KR" sz="2000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실제 </a:t>
            </a:r>
            <a:r>
              <a:rPr lang="en-US" altLang="ko-KR" sz="1600" dirty="0" smtClean="0"/>
              <a:t>CPU </a:t>
            </a:r>
            <a:r>
              <a:rPr lang="ko-KR" altLang="en-US" sz="1600" dirty="0" smtClean="0"/>
              <a:t>시간을 할당 받아 수행되는 실행단위</a:t>
            </a:r>
            <a:endParaRPr lang="en-US" altLang="ko-KR" sz="1600" dirty="0" smtClean="0"/>
          </a:p>
          <a:p>
            <a:endParaRPr lang="en-US" altLang="ko-KR" dirty="0" smtClean="0"/>
          </a:p>
          <a:p>
            <a:r>
              <a:rPr lang="ko-KR" altLang="en-US" sz="2000" b="1" dirty="0" smtClean="0"/>
              <a:t>주 </a:t>
            </a:r>
            <a:r>
              <a:rPr lang="ko-KR" altLang="en-US" sz="2000" b="1" dirty="0" err="1" smtClean="0"/>
              <a:t>스레드</a:t>
            </a:r>
            <a:r>
              <a:rPr lang="en-US" altLang="ko-KR" sz="2000" b="1" dirty="0" smtClean="0"/>
              <a:t>(primary thread)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</a:t>
            </a:r>
            <a:r>
              <a:rPr lang="en-US" altLang="ko-KR" sz="1600" dirty="0" smtClean="0"/>
              <a:t>,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WinMain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ko-KR" altLang="en-US" sz="1600" dirty="0" smtClean="0"/>
              <a:t>에서 시작되는 스레드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프로세스가 실행될 때 생성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r>
              <a:rPr lang="ko-KR" altLang="en-US" sz="2000" b="1" dirty="0" err="1" smtClean="0"/>
              <a:t>컨텍스트</a:t>
            </a:r>
            <a:r>
              <a:rPr lang="ko-KR" altLang="en-US" sz="2000" b="1" dirty="0" smtClean="0"/>
              <a:t> 전환</a:t>
            </a:r>
            <a:r>
              <a:rPr lang="en-US" altLang="ko-KR" sz="2000" b="1" dirty="0" smtClean="0"/>
              <a:t>(context switch)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운영체제</a:t>
            </a:r>
            <a:r>
              <a:rPr lang="ko-KR" altLang="en-US" sz="1600" dirty="0" smtClean="0"/>
              <a:t>의 협동으로 이루어지는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스레드 실행 상태의 저장과 복원 작업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각 </a:t>
            </a:r>
            <a:r>
              <a:rPr lang="ko-KR" altLang="en-US" sz="1600" dirty="0" err="1" smtClean="0"/>
              <a:t>스레드는</a:t>
            </a:r>
            <a:r>
              <a:rPr lang="ko-KR" altLang="en-US" sz="1600" dirty="0" smtClean="0"/>
              <a:t>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다른 </a:t>
            </a: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스레드의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존재와 무관하게 자신의 상태를 유지</a:t>
            </a:r>
            <a:r>
              <a:rPr lang="ko-KR" altLang="en-US" sz="1600" dirty="0" smtClean="0"/>
              <a:t>하며 실행가능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r>
              <a:rPr lang="ko-KR" altLang="en-US" sz="2000" b="1" dirty="0" err="1" smtClean="0"/>
              <a:t>스레드</a:t>
            </a:r>
            <a:r>
              <a:rPr lang="ko-KR" altLang="en-US" sz="2000" b="1" dirty="0" smtClean="0"/>
              <a:t> 함수</a:t>
            </a:r>
            <a:r>
              <a:rPr lang="en-US" altLang="ko-KR" sz="2000" b="1" dirty="0" smtClean="0"/>
              <a:t>(thread function)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실행 시작점이 되는 함수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 main()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멀티스레드</a:t>
            </a:r>
            <a:r>
              <a:rPr lang="en-US" altLang="ko-KR" dirty="0" smtClean="0"/>
              <a:t>(multi thread)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생성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CreateThread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	 LPSECURITY_ATTRIBUTES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808080"/>
                </a:solidFill>
                <a:latin typeface="돋움체"/>
                <a:ea typeface="돋움체"/>
              </a:rPr>
              <a:t>lpThreadAttributes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	 SIZE_T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808080"/>
                </a:solidFill>
                <a:latin typeface="돋움체"/>
                <a:ea typeface="돋움체"/>
              </a:rPr>
              <a:t>dwStackSize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	 LPTHREAD_START_ROUTINE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808080"/>
                </a:solidFill>
                <a:latin typeface="돋움체"/>
                <a:ea typeface="돋움체"/>
              </a:rPr>
              <a:t>lpStartAddress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	 LPVOID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808080"/>
                </a:solidFill>
                <a:latin typeface="돋움체"/>
                <a:ea typeface="돋움체"/>
              </a:rPr>
              <a:t>lpParameter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	 DWORD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808080"/>
                </a:solidFill>
                <a:latin typeface="돋움체"/>
                <a:ea typeface="돋움체"/>
              </a:rPr>
              <a:t>dwCreationFlags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	 LPDWORD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808080"/>
                </a:solidFill>
                <a:latin typeface="돋움체"/>
                <a:ea typeface="돋움체"/>
              </a:rPr>
              <a:t>lpThreadId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en-US" altLang="ko-KR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400" dirty="0" err="1" smtClean="0">
                <a:solidFill>
                  <a:srgbClr val="808080"/>
                </a:solidFill>
                <a:latin typeface="돋움체"/>
                <a:ea typeface="돋움체"/>
              </a:rPr>
              <a:t>lpThreadAttributes</a:t>
            </a:r>
            <a:r>
              <a:rPr lang="en-US" altLang="ko-KR" sz="1400" dirty="0" smtClean="0">
                <a:latin typeface="돋움체"/>
                <a:ea typeface="돋움체"/>
              </a:rPr>
              <a:t> : </a:t>
            </a:r>
            <a:r>
              <a:rPr lang="ko-KR" altLang="en-US" sz="1400" dirty="0" smtClean="0">
                <a:latin typeface="돋움체"/>
                <a:ea typeface="돋움체"/>
              </a:rPr>
              <a:t>구조체 변수의 </a:t>
            </a:r>
            <a:r>
              <a:rPr lang="ko-KR" altLang="en-US" sz="1400" dirty="0" err="1" smtClean="0">
                <a:latin typeface="돋움체"/>
                <a:ea typeface="돋움체"/>
              </a:rPr>
              <a:t>주소값</a:t>
            </a:r>
            <a:r>
              <a:rPr lang="en-US" altLang="ko-KR" sz="1400" dirty="0" smtClean="0">
                <a:latin typeface="돋움체"/>
                <a:ea typeface="돋움체"/>
              </a:rPr>
              <a:t>,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NULL</a:t>
            </a:r>
            <a:r>
              <a:rPr lang="ko-KR" altLang="en-US" sz="1400" dirty="0" smtClean="0">
                <a:latin typeface="돋움체"/>
                <a:ea typeface="돋움체"/>
              </a:rPr>
              <a:t>을 사용</a:t>
            </a:r>
            <a:endParaRPr lang="en-US" altLang="ko-KR" sz="1400" dirty="0" smtClean="0"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400" dirty="0" err="1" smtClean="0">
                <a:solidFill>
                  <a:srgbClr val="808080"/>
                </a:solidFill>
                <a:latin typeface="돋움체"/>
                <a:ea typeface="돋움체"/>
              </a:rPr>
              <a:t>dwStackSize</a:t>
            </a:r>
            <a:r>
              <a:rPr lang="en-US" altLang="ko-KR" sz="1400" dirty="0" smtClean="0">
                <a:solidFill>
                  <a:srgbClr val="80808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smtClean="0">
                <a:latin typeface="돋움체"/>
                <a:ea typeface="돋움체"/>
              </a:rPr>
              <a:t>: </a:t>
            </a:r>
            <a:r>
              <a:rPr lang="ko-KR" altLang="en-US" sz="1400" dirty="0" smtClean="0">
                <a:latin typeface="돋움체"/>
                <a:ea typeface="돋움체"/>
              </a:rPr>
              <a:t>새로 생성할 </a:t>
            </a:r>
            <a:r>
              <a:rPr lang="ko-KR" altLang="en-US" sz="1400" dirty="0" err="1" smtClean="0">
                <a:latin typeface="돋움체"/>
                <a:ea typeface="돋움체"/>
              </a:rPr>
              <a:t>스레드에</a:t>
            </a:r>
            <a:r>
              <a:rPr lang="ko-KR" altLang="en-US" sz="1400" dirty="0" smtClean="0">
                <a:latin typeface="돋움체"/>
                <a:ea typeface="돋움체"/>
              </a:rPr>
              <a:t> 할당될 </a:t>
            </a:r>
            <a:r>
              <a:rPr lang="ko-KR" altLang="en-US" sz="1400" dirty="0" err="1" smtClean="0">
                <a:latin typeface="돋움체"/>
                <a:ea typeface="돋움체"/>
              </a:rPr>
              <a:t>스택의</a:t>
            </a:r>
            <a:r>
              <a:rPr lang="ko-KR" altLang="en-US" sz="1400" dirty="0" smtClean="0">
                <a:latin typeface="돋움체"/>
                <a:ea typeface="돋움체"/>
              </a:rPr>
              <a:t> 크기</a:t>
            </a:r>
            <a:r>
              <a:rPr lang="en-US" altLang="ko-KR" sz="1400" dirty="0" smtClean="0">
                <a:latin typeface="돋움체"/>
                <a:ea typeface="돋움체"/>
              </a:rPr>
              <a:t>,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0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사용 시 기본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1MB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가 할당</a:t>
            </a:r>
            <a:endPara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400" dirty="0" err="1" smtClean="0">
                <a:solidFill>
                  <a:srgbClr val="808080"/>
                </a:solidFill>
                <a:latin typeface="돋움체"/>
                <a:ea typeface="돋움체"/>
              </a:rPr>
              <a:t>lpStartAddress</a:t>
            </a:r>
            <a:r>
              <a:rPr lang="en-US" altLang="ko-KR" sz="1400" dirty="0" smtClean="0">
                <a:solidFill>
                  <a:srgbClr val="80808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smtClean="0">
                <a:latin typeface="돋움체"/>
                <a:ea typeface="돋움체"/>
              </a:rPr>
              <a:t>: </a:t>
            </a:r>
            <a:r>
              <a:rPr lang="ko-KR" altLang="en-US" sz="1400" dirty="0" smtClean="0">
                <a:latin typeface="돋움체"/>
                <a:ea typeface="돋움체"/>
              </a:rPr>
              <a:t>함수 </a:t>
            </a:r>
            <a:r>
              <a:rPr lang="ko-KR" altLang="en-US" sz="1400" dirty="0" err="1" smtClean="0">
                <a:latin typeface="돋움체"/>
                <a:ea typeface="돋움체"/>
              </a:rPr>
              <a:t>스레드의</a:t>
            </a:r>
            <a:r>
              <a:rPr lang="ko-KR" altLang="en-US" sz="1400" dirty="0" smtClean="0">
                <a:latin typeface="돋움체"/>
                <a:ea typeface="돋움체"/>
              </a:rPr>
              <a:t> 시작 주소</a:t>
            </a:r>
            <a:r>
              <a:rPr lang="en-US" altLang="ko-KR" sz="1400" dirty="0" smtClean="0">
                <a:latin typeface="돋움체"/>
                <a:ea typeface="돋움체"/>
              </a:rPr>
              <a:t>, </a:t>
            </a:r>
            <a:r>
              <a:rPr lang="en-US" altLang="ko-KR" sz="1400" b="1" dirty="0" smtClean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b="1" dirty="0" smtClean="0">
                <a:solidFill>
                  <a:srgbClr val="6F008A"/>
                </a:solidFill>
                <a:latin typeface="돋움체"/>
                <a:ea typeface="돋움체"/>
              </a:rPr>
              <a:t>WINAPI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ThreadProc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400" b="1" dirty="0" smtClean="0">
                <a:solidFill>
                  <a:srgbClr val="2B91AF"/>
                </a:solidFill>
                <a:latin typeface="돋움체"/>
                <a:ea typeface="돋움체"/>
              </a:rPr>
              <a:t>LPVOID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lpParameter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/>
                <a:ea typeface="돋움체"/>
              </a:rPr>
              <a:t>) {} </a:t>
            </a:r>
            <a:endParaRPr lang="en-US" altLang="ko-KR" sz="1400" b="1" dirty="0" smtClean="0"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400" dirty="0" err="1" smtClean="0">
                <a:solidFill>
                  <a:srgbClr val="808080"/>
                </a:solidFill>
                <a:latin typeface="돋움체"/>
                <a:ea typeface="돋움체"/>
              </a:rPr>
              <a:t>lpParameter</a:t>
            </a:r>
            <a:r>
              <a:rPr lang="en-US" altLang="ko-KR" sz="1400" dirty="0" smtClean="0">
                <a:solidFill>
                  <a:srgbClr val="80808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smtClean="0">
                <a:latin typeface="돋움체"/>
                <a:ea typeface="돋움체"/>
              </a:rPr>
              <a:t>: </a:t>
            </a:r>
            <a:r>
              <a:rPr lang="ko-KR" altLang="en-US" sz="1400" dirty="0" err="1" smtClean="0">
                <a:latin typeface="돋움체"/>
                <a:ea typeface="돋움체"/>
              </a:rPr>
              <a:t>스레드</a:t>
            </a:r>
            <a:r>
              <a:rPr lang="ko-KR" altLang="en-US" sz="1400" dirty="0" smtClean="0">
                <a:latin typeface="돋움체"/>
                <a:ea typeface="돋움체"/>
              </a:rPr>
              <a:t> 함수에 전달될 인자</a:t>
            </a:r>
            <a:r>
              <a:rPr lang="en-US" altLang="ko-KR" sz="1400" dirty="0" smtClean="0">
                <a:latin typeface="돋움체"/>
                <a:ea typeface="돋움체"/>
              </a:rPr>
              <a:t>, </a:t>
            </a:r>
            <a:r>
              <a:rPr lang="ko-KR" altLang="en-US" sz="1400" dirty="0" smtClean="0">
                <a:latin typeface="돋움체"/>
                <a:ea typeface="돋움체"/>
              </a:rPr>
              <a:t>전달할 인자가 없다면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NULL</a:t>
            </a:r>
          </a:p>
          <a:p>
            <a:pPr>
              <a:buNone/>
            </a:pPr>
            <a:r>
              <a:rPr lang="en-US" altLang="ko-KR" sz="1400" dirty="0" err="1" smtClean="0">
                <a:solidFill>
                  <a:srgbClr val="808080"/>
                </a:solidFill>
                <a:latin typeface="돋움체"/>
                <a:ea typeface="돋움체"/>
              </a:rPr>
              <a:t>dwCreationFlags</a:t>
            </a:r>
            <a:r>
              <a:rPr lang="en-US" altLang="ko-KR" sz="1400" dirty="0" smtClean="0">
                <a:solidFill>
                  <a:srgbClr val="80808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smtClean="0">
                <a:latin typeface="돋움체"/>
                <a:ea typeface="돋움체"/>
              </a:rPr>
              <a:t>: </a:t>
            </a:r>
            <a:r>
              <a:rPr lang="ko-KR" altLang="en-US" sz="1400" dirty="0" err="1" smtClean="0">
                <a:latin typeface="돋움체"/>
                <a:ea typeface="돋움체"/>
              </a:rPr>
              <a:t>스레드</a:t>
            </a:r>
            <a:r>
              <a:rPr lang="ko-KR" altLang="en-US" sz="1400" dirty="0" smtClean="0">
                <a:latin typeface="돋움체"/>
                <a:ea typeface="돋움체"/>
              </a:rPr>
              <a:t> 생성을 제어하는 값</a:t>
            </a:r>
            <a:r>
              <a:rPr lang="en-US" altLang="ko-KR" sz="1400" dirty="0" smtClean="0">
                <a:latin typeface="돋움체"/>
                <a:ea typeface="돋움체"/>
              </a:rPr>
              <a:t>,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0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또는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NULL, CREATE_SUSPENDED</a:t>
            </a:r>
            <a:r>
              <a:rPr lang="en-US" altLang="ko-KR" sz="1400" dirty="0" smtClean="0">
                <a:latin typeface="돋움체"/>
                <a:ea typeface="돋움체"/>
              </a:rPr>
              <a:t>(</a:t>
            </a:r>
            <a:r>
              <a:rPr lang="en-US" altLang="ko-KR" sz="1400" dirty="0" err="1" smtClean="0">
                <a:latin typeface="돋움체"/>
                <a:ea typeface="돋움체"/>
              </a:rPr>
              <a:t>ResumThread</a:t>
            </a:r>
            <a:r>
              <a:rPr lang="en-US" altLang="ko-KR" sz="1400" dirty="0" smtClean="0">
                <a:latin typeface="돋움체"/>
                <a:ea typeface="돋움체"/>
              </a:rPr>
              <a:t>() </a:t>
            </a:r>
            <a:r>
              <a:rPr lang="ko-KR" altLang="en-US" sz="1400" dirty="0" smtClean="0">
                <a:latin typeface="돋움체"/>
                <a:ea typeface="돋움체"/>
              </a:rPr>
              <a:t>함수가</a:t>
            </a:r>
            <a:r>
              <a:rPr lang="en-US" altLang="ko-KR" sz="1400" dirty="0" smtClean="0">
                <a:latin typeface="돋움체"/>
                <a:ea typeface="돋움체"/>
              </a:rPr>
              <a:t> </a:t>
            </a:r>
            <a:r>
              <a:rPr lang="ko-KR" altLang="en-US" sz="1400" dirty="0" smtClean="0">
                <a:latin typeface="돋움체"/>
                <a:ea typeface="돋움체"/>
              </a:rPr>
              <a:t>호출되기 전까지 실행되지 않는다</a:t>
            </a:r>
            <a:r>
              <a:rPr lang="en-US" altLang="ko-KR" sz="1400" dirty="0" smtClean="0"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400" dirty="0" err="1" smtClean="0">
                <a:solidFill>
                  <a:srgbClr val="808080"/>
                </a:solidFill>
                <a:latin typeface="돋움체"/>
                <a:ea typeface="돋움체"/>
              </a:rPr>
              <a:t>lpThreadId</a:t>
            </a:r>
            <a:r>
              <a:rPr lang="en-US" altLang="ko-KR" sz="1400" dirty="0" smtClean="0">
                <a:solidFill>
                  <a:srgbClr val="80808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smtClean="0">
                <a:latin typeface="돋움체"/>
                <a:ea typeface="돋움체"/>
              </a:rPr>
              <a:t>: </a:t>
            </a:r>
            <a:r>
              <a:rPr lang="ko-KR" alt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스레드의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ID</a:t>
            </a:r>
            <a:r>
              <a:rPr lang="ko-KR" altLang="en-US" sz="1400" dirty="0" smtClean="0">
                <a:latin typeface="돋움체"/>
                <a:ea typeface="돋움체"/>
              </a:rPr>
              <a:t>가 저장</a:t>
            </a:r>
            <a:r>
              <a:rPr lang="en-US" altLang="ko-KR" sz="1400" dirty="0" smtClean="0">
                <a:latin typeface="돋움체"/>
                <a:ea typeface="돋움체"/>
              </a:rPr>
              <a:t>, </a:t>
            </a:r>
            <a:r>
              <a:rPr lang="ko-KR" altLang="en-US" sz="1400" dirty="0" smtClean="0">
                <a:latin typeface="돋움체"/>
                <a:ea typeface="돋움체"/>
              </a:rPr>
              <a:t>필요 없다면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NULL</a:t>
            </a:r>
            <a:r>
              <a:rPr lang="en-US" altLang="ko-KR" sz="1400" dirty="0" smtClean="0">
                <a:latin typeface="돋움체"/>
                <a:ea typeface="돋움체"/>
              </a:rPr>
              <a:t>(Dos</a:t>
            </a:r>
            <a:r>
              <a:rPr lang="ko-KR" altLang="en-US" sz="1400" dirty="0" smtClean="0">
                <a:latin typeface="돋움체"/>
                <a:ea typeface="돋움체"/>
              </a:rPr>
              <a:t>에서는 사용 하면 안됨</a:t>
            </a:r>
            <a:r>
              <a:rPr lang="en-US" altLang="ko-KR" sz="1400" dirty="0" smtClean="0">
                <a:latin typeface="돋움체"/>
                <a:ea typeface="돋움체"/>
              </a:rPr>
              <a:t>)</a:t>
            </a:r>
          </a:p>
          <a:p>
            <a:pPr>
              <a:buNone/>
            </a:pPr>
            <a:endParaRPr lang="en-US" altLang="ko-KR" sz="1400" dirty="0" smtClean="0"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hThread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CreateThread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0,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ThreadProc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0,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==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hThread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 std::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“</a:t>
            </a:r>
            <a:r>
              <a:rPr lang="ko-KR" altLang="en-US" sz="1600" dirty="0" err="1" smtClean="0">
                <a:solidFill>
                  <a:srgbClr val="A31515"/>
                </a:solidFill>
                <a:latin typeface="돋움체"/>
                <a:ea typeface="돋움체"/>
              </a:rPr>
              <a:t>스레드</a:t>
            </a:r>
            <a:r>
              <a:rPr lang="ko-KR" altLang="en-US" sz="1600" dirty="0" smtClean="0">
                <a:solidFill>
                  <a:srgbClr val="A31515"/>
                </a:solidFill>
                <a:latin typeface="돋움체"/>
                <a:ea typeface="돋움체"/>
              </a:rPr>
              <a:t> 생성 실패</a:t>
            </a:r>
            <a:r>
              <a:rPr lang="en-US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!!"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std::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CloseHandle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hThread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endParaRPr lang="ko-KR" altLang="en-US" sz="15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멀티스레드</a:t>
            </a:r>
            <a:r>
              <a:rPr lang="en-US" altLang="ko-KR" dirty="0" smtClean="0"/>
              <a:t>(multi thread)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스레드</a:t>
            </a:r>
            <a:r>
              <a:rPr lang="ko-KR" altLang="en-US" b="1" dirty="0" smtClean="0"/>
              <a:t> 종료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b="1" dirty="0" smtClean="0"/>
              <a:t>정상적인 종료 방법</a:t>
            </a:r>
            <a:endParaRPr lang="en-US" altLang="ko-KR" sz="2000" b="1" dirty="0" smtClean="0"/>
          </a:p>
          <a:p>
            <a:pPr>
              <a:buNone/>
            </a:pPr>
            <a:r>
              <a:rPr lang="en-US" altLang="ko-KR" sz="1600" dirty="0" smtClean="0"/>
              <a:t>	 : </a:t>
            </a: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스레드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함수에서 </a:t>
            </a: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리턴</a:t>
            </a:r>
            <a:r>
              <a:rPr lang="ko-KR" altLang="en-US" sz="1600" dirty="0" err="1" smtClean="0"/>
              <a:t>한다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 : </a:t>
            </a:r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함수 내에서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ExitThread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함수를 호출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b="1" dirty="0" smtClean="0"/>
              <a:t>강제적인 종료 방법</a:t>
            </a:r>
            <a:endParaRPr lang="en-US" altLang="ko-KR" sz="2000" b="1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TerminateThread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함수를 호출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 :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 </a:t>
            </a: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스레드가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종료</a:t>
            </a:r>
            <a:r>
              <a:rPr lang="ko-KR" altLang="en-US" sz="1600" dirty="0" smtClean="0"/>
              <a:t>되면서 모든 </a:t>
            </a:r>
            <a:r>
              <a:rPr lang="ko-KR" altLang="en-US" sz="1600" dirty="0" err="1" smtClean="0"/>
              <a:t>스레드가</a:t>
            </a:r>
            <a:r>
              <a:rPr lang="ko-KR" altLang="en-US" sz="1600" dirty="0" smtClean="0"/>
              <a:t> 종료된다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멀티스레드</a:t>
            </a:r>
            <a:r>
              <a:rPr lang="en-US" altLang="ko-KR" dirty="0" smtClean="0"/>
              <a:t>(multi thread)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>
                <a:latin typeface="+mn-ea"/>
              </a:rPr>
              <a:t>소켓만을 지닌 경우 해당 소켓에 연관된 주소 정보를 알려주는 함수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solidFill>
                <a:srgbClr val="0000F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getpeername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smtClean="0">
                <a:solidFill>
                  <a:srgbClr val="2B91AF"/>
                </a:solidFill>
                <a:latin typeface="돋움체"/>
                <a:ea typeface="돋움체"/>
              </a:rPr>
              <a:t>SOCKET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s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struct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2B91AF"/>
                </a:solidFill>
                <a:latin typeface="돋움체"/>
                <a:ea typeface="돋움체"/>
              </a:rPr>
              <a:t>sockaddr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name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000" dirty="0" err="1" smtClean="0">
                <a:solidFill>
                  <a:srgbClr val="808080"/>
                </a:solidFill>
                <a:latin typeface="돋움체"/>
                <a:ea typeface="돋움체"/>
              </a:rPr>
              <a:t>namelen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소켓 데이터 구조체에 저장된 원격 </a:t>
            </a:r>
            <a:r>
              <a:rPr lang="en-US" altLang="ko-KR" sz="2000" dirty="0" smtClean="0"/>
              <a:t>IP </a:t>
            </a:r>
            <a:r>
              <a:rPr lang="ko-KR" altLang="en-US" sz="2000" dirty="0" smtClean="0"/>
              <a:t>주소와 원격 포트 번호를 알려준다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getsockname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smtClean="0">
                <a:solidFill>
                  <a:srgbClr val="2B91AF"/>
                </a:solidFill>
                <a:latin typeface="돋움체"/>
                <a:ea typeface="돋움체"/>
              </a:rPr>
              <a:t>SOCKET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s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struct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2B91AF"/>
                </a:solidFill>
                <a:latin typeface="돋움체"/>
                <a:ea typeface="돋움체"/>
              </a:rPr>
              <a:t>sockaddr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000" dirty="0" smtClean="0">
                <a:solidFill>
                  <a:srgbClr val="808080"/>
                </a:solidFill>
                <a:latin typeface="돋움체"/>
                <a:ea typeface="돋움체"/>
              </a:rPr>
              <a:t>name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000" dirty="0" err="1" smtClean="0">
                <a:solidFill>
                  <a:srgbClr val="808080"/>
                </a:solidFill>
                <a:latin typeface="돋움체"/>
                <a:ea typeface="돋움체"/>
              </a:rPr>
              <a:t>namelen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소켓 데이터 구조체에 저장된 지역 </a:t>
            </a:r>
            <a:r>
              <a:rPr lang="en-US" altLang="ko-KR" sz="2000" dirty="0" smtClean="0"/>
              <a:t>IP </a:t>
            </a:r>
            <a:r>
              <a:rPr lang="ko-KR" altLang="en-US" sz="2000" dirty="0" smtClean="0"/>
              <a:t>주소와 지역 포트 번호를 알려준다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>
                <a:solidFill>
                  <a:srgbClr val="2B91AF"/>
                </a:solidFill>
                <a:latin typeface="돋움체"/>
                <a:ea typeface="돋움체"/>
              </a:rPr>
              <a:t>SOCKADDR_IN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clientaddr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addrlen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clientaddr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getpeername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client_socket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(</a:t>
            </a:r>
            <a:r>
              <a:rPr lang="en-US" altLang="ko-KR" sz="2000" dirty="0" smtClean="0">
                <a:solidFill>
                  <a:srgbClr val="2B91AF"/>
                </a:solidFill>
                <a:latin typeface="돋움체"/>
                <a:ea typeface="돋움체"/>
              </a:rPr>
              <a:t>SOCKADDR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*)&amp;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clientaddr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addrlen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멀티스레드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 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 SOCKET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client_socket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hThread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threadID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while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(1)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accept()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연결 대기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client_socket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accept(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listen_socket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SOCKADDR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*)&amp;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clientaddr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addrlen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INVALID_SOCKET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client_socket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continue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printf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"\n[TCP 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서버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] 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클라이언트 접속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: IP 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주소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=%s, 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포트 번호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=%d\n"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inet_ntoa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clientaddr.sin_addr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),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ntohs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clientaddr.sin_port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800" dirty="0" err="1" smtClean="0">
                <a:solidFill>
                  <a:srgbClr val="008000"/>
                </a:solidFill>
                <a:latin typeface="돋움체"/>
                <a:ea typeface="돋움체"/>
              </a:rPr>
              <a:t>스레드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 생성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hThread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CreateThread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b="1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, 0, </a:t>
            </a:r>
            <a:r>
              <a:rPr lang="en-US" altLang="ko-KR" sz="2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ProcessClient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, (</a:t>
            </a:r>
            <a:r>
              <a:rPr lang="en-US" altLang="ko-KR" sz="2800" b="1" dirty="0" smtClean="0">
                <a:solidFill>
                  <a:srgbClr val="2B91AF"/>
                </a:solidFill>
                <a:latin typeface="돋움체"/>
                <a:ea typeface="돋움체"/>
              </a:rPr>
              <a:t>LPVOID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client_socket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, 0, &amp;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threadID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b="1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800" b="1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== 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hThread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) std::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b="1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b="1" dirty="0" smtClean="0">
                <a:solidFill>
                  <a:srgbClr val="A31515"/>
                </a:solidFill>
                <a:latin typeface="돋움체"/>
                <a:ea typeface="돋움체"/>
              </a:rPr>
              <a:t>"[</a:t>
            </a:r>
            <a:r>
              <a:rPr lang="ko-KR" altLang="en-US" sz="2800" b="1" dirty="0" smtClean="0">
                <a:solidFill>
                  <a:srgbClr val="A31515"/>
                </a:solidFill>
                <a:latin typeface="돋움체"/>
                <a:ea typeface="돋움체"/>
              </a:rPr>
              <a:t>오류</a:t>
            </a:r>
            <a:r>
              <a:rPr lang="en-US" altLang="ko-KR" sz="2800" b="1" dirty="0" smtClean="0">
                <a:solidFill>
                  <a:srgbClr val="A31515"/>
                </a:solidFill>
                <a:latin typeface="돋움체"/>
                <a:ea typeface="돋움체"/>
              </a:rPr>
              <a:t>] </a:t>
            </a:r>
            <a:r>
              <a:rPr lang="ko-KR" altLang="en-US" sz="2800" b="1" dirty="0" err="1" smtClean="0">
                <a:solidFill>
                  <a:srgbClr val="A31515"/>
                </a:solidFill>
                <a:latin typeface="돋움체"/>
                <a:ea typeface="돋움체"/>
              </a:rPr>
              <a:t>스레드</a:t>
            </a:r>
            <a:r>
              <a:rPr lang="ko-KR" altLang="en-US" sz="2800" b="1" dirty="0" smtClean="0">
                <a:solidFill>
                  <a:srgbClr val="A31515"/>
                </a:solidFill>
                <a:latin typeface="돋움체"/>
                <a:ea typeface="돋움체"/>
              </a:rPr>
              <a:t> 생성 실패</a:t>
            </a:r>
            <a:r>
              <a:rPr lang="en-US" altLang="ko-KR" sz="2800" b="1" dirty="0" smtClean="0">
                <a:solidFill>
                  <a:srgbClr val="A31515"/>
                </a:solidFill>
                <a:latin typeface="돋움체"/>
                <a:ea typeface="돋움체"/>
              </a:rPr>
              <a:t>!"</a:t>
            </a:r>
            <a:r>
              <a:rPr lang="ko-KR" altLang="en-US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b="1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ko-KR" altLang="en-US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std::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b="1" dirty="0" smtClean="0">
                <a:solidFill>
                  <a:srgbClr val="0000FF"/>
                </a:solidFill>
                <a:latin typeface="돋움체"/>
                <a:ea typeface="돋움체"/>
              </a:rPr>
              <a:t>else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CloseHandle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hThread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멀티스레드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000" b="1" dirty="0" smtClean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sz="10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000" b="1" dirty="0" smtClean="0">
                <a:solidFill>
                  <a:srgbClr val="6F008A"/>
                </a:solidFill>
                <a:latin typeface="돋움체"/>
                <a:ea typeface="돋움체"/>
              </a:rPr>
              <a:t>WINAPI</a:t>
            </a:r>
            <a:r>
              <a:rPr lang="en-US" altLang="ko-KR" sz="10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ProcessClient</a:t>
            </a:r>
            <a:r>
              <a:rPr lang="en-US" altLang="ko-KR" sz="10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000" b="1" dirty="0" smtClean="0">
                <a:solidFill>
                  <a:srgbClr val="2B91AF"/>
                </a:solidFill>
                <a:latin typeface="돋움체"/>
                <a:ea typeface="돋움체"/>
              </a:rPr>
              <a:t>LPVOID</a:t>
            </a:r>
            <a:r>
              <a:rPr lang="en-US" altLang="ko-KR" sz="10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0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arg</a:t>
            </a:r>
            <a:r>
              <a:rPr lang="en-US" altLang="ko-KR" sz="10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000" dirty="0" smtClean="0">
                <a:solidFill>
                  <a:srgbClr val="2B91AF"/>
                </a:solidFill>
                <a:latin typeface="돋움체"/>
                <a:ea typeface="돋움체"/>
              </a:rPr>
              <a:t>SOCKET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client_sock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 = (</a:t>
            </a:r>
            <a:r>
              <a:rPr lang="en-US" altLang="ko-KR" sz="1000" dirty="0" smtClean="0">
                <a:solidFill>
                  <a:srgbClr val="2B91AF"/>
                </a:solidFill>
                <a:latin typeface="돋움체"/>
                <a:ea typeface="돋움체"/>
              </a:rPr>
              <a:t>SOCKET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000" dirty="0" err="1" smtClean="0">
                <a:solidFill>
                  <a:srgbClr val="808080"/>
                </a:solidFill>
                <a:latin typeface="돋움체"/>
                <a:ea typeface="돋움체"/>
              </a:rPr>
              <a:t>arg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000" dirty="0" smtClean="0">
                <a:solidFill>
                  <a:srgbClr val="2B91AF"/>
                </a:solidFill>
                <a:latin typeface="돋움체"/>
                <a:ea typeface="돋움체"/>
              </a:rPr>
              <a:t>SOCKADDR_IN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clientaddr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0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/>
                <a:ea typeface="돋움체"/>
              </a:rPr>
              <a:t>addrlen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000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clientaddr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endParaRPr lang="ko-KR" altLang="en-US" sz="1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000" b="1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getpeername</a:t>
            </a:r>
            <a:r>
              <a:rPr lang="en-US" altLang="ko-KR" sz="10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client_sock</a:t>
            </a:r>
            <a:r>
              <a:rPr lang="en-US" altLang="ko-KR" sz="1000" b="1" dirty="0" smtClean="0">
                <a:solidFill>
                  <a:srgbClr val="000000"/>
                </a:solidFill>
                <a:latin typeface="돋움체"/>
                <a:ea typeface="돋움체"/>
              </a:rPr>
              <a:t>, (</a:t>
            </a:r>
            <a:r>
              <a:rPr lang="en-US" altLang="ko-KR" sz="1000" b="1" dirty="0" smtClean="0">
                <a:solidFill>
                  <a:srgbClr val="2B91AF"/>
                </a:solidFill>
                <a:latin typeface="돋움체"/>
                <a:ea typeface="돋움체"/>
              </a:rPr>
              <a:t>SOCKADDR</a:t>
            </a:r>
            <a:r>
              <a:rPr lang="en-US" altLang="ko-KR" sz="1000" b="1" dirty="0" smtClean="0">
                <a:solidFill>
                  <a:srgbClr val="000000"/>
                </a:solidFill>
                <a:latin typeface="돋움체"/>
                <a:ea typeface="돋움체"/>
              </a:rPr>
              <a:t>*)&amp;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clientaddr</a:t>
            </a:r>
            <a:r>
              <a:rPr lang="en-US" altLang="ko-KR" sz="1000" b="1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addrlen</a:t>
            </a:r>
            <a:r>
              <a:rPr lang="en-US" altLang="ko-KR" sz="1000" b="1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0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000" dirty="0" smtClean="0">
                <a:solidFill>
                  <a:srgbClr val="008000"/>
                </a:solidFill>
                <a:latin typeface="돋움체"/>
                <a:ea typeface="돋움체"/>
              </a:rPr>
              <a:t>클라이언트 정보 얻기</a:t>
            </a:r>
            <a:r>
              <a:rPr lang="en-US" altLang="ko-KR" sz="1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1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10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/>
                <a:ea typeface="돋움체"/>
              </a:rPr>
              <a:t>retval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000" dirty="0" smtClean="0">
                <a:solidFill>
                  <a:srgbClr val="0000FF"/>
                </a:solidFill>
                <a:latin typeface="돋움체"/>
                <a:ea typeface="돋움체"/>
              </a:rPr>
              <a:t>while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 (1)</a:t>
            </a:r>
          </a:p>
          <a:p>
            <a:pPr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000" dirty="0" smtClean="0">
                <a:solidFill>
                  <a:srgbClr val="008000"/>
                </a:solidFill>
                <a:latin typeface="돋움체"/>
                <a:ea typeface="돋움체"/>
              </a:rPr>
              <a:t>	   // send(), </a:t>
            </a:r>
            <a:r>
              <a:rPr lang="en-US" altLang="ko-KR" sz="1000" dirty="0" err="1" smtClean="0">
                <a:solidFill>
                  <a:srgbClr val="008000"/>
                </a:solidFill>
                <a:latin typeface="돋움체"/>
                <a:ea typeface="돋움체"/>
              </a:rPr>
              <a:t>recv</a:t>
            </a:r>
            <a:r>
              <a:rPr lang="en-US" altLang="ko-KR" sz="1000" dirty="0" smtClean="0">
                <a:solidFill>
                  <a:srgbClr val="008000"/>
                </a:solidFill>
                <a:latin typeface="돋움체"/>
                <a:ea typeface="돋움체"/>
              </a:rPr>
              <a:t>()</a:t>
            </a:r>
            <a:endParaRPr lang="en-US" altLang="ko-KR" sz="1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	   …</a:t>
            </a:r>
          </a:p>
          <a:p>
            <a:pPr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ko-KR" altLang="en-US" sz="1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0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en-US" altLang="ko-KR" sz="1000" dirty="0" err="1" smtClean="0">
                <a:solidFill>
                  <a:srgbClr val="008000"/>
                </a:solidFill>
                <a:latin typeface="돋움체"/>
                <a:ea typeface="돋움체"/>
              </a:rPr>
              <a:t>closesocket</a:t>
            </a:r>
            <a:r>
              <a:rPr lang="en-US" altLang="ko-KR" sz="1000" dirty="0" smtClean="0">
                <a:solidFill>
                  <a:srgbClr val="008000"/>
                </a:solidFill>
                <a:latin typeface="돋움체"/>
                <a:ea typeface="돋움체"/>
              </a:rPr>
              <a:t>()</a:t>
            </a:r>
            <a:endParaRPr lang="en-US" altLang="ko-KR" sz="1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/>
                <a:ea typeface="돋움체"/>
              </a:rPr>
              <a:t>closesocket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client_sock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endParaRPr lang="ko-KR" altLang="en-US" sz="1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/>
                <a:ea typeface="돋움체"/>
              </a:rPr>
              <a:t>printf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000" dirty="0" smtClean="0">
                <a:solidFill>
                  <a:srgbClr val="A31515"/>
                </a:solidFill>
                <a:latin typeface="돋움체"/>
                <a:ea typeface="돋움체"/>
              </a:rPr>
              <a:t>"\n[TCP </a:t>
            </a:r>
            <a:r>
              <a:rPr lang="ko-KR" altLang="en-US" sz="1000" dirty="0" smtClean="0">
                <a:solidFill>
                  <a:srgbClr val="A31515"/>
                </a:solidFill>
                <a:latin typeface="돋움체"/>
                <a:ea typeface="돋움체"/>
              </a:rPr>
              <a:t>서버</a:t>
            </a:r>
            <a:r>
              <a:rPr lang="en-US" altLang="ko-KR" sz="1000" dirty="0" smtClean="0">
                <a:solidFill>
                  <a:srgbClr val="A31515"/>
                </a:solidFill>
                <a:latin typeface="돋움체"/>
                <a:ea typeface="돋움체"/>
              </a:rPr>
              <a:t>] </a:t>
            </a:r>
            <a:r>
              <a:rPr lang="ko-KR" altLang="en-US" sz="1000" dirty="0" smtClean="0">
                <a:solidFill>
                  <a:srgbClr val="A31515"/>
                </a:solidFill>
                <a:latin typeface="돋움체"/>
                <a:ea typeface="돋움체"/>
              </a:rPr>
              <a:t>클라이언트 종료 </a:t>
            </a:r>
            <a:r>
              <a:rPr lang="en-US" altLang="ko-KR" sz="1000" dirty="0" smtClean="0">
                <a:solidFill>
                  <a:srgbClr val="A31515"/>
                </a:solidFill>
                <a:latin typeface="돋움체"/>
                <a:ea typeface="돋움체"/>
              </a:rPr>
              <a:t>: IP </a:t>
            </a:r>
            <a:r>
              <a:rPr lang="ko-KR" altLang="en-US" sz="1000" dirty="0" smtClean="0">
                <a:solidFill>
                  <a:srgbClr val="A31515"/>
                </a:solidFill>
                <a:latin typeface="돋움체"/>
                <a:ea typeface="돋움체"/>
              </a:rPr>
              <a:t>주소</a:t>
            </a:r>
            <a:r>
              <a:rPr lang="en-US" altLang="ko-KR" sz="1000" dirty="0" smtClean="0">
                <a:solidFill>
                  <a:srgbClr val="A31515"/>
                </a:solidFill>
                <a:latin typeface="돋움체"/>
                <a:ea typeface="돋움체"/>
              </a:rPr>
              <a:t>=%s, </a:t>
            </a:r>
            <a:r>
              <a:rPr lang="ko-KR" altLang="en-US" sz="1000" dirty="0" smtClean="0">
                <a:solidFill>
                  <a:srgbClr val="A31515"/>
                </a:solidFill>
                <a:latin typeface="돋움체"/>
                <a:ea typeface="돋움체"/>
              </a:rPr>
              <a:t>포트 번호</a:t>
            </a:r>
            <a:r>
              <a:rPr lang="en-US" altLang="ko-KR" sz="1000" dirty="0" smtClean="0">
                <a:solidFill>
                  <a:srgbClr val="A31515"/>
                </a:solidFill>
                <a:latin typeface="돋움체"/>
                <a:ea typeface="돋움체"/>
              </a:rPr>
              <a:t>=%d\n"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pPr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/>
                <a:ea typeface="돋움체"/>
              </a:rPr>
              <a:t>inet_ntoa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clientaddr.sin_addr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),</a:t>
            </a:r>
          </a:p>
          <a:p>
            <a:pPr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/>
                <a:ea typeface="돋움체"/>
              </a:rPr>
              <a:t>ntohs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clientaddr.sin_port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endParaRPr lang="ko-KR" altLang="en-US" sz="1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0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 0;</a:t>
            </a:r>
          </a:p>
          <a:p>
            <a:pPr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멀티스레드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 smtClean="0"/>
              <a:t>멀티스레드</a:t>
            </a:r>
            <a:r>
              <a:rPr lang="ko-KR" altLang="en-US" sz="2000" dirty="0" smtClean="0"/>
              <a:t> 환경에서 발생하는 문제를 해결하기 위한 일련의 작업을 </a:t>
            </a:r>
            <a:r>
              <a:rPr lang="ko-KR" altLang="en-US" sz="2000" b="1" dirty="0" err="1" smtClean="0"/>
              <a:t>스레드</a:t>
            </a:r>
            <a:r>
              <a:rPr lang="ko-KR" altLang="en-US" sz="2000" b="1" dirty="0" smtClean="0"/>
              <a:t> 동기화</a:t>
            </a:r>
            <a:r>
              <a:rPr lang="en-US" altLang="ko-KR" sz="2000" b="1" dirty="0" smtClean="0"/>
              <a:t>(thread synchronization)</a:t>
            </a:r>
            <a:r>
              <a:rPr lang="ko-KR" altLang="en-US" sz="2000" dirty="0" smtClean="0"/>
              <a:t>라 부른다</a:t>
            </a:r>
            <a:endParaRPr lang="en-US" altLang="ko-KR" sz="2000" dirty="0" smtClean="0"/>
          </a:p>
          <a:p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600" b="1" dirty="0" smtClean="0"/>
              <a:t>필요한 경우</a:t>
            </a:r>
            <a:endParaRPr lang="en-US" altLang="ko-KR" sz="2600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두 개 이상의 </a:t>
            </a:r>
            <a:r>
              <a:rPr lang="ko-KR" altLang="en-US" sz="2000" dirty="0" err="1" smtClean="0"/>
              <a:t>스레드가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공유 리소스를 접근할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오직 한 </a:t>
            </a:r>
            <a:r>
              <a:rPr lang="ko-KR" altLang="en-US" sz="2000" dirty="0" err="1" smtClean="0"/>
              <a:t>스레드만</a:t>
            </a:r>
            <a:r>
              <a:rPr lang="ko-KR" altLang="en-US" sz="2000" dirty="0" smtClean="0"/>
              <a:t> 접근을 허용해야 하는 경우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특정 사건 발생을 다른 </a:t>
            </a:r>
            <a:r>
              <a:rPr lang="ko-KR" altLang="en-US" sz="2000" dirty="0" err="1" smtClean="0"/>
              <a:t>스레드에</a:t>
            </a:r>
            <a:r>
              <a:rPr lang="ko-KR" altLang="en-US" sz="2000" dirty="0" smtClean="0"/>
              <a:t> 알리는 경우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한 </a:t>
            </a:r>
            <a:r>
              <a:rPr lang="ko-KR" altLang="en-US" sz="2000" dirty="0" err="1" smtClean="0"/>
              <a:t>스레드가</a:t>
            </a:r>
            <a:r>
              <a:rPr lang="ko-KR" altLang="en-US" sz="2000" dirty="0" smtClean="0"/>
              <a:t> 작업을 완료 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대기 중인 다른 </a:t>
            </a:r>
            <a:r>
              <a:rPr lang="ko-KR" altLang="en-US" sz="2000" dirty="0" err="1" smtClean="0"/>
              <a:t>스레드를</a:t>
            </a:r>
            <a:r>
              <a:rPr lang="ko-KR" altLang="en-US" sz="2000" dirty="0" smtClean="0"/>
              <a:t> 깨우는 경우</a:t>
            </a:r>
            <a:r>
              <a:rPr lang="en-US" altLang="ko-KR" sz="2000" dirty="0" smtClean="0"/>
              <a:t>)</a:t>
            </a:r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동기화 객체</a:t>
            </a:r>
            <a:r>
              <a:rPr lang="en-US" altLang="ko-KR" sz="2000" b="1" dirty="0" smtClean="0"/>
              <a:t>(synchronization object)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두 </a:t>
            </a:r>
            <a:r>
              <a:rPr lang="ko-KR" altLang="en-US" sz="1600" dirty="0" err="1" smtClean="0"/>
              <a:t>스레드가</a:t>
            </a:r>
            <a:r>
              <a:rPr lang="ko-KR" altLang="en-US" sz="1600" dirty="0" smtClean="0"/>
              <a:t> 동시에 </a:t>
            </a:r>
            <a:r>
              <a:rPr lang="ko-KR" altLang="en-US" sz="1600" dirty="0" err="1" smtClean="0"/>
              <a:t>진행되서는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안되는</a:t>
            </a:r>
            <a:r>
              <a:rPr lang="ko-KR" altLang="en-US" sz="1600" dirty="0" smtClean="0"/>
              <a:t> 상황이 있을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두 </a:t>
            </a:r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모두 매개체를 통해 진행 가능 여부를 판단하고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이에 근거하여 진행을 계속하거나 대기 하도록 하는데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이러한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매개체 역할을 할 수 있는 것들</a:t>
            </a:r>
            <a:r>
              <a:rPr lang="ko-KR" altLang="en-US" sz="1600" dirty="0" smtClean="0"/>
              <a:t>을 통틀어 동기화 객체라 부른다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34" y="3000372"/>
          <a:ext cx="8072494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0"/>
                <a:gridCol w="52149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종류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주요 용도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임계 영역</a:t>
                      </a:r>
                      <a:r>
                        <a:rPr lang="en-US" altLang="ko-KR" sz="1400" dirty="0" smtClean="0"/>
                        <a:t>(critical section)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공유 리소스에 대해 오직 하나의 </a:t>
                      </a:r>
                      <a:r>
                        <a:rPr lang="ko-KR" altLang="en-US" sz="1400" dirty="0" err="1" smtClean="0"/>
                        <a:t>스레드만</a:t>
                      </a:r>
                      <a:r>
                        <a:rPr lang="ko-KR" altLang="en-US" sz="1400" dirty="0" smtClean="0"/>
                        <a:t> 접근 허용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한 프로세스에 속한 </a:t>
                      </a:r>
                      <a:r>
                        <a:rPr lang="ko-KR" altLang="en-US" sz="1400" dirty="0" err="1" smtClean="0"/>
                        <a:t>스레드에만</a:t>
                      </a:r>
                      <a:r>
                        <a:rPr lang="ko-KR" altLang="en-US" sz="1400" dirty="0" smtClean="0"/>
                        <a:t> 사용 가능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뮤텍스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mutex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공유 리소스에 대해 오직 하나의 </a:t>
                      </a:r>
                      <a:r>
                        <a:rPr lang="ko-KR" altLang="en-US" sz="1400" dirty="0" err="1" smtClean="0"/>
                        <a:t>스레드만</a:t>
                      </a:r>
                      <a:r>
                        <a:rPr lang="ko-KR" altLang="en-US" sz="1400" dirty="0" smtClean="0"/>
                        <a:t> 접근 허용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서로 다른 프로세스에 속한 </a:t>
                      </a:r>
                      <a:r>
                        <a:rPr lang="ko-KR" altLang="en-US" sz="1400" dirty="0" err="1" smtClean="0"/>
                        <a:t>스레드에도</a:t>
                      </a:r>
                      <a:r>
                        <a:rPr lang="ko-KR" altLang="en-US" sz="1400" dirty="0" smtClean="0"/>
                        <a:t> 사용 가능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이벤트</a:t>
                      </a:r>
                      <a:r>
                        <a:rPr lang="en-US" altLang="ko-KR" sz="1400" dirty="0" smtClean="0"/>
                        <a:t>(event)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특정 사건 발생을 다른 </a:t>
                      </a:r>
                      <a:r>
                        <a:rPr lang="ko-KR" altLang="en-US" sz="1400" dirty="0" err="1" smtClean="0"/>
                        <a:t>스레드에</a:t>
                      </a:r>
                      <a:r>
                        <a:rPr lang="ko-KR" altLang="en-US" sz="1400" dirty="0" smtClean="0"/>
                        <a:t> 알린다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세마포어</a:t>
                      </a:r>
                      <a:r>
                        <a:rPr lang="en-US" altLang="ko-KR" sz="1400" dirty="0" smtClean="0"/>
                        <a:t>(semaphore)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한정된 개수의 자원을 여러 </a:t>
                      </a:r>
                      <a:r>
                        <a:rPr lang="ko-KR" altLang="en-US" sz="1400" dirty="0" err="1" smtClean="0"/>
                        <a:t>스레드가</a:t>
                      </a:r>
                      <a:r>
                        <a:rPr lang="ko-KR" altLang="en-US" sz="1400" dirty="0" smtClean="0"/>
                        <a:t> 사용하려</a:t>
                      </a:r>
                      <a:r>
                        <a:rPr lang="ko-KR" altLang="en-US" sz="1400" baseline="0" dirty="0" smtClean="0"/>
                        <a:t> 할 때 접근 제어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대기 기능 타이머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waitable</a:t>
                      </a:r>
                      <a:r>
                        <a:rPr lang="en-US" altLang="ko-KR" sz="1400" baseline="0" dirty="0" smtClean="0"/>
                        <a:t> timer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특정 시간이 되면 대기 중인 </a:t>
                      </a:r>
                      <a:r>
                        <a:rPr lang="ko-KR" altLang="en-US" sz="1400" dirty="0" err="1" smtClean="0"/>
                        <a:t>스레드를</a:t>
                      </a:r>
                      <a:r>
                        <a:rPr lang="ko-KR" altLang="en-US" sz="1400" dirty="0" smtClean="0"/>
                        <a:t> 깨운다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smtClean="0"/>
              <a:t>임계 영역</a:t>
            </a:r>
            <a:endParaRPr lang="en-US" altLang="ko-KR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동기화를 위하여 사용하지만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동기화 객체로 분류되지 않으며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특징 또한 다르다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유저</a:t>
            </a:r>
            <a:r>
              <a:rPr lang="en-US" altLang="ko-KR" sz="2000" dirty="0" smtClean="0"/>
              <a:t>(user) </a:t>
            </a:r>
            <a:r>
              <a:rPr lang="ko-KR" altLang="en-US" sz="2000" dirty="0" smtClean="0"/>
              <a:t>영역의 메모리에 존재하는 구조체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이기에 다른 프로세스가 접근 할 수 없어 한 프로세스에 속한 스레드 동기화에만 사용 가능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일반적인 동기화 객체보다 빠르고 효율적</a:t>
            </a:r>
            <a:r>
              <a:rPr lang="ko-KR" altLang="en-US" sz="2000" dirty="0" smtClean="0"/>
              <a:t>이다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>
                <a:solidFill>
                  <a:srgbClr val="2B91AF"/>
                </a:solidFill>
                <a:latin typeface="돋움체"/>
                <a:ea typeface="돋움체"/>
              </a:rPr>
              <a:t>CRITICAL_SECTION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cs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; 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전역 변수로 선언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InitializeCriticalSection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(&amp;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cs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 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임계영역 사용하기 전 초기화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EnterCriticalSection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(&amp;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cs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); 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공용 리소스를 사용하기 전에 호출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LeaveCriticalSection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(&amp;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cs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 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공용 리소스 사용이 끝나면 호출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DeleteCriticalSection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(&amp;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cs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 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임계 영역 사용이 끝나면 호출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ko-KR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 err="1" smtClean="0"/>
              <a:t>뮤텍스</a:t>
            </a:r>
            <a:endParaRPr lang="en-US" altLang="ko-KR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동기화 객체이다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err="1" smtClean="0"/>
              <a:t>스레드에서</a:t>
            </a:r>
            <a:r>
              <a:rPr lang="ko-KR" altLang="en-US" sz="1600" dirty="0" smtClean="0"/>
              <a:t> 어떠한 데이터를 사용하고 있는 동안 다른 </a:t>
            </a:r>
            <a:r>
              <a:rPr lang="ko-KR" altLang="en-US" sz="1600" dirty="0" err="1" smtClean="0"/>
              <a:t>스레드는</a:t>
            </a:r>
            <a:r>
              <a:rPr lang="ko-KR" altLang="en-US" sz="1600" dirty="0" smtClean="0"/>
              <a:t> 이 데이터를 건드리지 못하게 한다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데이터를 먼저 사용하고 있는 </a:t>
            </a:r>
            <a:r>
              <a:rPr lang="ko-KR" altLang="en-US" sz="1600" dirty="0" err="1" smtClean="0"/>
              <a:t>스레드에서</a:t>
            </a:r>
            <a:r>
              <a:rPr lang="ko-KR" altLang="en-US" sz="1600" dirty="0" smtClean="0"/>
              <a:t> 사용이 끝날 때 까지 기다리게 한다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하나의 프로세스에서 여러 </a:t>
            </a:r>
            <a:r>
              <a:rPr lang="ko-KR" altLang="en-US" sz="1600" dirty="0" err="1" smtClean="0"/>
              <a:t>스레드를</a:t>
            </a:r>
            <a:r>
              <a:rPr lang="ko-KR" altLang="en-US" sz="1600" dirty="0" smtClean="0"/>
              <a:t> 사용할 때 사용한다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g_hMutex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 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전역 변수로 선언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600" dirty="0" err="1" smtClean="0">
                <a:solidFill>
                  <a:srgbClr val="008000"/>
                </a:solidFill>
                <a:latin typeface="돋움체"/>
                <a:ea typeface="돋움체"/>
              </a:rPr>
              <a:t>뮤텍스를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 생성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NULL: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하위 프로세스에 상속 불가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false: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해당 </a:t>
            </a:r>
            <a:r>
              <a:rPr lang="ko-KR" altLang="en-US" sz="1600" dirty="0" err="1" smtClean="0">
                <a:solidFill>
                  <a:srgbClr val="008000"/>
                </a:solidFill>
                <a:latin typeface="돋움체"/>
                <a:ea typeface="돋움체"/>
              </a:rPr>
              <a:t>뮤텍스의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 권한을 호출한 </a:t>
            </a:r>
            <a:r>
              <a:rPr lang="ko-KR" altLang="en-US" sz="1600" dirty="0" err="1" smtClean="0">
                <a:solidFill>
                  <a:srgbClr val="008000"/>
                </a:solidFill>
                <a:latin typeface="돋움체"/>
                <a:ea typeface="돋움체"/>
              </a:rPr>
              <a:t>스레드가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 가지지 못하게 한다</a:t>
            </a:r>
            <a:r>
              <a:rPr lang="en-US" altLang="ko-KR" sz="160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1600" dirty="0" smtClean="0">
              <a:solidFill>
                <a:srgbClr val="008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NULL: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해당 </a:t>
            </a:r>
            <a:r>
              <a:rPr lang="ko-KR" altLang="en-US" sz="1600" dirty="0" err="1" smtClean="0">
                <a:solidFill>
                  <a:srgbClr val="008000"/>
                </a:solidFill>
                <a:latin typeface="돋움체"/>
                <a:ea typeface="돋움체"/>
              </a:rPr>
              <a:t>뮤텍스의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 이름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이름 없이 작성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g_hMutex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dirty="0" err="1" smtClean="0">
                <a:solidFill>
                  <a:srgbClr val="6F008A"/>
                </a:solidFill>
                <a:latin typeface="돋움체"/>
                <a:ea typeface="돋움체"/>
              </a:rPr>
              <a:t>CreateMutex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false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endParaRPr lang="en-US" altLang="ko-KR" sz="1600" dirty="0" smtClean="0">
              <a:solidFill>
                <a:srgbClr val="008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공용 리소스를 사용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,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 임의의 시간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(INFINITE: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작업이 끝날 때 까지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)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동안 대기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WaitForSingleObject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g_hMutex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INFINITE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ReleaseMutex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g_hMutex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 //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공용 리소스 사용이 끝났다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CloseHandle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g_hMutex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 // </a:t>
            </a:r>
            <a:r>
              <a:rPr lang="ko-KR" altLang="en-US" sz="1600" dirty="0" err="1" smtClean="0">
                <a:solidFill>
                  <a:srgbClr val="008000"/>
                </a:solidFill>
                <a:latin typeface="돋움체"/>
                <a:ea typeface="돋움체"/>
              </a:rPr>
              <a:t>뮤텍스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 사용을 끝내고 제거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b="1" dirty="0" smtClean="0"/>
              <a:t>인터넷 계층</a:t>
            </a:r>
            <a:r>
              <a:rPr lang="en-US" altLang="ko-KR" sz="2000" b="1" dirty="0" smtClean="0"/>
              <a:t>(internet layer)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데이터 전송을 위해서는 전송 경로가 필요하기 때문에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전송 경로를 알아오기 위한 </a:t>
            </a: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라우팅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(routing)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작업이 필요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err="1" smtClean="0"/>
              <a:t>라우팅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목적지까지 데이터를 보내기 위한 일련의 작업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전용 컴퓨터를 </a:t>
            </a:r>
            <a:r>
              <a:rPr lang="ko-KR" altLang="en-US" sz="1600" dirty="0" err="1" smtClean="0"/>
              <a:t>라우터</a:t>
            </a:r>
            <a:r>
              <a:rPr lang="en-US" altLang="ko-KR" sz="1600" dirty="0" smtClean="0"/>
              <a:t>(router)</a:t>
            </a:r>
            <a:r>
              <a:rPr lang="ko-KR" altLang="en-US" sz="1600" dirty="0" smtClean="0"/>
              <a:t>라 부른다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2000" b="1" dirty="0" smtClean="0"/>
              <a:t>전송 계층</a:t>
            </a:r>
            <a:r>
              <a:rPr lang="en-US" altLang="ko-KR" sz="2000" b="1" dirty="0" smtClean="0"/>
              <a:t>(transport layer)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최종적인 통신 목적지를 정하고</a:t>
            </a:r>
            <a:r>
              <a:rPr lang="en-US" altLang="ko-KR" sz="1600" dirty="0" smtClean="0"/>
              <a:t>,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오류 없이 데이터를 전송</a:t>
            </a:r>
            <a:r>
              <a:rPr lang="ko-KR" altLang="en-US" sz="1600" dirty="0" smtClean="0"/>
              <a:t>하는 역할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해당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프로세스를 지정하는 일종의 주소</a:t>
            </a:r>
            <a:r>
              <a:rPr lang="ko-KR" altLang="en-US" sz="1600" dirty="0" smtClean="0"/>
              <a:t>인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포트 번호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(port number)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사용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TCP(Transmission Control Protocol)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UDP(User Datagram Protocol)</a:t>
            </a:r>
            <a:r>
              <a:rPr lang="ko-KR" altLang="en-US" sz="1600" dirty="0" smtClean="0"/>
              <a:t>를 사용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Font typeface="Wingdings 3" pitchFamily="18" charset="2"/>
              <a:buChar char="}"/>
            </a:pPr>
            <a:r>
              <a:rPr lang="ko-KR" altLang="en-US" sz="2000" b="1" dirty="0" smtClean="0"/>
              <a:t>애플리케이션 계층</a:t>
            </a:r>
            <a:r>
              <a:rPr lang="en-US" altLang="ko-KR" sz="2000" b="1" dirty="0" smtClean="0"/>
              <a:t>(application layer)</a:t>
            </a:r>
          </a:p>
          <a:p>
            <a:pPr>
              <a:buFont typeface="Wingdings 3" pitchFamily="18" charset="2"/>
              <a:buChar char="}"/>
            </a:pPr>
            <a:r>
              <a:rPr lang="ko-KR" altLang="en-US" sz="1600" dirty="0" smtClean="0"/>
              <a:t>전송 계층을 기반으로 하는 다수의 프로토콜과 이 프로토콜을 이용하는 응용 프로그램</a:t>
            </a:r>
            <a:r>
              <a:rPr lang="en-US" altLang="ko-KR" sz="1600" dirty="0" smtClean="0"/>
              <a:t>(application)</a:t>
            </a:r>
            <a:r>
              <a:rPr lang="ko-KR" altLang="en-US" sz="1600" dirty="0" smtClean="0"/>
              <a:t>을 포괄한다</a:t>
            </a:r>
            <a:r>
              <a:rPr lang="en-US" altLang="ko-KR" sz="1600" dirty="0" smtClean="0"/>
              <a:t>(Telnet, FTP, HTTP, SMTP…)</a:t>
            </a:r>
          </a:p>
          <a:p>
            <a:pPr>
              <a:buFont typeface="Wingdings 3" pitchFamily="18" charset="2"/>
              <a:buChar char="}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소켓을 이용한 네트워크 애플리케이션</a:t>
            </a:r>
            <a:r>
              <a:rPr lang="ko-KR" altLang="en-US" sz="1600" dirty="0" smtClean="0"/>
              <a:t>도 여기에 속한다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</a:t>
            </a:r>
            <a:endParaRPr lang="ko-KR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g_hMutex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000" dirty="0" err="1" smtClean="0">
                <a:solidFill>
                  <a:srgbClr val="6F008A"/>
                </a:solidFill>
                <a:latin typeface="돋움체"/>
                <a:ea typeface="돋움체"/>
              </a:rPr>
              <a:t>CreateMutex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false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	if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0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==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g_hMutex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-1;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 // </a:t>
            </a:r>
            <a:r>
              <a:rPr lang="ko-KR" altLang="en-US" sz="2000" dirty="0" err="1" smtClean="0">
                <a:solidFill>
                  <a:srgbClr val="008000"/>
                </a:solidFill>
                <a:latin typeface="돋움체"/>
                <a:ea typeface="돋움체"/>
              </a:rPr>
              <a:t>뮤텍스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 생성 실패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	if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GetLastError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() == </a:t>
            </a:r>
            <a:r>
              <a:rPr lang="en-US" altLang="ko-KR" sz="2000" dirty="0" smtClean="0">
                <a:solidFill>
                  <a:srgbClr val="6F008A"/>
                </a:solidFill>
                <a:latin typeface="돋움체"/>
                <a:ea typeface="돋움체"/>
              </a:rPr>
              <a:t>ERROR_ALREADY_EXISTS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 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이미 생성된 </a:t>
            </a:r>
            <a:r>
              <a:rPr lang="ko-KR" altLang="en-US" sz="2000" dirty="0" err="1" smtClean="0">
                <a:solidFill>
                  <a:srgbClr val="008000"/>
                </a:solidFill>
                <a:latin typeface="돋움체"/>
                <a:ea typeface="돋움체"/>
              </a:rPr>
              <a:t>뮤텍스가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 있습니다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!!</a:t>
            </a: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	{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CloseHandle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g_hMutex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		return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-1;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	}</a:t>
            </a:r>
          </a:p>
          <a:p>
            <a:pPr>
              <a:buNone/>
            </a:pP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	…</a:t>
            </a:r>
          </a:p>
          <a:p>
            <a:pPr>
              <a:buNone/>
            </a:pP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WaitForSingleObject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g_hMutex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smtClean="0">
                <a:solidFill>
                  <a:srgbClr val="6F008A"/>
                </a:solidFill>
                <a:latin typeface="돋움체"/>
                <a:ea typeface="돋움체"/>
              </a:rPr>
              <a:t>INFINITE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	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다른 </a:t>
            </a:r>
            <a:r>
              <a:rPr lang="ko-KR" altLang="en-US" sz="2000" dirty="0" err="1" smtClean="0">
                <a:solidFill>
                  <a:srgbClr val="008000"/>
                </a:solidFill>
                <a:latin typeface="돋움체"/>
                <a:ea typeface="돋움체"/>
              </a:rPr>
              <a:t>스레드에서도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 사용하는 공용 리소스를 사용한다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	…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ReleaseMutex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g_hMutex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	…</a:t>
            </a:r>
          </a:p>
          <a:p>
            <a:pPr>
              <a:buNone/>
            </a:pP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CloseHandle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g_hMutex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ko-KR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typedef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struct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char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cData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4byte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iData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 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4byte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short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sData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4byte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TEST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400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400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808080"/>
                </a:solidFill>
                <a:latin typeface="돋움체"/>
                <a:ea typeface="돋움체"/>
              </a:rPr>
              <a:t>#</a:t>
            </a:r>
            <a:r>
              <a:rPr lang="en-US" altLang="ko-KR" dirty="0" err="1" smtClean="0">
                <a:solidFill>
                  <a:srgbClr val="808080"/>
                </a:solidFill>
                <a:latin typeface="돋움체"/>
                <a:ea typeface="돋움체"/>
              </a:rPr>
              <a:t>pragma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 smtClean="0">
                <a:solidFill>
                  <a:srgbClr val="808080"/>
                </a:solidFill>
                <a:latin typeface="돋움체"/>
                <a:ea typeface="돋움체"/>
              </a:rPr>
              <a:t>pack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(1)</a:t>
            </a:r>
          </a:p>
          <a:p>
            <a:pPr>
              <a:buNone/>
            </a:pPr>
            <a:r>
              <a:rPr lang="en-US" altLang="ko-KR" dirty="0" err="1" smtClean="0">
                <a:solidFill>
                  <a:srgbClr val="0000FF"/>
                </a:solidFill>
                <a:latin typeface="돋움체"/>
                <a:ea typeface="돋움체"/>
              </a:rPr>
              <a:t>typedef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  <a:latin typeface="돋움체"/>
                <a:ea typeface="돋움체"/>
              </a:rPr>
              <a:t>struct</a:t>
            </a:r>
            <a:endParaRPr lang="en-US" altLang="ko-KR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 smtClean="0">
                <a:solidFill>
                  <a:srgbClr val="0000FF"/>
                </a:solidFill>
                <a:latin typeface="돋움체"/>
                <a:ea typeface="돋움체"/>
              </a:rPr>
              <a:t>char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/>
                <a:ea typeface="돋움체"/>
              </a:rPr>
              <a:t>cData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; </a:t>
            </a:r>
            <a:r>
              <a:rPr lang="en-US" altLang="ko-KR" dirty="0" smtClean="0">
                <a:solidFill>
                  <a:srgbClr val="008000"/>
                </a:solidFill>
                <a:latin typeface="돋움체"/>
                <a:ea typeface="돋움체"/>
              </a:rPr>
              <a:t>// 1byte</a:t>
            </a:r>
            <a:endParaRPr lang="en-US" altLang="ko-KR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/>
                <a:ea typeface="돋움체"/>
              </a:rPr>
              <a:t>iData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;  </a:t>
            </a:r>
            <a:r>
              <a:rPr lang="en-US" altLang="ko-KR" dirty="0" smtClean="0">
                <a:solidFill>
                  <a:srgbClr val="008000"/>
                </a:solidFill>
                <a:latin typeface="돋움체"/>
                <a:ea typeface="돋움체"/>
              </a:rPr>
              <a:t>// 4byte</a:t>
            </a:r>
            <a:endParaRPr lang="en-US" altLang="ko-KR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 smtClean="0">
                <a:solidFill>
                  <a:srgbClr val="0000FF"/>
                </a:solidFill>
                <a:latin typeface="돋움체"/>
                <a:ea typeface="돋움체"/>
              </a:rPr>
              <a:t>short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/>
                <a:ea typeface="돋움체"/>
              </a:rPr>
              <a:t>sData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en-US" altLang="ko-KR" dirty="0" smtClean="0">
                <a:solidFill>
                  <a:srgbClr val="008000"/>
                </a:solidFill>
                <a:latin typeface="돋움체"/>
                <a:ea typeface="돋움체"/>
              </a:rPr>
              <a:t>// 2byte</a:t>
            </a:r>
            <a:endParaRPr lang="en-US" altLang="ko-KR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r>
              <a:rPr lang="en-US" altLang="ko-KR" dirty="0" smtClean="0">
                <a:solidFill>
                  <a:srgbClr val="2B91AF"/>
                </a:solidFill>
                <a:latin typeface="돋움체"/>
                <a:ea typeface="돋움체"/>
              </a:rPr>
              <a:t>TEST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808080"/>
                </a:solidFill>
                <a:latin typeface="돋움체"/>
                <a:ea typeface="돋움체"/>
              </a:rPr>
              <a:t>#</a:t>
            </a:r>
            <a:r>
              <a:rPr lang="en-US" altLang="ko-KR" dirty="0" err="1" smtClean="0">
                <a:solidFill>
                  <a:srgbClr val="808080"/>
                </a:solidFill>
                <a:latin typeface="돋움체"/>
                <a:ea typeface="돋움체"/>
              </a:rPr>
              <a:t>pragma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 smtClean="0">
                <a:solidFill>
                  <a:srgbClr val="808080"/>
                </a:solidFill>
                <a:latin typeface="돋움체"/>
                <a:ea typeface="돋움체"/>
              </a:rPr>
              <a:t>pack</a:t>
            </a:r>
            <a:r>
              <a:rPr lang="en-US" altLang="ko-KR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메모리 정렬</a:t>
            </a:r>
            <a:endParaRPr lang="ko-KR" altLang="en-US" dirty="0"/>
          </a:p>
        </p:txBody>
      </p:sp>
      <p:pic>
        <p:nvPicPr>
          <p:cNvPr id="3074" name="Picture 2" descr="C:\Users\rkdd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68" y="2786058"/>
            <a:ext cx="8362950" cy="81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데이터 받기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char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[</a:t>
            </a:r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smtClean="0">
                <a:solidFill>
                  <a:srgbClr val="2B91AF"/>
                </a:solidFill>
                <a:latin typeface="돋움체"/>
                <a:ea typeface="돋움체"/>
              </a:rPr>
              <a:t>Packet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)];</a:t>
            </a:r>
          </a:p>
          <a:p>
            <a:pPr>
              <a:buNone/>
            </a:pPr>
            <a:r>
              <a:rPr lang="en-US" altLang="ko-KR" sz="2000" dirty="0" err="1" smtClean="0">
                <a:solidFill>
                  <a:srgbClr val="6F008A"/>
                </a:solidFill>
                <a:latin typeface="돋움체"/>
                <a:ea typeface="돋움체"/>
              </a:rPr>
              <a:t>ZeroMemory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recv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client_sock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), 0);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2B91AF"/>
                </a:solidFill>
                <a:latin typeface="돋움체"/>
                <a:ea typeface="돋움체"/>
              </a:rPr>
              <a:t>Packet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recv_packet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= (</a:t>
            </a:r>
            <a:r>
              <a:rPr lang="en-US" altLang="ko-KR" sz="2000" dirty="0" smtClean="0">
                <a:solidFill>
                  <a:srgbClr val="2B91AF"/>
                </a:solidFill>
                <a:latin typeface="돋움체"/>
                <a:ea typeface="돋움체"/>
              </a:rPr>
              <a:t>Packet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*)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데이터 보내기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2B91AF"/>
                </a:solidFill>
                <a:latin typeface="돋움체"/>
                <a:ea typeface="돋움체"/>
              </a:rPr>
              <a:t>Packet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send_packet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발송할 데이터를 </a:t>
            </a:r>
            <a:r>
              <a:rPr lang="ko-KR" altLang="en-US" sz="2000" dirty="0" err="1" smtClean="0">
                <a:solidFill>
                  <a:srgbClr val="008000"/>
                </a:solidFill>
                <a:latin typeface="돋움체"/>
                <a:ea typeface="돋움체"/>
              </a:rPr>
              <a:t>패킷에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 넣는다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….</a:t>
            </a: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send(sock, (</a:t>
            </a: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char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*)&amp;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send_packet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smtClean="0">
                <a:solidFill>
                  <a:srgbClr val="2B91AF"/>
                </a:solidFill>
                <a:latin typeface="돋움체"/>
                <a:ea typeface="돋움체"/>
              </a:rPr>
              <a:t>Packet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), 0);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Packet</a:t>
            </a:r>
            <a:r>
              <a:rPr lang="ko-KR" altLang="en-US" dirty="0" smtClean="0"/>
              <a:t>을 이용한 데이터 주고 받기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TCP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UDP</a:t>
            </a:r>
            <a:r>
              <a:rPr lang="ko-KR" altLang="en-US" b="1" dirty="0" smtClean="0"/>
              <a:t>의 특징 비교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71604" y="2500306"/>
          <a:ext cx="5929354" cy="2985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677"/>
                <a:gridCol w="2964677"/>
              </a:tblGrid>
              <a:tr h="737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TCP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UDP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500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연결형</a:t>
                      </a:r>
                      <a:r>
                        <a:rPr lang="en-US" altLang="ko-KR" sz="1200" b="1" dirty="0" smtClean="0"/>
                        <a:t>(connection-oriented) </a:t>
                      </a:r>
                      <a:r>
                        <a:rPr lang="ko-KR" altLang="en-US" sz="1200" b="1" dirty="0" smtClean="0"/>
                        <a:t>프로토콜</a:t>
                      </a:r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- </a:t>
                      </a:r>
                      <a:r>
                        <a:rPr lang="ko-KR" altLang="en-US" sz="1200" b="1" dirty="0" smtClean="0"/>
                        <a:t>연결에 성공해야 통신이 가능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비연결형</a:t>
                      </a:r>
                      <a:r>
                        <a:rPr lang="en-US" altLang="ko-KR" sz="1200" b="1" dirty="0" smtClean="0"/>
                        <a:t>(connectionless) </a:t>
                      </a:r>
                      <a:r>
                        <a:rPr lang="ko-KR" altLang="en-US" sz="1200" b="1" dirty="0" smtClean="0"/>
                        <a:t>프로토콜</a:t>
                      </a:r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- </a:t>
                      </a:r>
                      <a:r>
                        <a:rPr lang="ko-KR" altLang="en-US" sz="1200" b="1" dirty="0" smtClean="0"/>
                        <a:t>연결 없이 통신 가능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553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데이터 경계를 구분하지 않음</a:t>
                      </a:r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- </a:t>
                      </a:r>
                      <a:r>
                        <a:rPr lang="ko-KR" altLang="en-US" sz="1200" b="1" dirty="0" smtClean="0"/>
                        <a:t>바이트 </a:t>
                      </a:r>
                      <a:r>
                        <a:rPr lang="ko-KR" altLang="en-US" sz="1200" b="1" dirty="0" err="1" smtClean="0"/>
                        <a:t>스트림</a:t>
                      </a:r>
                      <a:r>
                        <a:rPr lang="en-US" altLang="ko-KR" sz="1200" b="1" dirty="0" smtClean="0"/>
                        <a:t>(byte-stream) </a:t>
                      </a:r>
                      <a:r>
                        <a:rPr lang="ko-KR" altLang="en-US" sz="1200" b="1" dirty="0" smtClean="0"/>
                        <a:t>서비스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데이터 경계를 구분</a:t>
                      </a:r>
                      <a:endParaRPr lang="en-US" altLang="ko-KR" sz="1200" b="1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1" dirty="0" err="1" smtClean="0"/>
                        <a:t>데이터그램</a:t>
                      </a:r>
                      <a:r>
                        <a:rPr lang="en-US" altLang="ko-KR" sz="1200" b="1" dirty="0" smtClean="0"/>
                        <a:t>(datagram) </a:t>
                      </a:r>
                      <a:r>
                        <a:rPr lang="ko-KR" altLang="en-US" sz="1200" b="1" dirty="0" smtClean="0"/>
                        <a:t>서비스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553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신뢰성 있는 데이터 전송</a:t>
                      </a:r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-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데이터를 재전송함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비신뢰적인</a:t>
                      </a:r>
                      <a:r>
                        <a:rPr lang="ko-KR" altLang="en-US" sz="1200" b="1" dirty="0" smtClean="0"/>
                        <a:t> 데이터 전송</a:t>
                      </a:r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- </a:t>
                      </a:r>
                      <a:r>
                        <a:rPr lang="ko-KR" altLang="en-US" sz="1200" b="1" dirty="0" smtClean="0"/>
                        <a:t>데이터를 재전송하지 않음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583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 </a:t>
                      </a:r>
                      <a:r>
                        <a:rPr lang="ko-KR" altLang="en-US" sz="1200" b="1" dirty="0" smtClean="0"/>
                        <a:t>대 </a:t>
                      </a:r>
                      <a:r>
                        <a:rPr lang="en-US" altLang="ko-KR" sz="1200" b="1" dirty="0" smtClean="0"/>
                        <a:t>1 </a:t>
                      </a:r>
                      <a:r>
                        <a:rPr lang="ko-KR" altLang="en-US" sz="1200" b="1" dirty="0" smtClean="0"/>
                        <a:t>통신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en-US" altLang="ko-KR" sz="1200" b="1" dirty="0" err="1" smtClean="0"/>
                        <a:t>unicast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 </a:t>
                      </a:r>
                      <a:r>
                        <a:rPr lang="ko-KR" altLang="en-US" sz="1200" b="1" dirty="0" smtClean="0"/>
                        <a:t>대 </a:t>
                      </a:r>
                      <a:r>
                        <a:rPr lang="en-US" altLang="ko-KR" sz="1200" b="1" dirty="0" smtClean="0"/>
                        <a:t>1 </a:t>
                      </a:r>
                      <a:r>
                        <a:rPr lang="ko-KR" altLang="en-US" sz="1200" b="1" dirty="0" smtClean="0"/>
                        <a:t>통신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en-US" altLang="ko-KR" sz="1200" b="1" dirty="0" err="1" smtClean="0"/>
                        <a:t>unicast</a:t>
                      </a:r>
                      <a:r>
                        <a:rPr lang="en-US" altLang="ko-KR" sz="1200" b="1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b="1" dirty="0" smtClean="0"/>
                        <a:t>1 </a:t>
                      </a:r>
                      <a:r>
                        <a:rPr lang="ko-KR" altLang="en-US" sz="1200" b="1" dirty="0" smtClean="0"/>
                        <a:t>대 다 통신</a:t>
                      </a:r>
                      <a:r>
                        <a:rPr lang="en-US" altLang="ko-KR" sz="1200" b="1" dirty="0" smtClean="0"/>
                        <a:t>(broadcast)</a:t>
                      </a:r>
                    </a:p>
                    <a:p>
                      <a:pPr latinLnBrk="1"/>
                      <a:r>
                        <a:rPr lang="ko-KR" altLang="en-US" sz="1200" b="1" dirty="0" smtClean="0"/>
                        <a:t>다 대 다 통신</a:t>
                      </a:r>
                      <a:r>
                        <a:rPr lang="en-US" altLang="ko-KR" sz="1200" b="1" dirty="0" smtClean="0"/>
                        <a:t>(multicast)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패킷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전송 원리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600" dirty="0" smtClean="0"/>
              <a:t>애플리케이션에서 보내는 데이터를 목적지까지 전송하기 위해서는 각각의 프로토콜에서 정의한 제어 정보</a:t>
            </a:r>
            <a:r>
              <a:rPr lang="en-US" altLang="ko-KR" sz="1600" dirty="0" smtClean="0"/>
              <a:t>(IP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포트 번호</a:t>
            </a:r>
            <a:r>
              <a:rPr lang="en-US" altLang="ko-KR" sz="1600" dirty="0" smtClean="0"/>
              <a:t>, … )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필요</a:t>
            </a:r>
            <a:endParaRPr lang="en-US" altLang="ko-KR" sz="1600" dirty="0" smtClean="0"/>
          </a:p>
          <a:p>
            <a:r>
              <a:rPr lang="ko-KR" altLang="en-US" sz="1600" dirty="0" smtClean="0"/>
              <a:t>제어 정보는 위치에 따라 앞에 붙는 헤더</a:t>
            </a:r>
            <a:r>
              <a:rPr lang="en-US" altLang="ko-KR" sz="1600" dirty="0" smtClean="0"/>
              <a:t>(header)</a:t>
            </a:r>
            <a:r>
              <a:rPr lang="ko-KR" altLang="en-US" sz="1600" dirty="0" smtClean="0"/>
              <a:t>와 뒤에 붙는 트레일러</a:t>
            </a:r>
            <a:r>
              <a:rPr lang="en-US" altLang="ko-KR" sz="1600" dirty="0" smtClean="0"/>
              <a:t>(trailer)</a:t>
            </a:r>
            <a:r>
              <a:rPr lang="ko-KR" altLang="en-US" sz="1600" dirty="0" smtClean="0"/>
              <a:t>로 나누며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이러한 제어 정보가 결합된 형태의 실제 정송하는 데이터를 </a:t>
            </a:r>
            <a:r>
              <a:rPr lang="ko-KR" altLang="en-US" sz="1600" dirty="0" err="1" smtClean="0"/>
              <a:t>패킷</a:t>
            </a:r>
            <a:r>
              <a:rPr lang="en-US" altLang="ko-KR" sz="1600" dirty="0" smtClean="0"/>
              <a:t>(packet)</a:t>
            </a:r>
            <a:r>
              <a:rPr lang="ko-KR" altLang="en-US" sz="1600" dirty="0" smtClean="0"/>
              <a:t>이라 부른다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패킷</a:t>
            </a:r>
            <a:r>
              <a:rPr lang="en-US" altLang="ko-KR" sz="1600" dirty="0" smtClean="0"/>
              <a:t>(packet) = </a:t>
            </a:r>
            <a:r>
              <a:rPr lang="ko-KR" altLang="en-US" sz="1600" dirty="0" smtClean="0"/>
              <a:t>제어 정보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데이터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</a:t>
            </a:r>
            <a:endParaRPr lang="ko-KR" altLang="en-US" dirty="0"/>
          </a:p>
        </p:txBody>
      </p:sp>
      <p:pic>
        <p:nvPicPr>
          <p:cNvPr id="3075" name="Picture 3" descr="C:\Users\rkdd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2421" y="3525586"/>
            <a:ext cx="4867297" cy="2975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계층 관점에서 본 </a:t>
            </a:r>
            <a:r>
              <a:rPr lang="ko-KR" altLang="en-US" sz="2000" b="1" dirty="0" err="1" smtClean="0"/>
              <a:t>패킷</a:t>
            </a:r>
            <a:r>
              <a:rPr lang="ko-KR" altLang="en-US" sz="2000" b="1" dirty="0" smtClean="0"/>
              <a:t> 전송 형태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endParaRPr lang="en-US" altLang="ko-KR" sz="2000" b="1" dirty="0" smtClean="0"/>
          </a:p>
          <a:p>
            <a:endParaRPr lang="en-US" altLang="ko-KR" sz="2000" b="1" dirty="0" smtClean="0"/>
          </a:p>
          <a:p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계층간의 통신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</a:t>
            </a:r>
            <a:endParaRPr lang="ko-KR" altLang="en-US" dirty="0"/>
          </a:p>
        </p:txBody>
      </p:sp>
      <p:pic>
        <p:nvPicPr>
          <p:cNvPr id="4098" name="Picture 2" descr="C:\Users\rkddl\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5993" y="1928802"/>
            <a:ext cx="5057775" cy="1333500"/>
          </a:xfrm>
          <a:prstGeom prst="rect">
            <a:avLst/>
          </a:prstGeom>
          <a:noFill/>
        </p:spPr>
      </p:pic>
      <p:pic>
        <p:nvPicPr>
          <p:cNvPr id="4099" name="Picture 3" descr="C:\Users\rkddl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4016" y="4065504"/>
            <a:ext cx="5948380" cy="1863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/>
              <a:t>IP </a:t>
            </a:r>
            <a:r>
              <a:rPr lang="ko-KR" altLang="en-US" sz="2000" b="1" dirty="0" smtClean="0"/>
              <a:t>주소</a:t>
            </a:r>
            <a:endParaRPr lang="en-US" altLang="ko-KR" sz="2000" b="1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400" dirty="0" smtClean="0"/>
              <a:t>IPv4:32</a:t>
            </a:r>
            <a:r>
              <a:rPr lang="ko-KR" altLang="en-US" sz="1400" dirty="0" smtClean="0"/>
              <a:t>비트</a:t>
            </a:r>
            <a:r>
              <a:rPr lang="en-US" altLang="ko-KR" sz="1400" dirty="0" smtClean="0"/>
              <a:t>, 8</a:t>
            </a:r>
            <a:r>
              <a:rPr lang="ko-KR" altLang="en-US" sz="1400" dirty="0" smtClean="0"/>
              <a:t>비트 단위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부분으로 구분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진수로 표기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)255.255.255.255)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400" dirty="0" smtClean="0"/>
              <a:t>IPv6:128</a:t>
            </a:r>
            <a:r>
              <a:rPr lang="ko-KR" altLang="en-US" sz="1400" dirty="0" smtClean="0"/>
              <a:t>비트</a:t>
            </a:r>
            <a:r>
              <a:rPr lang="en-US" altLang="ko-KR" sz="1400" dirty="0" smtClean="0"/>
              <a:t>, 16</a:t>
            </a:r>
            <a:r>
              <a:rPr lang="ko-KR" altLang="en-US" sz="1400" dirty="0" smtClean="0"/>
              <a:t>비트 단위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부분으로 구분</a:t>
            </a:r>
            <a:r>
              <a:rPr lang="en-US" altLang="ko-KR" sz="1400" dirty="0" smtClean="0"/>
              <a:t>, 16</a:t>
            </a:r>
            <a:r>
              <a:rPr lang="ko-KR" altLang="en-US" sz="1400" dirty="0" smtClean="0"/>
              <a:t>진수로 표기</a:t>
            </a:r>
            <a:r>
              <a:rPr lang="en-US" altLang="ko-KR" sz="1400" dirty="0" smtClean="0"/>
              <a:t>(2020:230:abcd:ffff:0000:0000:ffff:1111)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400" dirty="0" err="1" smtClean="0"/>
              <a:t>폐쇠된</a:t>
            </a:r>
            <a:r>
              <a:rPr lang="ko-KR" altLang="en-US" sz="1400" dirty="0" smtClean="0"/>
              <a:t> 네트워크이거나 </a:t>
            </a:r>
            <a:r>
              <a:rPr lang="en-US" altLang="ko-KR" sz="1400" dirty="0" smtClean="0"/>
              <a:t>IP</a:t>
            </a:r>
            <a:r>
              <a:rPr lang="ko-KR" altLang="en-US" sz="1400" dirty="0" smtClean="0"/>
              <a:t>를 공유하는 경우가 아니라면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주소는 전세계적으로 유일한 값</a:t>
            </a:r>
            <a:r>
              <a:rPr lang="ko-KR" altLang="en-US" sz="1400" dirty="0" smtClean="0"/>
              <a:t>을 가진다</a:t>
            </a:r>
            <a:endParaRPr lang="en-US" altLang="ko-KR" sz="14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400" dirty="0" smtClean="0"/>
              <a:t>IPv4</a:t>
            </a:r>
            <a:r>
              <a:rPr lang="ko-KR" altLang="en-US" sz="1400" dirty="0" smtClean="0"/>
              <a:t>형식의 주조가 고갈될 것으로 보여 </a:t>
            </a:r>
            <a:r>
              <a:rPr lang="en-US" altLang="ko-KR" sz="1400" dirty="0" smtClean="0"/>
              <a:t>IPv6</a:t>
            </a:r>
            <a:r>
              <a:rPr lang="ko-KR" altLang="en-US" sz="1400" dirty="0" smtClean="0"/>
              <a:t>형식의 주소가 만들어 졌다</a:t>
            </a:r>
            <a:endParaRPr lang="en-US" altLang="ko-KR" sz="1400" dirty="0" smtClean="0"/>
          </a:p>
          <a:p>
            <a:endParaRPr lang="en-US" altLang="ko-KR" sz="2000" dirty="0" smtClean="0"/>
          </a:p>
          <a:p>
            <a:r>
              <a:rPr lang="ko-KR" altLang="en-US" sz="2000" b="1" dirty="0" smtClean="0"/>
              <a:t>포트 번호</a:t>
            </a:r>
            <a:endParaRPr lang="en-US" altLang="ko-KR" sz="2000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400" dirty="0" smtClean="0"/>
              <a:t>전송된 데이터가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어느 프로세스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(process)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사용되는지 알기 위한 식별자</a:t>
            </a:r>
            <a:endPara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en-US" altLang="ko-KR" sz="1400" dirty="0" smtClean="0"/>
              <a:t>16</a:t>
            </a:r>
            <a:r>
              <a:rPr lang="ko-KR" altLang="en-US" sz="1400" dirty="0" smtClean="0"/>
              <a:t>비트의 정수</a:t>
            </a:r>
            <a:r>
              <a:rPr lang="en-US" altLang="ko-KR" sz="1400" dirty="0" smtClean="0"/>
              <a:t>, 0 ~ 65535(2^16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범위를 사용 가능</a:t>
            </a:r>
            <a:endParaRPr lang="en-US" altLang="ko-KR" sz="14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400" dirty="0" smtClean="0"/>
              <a:t>0 ~ 1023</a:t>
            </a:r>
            <a:r>
              <a:rPr lang="ko-KR" altLang="en-US" sz="1400" dirty="0" smtClean="0"/>
              <a:t>은 용도가 정해져 있어 함부로 사용하면 안된다</a:t>
            </a:r>
            <a:endParaRPr lang="en-US" altLang="ko-KR" sz="14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400" dirty="0" smtClean="0"/>
              <a:t>일반적으로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1024 ~ 49151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범위의 값을 사용</a:t>
            </a:r>
            <a:r>
              <a:rPr lang="ko-KR" altLang="en-US" sz="1400" dirty="0" smtClean="0"/>
              <a:t>한다</a:t>
            </a:r>
            <a:endParaRPr lang="en-US" altLang="ko-KR" sz="1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714876" y="5214950"/>
          <a:ext cx="431008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404"/>
                <a:gridCol w="2912678"/>
              </a:tblGrid>
              <a:tr h="19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포트 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분류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 ~ 1023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Well-known</a:t>
                      </a:r>
                      <a:r>
                        <a:rPr lang="en-US" altLang="ko-KR" sz="1200" baseline="0" dirty="0" smtClean="0"/>
                        <a:t> port(</a:t>
                      </a:r>
                      <a:r>
                        <a:rPr lang="ko-KR" altLang="en-US" sz="1200" baseline="0" dirty="0" smtClean="0"/>
                        <a:t>유명한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알려진 서버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1024 ~ 49151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Registered</a:t>
                      </a:r>
                      <a:r>
                        <a:rPr lang="en-US" altLang="ko-KR" sz="1200" baseline="0" dirty="0" smtClean="0"/>
                        <a:t> port(</a:t>
                      </a:r>
                      <a:r>
                        <a:rPr lang="ko-KR" altLang="en-US" sz="1200" baseline="0" dirty="0" smtClean="0"/>
                        <a:t>기업 등에서 관리를 위한 포트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49152 ~ 65535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Dynamic and/or private</a:t>
                      </a:r>
                      <a:r>
                        <a:rPr lang="en-US" altLang="ko-KR" sz="1200" baseline="0" dirty="0" smtClean="0"/>
                        <a:t> port(</a:t>
                      </a:r>
                      <a:r>
                        <a:rPr lang="ko-KR" altLang="en-US" sz="1200" baseline="0" dirty="0" smtClean="0"/>
                        <a:t>일반 사용자들이 자유롭게 사용 가능한 포트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3257</TotalTime>
  <Words>3180</Words>
  <Application>Microsoft Office PowerPoint</Application>
  <PresentationFormat>화면 슬라이드 쇼(4:3)</PresentationFormat>
  <Paragraphs>751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광장</vt:lpstr>
      <vt:lpstr>윈도우 네트워크 프로그래밍</vt:lpstr>
      <vt:lpstr>TCP/IP</vt:lpstr>
      <vt:lpstr>TCP/IP</vt:lpstr>
      <vt:lpstr>TCP/IP</vt:lpstr>
      <vt:lpstr>TCP/IP</vt:lpstr>
      <vt:lpstr>TCP/IP</vt:lpstr>
      <vt:lpstr>TCP/IP</vt:lpstr>
      <vt:lpstr>TCP/IP</vt:lpstr>
      <vt:lpstr>TCP/IP</vt:lpstr>
      <vt:lpstr>TCP/IP</vt:lpstr>
      <vt:lpstr>소켓(socket)</vt:lpstr>
      <vt:lpstr>소켓(socket)</vt:lpstr>
      <vt:lpstr>윈도우 소켓(windows socket)</vt:lpstr>
      <vt:lpstr>윈도우 소켓(windows socket)</vt:lpstr>
      <vt:lpstr>오류 처리</vt:lpstr>
      <vt:lpstr>오류 처리</vt:lpstr>
      <vt:lpstr>슬라이드 17</vt:lpstr>
      <vt:lpstr>오류 처리</vt:lpstr>
      <vt:lpstr>오류 처리</vt:lpstr>
      <vt:lpstr>윈속 초기화/종료</vt:lpstr>
      <vt:lpstr>윈속 초기화/종료</vt:lpstr>
      <vt:lpstr>소켓 생성/닫기</vt:lpstr>
      <vt:lpstr>소켓 주소 구조체(socket address structures)</vt:lpstr>
      <vt:lpstr>소켓 주소 구조체(socket address structures)</vt:lpstr>
      <vt:lpstr>소켓 주소 구조체(socket address structures)</vt:lpstr>
      <vt:lpstr>바이트 정렬 함수</vt:lpstr>
      <vt:lpstr>바이트 정렬</vt:lpstr>
      <vt:lpstr>TCP 서버/클라이언트</vt:lpstr>
      <vt:lpstr>TCP 서버/클라이언트</vt:lpstr>
      <vt:lpstr>TCP 서버/클라이언트</vt:lpstr>
      <vt:lpstr>TCP 서버</vt:lpstr>
      <vt:lpstr>TCP 서버</vt:lpstr>
      <vt:lpstr>TCP 서버</vt:lpstr>
      <vt:lpstr>TCP 서버/클라이언트</vt:lpstr>
      <vt:lpstr>TCP 서버/클라이언트</vt:lpstr>
      <vt:lpstr>TCP 클라이언트</vt:lpstr>
      <vt:lpstr>TCP 클라이언트</vt:lpstr>
      <vt:lpstr>TCP 클라이언트</vt:lpstr>
      <vt:lpstr>TCP 클라이언트</vt:lpstr>
      <vt:lpstr>멀티스레드(multi thread)</vt:lpstr>
      <vt:lpstr>멀티스레드(multi thread)</vt:lpstr>
      <vt:lpstr>멀티스레드(multi thread)</vt:lpstr>
      <vt:lpstr>멀티스레드 TCP 서버</vt:lpstr>
      <vt:lpstr>멀티스레드 TCP 서버</vt:lpstr>
      <vt:lpstr>멀티스레드 TCP 서버</vt:lpstr>
      <vt:lpstr>스레드 동기화</vt:lpstr>
      <vt:lpstr>스레드 동기화</vt:lpstr>
      <vt:lpstr>스레드 동기화</vt:lpstr>
      <vt:lpstr>스레드 동기화</vt:lpstr>
      <vt:lpstr>스레드 동기화</vt:lpstr>
      <vt:lpstr>구조체 메모리 정렬</vt:lpstr>
      <vt:lpstr>Packet을 이용한 데이터 주고 받기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윈도우 프로그래밍</dc:title>
  <dc:creator>Microsoft Corporation</dc:creator>
  <cp:lastModifiedBy>남동강</cp:lastModifiedBy>
  <cp:revision>205</cp:revision>
  <dcterms:created xsi:type="dcterms:W3CDTF">2006-10-05T04:04:58Z</dcterms:created>
  <dcterms:modified xsi:type="dcterms:W3CDTF">2021-05-20T09:13:44Z</dcterms:modified>
</cp:coreProperties>
</file>