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85" r:id="rId19"/>
    <p:sldId id="275" r:id="rId20"/>
    <p:sldId id="279" r:id="rId21"/>
    <p:sldId id="280" r:id="rId22"/>
    <p:sldId id="282" r:id="rId23"/>
    <p:sldId id="283" r:id="rId24"/>
    <p:sldId id="284" r:id="rId25"/>
    <p:sldId id="281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096" y="-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pPr/>
              <a:t>2021-05-26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2021-05-26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2021-05-26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2021-05-26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pPr/>
              <a:t>2021-05-26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pPr/>
              <a:t>2021-05-26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MFC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마우스 왼쪽 버튼 클릭</a:t>
            </a:r>
            <a:endParaRPr lang="en-US" altLang="ko-KR" dirty="0" smtClean="0"/>
          </a:p>
          <a:p>
            <a:pPr marL="452628" indent="-342900">
              <a:buFont typeface="+mj-lt"/>
              <a:buAutoNum type="arabicPeriod"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클래스 </a:t>
            </a:r>
            <a:r>
              <a:rPr lang="ko-KR" altLang="en-US" sz="2000" dirty="0" err="1" smtClean="0"/>
              <a:t>뷰</a:t>
            </a:r>
            <a:r>
              <a:rPr lang="en-US" altLang="ko-KR" sz="2000" dirty="0" smtClean="0"/>
              <a:t>]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View </a:t>
            </a:r>
            <a:r>
              <a:rPr lang="ko-KR" altLang="en-US" sz="2000" dirty="0" smtClean="0"/>
              <a:t>클래스를 선택</a:t>
            </a:r>
            <a:endParaRPr lang="en-US" altLang="ko-KR" sz="2000" dirty="0" smtClean="0"/>
          </a:p>
          <a:p>
            <a:pPr marL="452628" indent="-342900">
              <a:buFont typeface="+mj-lt"/>
              <a:buAutoNum type="arabicPeriod"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속성</a:t>
            </a:r>
            <a:r>
              <a:rPr lang="en-US" altLang="ko-KR" sz="2000" dirty="0" smtClean="0"/>
              <a:t>]</a:t>
            </a:r>
            <a:r>
              <a:rPr lang="ko-KR" altLang="en-US" sz="2000" dirty="0" smtClean="0"/>
              <a:t>에서 </a:t>
            </a:r>
            <a:r>
              <a:rPr lang="en-US" altLang="ko-KR" sz="2000" dirty="0" smtClean="0"/>
              <a:t>[</a:t>
            </a:r>
            <a:r>
              <a:rPr lang="ko-KR" altLang="en-US" sz="2000" dirty="0" smtClean="0"/>
              <a:t>메시지</a:t>
            </a:r>
            <a:r>
              <a:rPr lang="en-US" altLang="ko-KR" sz="2000" dirty="0" smtClean="0"/>
              <a:t>] </a:t>
            </a:r>
            <a:r>
              <a:rPr lang="ko-KR" altLang="en-US" sz="2000" dirty="0" smtClean="0"/>
              <a:t>아이콘    을 선택</a:t>
            </a:r>
            <a:endParaRPr lang="en-US" altLang="ko-KR" sz="2000" dirty="0" smtClean="0"/>
          </a:p>
          <a:p>
            <a:pPr marL="452628" indent="-342900">
              <a:buFont typeface="+mj-lt"/>
              <a:buAutoNum type="arabicPeriod"/>
            </a:pPr>
            <a:r>
              <a:rPr lang="ko-KR" altLang="en-US" sz="2000" dirty="0" smtClean="0"/>
              <a:t>리스트에서 </a:t>
            </a:r>
            <a:r>
              <a:rPr lang="en-US" altLang="ko-KR" sz="2000" dirty="0" smtClean="0"/>
              <a:t>WM_LBUTTONDOWN</a:t>
            </a:r>
            <a:r>
              <a:rPr lang="ko-KR" altLang="en-US" sz="2000" dirty="0" smtClean="0"/>
              <a:t>을 선택</a:t>
            </a:r>
            <a:endParaRPr lang="en-US" altLang="ko-KR" sz="2000" dirty="0" smtClean="0"/>
          </a:p>
          <a:p>
            <a:pPr marL="452628" indent="-342900">
              <a:buFont typeface="+mj-lt"/>
              <a:buAutoNum type="arabicPeriod"/>
            </a:pPr>
            <a:r>
              <a:rPr lang="en-US" altLang="ko-KR" sz="2000" dirty="0" smtClean="0"/>
              <a:t>  </a:t>
            </a:r>
            <a:r>
              <a:rPr lang="ko-KR" altLang="en-US" sz="2000" dirty="0" smtClean="0"/>
              <a:t>을 선택하여 </a:t>
            </a:r>
            <a:r>
              <a:rPr lang="en-US" altLang="ko-KR" sz="2000" dirty="0" smtClean="0"/>
              <a:t>&lt;Add&gt;</a:t>
            </a:r>
            <a:r>
              <a:rPr lang="ko-KR" altLang="en-US" sz="2000" dirty="0" smtClean="0"/>
              <a:t>로 추가할 수 있다</a:t>
            </a:r>
            <a:endParaRPr lang="en-US" altLang="ko-KR" sz="2000" dirty="0" smtClean="0"/>
          </a:p>
          <a:p>
            <a:pPr marL="452628" indent="-342900">
              <a:buNone/>
            </a:pPr>
            <a:endParaRPr lang="en-US" altLang="ko-KR" sz="2000" dirty="0" smtClean="0"/>
          </a:p>
          <a:p>
            <a:pPr marL="452628" indent="-342900"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en-US" altLang="ko-KR" sz="1100" dirty="0" smtClean="0">
                <a:solidFill>
                  <a:srgbClr val="0000FF"/>
                </a:solidFill>
                <a:latin typeface="돋움체"/>
                <a:ea typeface="돋움체"/>
              </a:rPr>
              <a:t>void</a:t>
            </a:r>
            <a:r>
              <a:rPr lang="en-US" altLang="ko-KR" sz="11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100" dirty="0" err="1" smtClean="0">
                <a:solidFill>
                  <a:srgbClr val="2B91AF"/>
                </a:solidFill>
                <a:latin typeface="돋움체"/>
                <a:ea typeface="돋움체"/>
              </a:rPr>
              <a:t>CMFCView</a:t>
            </a:r>
            <a:r>
              <a:rPr lang="en-US" altLang="ko-KR" sz="1100" dirty="0" smtClean="0">
                <a:solidFill>
                  <a:srgbClr val="000000"/>
                </a:solidFill>
                <a:latin typeface="돋움체"/>
                <a:ea typeface="돋움체"/>
              </a:rPr>
              <a:t>::</a:t>
            </a:r>
            <a:r>
              <a:rPr lang="en-US" altLang="ko-KR" sz="1100" dirty="0" err="1" smtClean="0">
                <a:solidFill>
                  <a:srgbClr val="000000"/>
                </a:solidFill>
                <a:latin typeface="돋움체"/>
                <a:ea typeface="돋움체"/>
              </a:rPr>
              <a:t>OnLButtonDown</a:t>
            </a:r>
            <a:r>
              <a:rPr lang="en-US" altLang="ko-KR" sz="11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100" dirty="0" smtClean="0">
                <a:solidFill>
                  <a:srgbClr val="2B91AF"/>
                </a:solidFill>
                <a:latin typeface="돋움체"/>
                <a:ea typeface="돋움체"/>
              </a:rPr>
              <a:t>UINT</a:t>
            </a:r>
            <a:r>
              <a:rPr lang="en-US" altLang="ko-KR" sz="11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100" dirty="0" err="1" smtClean="0">
                <a:solidFill>
                  <a:srgbClr val="808080"/>
                </a:solidFill>
                <a:latin typeface="돋움체"/>
                <a:ea typeface="돋움체"/>
              </a:rPr>
              <a:t>nFlags</a:t>
            </a:r>
            <a:r>
              <a:rPr lang="en-US" altLang="ko-KR" sz="11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1100" dirty="0" err="1" smtClean="0">
                <a:solidFill>
                  <a:srgbClr val="2B91AF"/>
                </a:solidFill>
                <a:latin typeface="돋움체"/>
                <a:ea typeface="돋움체"/>
              </a:rPr>
              <a:t>CPoint</a:t>
            </a:r>
            <a:r>
              <a:rPr lang="en-US" altLang="ko-KR" sz="11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100" dirty="0" smtClean="0">
                <a:solidFill>
                  <a:srgbClr val="808080"/>
                </a:solidFill>
                <a:latin typeface="돋움체"/>
                <a:ea typeface="돋움체"/>
              </a:rPr>
              <a:t>point</a:t>
            </a:r>
            <a:r>
              <a:rPr lang="en-US" altLang="ko-KR" sz="11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</a:p>
          <a:p>
            <a:pPr>
              <a:buNone/>
            </a:pPr>
            <a:r>
              <a:rPr lang="en-US" altLang="ko-KR" sz="11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1100" dirty="0" smtClean="0">
                <a:solidFill>
                  <a:srgbClr val="008000"/>
                </a:solidFill>
                <a:latin typeface="돋움체"/>
                <a:ea typeface="돋움체"/>
              </a:rPr>
              <a:t>	// TODO: </a:t>
            </a:r>
            <a:r>
              <a:rPr lang="ko-KR" altLang="en-US" sz="1100" dirty="0" smtClean="0">
                <a:solidFill>
                  <a:srgbClr val="008000"/>
                </a:solidFill>
                <a:latin typeface="돋움체"/>
                <a:ea typeface="돋움체"/>
              </a:rPr>
              <a:t>여기에 메시지 처리기 코드를 추가 및</a:t>
            </a:r>
            <a:r>
              <a:rPr lang="en-US" altLang="ko-KR" sz="1100" dirty="0" smtClean="0">
                <a:solidFill>
                  <a:srgbClr val="008000"/>
                </a:solidFill>
                <a:latin typeface="돋움체"/>
                <a:ea typeface="돋움체"/>
              </a:rPr>
              <a:t>/</a:t>
            </a:r>
            <a:r>
              <a:rPr lang="ko-KR" altLang="en-US" sz="1100" dirty="0" smtClean="0">
                <a:solidFill>
                  <a:srgbClr val="008000"/>
                </a:solidFill>
                <a:latin typeface="돋움체"/>
                <a:ea typeface="돋움체"/>
              </a:rPr>
              <a:t>또는 기본값을 호출합니다</a:t>
            </a:r>
            <a:r>
              <a:rPr lang="en-US" altLang="ko-KR" sz="11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ko-KR" altLang="en-US" sz="11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endParaRPr lang="ko-KR" altLang="en-US" sz="11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100" dirty="0" smtClean="0">
                <a:solidFill>
                  <a:srgbClr val="2B91AF"/>
                </a:solidFill>
                <a:latin typeface="돋움체"/>
                <a:ea typeface="돋움체"/>
              </a:rPr>
              <a:t>	</a:t>
            </a:r>
            <a:r>
              <a:rPr lang="en-US" altLang="ko-KR" sz="1100" dirty="0" err="1" smtClean="0">
                <a:solidFill>
                  <a:srgbClr val="2B91AF"/>
                </a:solidFill>
                <a:latin typeface="돋움체"/>
                <a:ea typeface="돋움체"/>
              </a:rPr>
              <a:t>CView</a:t>
            </a:r>
            <a:r>
              <a:rPr lang="en-US" altLang="ko-KR" sz="1100" dirty="0" smtClean="0">
                <a:solidFill>
                  <a:srgbClr val="000000"/>
                </a:solidFill>
                <a:latin typeface="돋움체"/>
                <a:ea typeface="돋움체"/>
              </a:rPr>
              <a:t>::</a:t>
            </a:r>
            <a:r>
              <a:rPr lang="en-US" altLang="ko-KR" sz="1100" dirty="0" err="1" smtClean="0">
                <a:solidFill>
                  <a:srgbClr val="000000"/>
                </a:solidFill>
                <a:latin typeface="돋움체"/>
                <a:ea typeface="돋움체"/>
              </a:rPr>
              <a:t>OnLButtonDown</a:t>
            </a:r>
            <a:r>
              <a:rPr lang="en-US" altLang="ko-KR" sz="11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100" dirty="0" err="1" smtClean="0">
                <a:solidFill>
                  <a:srgbClr val="808080"/>
                </a:solidFill>
                <a:latin typeface="돋움체"/>
                <a:ea typeface="돋움체"/>
              </a:rPr>
              <a:t>nFlags</a:t>
            </a:r>
            <a:r>
              <a:rPr lang="en-US" altLang="ko-KR" sz="11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1100" dirty="0" smtClean="0">
                <a:solidFill>
                  <a:srgbClr val="808080"/>
                </a:solidFill>
                <a:latin typeface="돋움체"/>
                <a:ea typeface="돋움체"/>
              </a:rPr>
              <a:t>point</a:t>
            </a:r>
            <a:r>
              <a:rPr lang="en-US" altLang="ko-KR" sz="11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11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lang="en-US" altLang="ko-KR" sz="11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입력</a:t>
            </a:r>
            <a:endParaRPr lang="ko-KR" altLang="en-US" dirty="0"/>
          </a:p>
        </p:txBody>
      </p:sp>
      <p:pic>
        <p:nvPicPr>
          <p:cNvPr id="5122" name="Picture 2" descr="C:\Users\rkddl\Desktop\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8196" y="428604"/>
            <a:ext cx="2685770" cy="5929354"/>
          </a:xfrm>
          <a:prstGeom prst="rect">
            <a:avLst/>
          </a:prstGeom>
          <a:noFill/>
        </p:spPr>
      </p:pic>
      <p:pic>
        <p:nvPicPr>
          <p:cNvPr id="5123" name="Picture 3" descr="C:\Users\rkddl\Desktop\9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71934" y="2357430"/>
            <a:ext cx="234950" cy="215900"/>
          </a:xfrm>
          <a:prstGeom prst="rect">
            <a:avLst/>
          </a:prstGeom>
          <a:noFill/>
        </p:spPr>
      </p:pic>
      <p:pic>
        <p:nvPicPr>
          <p:cNvPr id="5124" name="Picture 4" descr="C:\Users\rkddl\Desktop\9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3111500"/>
            <a:ext cx="171450" cy="17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ko-KR" sz="2300" dirty="0" smtClean="0">
                <a:solidFill>
                  <a:srgbClr val="0000FF"/>
                </a:solidFill>
                <a:latin typeface="돋움체"/>
                <a:ea typeface="돋움체"/>
              </a:rPr>
              <a:t>void</a:t>
            </a:r>
            <a:r>
              <a:rPr lang="en-US" altLang="ko-KR" sz="23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300" dirty="0" err="1" smtClean="0">
                <a:solidFill>
                  <a:srgbClr val="2B91AF"/>
                </a:solidFill>
                <a:latin typeface="돋움체"/>
                <a:ea typeface="돋움체"/>
              </a:rPr>
              <a:t>CMFCView</a:t>
            </a:r>
            <a:r>
              <a:rPr lang="en-US" altLang="ko-KR" sz="2300" dirty="0" smtClean="0">
                <a:solidFill>
                  <a:srgbClr val="000000"/>
                </a:solidFill>
                <a:latin typeface="돋움체"/>
                <a:ea typeface="돋움체"/>
              </a:rPr>
              <a:t>::</a:t>
            </a:r>
            <a:r>
              <a:rPr lang="en-US" altLang="ko-KR" sz="2300" dirty="0" err="1" smtClean="0">
                <a:solidFill>
                  <a:srgbClr val="000000"/>
                </a:solidFill>
                <a:latin typeface="돋움체"/>
                <a:ea typeface="돋움체"/>
              </a:rPr>
              <a:t>OnLButtonDown</a:t>
            </a:r>
            <a:r>
              <a:rPr lang="en-US" altLang="ko-KR" sz="23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300" dirty="0" smtClean="0">
                <a:solidFill>
                  <a:srgbClr val="2B91AF"/>
                </a:solidFill>
                <a:latin typeface="돋움체"/>
                <a:ea typeface="돋움체"/>
              </a:rPr>
              <a:t>UINT</a:t>
            </a:r>
            <a:r>
              <a:rPr lang="en-US" altLang="ko-KR" sz="23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300" dirty="0" err="1" smtClean="0">
                <a:solidFill>
                  <a:srgbClr val="808080"/>
                </a:solidFill>
                <a:latin typeface="돋움체"/>
                <a:ea typeface="돋움체"/>
              </a:rPr>
              <a:t>nFlags</a:t>
            </a:r>
            <a:r>
              <a:rPr lang="en-US" altLang="ko-KR" sz="23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300" dirty="0" err="1" smtClean="0">
                <a:solidFill>
                  <a:srgbClr val="2B91AF"/>
                </a:solidFill>
                <a:latin typeface="돋움체"/>
                <a:ea typeface="돋움체"/>
              </a:rPr>
              <a:t>CPoint</a:t>
            </a:r>
            <a:r>
              <a:rPr lang="en-US" altLang="ko-KR" sz="23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300" dirty="0" smtClean="0">
                <a:solidFill>
                  <a:srgbClr val="808080"/>
                </a:solidFill>
                <a:latin typeface="돋움체"/>
                <a:ea typeface="돋움체"/>
              </a:rPr>
              <a:t>point</a:t>
            </a:r>
            <a:r>
              <a:rPr lang="en-US" altLang="ko-KR" sz="23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</a:p>
          <a:p>
            <a:pPr>
              <a:buNone/>
            </a:pPr>
            <a:r>
              <a:rPr lang="en-US" altLang="ko-KR" sz="23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300" dirty="0" smtClean="0">
                <a:solidFill>
                  <a:srgbClr val="008000"/>
                </a:solidFill>
                <a:latin typeface="돋움체"/>
                <a:ea typeface="돋움체"/>
              </a:rPr>
              <a:t>	// TODO: </a:t>
            </a:r>
            <a:r>
              <a:rPr lang="ko-KR" altLang="en-US" sz="2300" dirty="0" smtClean="0">
                <a:solidFill>
                  <a:srgbClr val="008000"/>
                </a:solidFill>
                <a:latin typeface="돋움체"/>
                <a:ea typeface="돋움체"/>
              </a:rPr>
              <a:t>여기에 메시지 처리기 코드를 추가 및</a:t>
            </a:r>
            <a:r>
              <a:rPr lang="en-US" altLang="ko-KR" sz="2300" dirty="0" smtClean="0">
                <a:solidFill>
                  <a:srgbClr val="008000"/>
                </a:solidFill>
                <a:latin typeface="돋움체"/>
                <a:ea typeface="돋움체"/>
              </a:rPr>
              <a:t>/</a:t>
            </a:r>
            <a:r>
              <a:rPr lang="ko-KR" altLang="en-US" sz="2300" dirty="0" smtClean="0">
                <a:solidFill>
                  <a:srgbClr val="008000"/>
                </a:solidFill>
                <a:latin typeface="돋움체"/>
                <a:ea typeface="돋움체"/>
              </a:rPr>
              <a:t>또는 기본값을 호출합니다</a:t>
            </a:r>
            <a:r>
              <a:rPr lang="en-US" altLang="ko-KR" sz="23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ko-KR" altLang="en-US" sz="23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300" dirty="0" smtClean="0">
                <a:solidFill>
                  <a:srgbClr val="2B91AF"/>
                </a:solidFill>
                <a:latin typeface="돋움체"/>
                <a:ea typeface="돋움체"/>
              </a:rPr>
              <a:t>	</a:t>
            </a:r>
            <a:r>
              <a:rPr lang="en-US" altLang="ko-KR" sz="2300" dirty="0" err="1" smtClean="0">
                <a:solidFill>
                  <a:srgbClr val="2B91AF"/>
                </a:solidFill>
                <a:latin typeface="돋움체"/>
                <a:ea typeface="돋움체"/>
              </a:rPr>
              <a:t>CString</a:t>
            </a:r>
            <a:r>
              <a:rPr lang="en-US" altLang="ko-KR" sz="23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300" dirty="0" err="1" smtClean="0">
                <a:solidFill>
                  <a:srgbClr val="000000"/>
                </a:solidFill>
                <a:latin typeface="돋움체"/>
                <a:ea typeface="돋움체"/>
              </a:rPr>
              <a:t>str</a:t>
            </a:r>
            <a:r>
              <a:rPr lang="en-US" altLang="ko-KR" sz="23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fr-FR" altLang="ko-KR" sz="2300" dirty="0" smtClean="0">
                <a:solidFill>
                  <a:srgbClr val="000000"/>
                </a:solidFill>
                <a:latin typeface="돋움체"/>
                <a:ea typeface="돋움체"/>
              </a:rPr>
              <a:t>	str.Format(</a:t>
            </a:r>
            <a:r>
              <a:rPr lang="fr-FR" altLang="ko-KR" sz="2300" dirty="0" smtClean="0">
                <a:solidFill>
                  <a:srgbClr val="6F008A"/>
                </a:solidFill>
                <a:latin typeface="돋움체"/>
                <a:ea typeface="돋움체"/>
              </a:rPr>
              <a:t>_T</a:t>
            </a:r>
            <a:r>
              <a:rPr lang="fr-FR" altLang="ko-KR" sz="23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fr-FR" altLang="ko-KR" sz="2300" dirty="0" smtClean="0">
                <a:solidFill>
                  <a:srgbClr val="A31515"/>
                </a:solidFill>
                <a:latin typeface="돋움체"/>
                <a:ea typeface="돋움체"/>
              </a:rPr>
              <a:t>"[%d, %d]"</a:t>
            </a:r>
            <a:r>
              <a:rPr lang="fr-FR" altLang="ko-KR" sz="2300" dirty="0" smtClean="0">
                <a:solidFill>
                  <a:srgbClr val="000000"/>
                </a:solidFill>
                <a:latin typeface="돋움체"/>
                <a:ea typeface="돋움체"/>
              </a:rPr>
              <a:t>), </a:t>
            </a:r>
            <a:r>
              <a:rPr lang="fr-FR" altLang="ko-KR" sz="2300" dirty="0" smtClean="0">
                <a:solidFill>
                  <a:srgbClr val="808080"/>
                </a:solidFill>
                <a:latin typeface="돋움체"/>
                <a:ea typeface="돋움체"/>
              </a:rPr>
              <a:t>point</a:t>
            </a:r>
            <a:r>
              <a:rPr lang="fr-FR" altLang="ko-KR" sz="2300" dirty="0" smtClean="0">
                <a:solidFill>
                  <a:srgbClr val="000000"/>
                </a:solidFill>
                <a:latin typeface="돋움체"/>
                <a:ea typeface="돋움체"/>
              </a:rPr>
              <a:t>.x, </a:t>
            </a:r>
            <a:r>
              <a:rPr lang="fr-FR" altLang="ko-KR" sz="2300" dirty="0" smtClean="0">
                <a:solidFill>
                  <a:srgbClr val="808080"/>
                </a:solidFill>
                <a:latin typeface="돋움체"/>
                <a:ea typeface="돋움체"/>
              </a:rPr>
              <a:t>point</a:t>
            </a:r>
            <a:r>
              <a:rPr lang="fr-FR" altLang="ko-KR" sz="2300" dirty="0" smtClean="0">
                <a:solidFill>
                  <a:srgbClr val="000000"/>
                </a:solidFill>
                <a:latin typeface="돋움체"/>
                <a:ea typeface="돋움체"/>
              </a:rPr>
              <a:t>.y);</a:t>
            </a:r>
          </a:p>
          <a:p>
            <a:pPr>
              <a:buNone/>
            </a:pPr>
            <a:endParaRPr lang="ko-KR" altLang="en-US" sz="23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300" dirty="0" smtClean="0">
                <a:solidFill>
                  <a:srgbClr val="2B91AF"/>
                </a:solidFill>
                <a:latin typeface="돋움체"/>
                <a:ea typeface="돋움체"/>
              </a:rPr>
              <a:t>	</a:t>
            </a:r>
            <a:r>
              <a:rPr lang="en-US" altLang="ko-KR" sz="2300" dirty="0" err="1" smtClean="0">
                <a:solidFill>
                  <a:srgbClr val="2B91AF"/>
                </a:solidFill>
                <a:latin typeface="돋움체"/>
                <a:ea typeface="돋움체"/>
              </a:rPr>
              <a:t>CClientDC</a:t>
            </a:r>
            <a:r>
              <a:rPr lang="en-US" altLang="ko-KR" sz="2300" dirty="0" smtClean="0">
                <a:solidFill>
                  <a:srgbClr val="000000"/>
                </a:solidFill>
                <a:latin typeface="돋움체"/>
                <a:ea typeface="돋움체"/>
              </a:rPr>
              <a:t> dc(</a:t>
            </a:r>
            <a:r>
              <a:rPr lang="en-US" altLang="ko-KR" sz="2300" dirty="0" smtClean="0">
                <a:solidFill>
                  <a:srgbClr val="0000FF"/>
                </a:solidFill>
                <a:latin typeface="돋움체"/>
                <a:ea typeface="돋움체"/>
              </a:rPr>
              <a:t>this</a:t>
            </a:r>
            <a:r>
              <a:rPr lang="en-US" altLang="ko-KR" sz="23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2300" dirty="0" smtClean="0">
                <a:solidFill>
                  <a:srgbClr val="000000"/>
                </a:solidFill>
                <a:latin typeface="돋움체"/>
                <a:ea typeface="돋움체"/>
              </a:rPr>
              <a:t>	</a:t>
            </a:r>
            <a:r>
              <a:rPr lang="en-US" altLang="ko-KR" sz="2300" dirty="0" err="1" smtClean="0">
                <a:solidFill>
                  <a:srgbClr val="000000"/>
                </a:solidFill>
                <a:latin typeface="돋움체"/>
                <a:ea typeface="돋움체"/>
              </a:rPr>
              <a:t>dc.TextOutW</a:t>
            </a:r>
            <a:r>
              <a:rPr lang="en-US" altLang="ko-KR" sz="23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300" dirty="0" err="1" smtClean="0">
                <a:solidFill>
                  <a:srgbClr val="808080"/>
                </a:solidFill>
                <a:latin typeface="돋움체"/>
                <a:ea typeface="돋움체"/>
              </a:rPr>
              <a:t>point</a:t>
            </a:r>
            <a:r>
              <a:rPr lang="en-US" altLang="ko-KR" sz="2300" dirty="0" err="1" smtClean="0">
                <a:solidFill>
                  <a:srgbClr val="000000"/>
                </a:solidFill>
                <a:latin typeface="돋움체"/>
                <a:ea typeface="돋움체"/>
              </a:rPr>
              <a:t>.x</a:t>
            </a:r>
            <a:r>
              <a:rPr lang="en-US" altLang="ko-KR" sz="23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300" dirty="0" err="1" smtClean="0">
                <a:solidFill>
                  <a:srgbClr val="808080"/>
                </a:solidFill>
                <a:latin typeface="돋움체"/>
                <a:ea typeface="돋움체"/>
              </a:rPr>
              <a:t>point</a:t>
            </a:r>
            <a:r>
              <a:rPr lang="en-US" altLang="ko-KR" sz="2300" dirty="0" err="1" smtClean="0">
                <a:solidFill>
                  <a:srgbClr val="000000"/>
                </a:solidFill>
                <a:latin typeface="돋움체"/>
                <a:ea typeface="돋움체"/>
              </a:rPr>
              <a:t>.y</a:t>
            </a:r>
            <a:r>
              <a:rPr lang="en-US" altLang="ko-KR" sz="23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300" dirty="0" err="1" smtClean="0">
                <a:solidFill>
                  <a:srgbClr val="000000"/>
                </a:solidFill>
                <a:latin typeface="돋움체"/>
                <a:ea typeface="돋움체"/>
              </a:rPr>
              <a:t>str</a:t>
            </a:r>
            <a:r>
              <a:rPr lang="en-US" altLang="ko-KR" sz="23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endParaRPr lang="ko-KR" altLang="en-US" sz="23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300" dirty="0" smtClean="0">
                <a:solidFill>
                  <a:srgbClr val="2B91AF"/>
                </a:solidFill>
                <a:latin typeface="돋움체"/>
                <a:ea typeface="돋움체"/>
              </a:rPr>
              <a:t>	</a:t>
            </a:r>
            <a:r>
              <a:rPr lang="en-US" altLang="ko-KR" sz="2300" dirty="0" err="1" smtClean="0">
                <a:solidFill>
                  <a:srgbClr val="2B91AF"/>
                </a:solidFill>
                <a:latin typeface="돋움체"/>
                <a:ea typeface="돋움체"/>
              </a:rPr>
              <a:t>CView</a:t>
            </a:r>
            <a:r>
              <a:rPr lang="en-US" altLang="ko-KR" sz="2300" dirty="0" smtClean="0">
                <a:solidFill>
                  <a:srgbClr val="000000"/>
                </a:solidFill>
                <a:latin typeface="돋움체"/>
                <a:ea typeface="돋움체"/>
              </a:rPr>
              <a:t>::</a:t>
            </a:r>
            <a:r>
              <a:rPr lang="en-US" altLang="ko-KR" sz="2300" dirty="0" err="1" smtClean="0">
                <a:solidFill>
                  <a:srgbClr val="000000"/>
                </a:solidFill>
                <a:latin typeface="돋움체"/>
                <a:ea typeface="돋움체"/>
              </a:rPr>
              <a:t>OnLButtonDown</a:t>
            </a:r>
            <a:r>
              <a:rPr lang="en-US" altLang="ko-KR" sz="23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300" dirty="0" err="1" smtClean="0">
                <a:solidFill>
                  <a:srgbClr val="808080"/>
                </a:solidFill>
                <a:latin typeface="돋움체"/>
                <a:ea typeface="돋움체"/>
              </a:rPr>
              <a:t>nFlags</a:t>
            </a:r>
            <a:r>
              <a:rPr lang="en-US" altLang="ko-KR" sz="23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300" dirty="0" smtClean="0">
                <a:solidFill>
                  <a:srgbClr val="808080"/>
                </a:solidFill>
                <a:latin typeface="돋움체"/>
                <a:ea typeface="돋움체"/>
              </a:rPr>
              <a:t>point</a:t>
            </a:r>
            <a:r>
              <a:rPr lang="en-US" altLang="ko-KR" sz="23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23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</a:p>
          <a:p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r>
              <a:rPr lang="en-US" altLang="ko-KR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View </a:t>
            </a:r>
            <a:r>
              <a:rPr lang="ko-KR" altLang="en-US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클래스</a:t>
            </a:r>
            <a:r>
              <a:rPr lang="ko-KR" altLang="en-US" sz="2800" dirty="0" smtClean="0">
                <a:solidFill>
                  <a:srgbClr val="000000"/>
                </a:solidFill>
                <a:latin typeface="돋움체"/>
                <a:ea typeface="돋움체"/>
              </a:rPr>
              <a:t>는 </a:t>
            </a:r>
            <a:r>
              <a:rPr lang="ko-KR" altLang="en-US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작업 영역</a:t>
            </a:r>
            <a:r>
              <a:rPr lang="ko-KR" altLang="en-US" sz="2800" dirty="0" smtClean="0">
                <a:solidFill>
                  <a:srgbClr val="000000"/>
                </a:solidFill>
                <a:latin typeface="돋움체"/>
                <a:ea typeface="돋움체"/>
              </a:rPr>
              <a:t>을 관리하는 클래스 이기 때문에 해당 영역을 넘어서면 작동하지 않는다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입력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변수 추가</a:t>
            </a:r>
            <a:endParaRPr lang="en-US" altLang="ko-KR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sz="2000" dirty="0" smtClean="0"/>
              <a:t>기존과 같이 해당 클래스에 직접 추가</a:t>
            </a:r>
            <a:endParaRPr lang="en-US" altLang="ko-KR" sz="2000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sz="2000" dirty="0" smtClean="0"/>
              <a:t>해당 클래스를 선택하여 </a:t>
            </a:r>
            <a:r>
              <a:rPr lang="en-US" altLang="ko-KR" sz="2000" dirty="0" smtClean="0"/>
              <a:t>[</a:t>
            </a:r>
            <a:r>
              <a:rPr lang="ko-KR" altLang="en-US" sz="2000" dirty="0" smtClean="0"/>
              <a:t>변수 추가</a:t>
            </a:r>
            <a:r>
              <a:rPr lang="en-US" altLang="ko-KR" sz="2000" dirty="0" smtClean="0"/>
              <a:t>] </a:t>
            </a:r>
            <a:r>
              <a:rPr lang="ko-KR" altLang="en-US" sz="2000" dirty="0" smtClean="0"/>
              <a:t>항목을 이용하여 추가할 수 있다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입력</a:t>
            </a:r>
            <a:endParaRPr lang="ko-KR" altLang="en-US" dirty="0"/>
          </a:p>
        </p:txBody>
      </p:sp>
      <p:pic>
        <p:nvPicPr>
          <p:cNvPr id="6146" name="Picture 2" descr="C:\Users\rkddl\Desktop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071810"/>
            <a:ext cx="3441362" cy="2500330"/>
          </a:xfrm>
          <a:prstGeom prst="rect">
            <a:avLst/>
          </a:prstGeom>
          <a:noFill/>
        </p:spPr>
      </p:pic>
      <p:pic>
        <p:nvPicPr>
          <p:cNvPr id="6147" name="Picture 3" descr="C:\Users\rkddl\Desktop\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48" y="3029919"/>
            <a:ext cx="4429156" cy="33280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void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2B91AF"/>
                </a:solidFill>
                <a:latin typeface="돋움체"/>
                <a:ea typeface="돋움체"/>
              </a:rPr>
              <a:t>CMFCView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::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OnLButtonDown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UINT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nFlags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dirty="0" err="1" smtClean="0">
                <a:solidFill>
                  <a:srgbClr val="2B91AF"/>
                </a:solidFill>
                <a:latin typeface="돋움체"/>
                <a:ea typeface="돋움체"/>
              </a:rPr>
              <a:t>CPoint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point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	// TODO: </a:t>
            </a:r>
            <a:r>
              <a:rPr lang="ko-KR" altLang="en-US" sz="2800" dirty="0" smtClean="0">
                <a:solidFill>
                  <a:srgbClr val="008000"/>
                </a:solidFill>
                <a:latin typeface="돋움체"/>
                <a:ea typeface="돋움체"/>
              </a:rPr>
              <a:t>여기에 메시지 처리기 코드를 추가 및</a:t>
            </a: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/</a:t>
            </a:r>
            <a:r>
              <a:rPr lang="ko-KR" altLang="en-US" sz="2800" dirty="0" smtClean="0">
                <a:solidFill>
                  <a:srgbClr val="008000"/>
                </a:solidFill>
                <a:latin typeface="돋움체"/>
                <a:ea typeface="돋움체"/>
              </a:rPr>
              <a:t>또는 기본값을 호출합니다</a:t>
            </a: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ko-KR" altLang="en-US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	</a:t>
            </a:r>
            <a:r>
              <a:rPr lang="en-US" altLang="ko-KR" sz="28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SetCapture</a:t>
            </a:r>
            <a:r>
              <a:rPr lang="en-US" altLang="ko-KR" sz="2800" b="1" dirty="0" smtClean="0">
                <a:solidFill>
                  <a:srgbClr val="000000"/>
                </a:solidFill>
                <a:latin typeface="돋움체"/>
                <a:ea typeface="돋움체"/>
              </a:rPr>
              <a:t>()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	</a:t>
            </a:r>
            <a:r>
              <a:rPr lang="en-US" altLang="ko-KR" sz="28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m_ptPrev</a:t>
            </a:r>
            <a:r>
              <a:rPr lang="en-US" altLang="ko-KR" sz="2800" b="1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b="1" dirty="0" smtClean="0">
                <a:solidFill>
                  <a:srgbClr val="008080"/>
                </a:solidFill>
                <a:latin typeface="돋움체"/>
                <a:ea typeface="돋움체"/>
              </a:rPr>
              <a:t>=</a:t>
            </a:r>
            <a:r>
              <a:rPr lang="en-US" altLang="ko-KR" sz="2800" b="1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b="1" dirty="0" smtClean="0">
                <a:solidFill>
                  <a:srgbClr val="808080"/>
                </a:solidFill>
                <a:latin typeface="돋움체"/>
                <a:ea typeface="돋움체"/>
              </a:rPr>
              <a:t>point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endParaRPr lang="ko-KR" altLang="en-US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	</a:t>
            </a:r>
            <a:r>
              <a:rPr lang="en-US" altLang="ko-KR" sz="2800" dirty="0" err="1" smtClean="0">
                <a:solidFill>
                  <a:srgbClr val="2B91AF"/>
                </a:solidFill>
                <a:latin typeface="돋움체"/>
                <a:ea typeface="돋움체"/>
              </a:rPr>
              <a:t>CView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::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OnLButtonDown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nFlags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point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lang="ko-KR" altLang="en-US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void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2B91AF"/>
                </a:solidFill>
                <a:latin typeface="돋움체"/>
                <a:ea typeface="돋움체"/>
              </a:rPr>
              <a:t>CMFCView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::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OnLButtonUp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UINT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nFlags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dirty="0" err="1" smtClean="0">
                <a:solidFill>
                  <a:srgbClr val="2B91AF"/>
                </a:solidFill>
                <a:latin typeface="돋움체"/>
                <a:ea typeface="돋움체"/>
              </a:rPr>
              <a:t>CPoint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point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	// TODO: </a:t>
            </a:r>
            <a:r>
              <a:rPr lang="ko-KR" altLang="en-US" sz="2800" dirty="0" smtClean="0">
                <a:solidFill>
                  <a:srgbClr val="008000"/>
                </a:solidFill>
                <a:latin typeface="돋움체"/>
                <a:ea typeface="돋움체"/>
              </a:rPr>
              <a:t>여기에 메시지 처리기 코드를 추가 및</a:t>
            </a: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/</a:t>
            </a:r>
            <a:r>
              <a:rPr lang="ko-KR" altLang="en-US" sz="2800" dirty="0" smtClean="0">
                <a:solidFill>
                  <a:srgbClr val="008000"/>
                </a:solidFill>
                <a:latin typeface="돋움체"/>
                <a:ea typeface="돋움체"/>
              </a:rPr>
              <a:t>또는 기본값을 호출합니다</a:t>
            </a: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ko-KR" altLang="en-US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	</a:t>
            </a:r>
            <a:r>
              <a:rPr lang="en-US" altLang="ko-KR" sz="28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ReleaseCapture</a:t>
            </a:r>
            <a:r>
              <a:rPr lang="en-US" altLang="ko-KR" sz="2800" b="1" dirty="0" smtClean="0">
                <a:solidFill>
                  <a:srgbClr val="000000"/>
                </a:solidFill>
                <a:latin typeface="돋움체"/>
                <a:ea typeface="돋움체"/>
              </a:rPr>
              <a:t>()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endParaRPr lang="ko-KR" altLang="en-US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	</a:t>
            </a:r>
            <a:r>
              <a:rPr lang="en-US" altLang="ko-KR" sz="2800" dirty="0" err="1" smtClean="0">
                <a:solidFill>
                  <a:srgbClr val="2B91AF"/>
                </a:solidFill>
                <a:latin typeface="돋움체"/>
                <a:ea typeface="돋움체"/>
              </a:rPr>
              <a:t>CView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::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OnLButtonUp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nFlags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point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lang="ko-KR" altLang="en-US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void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2B91AF"/>
                </a:solidFill>
                <a:latin typeface="돋움체"/>
                <a:ea typeface="돋움체"/>
              </a:rPr>
              <a:t>CMFCView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::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OnMouseMove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UINT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nFlags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dirty="0" err="1" smtClean="0">
                <a:solidFill>
                  <a:srgbClr val="2B91AF"/>
                </a:solidFill>
                <a:latin typeface="돋움체"/>
                <a:ea typeface="돋움체"/>
              </a:rPr>
              <a:t>CPoint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point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	// TODO: </a:t>
            </a:r>
            <a:r>
              <a:rPr lang="ko-KR" altLang="en-US" sz="2800" dirty="0" smtClean="0">
                <a:solidFill>
                  <a:srgbClr val="008000"/>
                </a:solidFill>
                <a:latin typeface="돋움체"/>
                <a:ea typeface="돋움체"/>
              </a:rPr>
              <a:t>여기에 메시지 처리기 코드를 추가 및</a:t>
            </a: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/</a:t>
            </a:r>
            <a:r>
              <a:rPr lang="ko-KR" altLang="en-US" sz="2800" dirty="0" smtClean="0">
                <a:solidFill>
                  <a:srgbClr val="008000"/>
                </a:solidFill>
                <a:latin typeface="돋움체"/>
                <a:ea typeface="돋움체"/>
              </a:rPr>
              <a:t>또는 기본값을 호출합니다</a:t>
            </a: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ko-KR" altLang="en-US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	if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(</a:t>
            </a:r>
            <a:r>
              <a:rPr lang="en-US" altLang="ko-KR" sz="28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GetCapture</a:t>
            </a:r>
            <a:r>
              <a:rPr lang="en-US" altLang="ko-KR" sz="2800" b="1" dirty="0" smtClean="0">
                <a:solidFill>
                  <a:srgbClr val="000000"/>
                </a:solidFill>
                <a:latin typeface="돋움체"/>
                <a:ea typeface="돋움체"/>
              </a:rPr>
              <a:t>()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!=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this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return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endParaRPr lang="ko-KR" altLang="en-US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	</a:t>
            </a:r>
            <a:r>
              <a:rPr lang="en-US" altLang="ko-KR" sz="2800" dirty="0" err="1" smtClean="0">
                <a:solidFill>
                  <a:srgbClr val="2B91AF"/>
                </a:solidFill>
                <a:latin typeface="돋움체"/>
                <a:ea typeface="돋움체"/>
              </a:rPr>
              <a:t>CClientDC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dc(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this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	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dc.MoveTo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m_ptPrev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	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dc.LineTo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point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	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m_ptPrev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8080"/>
                </a:solidFill>
                <a:latin typeface="돋움체"/>
                <a:ea typeface="돋움체"/>
              </a:rPr>
              <a:t>=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point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endParaRPr lang="ko-KR" altLang="en-US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	</a:t>
            </a:r>
            <a:r>
              <a:rPr lang="en-US" altLang="ko-KR" sz="2800" dirty="0" err="1" smtClean="0">
                <a:solidFill>
                  <a:srgbClr val="2B91AF"/>
                </a:solidFill>
                <a:latin typeface="돋움체"/>
                <a:ea typeface="돋움체"/>
              </a:rPr>
              <a:t>CView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::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OnMouseMove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nFlags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point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마우스</a:t>
            </a:r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 err="1" smtClean="0"/>
              <a:t>SetCapture</a:t>
            </a:r>
            <a:r>
              <a:rPr lang="en-US" altLang="ko-KR" b="1" dirty="0" smtClean="0"/>
              <a:t>()</a:t>
            </a:r>
          </a:p>
          <a:p>
            <a:pPr>
              <a:buFont typeface="Lucida Sans Unicode" pitchFamily="34" charset="0"/>
              <a:buChar char="⁻"/>
            </a:pPr>
            <a:r>
              <a:rPr lang="ko-KR" altLang="en-US" sz="2000" dirty="0" smtClean="0"/>
              <a:t>마우스가 활성화된 윈도우 영역 밖으로 이동했을 경우의 지속적으로 마우스 메시지를 받기 위하여 사용</a:t>
            </a:r>
            <a:endParaRPr lang="en-US" altLang="ko-KR" sz="2000" dirty="0" smtClean="0"/>
          </a:p>
          <a:p>
            <a:pPr>
              <a:buFont typeface="Lucida Sans Unicode" pitchFamily="34" charset="0"/>
              <a:buChar char="⁻"/>
            </a:pPr>
            <a:r>
              <a:rPr lang="en-US" altLang="ko-KR" sz="2000" dirty="0" err="1" smtClean="0"/>
              <a:t>SetCapture</a:t>
            </a:r>
            <a:r>
              <a:rPr lang="en-US" altLang="ko-KR" sz="2000" dirty="0" smtClean="0"/>
              <a:t>()</a:t>
            </a:r>
            <a:r>
              <a:rPr lang="ko-KR" altLang="en-US" sz="2000" dirty="0" smtClean="0"/>
              <a:t>를 사용 후 반드시 </a:t>
            </a:r>
            <a:r>
              <a:rPr lang="en-US" altLang="ko-KR" sz="2000" dirty="0" err="1" smtClean="0"/>
              <a:t>ReleaseCapture</a:t>
            </a:r>
            <a:r>
              <a:rPr lang="en-US" altLang="ko-KR" sz="2000" dirty="0" smtClean="0"/>
              <a:t>()</a:t>
            </a:r>
            <a:r>
              <a:rPr lang="ko-KR" altLang="en-US" sz="2000" dirty="0" smtClean="0"/>
              <a:t>를 호출 해야 한다</a:t>
            </a:r>
            <a:endParaRPr lang="en-US" altLang="ko-KR" sz="2000" dirty="0" smtClean="0"/>
          </a:p>
          <a:p>
            <a:endParaRPr lang="en-US" altLang="ko-KR" dirty="0" smtClean="0"/>
          </a:p>
          <a:p>
            <a:r>
              <a:rPr lang="en-US" altLang="ko-KR" b="1" dirty="0" err="1" smtClean="0"/>
              <a:t>ReleaseCapture</a:t>
            </a:r>
            <a:r>
              <a:rPr lang="en-US" altLang="ko-KR" b="1" dirty="0" smtClean="0"/>
              <a:t>()</a:t>
            </a:r>
          </a:p>
          <a:p>
            <a:pPr marL="566928" indent="-457200">
              <a:buFont typeface="Lucida Sans Unicode" pitchFamily="34" charset="0"/>
              <a:buChar char="⁻"/>
            </a:pPr>
            <a:r>
              <a:rPr lang="en-US" altLang="ko-KR" sz="2000" dirty="0" err="1" smtClean="0"/>
              <a:t>SetCapture</a:t>
            </a:r>
            <a:r>
              <a:rPr lang="en-US" altLang="ko-KR" sz="2000" dirty="0" smtClean="0"/>
              <a:t>() </a:t>
            </a:r>
            <a:r>
              <a:rPr lang="ko-KR" altLang="en-US" sz="2000" dirty="0" smtClean="0"/>
              <a:t>사용이 끝났을 때 호출 한다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b="1" dirty="0" err="1" smtClean="0"/>
              <a:t>GetCapture</a:t>
            </a:r>
            <a:r>
              <a:rPr lang="en-US" altLang="ko-KR" b="1" dirty="0" smtClean="0"/>
              <a:t>()</a:t>
            </a:r>
          </a:p>
          <a:p>
            <a:pPr>
              <a:buFont typeface="Lucida Sans Unicode" pitchFamily="34" charset="0"/>
              <a:buChar char="⁻"/>
            </a:pPr>
            <a:r>
              <a:rPr lang="ko-KR" altLang="en-US" sz="2000" dirty="0" smtClean="0"/>
              <a:t>현재 마우스를 </a:t>
            </a:r>
            <a:r>
              <a:rPr lang="ko-KR" altLang="en-US" sz="2000" dirty="0" err="1" smtClean="0"/>
              <a:t>캡쳐하고</a:t>
            </a:r>
            <a:r>
              <a:rPr lang="ko-KR" altLang="en-US" sz="2000" dirty="0" smtClean="0"/>
              <a:t> 있는 윈도우의 포인터를 리턴 한다</a:t>
            </a:r>
            <a:endParaRPr lang="en-US" altLang="ko-KR" sz="2000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sz="2000" dirty="0" smtClean="0"/>
              <a:t>현재 마우스가 활성화 윈도우 영역 밖에 있는지 아닌지 확인을 위하여 사용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마우스</a:t>
            </a:r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ko-KR" altLang="en-US" sz="4200" dirty="0" smtClean="0">
                <a:latin typeface="+mn-ea"/>
              </a:rPr>
              <a:t>키보드 입력에 따라 사각형을 이동시킨다</a:t>
            </a:r>
            <a:endParaRPr lang="en-US" altLang="ko-KR" sz="4200" dirty="0" smtClean="0">
              <a:latin typeface="+mn-ea"/>
            </a:endParaRPr>
          </a:p>
          <a:p>
            <a:pPr>
              <a:buNone/>
            </a:pPr>
            <a:endParaRPr lang="en-US" altLang="ko-KR" sz="2800" dirty="0" smtClean="0">
              <a:solidFill>
                <a:srgbClr val="0000FF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class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2B91AF"/>
                </a:solidFill>
                <a:latin typeface="돋움체"/>
                <a:ea typeface="돋움체"/>
              </a:rPr>
              <a:t>CMFCView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: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public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2B91AF"/>
                </a:solidFill>
                <a:latin typeface="돋움체"/>
                <a:ea typeface="돋움체"/>
              </a:rPr>
              <a:t>CView</a:t>
            </a: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	…</a:t>
            </a:r>
            <a:endParaRPr lang="ko-KR" altLang="en-US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public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: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	</a:t>
            </a:r>
            <a:r>
              <a:rPr lang="en-US" altLang="ko-KR" sz="2800" dirty="0" err="1" smtClean="0">
                <a:solidFill>
                  <a:srgbClr val="2B91AF"/>
                </a:solidFill>
                <a:latin typeface="돋움체"/>
                <a:ea typeface="돋움체"/>
              </a:rPr>
              <a:t>CSize</a:t>
            </a:r>
            <a:r>
              <a:rPr lang="ko-KR" altLang="en-US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m_ViewSize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// </a:t>
            </a:r>
            <a:r>
              <a:rPr lang="ko-KR" altLang="en-US" sz="2800" dirty="0" smtClean="0">
                <a:solidFill>
                  <a:srgbClr val="008000"/>
                </a:solidFill>
                <a:latin typeface="돋움체"/>
                <a:ea typeface="돋움체"/>
              </a:rPr>
              <a:t>클라이언트 영역의 좌표를 저장할 변수</a:t>
            </a: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ko-KR" altLang="en-US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	</a:t>
            </a:r>
            <a:r>
              <a:rPr lang="en-US" altLang="ko-KR" sz="2800" dirty="0" err="1" smtClean="0">
                <a:solidFill>
                  <a:srgbClr val="2B91AF"/>
                </a:solidFill>
                <a:latin typeface="돋움체"/>
                <a:ea typeface="돋움체"/>
              </a:rPr>
              <a:t>CPoint</a:t>
            </a:r>
            <a:r>
              <a:rPr lang="ko-KR" altLang="en-US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m_Pt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// </a:t>
            </a:r>
            <a:r>
              <a:rPr lang="ko-KR" altLang="en-US" sz="2800" dirty="0" smtClean="0">
                <a:solidFill>
                  <a:srgbClr val="008000"/>
                </a:solidFill>
                <a:latin typeface="돋움체"/>
                <a:ea typeface="돋움체"/>
              </a:rPr>
              <a:t>사각형을 출력할 좌표를 저장하기 위한 변수</a:t>
            </a: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</a:p>
          <a:p>
            <a:pPr>
              <a:buNone/>
            </a:pPr>
            <a:r>
              <a:rPr lang="en-US" altLang="ko-KR" sz="2800" dirty="0" smtClean="0">
                <a:latin typeface="돋움체"/>
                <a:ea typeface="돋움체"/>
              </a:rPr>
              <a:t>	…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};</a:t>
            </a:r>
          </a:p>
          <a:p>
            <a:pPr>
              <a:buNone/>
            </a:pP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void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2B91AF"/>
                </a:solidFill>
                <a:latin typeface="돋움체"/>
                <a:ea typeface="돋움체"/>
              </a:rPr>
              <a:t>CMFCView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::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OnDraw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CDC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* 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pDC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	</a:t>
            </a:r>
            <a:r>
              <a:rPr lang="en-US" altLang="ko-KR" sz="2800" dirty="0" err="1" smtClean="0">
                <a:solidFill>
                  <a:srgbClr val="2B91AF"/>
                </a:solidFill>
                <a:latin typeface="돋움체"/>
                <a:ea typeface="돋움체"/>
              </a:rPr>
              <a:t>CMFCDoc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*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pDoc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=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GetDocument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();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6F008A"/>
                </a:solidFill>
                <a:latin typeface="돋움체"/>
                <a:ea typeface="돋움체"/>
              </a:rPr>
              <a:t>	ASSERT_VALID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pDoc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	if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(!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pDoc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	return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endParaRPr lang="ko-KR" altLang="en-US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	// TODO: </a:t>
            </a:r>
            <a:r>
              <a:rPr lang="ko-KR" altLang="en-US" sz="2800" dirty="0" smtClean="0">
                <a:solidFill>
                  <a:srgbClr val="008000"/>
                </a:solidFill>
                <a:latin typeface="돋움체"/>
                <a:ea typeface="돋움체"/>
              </a:rPr>
              <a:t>여기에 원시 데이터에 대한 그리기 코드를 추가합니다</a:t>
            </a: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ko-KR" altLang="en-US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	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pDC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-&gt;Rectangle(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m_Pt.x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- 10,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m_Pt.y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- 10,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m_Pt.x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+ 10,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m_Pt.y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+ 10);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</a:p>
          <a:p>
            <a:pPr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키보드</a:t>
            </a:r>
            <a:endParaRPr lang="ko-KR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ko-KR" sz="590" dirty="0" smtClean="0">
                <a:solidFill>
                  <a:srgbClr val="0000FF"/>
                </a:solidFill>
                <a:latin typeface="돋움체"/>
                <a:ea typeface="돋움체"/>
              </a:rPr>
              <a:t>void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590" dirty="0" err="1" smtClean="0">
                <a:solidFill>
                  <a:srgbClr val="2B91AF"/>
                </a:solidFill>
                <a:latin typeface="돋움체"/>
                <a:ea typeface="돋움체"/>
              </a:rPr>
              <a:t>CMFCView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::</a:t>
            </a:r>
            <a:r>
              <a:rPr lang="en-US" altLang="ko-KR" sz="590" dirty="0" err="1" smtClean="0">
                <a:solidFill>
                  <a:srgbClr val="000000"/>
                </a:solidFill>
                <a:latin typeface="돋움체"/>
                <a:ea typeface="돋움체"/>
              </a:rPr>
              <a:t>OnSize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590" dirty="0" smtClean="0">
                <a:solidFill>
                  <a:srgbClr val="2B91AF"/>
                </a:solidFill>
                <a:latin typeface="돋움체"/>
                <a:ea typeface="돋움체"/>
              </a:rPr>
              <a:t>UINT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590" dirty="0" err="1" smtClean="0">
                <a:solidFill>
                  <a:srgbClr val="808080"/>
                </a:solidFill>
                <a:latin typeface="돋움체"/>
                <a:ea typeface="돋움체"/>
              </a:rPr>
              <a:t>nType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59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590" dirty="0" err="1" smtClean="0">
                <a:solidFill>
                  <a:srgbClr val="808080"/>
                </a:solidFill>
                <a:latin typeface="돋움체"/>
                <a:ea typeface="돋움체"/>
              </a:rPr>
              <a:t>cx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59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590" dirty="0" smtClean="0">
                <a:solidFill>
                  <a:srgbClr val="808080"/>
                </a:solidFill>
                <a:latin typeface="돋움체"/>
                <a:ea typeface="돋움체"/>
              </a:rPr>
              <a:t>cy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  <a:r>
              <a:rPr lang="en-US" altLang="ko-KR" sz="590" dirty="0" smtClean="0">
                <a:solidFill>
                  <a:srgbClr val="008000"/>
                </a:solidFill>
                <a:latin typeface="돋움체"/>
                <a:ea typeface="돋움체"/>
              </a:rPr>
              <a:t> </a:t>
            </a:r>
            <a:r>
              <a:rPr lang="en-US" altLang="ko-KR" sz="590" b="1" dirty="0" smtClean="0">
                <a:solidFill>
                  <a:srgbClr val="008000"/>
                </a:solidFill>
                <a:latin typeface="돋움체"/>
                <a:ea typeface="돋움체"/>
              </a:rPr>
              <a:t>// WM_SIZE : </a:t>
            </a:r>
            <a:r>
              <a:rPr lang="ko-KR" altLang="en-US" sz="590" b="1" dirty="0" smtClean="0">
                <a:solidFill>
                  <a:srgbClr val="008000"/>
                </a:solidFill>
                <a:latin typeface="돋움체"/>
                <a:ea typeface="돋움체"/>
              </a:rPr>
              <a:t>윈도우 크기가 변경되면 호출</a:t>
            </a:r>
            <a:r>
              <a:rPr lang="en-US" altLang="ko-KR" sz="590" b="1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en-US" altLang="ko-KR" sz="590" b="1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590" dirty="0" smtClean="0">
                <a:solidFill>
                  <a:srgbClr val="2B91AF"/>
                </a:solidFill>
                <a:latin typeface="돋움체"/>
                <a:ea typeface="돋움체"/>
              </a:rPr>
              <a:t>	</a:t>
            </a:r>
            <a:r>
              <a:rPr lang="en-US" altLang="ko-KR" sz="590" dirty="0" err="1" smtClean="0">
                <a:solidFill>
                  <a:srgbClr val="2B91AF"/>
                </a:solidFill>
                <a:latin typeface="돋움체"/>
                <a:ea typeface="돋움체"/>
              </a:rPr>
              <a:t>CView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::</a:t>
            </a:r>
            <a:r>
              <a:rPr lang="en-US" altLang="ko-KR" sz="590" dirty="0" err="1" smtClean="0">
                <a:solidFill>
                  <a:srgbClr val="000000"/>
                </a:solidFill>
                <a:latin typeface="돋움체"/>
                <a:ea typeface="돋움체"/>
              </a:rPr>
              <a:t>OnSize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590" dirty="0" err="1" smtClean="0">
                <a:solidFill>
                  <a:srgbClr val="808080"/>
                </a:solidFill>
                <a:latin typeface="돋움체"/>
                <a:ea typeface="돋움체"/>
              </a:rPr>
              <a:t>nType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590" dirty="0" err="1" smtClean="0">
                <a:solidFill>
                  <a:srgbClr val="808080"/>
                </a:solidFill>
                <a:latin typeface="돋움체"/>
                <a:ea typeface="돋움체"/>
              </a:rPr>
              <a:t>cx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590" dirty="0" smtClean="0">
                <a:solidFill>
                  <a:srgbClr val="808080"/>
                </a:solidFill>
                <a:latin typeface="돋움체"/>
                <a:ea typeface="돋움체"/>
              </a:rPr>
              <a:t>cy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  <a:endParaRPr lang="ko-KR" altLang="en-US" sz="59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590" dirty="0" smtClean="0">
                <a:solidFill>
                  <a:srgbClr val="008000"/>
                </a:solidFill>
                <a:latin typeface="돋움체"/>
                <a:ea typeface="돋움체"/>
              </a:rPr>
              <a:t>	// TODO: </a:t>
            </a:r>
            <a:r>
              <a:rPr lang="ko-KR" altLang="en-US" sz="590" dirty="0" smtClean="0">
                <a:solidFill>
                  <a:srgbClr val="008000"/>
                </a:solidFill>
                <a:latin typeface="돋움체"/>
                <a:ea typeface="돋움체"/>
              </a:rPr>
              <a:t>여기에 메시지 처리기 코드를 추가합니다</a:t>
            </a:r>
            <a:r>
              <a:rPr lang="en-US" altLang="ko-KR" sz="59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ko-KR" altLang="en-US" sz="59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	</a:t>
            </a:r>
            <a:r>
              <a:rPr lang="en-US" altLang="ko-KR" sz="590" dirty="0" err="1" smtClean="0">
                <a:solidFill>
                  <a:srgbClr val="000000"/>
                </a:solidFill>
                <a:latin typeface="돋움체"/>
                <a:ea typeface="돋움체"/>
              </a:rPr>
              <a:t>m_ViewSize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590" dirty="0" smtClean="0">
                <a:solidFill>
                  <a:srgbClr val="008080"/>
                </a:solidFill>
                <a:latin typeface="돋움체"/>
                <a:ea typeface="돋움체"/>
              </a:rPr>
              <a:t>=</a:t>
            </a:r>
            <a:r>
              <a:rPr lang="ko-KR" altLang="en-US" sz="59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590" dirty="0" err="1" smtClean="0">
                <a:solidFill>
                  <a:srgbClr val="2B91AF"/>
                </a:solidFill>
                <a:latin typeface="돋움체"/>
                <a:ea typeface="돋움체"/>
              </a:rPr>
              <a:t>CSize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590" dirty="0" err="1" smtClean="0">
                <a:solidFill>
                  <a:srgbClr val="808080"/>
                </a:solidFill>
                <a:latin typeface="돋움체"/>
                <a:ea typeface="돋움체"/>
              </a:rPr>
              <a:t>cx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590" dirty="0" smtClean="0">
                <a:solidFill>
                  <a:srgbClr val="808080"/>
                </a:solidFill>
                <a:latin typeface="돋움체"/>
                <a:ea typeface="돋움체"/>
              </a:rPr>
              <a:t>cy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  <a:r>
              <a:rPr lang="en-US" altLang="ko-KR" sz="590" dirty="0" smtClean="0">
                <a:solidFill>
                  <a:srgbClr val="008000"/>
                </a:solidFill>
                <a:latin typeface="돋움체"/>
                <a:ea typeface="돋움체"/>
              </a:rPr>
              <a:t>// </a:t>
            </a:r>
            <a:r>
              <a:rPr lang="ko-KR" altLang="en-US" sz="590" dirty="0" smtClean="0">
                <a:solidFill>
                  <a:srgbClr val="008000"/>
                </a:solidFill>
                <a:latin typeface="돋움체"/>
                <a:ea typeface="돋움체"/>
              </a:rPr>
              <a:t>클라이언트 영역의 크기를 저장</a:t>
            </a:r>
            <a:r>
              <a:rPr lang="en-US" altLang="ko-KR" sz="59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ko-KR" altLang="en-US" sz="59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	</a:t>
            </a:r>
            <a:r>
              <a:rPr lang="en-US" altLang="ko-KR" sz="590" dirty="0" err="1" smtClean="0">
                <a:solidFill>
                  <a:srgbClr val="000000"/>
                </a:solidFill>
                <a:latin typeface="돋움체"/>
                <a:ea typeface="돋움체"/>
              </a:rPr>
              <a:t>m_Pt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590" dirty="0" smtClean="0">
                <a:solidFill>
                  <a:srgbClr val="008080"/>
                </a:solidFill>
                <a:latin typeface="돋움체"/>
                <a:ea typeface="돋움체"/>
              </a:rPr>
              <a:t>=</a:t>
            </a:r>
            <a:r>
              <a:rPr lang="ko-KR" altLang="en-US" sz="59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590" dirty="0" err="1" smtClean="0">
                <a:solidFill>
                  <a:srgbClr val="2B91AF"/>
                </a:solidFill>
                <a:latin typeface="돋움체"/>
                <a:ea typeface="돋움체"/>
              </a:rPr>
              <a:t>CPoint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590" dirty="0" err="1" smtClean="0">
                <a:solidFill>
                  <a:srgbClr val="808080"/>
                </a:solidFill>
                <a:latin typeface="돋움체"/>
                <a:ea typeface="돋움체"/>
              </a:rPr>
              <a:t>cx</a:t>
            </a:r>
            <a:r>
              <a:rPr lang="ko-KR" altLang="en-US" sz="590" dirty="0" smtClean="0">
                <a:solidFill>
                  <a:srgbClr val="000000"/>
                </a:solidFill>
                <a:latin typeface="돋움체"/>
                <a:ea typeface="돋움체"/>
              </a:rPr>
              <a:t> * 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0.5f, </a:t>
            </a:r>
            <a:r>
              <a:rPr lang="en-US" altLang="ko-KR" sz="590" dirty="0" smtClean="0">
                <a:solidFill>
                  <a:srgbClr val="808080"/>
                </a:solidFill>
                <a:latin typeface="돋움체"/>
                <a:ea typeface="돋움체"/>
              </a:rPr>
              <a:t>cy</a:t>
            </a:r>
            <a:r>
              <a:rPr lang="ko-KR" altLang="en-US" sz="590" dirty="0" smtClean="0">
                <a:solidFill>
                  <a:srgbClr val="000000"/>
                </a:solidFill>
                <a:latin typeface="돋움체"/>
                <a:ea typeface="돋움체"/>
              </a:rPr>
              <a:t> * 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0.5f);</a:t>
            </a:r>
            <a:r>
              <a:rPr lang="en-US" altLang="ko-KR" sz="590" dirty="0" smtClean="0">
                <a:solidFill>
                  <a:srgbClr val="008000"/>
                </a:solidFill>
                <a:latin typeface="돋움체"/>
                <a:ea typeface="돋움체"/>
              </a:rPr>
              <a:t>// </a:t>
            </a:r>
            <a:r>
              <a:rPr lang="ko-KR" altLang="en-US" sz="590" dirty="0" smtClean="0">
                <a:solidFill>
                  <a:srgbClr val="008000"/>
                </a:solidFill>
                <a:latin typeface="돋움체"/>
                <a:ea typeface="돋움체"/>
              </a:rPr>
              <a:t>사각형이 그려질 위치를 화면의 중앙으로 한다</a:t>
            </a:r>
            <a:r>
              <a:rPr lang="en-US" altLang="ko-KR" sz="59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ko-KR" altLang="en-US" sz="59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lang="ko-KR" altLang="en-US" sz="59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590" dirty="0" smtClean="0">
                <a:solidFill>
                  <a:srgbClr val="0000FF"/>
                </a:solidFill>
                <a:latin typeface="돋움체"/>
                <a:ea typeface="돋움체"/>
              </a:rPr>
              <a:t>void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590" dirty="0" err="1" smtClean="0">
                <a:solidFill>
                  <a:srgbClr val="2B91AF"/>
                </a:solidFill>
                <a:latin typeface="돋움체"/>
                <a:ea typeface="돋움체"/>
              </a:rPr>
              <a:t>CMFCView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::</a:t>
            </a:r>
            <a:r>
              <a:rPr lang="en-US" altLang="ko-KR" sz="590" dirty="0" err="1" smtClean="0">
                <a:solidFill>
                  <a:srgbClr val="000000"/>
                </a:solidFill>
                <a:latin typeface="돋움체"/>
                <a:ea typeface="돋움체"/>
              </a:rPr>
              <a:t>OnKeyDown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590" dirty="0" smtClean="0">
                <a:solidFill>
                  <a:srgbClr val="2B91AF"/>
                </a:solidFill>
                <a:latin typeface="돋움체"/>
                <a:ea typeface="돋움체"/>
              </a:rPr>
              <a:t>UINT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590" dirty="0" err="1" smtClean="0">
                <a:solidFill>
                  <a:srgbClr val="808080"/>
                </a:solidFill>
                <a:latin typeface="돋움체"/>
                <a:ea typeface="돋움체"/>
              </a:rPr>
              <a:t>nChar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590" dirty="0" smtClean="0">
                <a:solidFill>
                  <a:srgbClr val="2B91AF"/>
                </a:solidFill>
                <a:latin typeface="돋움체"/>
                <a:ea typeface="돋움체"/>
              </a:rPr>
              <a:t>UINT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590" dirty="0" err="1" smtClean="0">
                <a:solidFill>
                  <a:srgbClr val="808080"/>
                </a:solidFill>
                <a:latin typeface="돋움체"/>
                <a:ea typeface="돋움체"/>
              </a:rPr>
              <a:t>nRepCnt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590" dirty="0" smtClean="0">
                <a:solidFill>
                  <a:srgbClr val="2B91AF"/>
                </a:solidFill>
                <a:latin typeface="돋움체"/>
                <a:ea typeface="돋움체"/>
              </a:rPr>
              <a:t>UINT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590" dirty="0" err="1" smtClean="0">
                <a:solidFill>
                  <a:srgbClr val="808080"/>
                </a:solidFill>
                <a:latin typeface="돋움체"/>
                <a:ea typeface="돋움체"/>
              </a:rPr>
              <a:t>nFlags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  <a:r>
              <a:rPr lang="en-US" altLang="ko-KR" sz="590" dirty="0" smtClean="0">
                <a:solidFill>
                  <a:srgbClr val="008000"/>
                </a:solidFill>
                <a:latin typeface="돋움체"/>
                <a:ea typeface="돋움체"/>
              </a:rPr>
              <a:t> </a:t>
            </a:r>
            <a:r>
              <a:rPr lang="en-US" altLang="ko-KR" sz="590" b="1" dirty="0" smtClean="0">
                <a:solidFill>
                  <a:srgbClr val="008000"/>
                </a:solidFill>
                <a:latin typeface="돋움체"/>
                <a:ea typeface="돋움체"/>
              </a:rPr>
              <a:t>// WM_KEYDOWN</a:t>
            </a:r>
            <a:endParaRPr lang="en-US" altLang="ko-KR" sz="590" b="1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590" dirty="0" smtClean="0">
                <a:solidFill>
                  <a:srgbClr val="008000"/>
                </a:solidFill>
                <a:latin typeface="돋움체"/>
                <a:ea typeface="돋움체"/>
              </a:rPr>
              <a:t>	// TODO: </a:t>
            </a:r>
            <a:r>
              <a:rPr lang="ko-KR" altLang="en-US" sz="590" dirty="0" smtClean="0">
                <a:solidFill>
                  <a:srgbClr val="008000"/>
                </a:solidFill>
                <a:latin typeface="돋움체"/>
                <a:ea typeface="돋움체"/>
              </a:rPr>
              <a:t>여기에 메시지 처리기 코드를 추가 및</a:t>
            </a:r>
            <a:r>
              <a:rPr lang="en-US" altLang="ko-KR" sz="590" dirty="0" smtClean="0">
                <a:solidFill>
                  <a:srgbClr val="008000"/>
                </a:solidFill>
                <a:latin typeface="돋움체"/>
                <a:ea typeface="돋움체"/>
              </a:rPr>
              <a:t>/</a:t>
            </a:r>
            <a:r>
              <a:rPr lang="ko-KR" altLang="en-US" sz="590" dirty="0" smtClean="0">
                <a:solidFill>
                  <a:srgbClr val="008000"/>
                </a:solidFill>
                <a:latin typeface="돋움체"/>
                <a:ea typeface="돋움체"/>
              </a:rPr>
              <a:t>또는 기본값을 호출합니다</a:t>
            </a:r>
            <a:r>
              <a:rPr lang="en-US" altLang="ko-KR" sz="59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ko-KR" altLang="en-US" sz="59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590" dirty="0" smtClean="0">
                <a:solidFill>
                  <a:srgbClr val="0000FF"/>
                </a:solidFill>
                <a:latin typeface="돋움체"/>
                <a:ea typeface="돋움체"/>
              </a:rPr>
              <a:t>	switch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 (</a:t>
            </a:r>
            <a:r>
              <a:rPr lang="en-US" altLang="ko-KR" sz="590" dirty="0" err="1" smtClean="0">
                <a:solidFill>
                  <a:srgbClr val="808080"/>
                </a:solidFill>
                <a:latin typeface="돋움체"/>
                <a:ea typeface="돋움체"/>
              </a:rPr>
              <a:t>nChar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</a:p>
          <a:p>
            <a:pPr>
              <a:buNone/>
            </a:pP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	{</a:t>
            </a:r>
          </a:p>
          <a:p>
            <a:pPr>
              <a:buNone/>
            </a:pPr>
            <a:r>
              <a:rPr lang="en-US" altLang="ko-KR" sz="590" dirty="0" smtClean="0">
                <a:solidFill>
                  <a:srgbClr val="0000FF"/>
                </a:solidFill>
                <a:latin typeface="돋움체"/>
                <a:ea typeface="돋움체"/>
              </a:rPr>
              <a:t>	case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590" dirty="0" smtClean="0">
                <a:solidFill>
                  <a:srgbClr val="6F008A"/>
                </a:solidFill>
                <a:latin typeface="돋움체"/>
                <a:ea typeface="돋움체"/>
              </a:rPr>
              <a:t>VK_UP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:</a:t>
            </a:r>
          </a:p>
          <a:p>
            <a:pPr>
              <a:buNone/>
            </a:pP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		</a:t>
            </a:r>
            <a:r>
              <a:rPr lang="en-US" altLang="ko-KR" sz="590" dirty="0" err="1" smtClean="0">
                <a:solidFill>
                  <a:srgbClr val="000000"/>
                </a:solidFill>
                <a:latin typeface="돋움체"/>
                <a:ea typeface="돋움체"/>
              </a:rPr>
              <a:t>m_Pt.y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 -= 10;</a:t>
            </a:r>
          </a:p>
          <a:p>
            <a:pPr>
              <a:buNone/>
            </a:pPr>
            <a:r>
              <a:rPr lang="en-US" altLang="ko-KR" sz="590" dirty="0" smtClean="0">
                <a:solidFill>
                  <a:srgbClr val="0000FF"/>
                </a:solidFill>
                <a:latin typeface="돋움체"/>
                <a:ea typeface="돋움체"/>
              </a:rPr>
              <a:t>		if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 (0 &gt; </a:t>
            </a:r>
            <a:r>
              <a:rPr lang="en-US" altLang="ko-KR" sz="590" dirty="0" err="1" smtClean="0">
                <a:solidFill>
                  <a:srgbClr val="000000"/>
                </a:solidFill>
                <a:latin typeface="돋움체"/>
                <a:ea typeface="돋움체"/>
              </a:rPr>
              <a:t>m_Pt.y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) </a:t>
            </a:r>
            <a:r>
              <a:rPr lang="en-US" altLang="ko-KR" sz="590" dirty="0" err="1" smtClean="0">
                <a:solidFill>
                  <a:srgbClr val="000000"/>
                </a:solidFill>
                <a:latin typeface="돋움체"/>
                <a:ea typeface="돋움체"/>
              </a:rPr>
              <a:t>m_Pt.y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 = m_ViewSize.cy;</a:t>
            </a:r>
          </a:p>
          <a:p>
            <a:pPr>
              <a:buNone/>
            </a:pPr>
            <a:r>
              <a:rPr lang="en-US" altLang="ko-KR" sz="590" dirty="0" smtClean="0">
                <a:solidFill>
                  <a:srgbClr val="0000FF"/>
                </a:solidFill>
                <a:latin typeface="돋움체"/>
                <a:ea typeface="돋움체"/>
              </a:rPr>
              <a:t>		break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590" dirty="0" smtClean="0">
                <a:solidFill>
                  <a:srgbClr val="0000FF"/>
                </a:solidFill>
                <a:latin typeface="돋움체"/>
                <a:ea typeface="돋움체"/>
              </a:rPr>
              <a:t>	case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590" dirty="0" smtClean="0">
                <a:solidFill>
                  <a:srgbClr val="6F008A"/>
                </a:solidFill>
                <a:latin typeface="돋움체"/>
                <a:ea typeface="돋움체"/>
              </a:rPr>
              <a:t>VK_DOWN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:</a:t>
            </a:r>
          </a:p>
          <a:p>
            <a:pPr>
              <a:buNone/>
            </a:pP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		</a:t>
            </a:r>
            <a:r>
              <a:rPr lang="en-US" altLang="ko-KR" sz="590" dirty="0" err="1" smtClean="0">
                <a:solidFill>
                  <a:srgbClr val="000000"/>
                </a:solidFill>
                <a:latin typeface="돋움체"/>
                <a:ea typeface="돋움체"/>
              </a:rPr>
              <a:t>m_Pt.y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 += 10;</a:t>
            </a:r>
          </a:p>
          <a:p>
            <a:pPr>
              <a:buNone/>
            </a:pPr>
            <a:r>
              <a:rPr lang="en-US" altLang="ko-KR" sz="590" dirty="0" smtClean="0">
                <a:solidFill>
                  <a:srgbClr val="0000FF"/>
                </a:solidFill>
                <a:latin typeface="돋움체"/>
                <a:ea typeface="돋움체"/>
              </a:rPr>
              <a:t>		if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 (m_ViewSize.cy &lt; </a:t>
            </a:r>
            <a:r>
              <a:rPr lang="en-US" altLang="ko-KR" sz="590" dirty="0" err="1" smtClean="0">
                <a:solidFill>
                  <a:srgbClr val="000000"/>
                </a:solidFill>
                <a:latin typeface="돋움체"/>
                <a:ea typeface="돋움체"/>
              </a:rPr>
              <a:t>m_Pt.y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) </a:t>
            </a:r>
            <a:r>
              <a:rPr lang="en-US" altLang="ko-KR" sz="590" dirty="0" err="1" smtClean="0">
                <a:solidFill>
                  <a:srgbClr val="000000"/>
                </a:solidFill>
                <a:latin typeface="돋움체"/>
                <a:ea typeface="돋움체"/>
              </a:rPr>
              <a:t>m_Pt.y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 = 0;</a:t>
            </a:r>
          </a:p>
          <a:p>
            <a:pPr>
              <a:buNone/>
            </a:pPr>
            <a:r>
              <a:rPr lang="en-US" altLang="ko-KR" sz="590" dirty="0" smtClean="0">
                <a:solidFill>
                  <a:srgbClr val="0000FF"/>
                </a:solidFill>
                <a:latin typeface="돋움체"/>
                <a:ea typeface="돋움체"/>
              </a:rPr>
              <a:t>		break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590" dirty="0" smtClean="0">
                <a:solidFill>
                  <a:srgbClr val="0000FF"/>
                </a:solidFill>
                <a:latin typeface="돋움체"/>
                <a:ea typeface="돋움체"/>
              </a:rPr>
              <a:t>	case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590" dirty="0" smtClean="0">
                <a:solidFill>
                  <a:srgbClr val="6F008A"/>
                </a:solidFill>
                <a:latin typeface="돋움체"/>
                <a:ea typeface="돋움체"/>
              </a:rPr>
              <a:t>VK_LEFT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:</a:t>
            </a:r>
          </a:p>
          <a:p>
            <a:pPr>
              <a:buNone/>
            </a:pP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		</a:t>
            </a:r>
            <a:r>
              <a:rPr lang="en-US" altLang="ko-KR" sz="590" dirty="0" err="1" smtClean="0">
                <a:solidFill>
                  <a:srgbClr val="000000"/>
                </a:solidFill>
                <a:latin typeface="돋움체"/>
                <a:ea typeface="돋움체"/>
              </a:rPr>
              <a:t>m_Pt.x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 -= 10;</a:t>
            </a:r>
          </a:p>
          <a:p>
            <a:pPr>
              <a:buNone/>
            </a:pPr>
            <a:r>
              <a:rPr lang="en-US" altLang="ko-KR" sz="590" dirty="0" smtClean="0">
                <a:solidFill>
                  <a:srgbClr val="0000FF"/>
                </a:solidFill>
                <a:latin typeface="돋움체"/>
                <a:ea typeface="돋움체"/>
              </a:rPr>
              <a:t>		if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 (0 &gt; </a:t>
            </a:r>
            <a:r>
              <a:rPr lang="en-US" altLang="ko-KR" sz="590" dirty="0" err="1" smtClean="0">
                <a:solidFill>
                  <a:srgbClr val="000000"/>
                </a:solidFill>
                <a:latin typeface="돋움체"/>
                <a:ea typeface="돋움체"/>
              </a:rPr>
              <a:t>m_Pt.x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) </a:t>
            </a:r>
            <a:r>
              <a:rPr lang="en-US" altLang="ko-KR" sz="590" dirty="0" err="1" smtClean="0">
                <a:solidFill>
                  <a:srgbClr val="000000"/>
                </a:solidFill>
                <a:latin typeface="돋움체"/>
                <a:ea typeface="돋움체"/>
              </a:rPr>
              <a:t>m_Pt.x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 = m_ViewSize.cx;</a:t>
            </a:r>
          </a:p>
          <a:p>
            <a:pPr>
              <a:buNone/>
            </a:pPr>
            <a:r>
              <a:rPr lang="en-US" altLang="ko-KR" sz="590" dirty="0" smtClean="0">
                <a:solidFill>
                  <a:srgbClr val="0000FF"/>
                </a:solidFill>
                <a:latin typeface="돋움체"/>
                <a:ea typeface="돋움체"/>
              </a:rPr>
              <a:t>		break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590" dirty="0" smtClean="0">
                <a:solidFill>
                  <a:srgbClr val="0000FF"/>
                </a:solidFill>
                <a:latin typeface="돋움체"/>
                <a:ea typeface="돋움체"/>
              </a:rPr>
              <a:t>	case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590" dirty="0" smtClean="0">
                <a:solidFill>
                  <a:srgbClr val="6F008A"/>
                </a:solidFill>
                <a:latin typeface="돋움체"/>
                <a:ea typeface="돋움체"/>
              </a:rPr>
              <a:t>VK_RIGHT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:</a:t>
            </a:r>
          </a:p>
          <a:p>
            <a:pPr>
              <a:buNone/>
            </a:pP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		</a:t>
            </a:r>
            <a:r>
              <a:rPr lang="en-US" altLang="ko-KR" sz="590" dirty="0" err="1" smtClean="0">
                <a:solidFill>
                  <a:srgbClr val="000000"/>
                </a:solidFill>
                <a:latin typeface="돋움체"/>
                <a:ea typeface="돋움체"/>
              </a:rPr>
              <a:t>m_Pt.x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 += 10;</a:t>
            </a:r>
          </a:p>
          <a:p>
            <a:pPr>
              <a:buNone/>
            </a:pPr>
            <a:r>
              <a:rPr lang="en-US" altLang="ko-KR" sz="590" dirty="0" smtClean="0">
                <a:solidFill>
                  <a:srgbClr val="0000FF"/>
                </a:solidFill>
                <a:latin typeface="돋움체"/>
                <a:ea typeface="돋움체"/>
              </a:rPr>
              <a:t>		if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 (m_ViewSize.cx &lt; </a:t>
            </a:r>
            <a:r>
              <a:rPr lang="en-US" altLang="ko-KR" sz="590" dirty="0" err="1" smtClean="0">
                <a:solidFill>
                  <a:srgbClr val="000000"/>
                </a:solidFill>
                <a:latin typeface="돋움체"/>
                <a:ea typeface="돋움체"/>
              </a:rPr>
              <a:t>m_Pt.x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) </a:t>
            </a:r>
            <a:r>
              <a:rPr lang="en-US" altLang="ko-KR" sz="590" dirty="0" err="1" smtClean="0">
                <a:solidFill>
                  <a:srgbClr val="000000"/>
                </a:solidFill>
                <a:latin typeface="돋움체"/>
                <a:ea typeface="돋움체"/>
              </a:rPr>
              <a:t>m_Pt.x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 = 0;</a:t>
            </a:r>
          </a:p>
          <a:p>
            <a:pPr>
              <a:buNone/>
            </a:pPr>
            <a:r>
              <a:rPr lang="en-US" altLang="ko-KR" sz="590" dirty="0" smtClean="0">
                <a:solidFill>
                  <a:srgbClr val="0000FF"/>
                </a:solidFill>
                <a:latin typeface="돋움체"/>
                <a:ea typeface="돋움체"/>
              </a:rPr>
              <a:t>		break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	}</a:t>
            </a:r>
            <a:endParaRPr lang="ko-KR" altLang="en-US" sz="59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	Invalidate();</a:t>
            </a:r>
            <a:r>
              <a:rPr lang="en-US" altLang="ko-KR" sz="590" dirty="0" smtClean="0">
                <a:solidFill>
                  <a:srgbClr val="008000"/>
                </a:solidFill>
                <a:latin typeface="돋움체"/>
                <a:ea typeface="돋움체"/>
              </a:rPr>
              <a:t> // </a:t>
            </a:r>
            <a:r>
              <a:rPr lang="en-US" altLang="ko-KR" sz="590" dirty="0" err="1" smtClean="0">
                <a:solidFill>
                  <a:srgbClr val="008000"/>
                </a:solidFill>
                <a:latin typeface="돋움체"/>
                <a:ea typeface="돋움체"/>
              </a:rPr>
              <a:t>OnDraw</a:t>
            </a:r>
            <a:r>
              <a:rPr lang="en-US" altLang="ko-KR" sz="590" dirty="0" smtClean="0">
                <a:solidFill>
                  <a:srgbClr val="008000"/>
                </a:solidFill>
                <a:latin typeface="돋움체"/>
                <a:ea typeface="돋움체"/>
              </a:rPr>
              <a:t>() </a:t>
            </a:r>
            <a:r>
              <a:rPr lang="ko-KR" altLang="en-US" sz="590" dirty="0" smtClean="0">
                <a:solidFill>
                  <a:srgbClr val="008000"/>
                </a:solidFill>
                <a:latin typeface="돋움체"/>
                <a:ea typeface="돋움체"/>
              </a:rPr>
              <a:t>함수 호출</a:t>
            </a:r>
            <a:r>
              <a:rPr lang="en-US" altLang="ko-KR" sz="590" dirty="0" smtClean="0">
                <a:solidFill>
                  <a:srgbClr val="008000"/>
                </a:solidFill>
                <a:latin typeface="돋움체"/>
                <a:ea typeface="돋움체"/>
              </a:rPr>
              <a:t>. </a:t>
            </a:r>
            <a:r>
              <a:rPr lang="ko-KR" altLang="en-US" sz="590" dirty="0" smtClean="0">
                <a:solidFill>
                  <a:srgbClr val="008000"/>
                </a:solidFill>
                <a:latin typeface="돋움체"/>
                <a:ea typeface="돋움체"/>
              </a:rPr>
              <a:t>기본 </a:t>
            </a:r>
            <a:r>
              <a:rPr lang="en-US" altLang="ko-KR" sz="590" dirty="0" err="1" smtClean="0">
                <a:solidFill>
                  <a:srgbClr val="008000"/>
                </a:solidFill>
                <a:latin typeface="돋움체"/>
                <a:ea typeface="돋움체"/>
              </a:rPr>
              <a:t>bErase</a:t>
            </a:r>
            <a:r>
              <a:rPr lang="en-US" altLang="ko-KR" sz="590" dirty="0" smtClean="0">
                <a:solidFill>
                  <a:srgbClr val="008000"/>
                </a:solidFill>
                <a:latin typeface="돋움체"/>
                <a:ea typeface="돋움체"/>
              </a:rPr>
              <a:t> = 1</a:t>
            </a:r>
            <a:endParaRPr lang="ko-KR" altLang="en-US" sz="59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590" dirty="0" smtClean="0">
                <a:solidFill>
                  <a:srgbClr val="2B91AF"/>
                </a:solidFill>
                <a:latin typeface="돋움체"/>
                <a:ea typeface="돋움체"/>
              </a:rPr>
              <a:t>	</a:t>
            </a:r>
            <a:r>
              <a:rPr lang="en-US" altLang="ko-KR" sz="590" dirty="0" err="1" smtClean="0">
                <a:solidFill>
                  <a:srgbClr val="2B91AF"/>
                </a:solidFill>
                <a:latin typeface="돋움체"/>
                <a:ea typeface="돋움체"/>
              </a:rPr>
              <a:t>CView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::</a:t>
            </a:r>
            <a:r>
              <a:rPr lang="en-US" altLang="ko-KR" sz="590" dirty="0" err="1" smtClean="0">
                <a:solidFill>
                  <a:srgbClr val="000000"/>
                </a:solidFill>
                <a:latin typeface="돋움체"/>
                <a:ea typeface="돋움체"/>
              </a:rPr>
              <a:t>OnKeyDown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590" dirty="0" err="1" smtClean="0">
                <a:solidFill>
                  <a:srgbClr val="808080"/>
                </a:solidFill>
                <a:latin typeface="돋움체"/>
                <a:ea typeface="돋움체"/>
              </a:rPr>
              <a:t>nChar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590" dirty="0" err="1" smtClean="0">
                <a:solidFill>
                  <a:srgbClr val="808080"/>
                </a:solidFill>
                <a:latin typeface="돋움체"/>
                <a:ea typeface="돋움체"/>
              </a:rPr>
              <a:t>nRepCnt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590" dirty="0" err="1" smtClean="0">
                <a:solidFill>
                  <a:srgbClr val="808080"/>
                </a:solidFill>
                <a:latin typeface="돋움체"/>
                <a:ea typeface="돋움체"/>
              </a:rPr>
              <a:t>nFlags</a:t>
            </a: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59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lang="ko-KR" altLang="en-US" sz="59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키보드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프로젝트를 </a:t>
            </a:r>
            <a:r>
              <a:rPr lang="en-US" altLang="ko-KR" sz="2000" b="1" dirty="0" smtClean="0"/>
              <a:t>[</a:t>
            </a:r>
            <a:r>
              <a:rPr lang="ko-KR" altLang="en-US" sz="2000" b="1" dirty="0" smtClean="0"/>
              <a:t>대화 상자 기반</a:t>
            </a:r>
            <a:r>
              <a:rPr lang="en-US" altLang="ko-KR" sz="2000" b="1" dirty="0" smtClean="0"/>
              <a:t>]</a:t>
            </a:r>
            <a:r>
              <a:rPr lang="ko-KR" altLang="en-US" sz="2000" dirty="0" smtClean="0"/>
              <a:t>으로 만든다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대화 상자</a:t>
            </a:r>
            <a:r>
              <a:rPr lang="en-US" altLang="ko-KR" dirty="0" smtClean="0"/>
              <a:t>(Dialog Box)</a:t>
            </a:r>
            <a:endParaRPr lang="ko-KR" altLang="en-US" dirty="0"/>
          </a:p>
        </p:txBody>
      </p:sp>
      <p:pic>
        <p:nvPicPr>
          <p:cNvPr id="7170" name="Picture 2" descr="C:\Users\rkddl\Desktop\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63740" y="1971248"/>
            <a:ext cx="5351466" cy="41723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 Socket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을 사용</a:t>
            </a:r>
            <a:r>
              <a:rPr lang="ko-KR" altLang="en-US" dirty="0" smtClean="0"/>
              <a:t>하기 위해서는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프로젝트 생성</a:t>
            </a:r>
            <a:r>
              <a:rPr lang="ko-KR" altLang="en-US" dirty="0" smtClean="0"/>
              <a:t> 때</a:t>
            </a:r>
            <a:r>
              <a:rPr lang="en-US" altLang="ko-KR" dirty="0" smtClean="0"/>
              <a:t>,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고급 기능</a:t>
            </a:r>
            <a:r>
              <a:rPr lang="ko-KR" altLang="en-US" dirty="0" smtClean="0"/>
              <a:t>에서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소켓을 체크</a:t>
            </a:r>
            <a:r>
              <a:rPr lang="ko-KR" altLang="en-US" dirty="0" smtClean="0"/>
              <a:t>하여야 한다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대화 상자</a:t>
            </a:r>
            <a:r>
              <a:rPr lang="en-US" altLang="ko-KR" dirty="0" smtClean="0"/>
              <a:t>(Dialog Box)</a:t>
            </a:r>
            <a:endParaRPr lang="ko-KR" altLang="en-US" dirty="0"/>
          </a:p>
        </p:txBody>
      </p:sp>
      <p:pic>
        <p:nvPicPr>
          <p:cNvPr id="4098" name="Picture 2" descr="C:\Users\rkddl\Desktop\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48" y="2708296"/>
            <a:ext cx="4533900" cy="3721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도구 상자</a:t>
            </a:r>
            <a:endParaRPr lang="en-US" altLang="ko-KR" sz="2000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sz="1600" dirty="0" smtClean="0"/>
              <a:t>도구 상자에서 지원하는 여러 컨트롤들을 이용하여 대화 상자에 추가 할 수 있다</a:t>
            </a:r>
            <a:endParaRPr lang="en-US" altLang="ko-KR" sz="1600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sz="1600" dirty="0" smtClean="0"/>
              <a:t>도구 상자는 </a:t>
            </a:r>
            <a:r>
              <a:rPr lang="en-US" altLang="ko-KR" sz="1600" dirty="0" smtClean="0"/>
              <a:t>[</a:t>
            </a:r>
            <a:r>
              <a:rPr lang="ko-KR" altLang="en-US" sz="1600" dirty="0" smtClean="0"/>
              <a:t>보기</a:t>
            </a:r>
            <a:r>
              <a:rPr lang="en-US" altLang="ko-KR" sz="1600" dirty="0" smtClean="0"/>
              <a:t>]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[</a:t>
            </a:r>
            <a:r>
              <a:rPr lang="ko-KR" altLang="en-US" sz="1600" dirty="0" smtClean="0"/>
              <a:t>대화 상자</a:t>
            </a:r>
            <a:r>
              <a:rPr lang="en-US" altLang="ko-KR" sz="1600" dirty="0" smtClean="0"/>
              <a:t>]</a:t>
            </a:r>
            <a:r>
              <a:rPr lang="ko-KR" altLang="en-US" sz="1600" dirty="0" smtClean="0"/>
              <a:t>를 선택하면 추가할 수 있다</a:t>
            </a:r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대화 상자</a:t>
            </a:r>
            <a:r>
              <a:rPr lang="en-US" altLang="ko-KR" dirty="0" smtClean="0"/>
              <a:t>(Dialog Box)</a:t>
            </a:r>
            <a:endParaRPr lang="ko-KR" altLang="en-US" dirty="0"/>
          </a:p>
        </p:txBody>
      </p:sp>
      <p:pic>
        <p:nvPicPr>
          <p:cNvPr id="8194" name="Picture 2" descr="C:\Users\rkddl\Desktop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16" y="2214554"/>
            <a:ext cx="1830688" cy="4256812"/>
          </a:xfrm>
          <a:prstGeom prst="rect">
            <a:avLst/>
          </a:prstGeom>
          <a:noFill/>
        </p:spPr>
      </p:pic>
      <p:pic>
        <p:nvPicPr>
          <p:cNvPr id="8195" name="Picture 3" descr="C:\Users\rkddl\Desktop\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1353" y="2714620"/>
            <a:ext cx="3866333" cy="2857520"/>
          </a:xfrm>
          <a:prstGeom prst="rect">
            <a:avLst/>
          </a:prstGeom>
          <a:noFill/>
        </p:spPr>
      </p:pic>
      <p:pic>
        <p:nvPicPr>
          <p:cNvPr id="8196" name="Picture 4" descr="C:\Users\rkddl\Desktop\5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3438" y="2695597"/>
            <a:ext cx="2000264" cy="30764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b="1" dirty="0" smtClean="0"/>
              <a:t>Microsoft Foundation Class</a:t>
            </a:r>
            <a:r>
              <a:rPr lang="ko-KR" altLang="en-US" sz="2000" dirty="0" smtClean="0"/>
              <a:t>의 줄임말로</a:t>
            </a:r>
            <a:r>
              <a:rPr lang="en-US" altLang="ko-KR" sz="2000" dirty="0" smtClean="0"/>
              <a:t>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마이크로소프트사</a:t>
            </a:r>
            <a:r>
              <a:rPr lang="ko-KR" altLang="en-US" sz="2000" dirty="0" smtClean="0"/>
              <a:t>에서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윈도우 애플리케이션을 제작</a:t>
            </a:r>
            <a:r>
              <a:rPr lang="ko-KR" altLang="en-US" sz="2000" dirty="0" smtClean="0"/>
              <a:t>하라고 제공해주는 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C++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클래스 라이브러리의 집합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특징으로는 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GUI(Graphic User Interface)</a:t>
            </a:r>
            <a:r>
              <a:rPr lang="ko-KR" altLang="en-US" sz="2000" dirty="0" smtClean="0"/>
              <a:t>를 제공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MFC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900757" y="3571876"/>
            <a:ext cx="5932516" cy="1848635"/>
            <a:chOff x="736599" y="3429000"/>
            <a:chExt cx="5932516" cy="1848635"/>
          </a:xfrm>
        </p:grpSpPr>
        <p:pic>
          <p:nvPicPr>
            <p:cNvPr id="1027" name="Picture 3" descr="C:\Users\rkddl\Desktop\6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36599" y="3643314"/>
              <a:ext cx="3835401" cy="1587500"/>
            </a:xfrm>
            <a:prstGeom prst="rect">
              <a:avLst/>
            </a:prstGeom>
            <a:noFill/>
          </p:spPr>
        </p:pic>
        <p:cxnSp>
          <p:nvCxnSpPr>
            <p:cNvPr id="9" name="직선 화살표 연결선 8"/>
            <p:cNvCxnSpPr/>
            <p:nvPr/>
          </p:nvCxnSpPr>
          <p:spPr>
            <a:xfrm flipV="1">
              <a:off x="4572000" y="3571876"/>
              <a:ext cx="1143008" cy="2143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 flipV="1">
              <a:off x="4572000" y="3929066"/>
              <a:ext cx="1143008" cy="714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>
              <a:off x="4572000" y="4214818"/>
              <a:ext cx="114300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>
              <a:off x="4572000" y="4714884"/>
              <a:ext cx="114300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>
              <a:off x="4572000" y="5143512"/>
              <a:ext cx="114300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715008" y="3429000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 smtClean="0"/>
                <a:t>제목줄</a:t>
              </a:r>
              <a:endParaRPr lang="ko-KR" altLang="en-US" sz="12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715008" y="379494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/>
                <a:t>메뉴</a:t>
              </a:r>
              <a:endParaRPr lang="ko-KR" altLang="en-US" sz="12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15008" y="4071942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/>
                <a:t>도구모음</a:t>
              </a:r>
              <a:endParaRPr lang="ko-KR" altLang="en-US" sz="12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723955" y="4572008"/>
              <a:ext cx="8483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/>
                <a:t>작업 영역</a:t>
              </a:r>
              <a:endParaRPr lang="ko-KR" altLang="en-US" sz="12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15008" y="5000636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/>
                <a:t>상태표시줄</a:t>
              </a:r>
              <a:endParaRPr lang="ko-KR" altLang="en-US" sz="12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b="1" dirty="0" smtClean="0"/>
              <a:t>Window </a:t>
            </a:r>
            <a:r>
              <a:rPr lang="ko-KR" altLang="en-US" sz="1600" b="1" dirty="0" smtClean="0"/>
              <a:t>소켓</a:t>
            </a:r>
            <a:r>
              <a:rPr lang="ko-KR" altLang="en-US" sz="1600" dirty="0" smtClean="0"/>
              <a:t>을 </a:t>
            </a:r>
            <a:r>
              <a:rPr lang="ko-KR" altLang="en-US" sz="1600" b="1" dirty="0" smtClean="0"/>
              <a:t>추가</a:t>
            </a:r>
            <a:r>
              <a:rPr lang="ko-KR" altLang="en-US" sz="1600" dirty="0" smtClean="0"/>
              <a:t>하여 </a:t>
            </a:r>
            <a:r>
              <a:rPr lang="en-US" altLang="ko-KR" sz="1600" b="1" dirty="0" smtClean="0"/>
              <a:t>[</a:t>
            </a:r>
            <a:r>
              <a:rPr lang="ko-KR" altLang="en-US" sz="1600" b="1" dirty="0" smtClean="0"/>
              <a:t>대화 상자 기반</a:t>
            </a:r>
            <a:r>
              <a:rPr lang="en-US" altLang="ko-KR" sz="1600" b="1" dirty="0" smtClean="0"/>
              <a:t>]</a:t>
            </a:r>
            <a:r>
              <a:rPr lang="ko-KR" altLang="en-US" sz="1600" dirty="0" smtClean="0"/>
              <a:t>의 </a:t>
            </a:r>
            <a:r>
              <a:rPr lang="en-US" altLang="ko-KR" sz="1600" b="1" dirty="0" err="1" smtClean="0"/>
              <a:t>ClientSocket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프로젝트</a:t>
            </a:r>
            <a:r>
              <a:rPr lang="ko-KR" altLang="en-US" sz="1600" dirty="0" smtClean="0"/>
              <a:t>를 만든다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ko-KR" altLang="en-US" sz="1600" dirty="0" err="1" smtClean="0"/>
              <a:t>에디트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커트롤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②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에 텍스트 작성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보내기 버튼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③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으로 내용을 입력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입력된 내용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②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이 리스트 박스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①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에 출력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끝내기 버튼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④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을 눌러 애플리케이션을 종료</a:t>
            </a:r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대화 상자</a:t>
            </a:r>
            <a:r>
              <a:rPr lang="en-US" altLang="ko-KR" dirty="0" smtClean="0"/>
              <a:t>(Dialog Box)</a:t>
            </a:r>
            <a:endParaRPr lang="ko-KR" altLang="en-US" dirty="0"/>
          </a:p>
        </p:txBody>
      </p:sp>
      <p:pic>
        <p:nvPicPr>
          <p:cNvPr id="1026" name="Picture 2" descr="C:\Users\rkddl\Desktop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28" y="1938354"/>
            <a:ext cx="3959987" cy="2919406"/>
          </a:xfrm>
          <a:prstGeom prst="rect">
            <a:avLst/>
          </a:prstGeom>
          <a:noFill/>
        </p:spPr>
      </p:pic>
      <p:pic>
        <p:nvPicPr>
          <p:cNvPr id="4" name="Picture 2" descr="C:\Users\rkddl\Desktop\000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16" y="4967308"/>
            <a:ext cx="5683250" cy="1390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ko-KR" sz="5000" b="1" dirty="0" smtClean="0">
                <a:latin typeface="+mn-ea"/>
              </a:rPr>
              <a:t>[</a:t>
            </a:r>
            <a:r>
              <a:rPr lang="ko-KR" altLang="en-US" sz="5000" b="1" dirty="0" smtClean="0">
                <a:latin typeface="+mn-ea"/>
              </a:rPr>
              <a:t>변수 추가</a:t>
            </a:r>
            <a:r>
              <a:rPr lang="en-US" altLang="ko-KR" sz="5000" b="1" dirty="0" smtClean="0">
                <a:latin typeface="+mn-ea"/>
              </a:rPr>
              <a:t>]</a:t>
            </a:r>
            <a:r>
              <a:rPr lang="ko-KR" altLang="en-US" sz="5000" dirty="0" smtClean="0">
                <a:latin typeface="+mn-ea"/>
              </a:rPr>
              <a:t>를 하면 해당 클래스에 자동으로 변수가 추가된다</a:t>
            </a:r>
            <a:endParaRPr lang="en-US" altLang="ko-KR" sz="5000" dirty="0" smtClean="0">
              <a:latin typeface="+mn-ea"/>
            </a:endParaRPr>
          </a:p>
          <a:p>
            <a:pPr>
              <a:buFont typeface="Lucida Sans Unicode" pitchFamily="34" charset="0"/>
              <a:buChar char="⁻"/>
            </a:pPr>
            <a:r>
              <a:rPr lang="ko-KR" altLang="en-US" sz="4000" dirty="0" smtClean="0">
                <a:latin typeface="+mn-ea"/>
              </a:rPr>
              <a:t>실제로 값을 쓰기 위해서는 </a:t>
            </a:r>
            <a:r>
              <a:rPr lang="en-US" altLang="ko-KR" sz="4000" dirty="0" err="1" smtClean="0">
                <a:solidFill>
                  <a:srgbClr val="000000"/>
                </a:solidFill>
                <a:latin typeface="돋움체"/>
                <a:ea typeface="돋움체"/>
              </a:rPr>
              <a:t>DoDataExchange</a:t>
            </a:r>
            <a:r>
              <a:rPr lang="en-US" altLang="ko-KR" sz="4000" dirty="0" smtClean="0">
                <a:solidFill>
                  <a:srgbClr val="000000"/>
                </a:solidFill>
                <a:latin typeface="돋움체"/>
                <a:ea typeface="돋움체"/>
              </a:rPr>
              <a:t>()</a:t>
            </a:r>
            <a:r>
              <a:rPr lang="ko-KR" altLang="en-US" sz="4000" dirty="0" smtClean="0">
                <a:solidFill>
                  <a:srgbClr val="000000"/>
                </a:solidFill>
                <a:latin typeface="+mn-ea"/>
              </a:rPr>
              <a:t>에 </a:t>
            </a:r>
            <a:r>
              <a:rPr lang="en-US" altLang="ko-KR" sz="4000" dirty="0" err="1" smtClean="0">
                <a:solidFill>
                  <a:srgbClr val="000000"/>
                </a:solidFill>
                <a:latin typeface="돋움체"/>
                <a:ea typeface="돋움체"/>
              </a:rPr>
              <a:t>DDX_Control</a:t>
            </a:r>
            <a:r>
              <a:rPr lang="en-US" altLang="ko-KR" sz="40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4000" dirty="0" err="1" smtClean="0">
                <a:solidFill>
                  <a:srgbClr val="808080"/>
                </a:solidFill>
                <a:latin typeface="돋움체"/>
                <a:ea typeface="돋움체"/>
              </a:rPr>
              <a:t>pDX</a:t>
            </a:r>
            <a:r>
              <a:rPr lang="en-US" altLang="ko-KR" sz="40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ko-KR" altLang="en-US" sz="4000" dirty="0" smtClean="0">
                <a:solidFill>
                  <a:srgbClr val="000000"/>
                </a:solidFill>
                <a:latin typeface="돋움체"/>
                <a:ea typeface="돋움체"/>
              </a:rPr>
              <a:t>컨트롤 </a:t>
            </a:r>
            <a:r>
              <a:rPr lang="en-US" altLang="ko-KR" sz="4000" dirty="0" smtClean="0">
                <a:solidFill>
                  <a:srgbClr val="000000"/>
                </a:solidFill>
                <a:latin typeface="돋움체"/>
                <a:ea typeface="돋움체"/>
              </a:rPr>
              <a:t>ID, </a:t>
            </a:r>
            <a:r>
              <a:rPr lang="ko-KR" altLang="en-US" sz="4000" dirty="0" smtClean="0">
                <a:solidFill>
                  <a:srgbClr val="000000"/>
                </a:solidFill>
                <a:latin typeface="돋움체"/>
                <a:ea typeface="돋움체"/>
              </a:rPr>
              <a:t>변수 명</a:t>
            </a:r>
            <a:r>
              <a:rPr lang="en-US" altLang="ko-KR" sz="4000" dirty="0" smtClean="0">
                <a:solidFill>
                  <a:srgbClr val="000000"/>
                </a:solidFill>
                <a:latin typeface="돋움체"/>
                <a:ea typeface="돋움체"/>
              </a:rPr>
              <a:t>) </a:t>
            </a:r>
            <a:r>
              <a:rPr lang="ko-KR" altLang="en-US" sz="4000" dirty="0" smtClean="0">
                <a:solidFill>
                  <a:srgbClr val="000000"/>
                </a:solidFill>
                <a:latin typeface="돋움체"/>
                <a:ea typeface="돋움체"/>
              </a:rPr>
              <a:t>형식으로 등록 해야 한다</a:t>
            </a:r>
            <a:r>
              <a:rPr lang="en-US" altLang="ko-KR" sz="4000" dirty="0" smtClean="0">
                <a:solidFill>
                  <a:srgbClr val="000000"/>
                </a:solidFill>
                <a:latin typeface="돋움체"/>
                <a:ea typeface="돋움체"/>
              </a:rPr>
              <a:t>([</a:t>
            </a:r>
            <a:r>
              <a:rPr lang="ko-KR" altLang="en-US" sz="4000" dirty="0" smtClean="0">
                <a:solidFill>
                  <a:srgbClr val="000000"/>
                </a:solidFill>
                <a:latin typeface="돋움체"/>
                <a:ea typeface="돋움체"/>
              </a:rPr>
              <a:t>변수 추가</a:t>
            </a:r>
            <a:r>
              <a:rPr lang="en-US" altLang="ko-KR" sz="4000" dirty="0" smtClean="0">
                <a:solidFill>
                  <a:srgbClr val="000000"/>
                </a:solidFill>
                <a:latin typeface="돋움체"/>
                <a:ea typeface="돋움체"/>
              </a:rPr>
              <a:t>]</a:t>
            </a:r>
            <a:r>
              <a:rPr lang="ko-KR" altLang="en-US" sz="4000" dirty="0" smtClean="0">
                <a:solidFill>
                  <a:srgbClr val="000000"/>
                </a:solidFill>
                <a:latin typeface="돋움체"/>
                <a:ea typeface="돋움체"/>
              </a:rPr>
              <a:t>하기로 등록 할 경우 자동으로 등록된다</a:t>
            </a:r>
            <a:r>
              <a:rPr lang="en-US" altLang="ko-KR" sz="40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  <a:endParaRPr lang="en-US" altLang="ko-KR" sz="4000" dirty="0" smtClean="0">
              <a:latin typeface="+mn-ea"/>
            </a:endParaRPr>
          </a:p>
          <a:p>
            <a:pPr>
              <a:buNone/>
            </a:pPr>
            <a:endParaRPr lang="en-US" altLang="ko-KR" sz="2800" dirty="0" smtClean="0">
              <a:solidFill>
                <a:srgbClr val="0000FF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class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2B91AF"/>
                </a:solidFill>
                <a:latin typeface="돋움체"/>
                <a:ea typeface="돋움체"/>
              </a:rPr>
              <a:t>CClientSocketDlg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: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public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2B91AF"/>
                </a:solidFill>
                <a:latin typeface="돋움체"/>
                <a:ea typeface="돋움체"/>
              </a:rPr>
              <a:t>CDialogEx</a:t>
            </a: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	…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public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: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	</a:t>
            </a:r>
            <a:r>
              <a:rPr lang="en-US" altLang="ko-KR" sz="2800" b="1" dirty="0" err="1" smtClean="0">
                <a:solidFill>
                  <a:srgbClr val="2B91AF"/>
                </a:solidFill>
                <a:latin typeface="돋움체"/>
                <a:ea typeface="돋움체"/>
              </a:rPr>
              <a:t>CListBox</a:t>
            </a:r>
            <a:r>
              <a:rPr lang="en-US" altLang="ko-KR" sz="2800" b="1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m_List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};</a:t>
            </a:r>
          </a:p>
          <a:p>
            <a:pPr>
              <a:buNone/>
            </a:pP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void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2B91AF"/>
                </a:solidFill>
                <a:latin typeface="돋움체"/>
                <a:ea typeface="돋움체"/>
              </a:rPr>
              <a:t>CClientSocketDlg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::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DoDataExchange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err="1" smtClean="0">
                <a:solidFill>
                  <a:srgbClr val="2B91AF"/>
                </a:solidFill>
                <a:latin typeface="돋움체"/>
                <a:ea typeface="돋움체"/>
              </a:rPr>
              <a:t>CDataExchange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* 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pDX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	</a:t>
            </a:r>
            <a:r>
              <a:rPr lang="en-US" altLang="ko-KR" sz="2800" dirty="0" err="1" smtClean="0">
                <a:solidFill>
                  <a:srgbClr val="2B91AF"/>
                </a:solidFill>
                <a:latin typeface="돋움체"/>
                <a:ea typeface="돋움체"/>
              </a:rPr>
              <a:t>CDialogEx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::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DoDataExchange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pDX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	</a:t>
            </a:r>
            <a:r>
              <a:rPr lang="en-US" altLang="ko-KR" sz="28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DDX_Control</a:t>
            </a:r>
            <a:r>
              <a:rPr lang="en-US" altLang="ko-KR" sz="2800" b="1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b="1" dirty="0" err="1" smtClean="0">
                <a:solidFill>
                  <a:srgbClr val="808080"/>
                </a:solidFill>
                <a:latin typeface="돋움체"/>
                <a:ea typeface="돋움체"/>
              </a:rPr>
              <a:t>pDX</a:t>
            </a:r>
            <a:r>
              <a:rPr lang="en-US" altLang="ko-KR" sz="2800" b="1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b="1" dirty="0" smtClean="0">
                <a:solidFill>
                  <a:srgbClr val="6F008A"/>
                </a:solidFill>
                <a:latin typeface="돋움체"/>
                <a:ea typeface="돋움체"/>
              </a:rPr>
              <a:t>IDC_LIST_CHAT</a:t>
            </a:r>
            <a:r>
              <a:rPr lang="en-US" altLang="ko-KR" sz="2800" b="1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m_List</a:t>
            </a:r>
            <a:r>
              <a:rPr lang="en-US" altLang="ko-KR" sz="2800" b="1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대화 상자</a:t>
            </a:r>
            <a:r>
              <a:rPr lang="en-US" altLang="ko-KR" dirty="0" smtClean="0"/>
              <a:t>(Dialog Box)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b="1" dirty="0" smtClean="0"/>
              <a:t>[</a:t>
            </a:r>
            <a:r>
              <a:rPr lang="ko-KR" altLang="en-US" sz="1600" b="1" dirty="0" smtClean="0"/>
              <a:t>클래스 </a:t>
            </a:r>
            <a:r>
              <a:rPr lang="ko-KR" altLang="en-US" sz="1600" b="1" dirty="0" err="1" smtClean="0"/>
              <a:t>뷰</a:t>
            </a:r>
            <a:r>
              <a:rPr lang="en-US" altLang="ko-KR" sz="1600" b="1" dirty="0" smtClean="0"/>
              <a:t>]</a:t>
            </a:r>
            <a:r>
              <a:rPr lang="ko-KR" altLang="en-US" sz="1600" dirty="0" smtClean="0"/>
              <a:t>에서 프로젝트를 마우스 우 클릭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메뉴의 </a:t>
            </a:r>
            <a:r>
              <a:rPr lang="en-US" altLang="ko-KR" sz="1600" b="1" dirty="0" smtClean="0"/>
              <a:t>[</a:t>
            </a:r>
            <a:r>
              <a:rPr lang="ko-KR" altLang="en-US" sz="1600" b="1" dirty="0" smtClean="0"/>
              <a:t>추가</a:t>
            </a:r>
            <a:r>
              <a:rPr lang="en-US" altLang="ko-KR" sz="1600" b="1" dirty="0" smtClean="0"/>
              <a:t>]-[</a:t>
            </a:r>
            <a:r>
              <a:rPr lang="ko-KR" altLang="en-US" sz="1600" b="1" dirty="0" smtClean="0"/>
              <a:t>클래스</a:t>
            </a:r>
            <a:r>
              <a:rPr lang="en-US" altLang="ko-KR" sz="1600" b="1" dirty="0" smtClean="0"/>
              <a:t>]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선택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CSocket</a:t>
            </a:r>
            <a:r>
              <a:rPr lang="ko-KR" altLang="en-US" sz="1600" dirty="0" smtClean="0"/>
              <a:t>라는 기본 클래스를 지닌 </a:t>
            </a:r>
            <a:r>
              <a:rPr lang="en-US" altLang="ko-KR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CClient</a:t>
            </a:r>
            <a:r>
              <a:rPr lang="ko-KR" altLang="en-US" sz="1600" dirty="0" smtClean="0"/>
              <a:t>라는 클래스를 만든다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b="1" dirty="0" smtClean="0"/>
              <a:t>[</a:t>
            </a:r>
            <a:r>
              <a:rPr lang="ko-KR" altLang="en-US" sz="1600" b="1" dirty="0" smtClean="0"/>
              <a:t>클래스 </a:t>
            </a:r>
            <a:r>
              <a:rPr lang="ko-KR" altLang="en-US" sz="1600" b="1" dirty="0" err="1" smtClean="0"/>
              <a:t>뷰</a:t>
            </a:r>
            <a:r>
              <a:rPr lang="en-US" altLang="ko-KR" sz="1600" b="1" dirty="0" smtClean="0"/>
              <a:t>]</a:t>
            </a:r>
            <a:r>
              <a:rPr lang="ko-KR" altLang="en-US" sz="1600" dirty="0" smtClean="0"/>
              <a:t>에서 생성한 </a:t>
            </a:r>
            <a:r>
              <a:rPr lang="en-US" altLang="ko-KR" sz="1600" dirty="0" err="1" smtClean="0"/>
              <a:t>CClient</a:t>
            </a:r>
            <a:r>
              <a:rPr lang="ko-KR" altLang="en-US" sz="1600" dirty="0" smtClean="0"/>
              <a:t>를 선택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속성 창에서 재정의     </a:t>
            </a:r>
            <a:r>
              <a:rPr lang="ko-KR" altLang="en-US" sz="1600" dirty="0" err="1" smtClean="0"/>
              <a:t>를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선택여</a:t>
            </a:r>
            <a:r>
              <a:rPr lang="ko-KR" altLang="en-US" sz="1600" dirty="0" smtClean="0"/>
              <a:t> </a:t>
            </a:r>
            <a:r>
              <a:rPr lang="en-US" altLang="ko-KR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OnClose</a:t>
            </a:r>
            <a:r>
              <a:rPr lang="ko-KR" altLang="en-US" sz="1600" dirty="0" smtClean="0"/>
              <a:t>와 </a:t>
            </a:r>
            <a:r>
              <a:rPr lang="en-US" altLang="ko-KR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OnRecieve</a:t>
            </a:r>
            <a:r>
              <a:rPr lang="ko-KR" altLang="en-US" sz="1600" dirty="0" smtClean="0"/>
              <a:t>를 추가</a:t>
            </a:r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대화 상자</a:t>
            </a:r>
            <a:r>
              <a:rPr lang="en-US" altLang="ko-KR" dirty="0" smtClean="0"/>
              <a:t>(Dialog Box)</a:t>
            </a:r>
            <a:endParaRPr lang="ko-KR" altLang="en-US" dirty="0"/>
          </a:p>
        </p:txBody>
      </p:sp>
      <p:pic>
        <p:nvPicPr>
          <p:cNvPr id="2050" name="Picture 2" descr="C:\Users\rkddl\Desktop\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3857628"/>
            <a:ext cx="260350" cy="241300"/>
          </a:xfrm>
          <a:prstGeom prst="rect">
            <a:avLst/>
          </a:prstGeom>
          <a:noFill/>
        </p:spPr>
      </p:pic>
      <p:pic>
        <p:nvPicPr>
          <p:cNvPr id="2051" name="Picture 3" descr="C:\Users\rkddl\Desktop\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6512" y="357166"/>
            <a:ext cx="2591742" cy="1943086"/>
          </a:xfrm>
          <a:prstGeom prst="rect">
            <a:avLst/>
          </a:prstGeom>
          <a:noFill/>
        </p:spPr>
      </p:pic>
      <p:pic>
        <p:nvPicPr>
          <p:cNvPr id="2052" name="Picture 4" descr="C:\Users\rkddl\Desktop\5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06831" y="4207933"/>
            <a:ext cx="2637147" cy="23643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ko-KR" altLang="en-US" sz="2900" b="1" dirty="0" smtClean="0">
                <a:latin typeface="+mn-ea"/>
              </a:rPr>
              <a:t>클라이언트 소켓이 닫히면 자동으로 호출된다</a:t>
            </a:r>
            <a:endParaRPr lang="en-US" altLang="ko-KR" sz="2900" b="1" dirty="0" smtClean="0">
              <a:latin typeface="+mn-ea"/>
            </a:endParaRPr>
          </a:p>
          <a:p>
            <a:pPr>
              <a:buNone/>
            </a:pPr>
            <a:r>
              <a:rPr lang="en-US" altLang="ko-KR" sz="1900" dirty="0" smtClean="0">
                <a:solidFill>
                  <a:srgbClr val="0000FF"/>
                </a:solidFill>
                <a:latin typeface="돋움체"/>
                <a:ea typeface="돋움체"/>
              </a:rPr>
              <a:t>void</a:t>
            </a:r>
            <a:r>
              <a:rPr lang="en-US" altLang="ko-KR" sz="19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900" dirty="0" err="1" smtClean="0">
                <a:solidFill>
                  <a:srgbClr val="2B91AF"/>
                </a:solidFill>
                <a:latin typeface="돋움체"/>
                <a:ea typeface="돋움체"/>
              </a:rPr>
              <a:t>CClient</a:t>
            </a:r>
            <a:r>
              <a:rPr lang="en-US" altLang="ko-KR" sz="1900" dirty="0" smtClean="0">
                <a:solidFill>
                  <a:srgbClr val="000000"/>
                </a:solidFill>
                <a:latin typeface="돋움체"/>
                <a:ea typeface="돋움체"/>
              </a:rPr>
              <a:t>::</a:t>
            </a:r>
            <a:r>
              <a:rPr lang="en-US" altLang="ko-KR" sz="1900" dirty="0" err="1" smtClean="0">
                <a:solidFill>
                  <a:srgbClr val="000000"/>
                </a:solidFill>
                <a:latin typeface="돋움체"/>
                <a:ea typeface="돋움체"/>
              </a:rPr>
              <a:t>OnClose</a:t>
            </a:r>
            <a:r>
              <a:rPr lang="en-US" altLang="ko-KR" sz="19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9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19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900" dirty="0" err="1" smtClean="0">
                <a:solidFill>
                  <a:srgbClr val="808080"/>
                </a:solidFill>
                <a:latin typeface="돋움체"/>
                <a:ea typeface="돋움체"/>
              </a:rPr>
              <a:t>nErrorCode</a:t>
            </a:r>
            <a:r>
              <a:rPr lang="en-US" altLang="ko-KR" sz="19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</a:p>
          <a:p>
            <a:pPr>
              <a:buNone/>
            </a:pPr>
            <a:r>
              <a:rPr lang="en-US" altLang="ko-KR" sz="19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1900" dirty="0" smtClean="0">
                <a:solidFill>
                  <a:srgbClr val="008000"/>
                </a:solidFill>
                <a:latin typeface="돋움체"/>
                <a:ea typeface="돋움체"/>
              </a:rPr>
              <a:t>	// </a:t>
            </a:r>
            <a:r>
              <a:rPr lang="en-US" altLang="ko-KR" sz="1900" dirty="0" err="1" smtClean="0">
                <a:solidFill>
                  <a:srgbClr val="008000"/>
                </a:solidFill>
                <a:latin typeface="돋움체"/>
                <a:ea typeface="돋움체"/>
              </a:rPr>
              <a:t>ShutDown</a:t>
            </a:r>
            <a:r>
              <a:rPr lang="en-US" altLang="ko-KR" sz="1900" dirty="0" smtClean="0">
                <a:solidFill>
                  <a:srgbClr val="008000"/>
                </a:solidFill>
                <a:latin typeface="돋움체"/>
                <a:ea typeface="돋움체"/>
              </a:rPr>
              <a:t>() </a:t>
            </a:r>
            <a:r>
              <a:rPr lang="ko-KR" altLang="en-US" sz="1900" dirty="0" smtClean="0">
                <a:solidFill>
                  <a:srgbClr val="008000"/>
                </a:solidFill>
                <a:latin typeface="돋움체"/>
                <a:ea typeface="돋움체"/>
              </a:rPr>
              <a:t>함수와 </a:t>
            </a:r>
            <a:r>
              <a:rPr lang="en-US" altLang="ko-KR" sz="1900" dirty="0" smtClean="0">
                <a:solidFill>
                  <a:srgbClr val="008000"/>
                </a:solidFill>
                <a:latin typeface="돋움체"/>
                <a:ea typeface="돋움체"/>
              </a:rPr>
              <a:t>Close() </a:t>
            </a:r>
            <a:r>
              <a:rPr lang="ko-KR" altLang="en-US" sz="1900" dirty="0" smtClean="0">
                <a:solidFill>
                  <a:srgbClr val="008000"/>
                </a:solidFill>
                <a:latin typeface="돋움체"/>
                <a:ea typeface="돋움체"/>
              </a:rPr>
              <a:t>함수는 기본으로 있는 함수로</a:t>
            </a:r>
            <a:r>
              <a:rPr lang="en-US" altLang="ko-KR" sz="1900" dirty="0" smtClean="0">
                <a:solidFill>
                  <a:srgbClr val="008000"/>
                </a:solidFill>
                <a:latin typeface="돋움체"/>
                <a:ea typeface="돋움체"/>
              </a:rPr>
              <a:t>, </a:t>
            </a:r>
            <a:r>
              <a:rPr lang="ko-KR" altLang="en-US" sz="1900" dirty="0" smtClean="0">
                <a:solidFill>
                  <a:srgbClr val="008000"/>
                </a:solidFill>
                <a:latin typeface="돋움체"/>
                <a:ea typeface="돋움체"/>
              </a:rPr>
              <a:t>그냥 추가하면 된다</a:t>
            </a:r>
            <a:r>
              <a:rPr lang="en-US" altLang="ko-KR" sz="19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ko-KR" altLang="en-US" sz="19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900" dirty="0" smtClean="0">
                <a:solidFill>
                  <a:srgbClr val="000000"/>
                </a:solidFill>
                <a:latin typeface="돋움체"/>
                <a:ea typeface="돋움체"/>
              </a:rPr>
              <a:t>	</a:t>
            </a:r>
            <a:r>
              <a:rPr lang="en-US" altLang="ko-KR" sz="19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ShutDown</a:t>
            </a:r>
            <a:r>
              <a:rPr lang="en-US" altLang="ko-KR" sz="1900" b="1" dirty="0" smtClean="0">
                <a:solidFill>
                  <a:srgbClr val="000000"/>
                </a:solidFill>
                <a:latin typeface="돋움체"/>
                <a:ea typeface="돋움체"/>
              </a:rPr>
              <a:t>()</a:t>
            </a:r>
            <a:r>
              <a:rPr lang="en-US" altLang="ko-KR" sz="19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1900" dirty="0" smtClean="0">
                <a:solidFill>
                  <a:srgbClr val="000000"/>
                </a:solidFill>
                <a:latin typeface="돋움체"/>
                <a:ea typeface="돋움체"/>
              </a:rPr>
              <a:t>	</a:t>
            </a:r>
            <a:r>
              <a:rPr lang="en-US" altLang="ko-KR" sz="1900" b="1" dirty="0" smtClean="0">
                <a:solidFill>
                  <a:srgbClr val="000000"/>
                </a:solidFill>
                <a:latin typeface="돋움체"/>
                <a:ea typeface="돋움체"/>
              </a:rPr>
              <a:t>Close()</a:t>
            </a:r>
            <a:r>
              <a:rPr lang="en-US" altLang="ko-KR" sz="19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endParaRPr lang="ko-KR" altLang="en-US" sz="19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900" dirty="0" smtClean="0">
                <a:solidFill>
                  <a:srgbClr val="2B91AF"/>
                </a:solidFill>
                <a:latin typeface="돋움체"/>
                <a:ea typeface="돋움체"/>
              </a:rPr>
              <a:t>	</a:t>
            </a:r>
            <a:r>
              <a:rPr lang="en-US" altLang="ko-KR" sz="1900" dirty="0" err="1" smtClean="0">
                <a:solidFill>
                  <a:srgbClr val="2B91AF"/>
                </a:solidFill>
                <a:latin typeface="돋움체"/>
                <a:ea typeface="돋움체"/>
              </a:rPr>
              <a:t>CSocket</a:t>
            </a:r>
            <a:r>
              <a:rPr lang="en-US" altLang="ko-KR" sz="1900" dirty="0" smtClean="0">
                <a:solidFill>
                  <a:srgbClr val="000000"/>
                </a:solidFill>
                <a:latin typeface="돋움체"/>
                <a:ea typeface="돋움체"/>
              </a:rPr>
              <a:t>::</a:t>
            </a:r>
            <a:r>
              <a:rPr lang="en-US" altLang="ko-KR" sz="1900" dirty="0" err="1" smtClean="0">
                <a:solidFill>
                  <a:srgbClr val="000000"/>
                </a:solidFill>
                <a:latin typeface="돋움체"/>
                <a:ea typeface="돋움체"/>
              </a:rPr>
              <a:t>OnClose</a:t>
            </a:r>
            <a:r>
              <a:rPr lang="en-US" altLang="ko-KR" sz="19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900" dirty="0" err="1" smtClean="0">
                <a:solidFill>
                  <a:srgbClr val="808080"/>
                </a:solidFill>
                <a:latin typeface="돋움체"/>
                <a:ea typeface="돋움체"/>
              </a:rPr>
              <a:t>nErrorCode</a:t>
            </a:r>
            <a:r>
              <a:rPr lang="en-US" altLang="ko-KR" sz="19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endParaRPr lang="ko-KR" altLang="en-US" sz="19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900" dirty="0" smtClean="0">
                <a:solidFill>
                  <a:srgbClr val="000000"/>
                </a:solidFill>
                <a:latin typeface="돋움체"/>
                <a:ea typeface="돋움체"/>
              </a:rPr>
              <a:t>	</a:t>
            </a:r>
            <a:r>
              <a:rPr lang="en-US" altLang="ko-KR" sz="1900" dirty="0" err="1" smtClean="0">
                <a:solidFill>
                  <a:srgbClr val="000000"/>
                </a:solidFill>
                <a:latin typeface="돋움체"/>
                <a:ea typeface="돋움체"/>
              </a:rPr>
              <a:t>AfxMessageBox</a:t>
            </a:r>
            <a:r>
              <a:rPr lang="en-US" altLang="ko-KR" sz="19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900" dirty="0" smtClean="0">
                <a:solidFill>
                  <a:srgbClr val="6F008A"/>
                </a:solidFill>
                <a:latin typeface="돋움체"/>
                <a:ea typeface="돋움체"/>
              </a:rPr>
              <a:t>_T</a:t>
            </a:r>
            <a:r>
              <a:rPr lang="en-US" altLang="ko-KR" sz="19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900" dirty="0" smtClean="0">
                <a:solidFill>
                  <a:srgbClr val="A31515"/>
                </a:solidFill>
                <a:latin typeface="돋움체"/>
                <a:ea typeface="돋움체"/>
              </a:rPr>
              <a:t>"ERROR : Disconnected From Server!!"</a:t>
            </a:r>
            <a:r>
              <a:rPr lang="en-US" altLang="ko-KR" sz="1900" dirty="0" smtClean="0">
                <a:solidFill>
                  <a:srgbClr val="000000"/>
                </a:solidFill>
                <a:latin typeface="돋움체"/>
                <a:ea typeface="돋움체"/>
              </a:rPr>
              <a:t>));</a:t>
            </a:r>
          </a:p>
          <a:p>
            <a:pPr>
              <a:buNone/>
            </a:pPr>
            <a:r>
              <a:rPr lang="en-US" altLang="ko-KR" sz="19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</a:p>
          <a:p>
            <a:pPr>
              <a:buNone/>
            </a:pPr>
            <a:endParaRPr lang="en-US" altLang="ko-KR" sz="19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r>
              <a:rPr lang="ko-KR" altLang="en-US" sz="2900" b="1" dirty="0" smtClean="0"/>
              <a:t>서버에서 데이터를 받으면 자동으로 호출된다</a:t>
            </a:r>
            <a:endParaRPr lang="en-US" altLang="ko-KR" sz="2900" b="1" dirty="0" smtClean="0"/>
          </a:p>
          <a:p>
            <a:pPr>
              <a:buNone/>
            </a:pPr>
            <a:r>
              <a:rPr lang="en-US" altLang="ko-KR" sz="2000" dirty="0" smtClean="0">
                <a:solidFill>
                  <a:srgbClr val="0000FF"/>
                </a:solidFill>
                <a:latin typeface="돋움체"/>
                <a:ea typeface="돋움체"/>
              </a:rPr>
              <a:t>void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000" dirty="0" err="1" smtClean="0">
                <a:solidFill>
                  <a:srgbClr val="2B91AF"/>
                </a:solidFill>
                <a:latin typeface="돋움체"/>
                <a:ea typeface="돋움체"/>
              </a:rPr>
              <a:t>CClient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::</a:t>
            </a:r>
            <a:r>
              <a:rPr lang="en-US" altLang="ko-KR" sz="2000" dirty="0" err="1" smtClean="0">
                <a:solidFill>
                  <a:srgbClr val="000000"/>
                </a:solidFill>
                <a:latin typeface="돋움체"/>
                <a:ea typeface="돋움체"/>
              </a:rPr>
              <a:t>OnReceive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0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000" dirty="0" err="1" smtClean="0">
                <a:solidFill>
                  <a:srgbClr val="808080"/>
                </a:solidFill>
                <a:latin typeface="돋움체"/>
                <a:ea typeface="돋움체"/>
              </a:rPr>
              <a:t>nErrorCode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</a:p>
          <a:p>
            <a:pPr>
              <a:buNone/>
            </a:pP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000" dirty="0" smtClean="0">
                <a:solidFill>
                  <a:srgbClr val="008000"/>
                </a:solidFill>
                <a:latin typeface="돋움체"/>
                <a:ea typeface="돋움체"/>
              </a:rPr>
              <a:t>	// TODO: </a:t>
            </a:r>
            <a:r>
              <a:rPr lang="ko-KR" altLang="en-US" sz="2000" dirty="0" smtClean="0">
                <a:solidFill>
                  <a:srgbClr val="008000"/>
                </a:solidFill>
                <a:latin typeface="돋움체"/>
                <a:ea typeface="돋움체"/>
              </a:rPr>
              <a:t>여기에 특수화된 코드를 추가 및</a:t>
            </a:r>
            <a:r>
              <a:rPr lang="en-US" altLang="ko-KR" sz="2000" dirty="0" smtClean="0">
                <a:solidFill>
                  <a:srgbClr val="008000"/>
                </a:solidFill>
                <a:latin typeface="돋움체"/>
                <a:ea typeface="돋움체"/>
              </a:rPr>
              <a:t>/</a:t>
            </a:r>
            <a:r>
              <a:rPr lang="ko-KR" altLang="en-US" sz="2000" dirty="0" smtClean="0">
                <a:solidFill>
                  <a:srgbClr val="008000"/>
                </a:solidFill>
                <a:latin typeface="돋움체"/>
                <a:ea typeface="돋움체"/>
              </a:rPr>
              <a:t>또는 기본 클래스를 호출합니다</a:t>
            </a:r>
            <a:r>
              <a:rPr lang="en-US" altLang="ko-KR" sz="20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</a:p>
          <a:p>
            <a:pPr>
              <a:buNone/>
            </a:pPr>
            <a:r>
              <a:rPr lang="en-US" altLang="ko-KR" sz="2000" dirty="0" smtClean="0">
                <a:solidFill>
                  <a:srgbClr val="008000"/>
                </a:solidFill>
                <a:latin typeface="돋움체"/>
                <a:ea typeface="돋움체"/>
              </a:rPr>
              <a:t>	// </a:t>
            </a:r>
            <a:r>
              <a:rPr lang="ko-KR" altLang="en-US" sz="2000" b="1" dirty="0" smtClean="0">
                <a:solidFill>
                  <a:srgbClr val="008000"/>
                </a:solidFill>
                <a:latin typeface="돋움체"/>
                <a:ea typeface="돋움체"/>
              </a:rPr>
              <a:t>서버에서 받은 데이터 처리를 여기서 하면 된다</a:t>
            </a:r>
            <a:r>
              <a:rPr lang="en-US" altLang="ko-KR" sz="2000" b="1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</a:p>
          <a:p>
            <a:pPr>
              <a:buNone/>
            </a:pPr>
            <a:r>
              <a:rPr lang="en-US" altLang="ko-KR" sz="2000" dirty="0" smtClean="0">
                <a:solidFill>
                  <a:srgbClr val="0000FF"/>
                </a:solidFill>
                <a:latin typeface="돋움체"/>
                <a:ea typeface="돋움체"/>
              </a:rPr>
              <a:t>	char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000" dirty="0" err="1" smtClean="0">
                <a:solidFill>
                  <a:srgbClr val="000000"/>
                </a:solidFill>
                <a:latin typeface="돋움체"/>
                <a:ea typeface="돋움체"/>
              </a:rPr>
              <a:t>buf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[</a:t>
            </a:r>
            <a:r>
              <a:rPr lang="en-US" altLang="ko-KR" sz="2000" b="1" dirty="0" smtClean="0">
                <a:solidFill>
                  <a:srgbClr val="6F008A"/>
                </a:solidFill>
                <a:latin typeface="돋움체"/>
                <a:ea typeface="돋움체"/>
              </a:rPr>
              <a:t>MAX_BUFFER_SIZE</a:t>
            </a:r>
            <a:r>
              <a:rPr lang="en-US" altLang="ko-KR" sz="2000" b="1" dirty="0" smtClean="0">
                <a:latin typeface="돋움체"/>
                <a:ea typeface="돋움체"/>
              </a:rPr>
              <a:t> + 1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];</a:t>
            </a:r>
          </a:p>
          <a:p>
            <a:pPr>
              <a:buNone/>
            </a:pPr>
            <a:r>
              <a:rPr lang="en-US" altLang="ko-KR" sz="2000" dirty="0" smtClean="0">
                <a:solidFill>
                  <a:srgbClr val="6F008A"/>
                </a:solidFill>
                <a:latin typeface="돋움체"/>
                <a:ea typeface="돋움체"/>
              </a:rPr>
              <a:t>	</a:t>
            </a:r>
            <a:r>
              <a:rPr lang="en-US" altLang="ko-KR" sz="2000" dirty="0" err="1" smtClean="0">
                <a:solidFill>
                  <a:srgbClr val="6F008A"/>
                </a:solidFill>
                <a:latin typeface="돋움체"/>
                <a:ea typeface="돋움체"/>
              </a:rPr>
              <a:t>ZeroMemory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000" dirty="0" err="1" smtClean="0">
                <a:solidFill>
                  <a:srgbClr val="000000"/>
                </a:solidFill>
                <a:latin typeface="돋움체"/>
                <a:ea typeface="돋움체"/>
              </a:rPr>
              <a:t>buf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000" dirty="0" err="1" smtClean="0">
                <a:solidFill>
                  <a:srgbClr val="0000FF"/>
                </a:solidFill>
                <a:latin typeface="돋움체"/>
                <a:ea typeface="돋움체"/>
              </a:rPr>
              <a:t>sizeof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000" dirty="0" err="1" smtClean="0">
                <a:solidFill>
                  <a:srgbClr val="000000"/>
                </a:solidFill>
                <a:latin typeface="돋움체"/>
                <a:ea typeface="돋움체"/>
              </a:rPr>
              <a:t>buf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));</a:t>
            </a:r>
            <a:endParaRPr lang="en-US" altLang="ko-KR" sz="2000" b="1" dirty="0" smtClean="0">
              <a:solidFill>
                <a:srgbClr val="008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000" dirty="0" smtClean="0">
                <a:solidFill>
                  <a:srgbClr val="0000FF"/>
                </a:solidFill>
                <a:latin typeface="돋움체"/>
                <a:ea typeface="돋움체"/>
              </a:rPr>
              <a:t>	if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 (</a:t>
            </a:r>
            <a:r>
              <a:rPr lang="en-US" altLang="ko-KR" sz="2000" b="1" dirty="0" smtClean="0">
                <a:solidFill>
                  <a:srgbClr val="000000"/>
                </a:solidFill>
                <a:latin typeface="돋움체"/>
                <a:ea typeface="돋움체"/>
              </a:rPr>
              <a:t>Receive(</a:t>
            </a:r>
            <a:r>
              <a:rPr lang="en-US" altLang="ko-KR" sz="20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buf</a:t>
            </a:r>
            <a:r>
              <a:rPr lang="en-US" altLang="ko-KR" sz="2000" b="1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000" b="1" dirty="0" err="1" smtClean="0">
                <a:solidFill>
                  <a:srgbClr val="0000FF"/>
                </a:solidFill>
                <a:latin typeface="돋움체"/>
                <a:ea typeface="돋움체"/>
              </a:rPr>
              <a:t>sizeof</a:t>
            </a:r>
            <a:r>
              <a:rPr lang="en-US" altLang="ko-KR" sz="2000" b="1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0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buf</a:t>
            </a:r>
            <a:r>
              <a:rPr lang="en-US" altLang="ko-KR" sz="2000" b="1" dirty="0" smtClean="0">
                <a:solidFill>
                  <a:srgbClr val="000000"/>
                </a:solidFill>
                <a:latin typeface="돋움체"/>
                <a:ea typeface="돋움체"/>
              </a:rPr>
              <a:t>)) &gt; 0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</a:p>
          <a:p>
            <a:pPr>
              <a:buNone/>
            </a:pPr>
            <a:r>
              <a:rPr lang="en-US" altLang="ko-KR" sz="2000" b="1" dirty="0" smtClean="0">
                <a:solidFill>
                  <a:srgbClr val="000000"/>
                </a:solidFill>
                <a:latin typeface="돋움체"/>
                <a:ea typeface="돋움체"/>
              </a:rPr>
              <a:t>	{</a:t>
            </a:r>
          </a:p>
          <a:p>
            <a:pPr>
              <a:buNone/>
            </a:pPr>
            <a:r>
              <a:rPr lang="en-US" altLang="ko-KR" sz="2000" b="1" dirty="0" smtClean="0">
                <a:solidFill>
                  <a:srgbClr val="000000"/>
                </a:solidFill>
                <a:latin typeface="돋움체"/>
                <a:ea typeface="돋움체"/>
              </a:rPr>
              <a:t>		…</a:t>
            </a:r>
          </a:p>
          <a:p>
            <a:pPr>
              <a:buNone/>
            </a:pPr>
            <a:r>
              <a:rPr lang="en-US" altLang="ko-KR" sz="2000" b="1" dirty="0" smtClean="0">
                <a:solidFill>
                  <a:srgbClr val="000000"/>
                </a:solidFill>
                <a:latin typeface="돋움체"/>
                <a:ea typeface="돋움체"/>
              </a:rPr>
              <a:t>	}</a:t>
            </a:r>
          </a:p>
          <a:p>
            <a:pPr>
              <a:buNone/>
            </a:pPr>
            <a:endParaRPr lang="ko-KR" altLang="en-US" sz="20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000" dirty="0" smtClean="0">
                <a:solidFill>
                  <a:srgbClr val="2B91AF"/>
                </a:solidFill>
                <a:latin typeface="돋움체"/>
                <a:ea typeface="돋움체"/>
              </a:rPr>
              <a:t>	</a:t>
            </a:r>
            <a:r>
              <a:rPr lang="en-US" altLang="ko-KR" sz="2000" dirty="0" err="1" smtClean="0">
                <a:solidFill>
                  <a:srgbClr val="2B91AF"/>
                </a:solidFill>
                <a:latin typeface="돋움체"/>
                <a:ea typeface="돋움체"/>
              </a:rPr>
              <a:t>CSocket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::</a:t>
            </a:r>
            <a:r>
              <a:rPr lang="en-US" altLang="ko-KR" sz="2000" dirty="0" err="1" smtClean="0">
                <a:solidFill>
                  <a:srgbClr val="000000"/>
                </a:solidFill>
                <a:latin typeface="돋움체"/>
                <a:ea typeface="돋움체"/>
              </a:rPr>
              <a:t>OnReceive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000" dirty="0" err="1" smtClean="0">
                <a:solidFill>
                  <a:srgbClr val="808080"/>
                </a:solidFill>
                <a:latin typeface="돋움체"/>
                <a:ea typeface="돋움체"/>
              </a:rPr>
              <a:t>nErrorCode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대화 상자</a:t>
            </a:r>
            <a:r>
              <a:rPr lang="en-US" altLang="ko-KR" dirty="0" smtClean="0"/>
              <a:t>(Dialog Box)</a:t>
            </a:r>
            <a:endParaRPr lang="ko-KR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Clr>
                <a:srgbClr val="2DA2BF"/>
              </a:buClr>
            </a:pPr>
            <a:r>
              <a:rPr lang="ko-KR" altLang="en-US" sz="2000" dirty="0" smtClean="0">
                <a:latin typeface="+mn-ea"/>
              </a:rPr>
              <a:t>대화 상자 클래스에 새로 만든 </a:t>
            </a:r>
            <a:r>
              <a:rPr lang="en-US" altLang="ko-KR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CClient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객체를 추가</a:t>
            </a:r>
            <a:r>
              <a:rPr lang="ko-KR" altLang="en-US" sz="2000" dirty="0" smtClean="0">
                <a:latin typeface="+mn-ea"/>
              </a:rPr>
              <a:t>한다</a:t>
            </a:r>
            <a:endParaRPr lang="en-US" altLang="ko-KR" sz="2000" dirty="0" smtClean="0">
              <a:latin typeface="+mn-ea"/>
            </a:endParaRPr>
          </a:p>
          <a:p>
            <a:pPr lvl="0">
              <a:buClr>
                <a:srgbClr val="2DA2BF"/>
              </a:buClr>
              <a:buNone/>
            </a:pPr>
            <a:r>
              <a:rPr lang="en-US" altLang="ko-KR" sz="2100" dirty="0" smtClean="0">
                <a:solidFill>
                  <a:srgbClr val="0000FF"/>
                </a:solidFill>
                <a:latin typeface="돋움체"/>
                <a:ea typeface="돋움체"/>
              </a:rPr>
              <a:t>class</a:t>
            </a:r>
            <a:r>
              <a:rPr lang="en-US" altLang="ko-KR" sz="21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100" dirty="0" err="1" smtClean="0">
                <a:solidFill>
                  <a:srgbClr val="2B91AF"/>
                </a:solidFill>
                <a:latin typeface="돋움체"/>
                <a:ea typeface="돋움체"/>
              </a:rPr>
              <a:t>CClientSocketDlg</a:t>
            </a:r>
            <a:r>
              <a:rPr lang="en-US" altLang="ko-KR" sz="2100" dirty="0" smtClean="0">
                <a:solidFill>
                  <a:srgbClr val="000000"/>
                </a:solidFill>
                <a:latin typeface="돋움체"/>
                <a:ea typeface="돋움체"/>
              </a:rPr>
              <a:t> : </a:t>
            </a:r>
            <a:r>
              <a:rPr lang="en-US" altLang="ko-KR" sz="2100" dirty="0" smtClean="0">
                <a:solidFill>
                  <a:srgbClr val="0000FF"/>
                </a:solidFill>
                <a:latin typeface="돋움체"/>
                <a:ea typeface="돋움체"/>
              </a:rPr>
              <a:t>public</a:t>
            </a:r>
            <a:r>
              <a:rPr lang="en-US" altLang="ko-KR" sz="21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100" dirty="0" err="1" smtClean="0">
                <a:solidFill>
                  <a:srgbClr val="2B91AF"/>
                </a:solidFill>
                <a:latin typeface="돋움체"/>
                <a:ea typeface="돋움체"/>
              </a:rPr>
              <a:t>CDialogEx</a:t>
            </a:r>
            <a:endParaRPr lang="en-US" altLang="ko-KR" sz="21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 lvl="0">
              <a:buClr>
                <a:srgbClr val="2DA2BF"/>
              </a:buClr>
              <a:buNone/>
            </a:pPr>
            <a:r>
              <a:rPr lang="en-US" altLang="ko-KR" sz="21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 lvl="0">
              <a:buClr>
                <a:srgbClr val="2DA2BF"/>
              </a:buClr>
              <a:buNone/>
            </a:pPr>
            <a:r>
              <a:rPr lang="en-US" altLang="ko-KR" sz="2100" dirty="0" smtClean="0">
                <a:solidFill>
                  <a:srgbClr val="000000"/>
                </a:solidFill>
                <a:latin typeface="돋움체"/>
                <a:ea typeface="돋움체"/>
              </a:rPr>
              <a:t>	…</a:t>
            </a:r>
          </a:p>
          <a:p>
            <a:pPr lvl="0">
              <a:buClr>
                <a:srgbClr val="2DA2BF"/>
              </a:buClr>
              <a:buNone/>
            </a:pPr>
            <a:r>
              <a:rPr lang="en-US" altLang="ko-KR" sz="2100" dirty="0" smtClean="0">
                <a:solidFill>
                  <a:srgbClr val="0000FF"/>
                </a:solidFill>
                <a:latin typeface="돋움체"/>
                <a:ea typeface="돋움체"/>
              </a:rPr>
              <a:t>public</a:t>
            </a:r>
            <a:r>
              <a:rPr lang="en-US" altLang="ko-KR" sz="2100" dirty="0" smtClean="0">
                <a:solidFill>
                  <a:srgbClr val="000000"/>
                </a:solidFill>
                <a:latin typeface="돋움체"/>
                <a:ea typeface="돋움체"/>
              </a:rPr>
              <a:t>:</a:t>
            </a:r>
          </a:p>
          <a:p>
            <a:pPr lvl="0">
              <a:buClr>
                <a:srgbClr val="2DA2BF"/>
              </a:buClr>
              <a:buNone/>
            </a:pPr>
            <a:r>
              <a:rPr lang="en-US" altLang="ko-KR" sz="2100" dirty="0" smtClean="0">
                <a:solidFill>
                  <a:srgbClr val="000000"/>
                </a:solidFill>
                <a:latin typeface="돋움체"/>
                <a:ea typeface="돋움체"/>
              </a:rPr>
              <a:t>	…</a:t>
            </a:r>
          </a:p>
          <a:p>
            <a:pPr>
              <a:buClr>
                <a:srgbClr val="2DA2BF"/>
              </a:buClr>
              <a:buNone/>
            </a:pPr>
            <a:r>
              <a:rPr lang="en-US" altLang="ko-KR" sz="2100" dirty="0" smtClean="0">
                <a:solidFill>
                  <a:srgbClr val="2B91AF"/>
                </a:solidFill>
                <a:latin typeface="돋움체"/>
                <a:ea typeface="돋움체"/>
              </a:rPr>
              <a:t>	</a:t>
            </a:r>
            <a:r>
              <a:rPr lang="en-US" altLang="ko-KR" sz="2100" b="1" dirty="0" err="1" smtClean="0">
                <a:solidFill>
                  <a:srgbClr val="2B91AF"/>
                </a:solidFill>
                <a:latin typeface="돋움체"/>
                <a:ea typeface="돋움체"/>
              </a:rPr>
              <a:t>CClient</a:t>
            </a:r>
            <a:r>
              <a:rPr lang="en-US" altLang="ko-KR" sz="2100" b="1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1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m_Client</a:t>
            </a:r>
            <a:r>
              <a:rPr lang="en-US" altLang="ko-KR" sz="21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 lvl="0">
              <a:buClr>
                <a:srgbClr val="2DA2BF"/>
              </a:buClr>
              <a:buNone/>
            </a:pPr>
            <a:r>
              <a:rPr lang="en-US" altLang="ko-KR" sz="2100" dirty="0" smtClean="0">
                <a:solidFill>
                  <a:srgbClr val="000000"/>
                </a:solidFill>
                <a:latin typeface="돋움체"/>
                <a:ea typeface="돋움체"/>
              </a:rPr>
              <a:t>};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서버와의 연결시도는 </a:t>
            </a:r>
            <a:r>
              <a:rPr lang="en-US" altLang="ko-KR" sz="2100" dirty="0" err="1" smtClean="0">
                <a:solidFill>
                  <a:srgbClr val="000000"/>
                </a:solidFill>
                <a:latin typeface="돋움체"/>
                <a:ea typeface="돋움체"/>
              </a:rPr>
              <a:t>OnInitDialog</a:t>
            </a:r>
            <a:r>
              <a:rPr lang="en-US" altLang="ko-KR" sz="2100" dirty="0" smtClean="0">
                <a:solidFill>
                  <a:srgbClr val="000000"/>
                </a:solidFill>
                <a:latin typeface="돋움체"/>
                <a:ea typeface="돋움체"/>
              </a:rPr>
              <a:t>()</a:t>
            </a:r>
            <a:r>
              <a:rPr lang="ko-KR" altLang="en-US" sz="2100" dirty="0" smtClean="0">
                <a:solidFill>
                  <a:srgbClr val="000000"/>
                </a:solidFill>
                <a:latin typeface="+mn-ea"/>
              </a:rPr>
              <a:t>에서 처리한다</a:t>
            </a:r>
            <a:endParaRPr lang="en-US" altLang="ko-KR" sz="3200" dirty="0" smtClean="0"/>
          </a:p>
          <a:p>
            <a:pPr>
              <a:buNone/>
            </a:pPr>
            <a:r>
              <a:rPr lang="en-US" altLang="ko-KR" sz="2000" dirty="0" smtClean="0">
                <a:solidFill>
                  <a:srgbClr val="2B91AF"/>
                </a:solidFill>
                <a:latin typeface="돋움체"/>
                <a:ea typeface="돋움체"/>
              </a:rPr>
              <a:t>BOOL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000" dirty="0" err="1" smtClean="0">
                <a:solidFill>
                  <a:srgbClr val="2B91AF"/>
                </a:solidFill>
                <a:latin typeface="돋움체"/>
                <a:ea typeface="돋움체"/>
              </a:rPr>
              <a:t>CClientSocketDlg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::</a:t>
            </a:r>
            <a:r>
              <a:rPr lang="en-US" altLang="ko-KR" sz="2000" dirty="0" err="1" smtClean="0">
                <a:solidFill>
                  <a:srgbClr val="000000"/>
                </a:solidFill>
                <a:latin typeface="돋움체"/>
                <a:ea typeface="돋움체"/>
              </a:rPr>
              <a:t>OnInitDialog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()</a:t>
            </a:r>
          </a:p>
          <a:p>
            <a:pPr>
              <a:buNone/>
            </a:pP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	…</a:t>
            </a:r>
          </a:p>
          <a:p>
            <a:pPr>
              <a:buNone/>
            </a:pPr>
            <a:endParaRPr lang="en-US" altLang="ko-KR" sz="20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000" dirty="0" smtClean="0">
                <a:solidFill>
                  <a:srgbClr val="008000"/>
                </a:solidFill>
                <a:latin typeface="돋움체"/>
                <a:ea typeface="돋움체"/>
              </a:rPr>
              <a:t>	// TODO: </a:t>
            </a:r>
            <a:r>
              <a:rPr lang="ko-KR" altLang="en-US" sz="2000" dirty="0" smtClean="0">
                <a:solidFill>
                  <a:srgbClr val="008000"/>
                </a:solidFill>
                <a:latin typeface="돋움체"/>
                <a:ea typeface="돋움체"/>
              </a:rPr>
              <a:t>여기에 추가 초기화 작업을 추가합니다</a:t>
            </a:r>
            <a:r>
              <a:rPr lang="en-US" altLang="ko-KR" sz="20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ko-KR" altLang="en-US" sz="20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	</a:t>
            </a:r>
            <a:r>
              <a:rPr lang="en-US" altLang="ko-KR" sz="20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m_Client.Create</a:t>
            </a:r>
            <a:r>
              <a:rPr lang="en-US" altLang="ko-KR" sz="2000" b="1" dirty="0" smtClean="0">
                <a:solidFill>
                  <a:srgbClr val="000000"/>
                </a:solidFill>
                <a:latin typeface="돋움체"/>
                <a:ea typeface="돋움체"/>
              </a:rPr>
              <a:t>()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;                       </a:t>
            </a:r>
            <a:r>
              <a:rPr lang="en-US" altLang="ko-KR" sz="2000" dirty="0" smtClean="0">
                <a:solidFill>
                  <a:srgbClr val="008000"/>
                </a:solidFill>
                <a:latin typeface="돋움체"/>
                <a:ea typeface="돋움체"/>
              </a:rPr>
              <a:t>// </a:t>
            </a:r>
            <a:r>
              <a:rPr lang="ko-KR" altLang="en-US" sz="2000" dirty="0" smtClean="0">
                <a:solidFill>
                  <a:srgbClr val="008000"/>
                </a:solidFill>
                <a:latin typeface="돋움체"/>
                <a:ea typeface="돋움체"/>
              </a:rPr>
              <a:t>클라이언트 소켓 생성</a:t>
            </a:r>
            <a:r>
              <a:rPr lang="en-US" altLang="ko-KR" sz="20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en-US" altLang="ko-KR" sz="20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	</a:t>
            </a:r>
            <a:r>
              <a:rPr lang="en-US" altLang="ko-KR" sz="20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m_Client.Connect</a:t>
            </a:r>
            <a:r>
              <a:rPr lang="en-US" altLang="ko-KR" sz="2000" b="1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000" b="1" dirty="0" smtClean="0">
                <a:solidFill>
                  <a:srgbClr val="6F008A"/>
                </a:solidFill>
                <a:latin typeface="돋움체"/>
                <a:ea typeface="돋움체"/>
              </a:rPr>
              <a:t>_T</a:t>
            </a:r>
            <a:r>
              <a:rPr lang="en-US" altLang="ko-KR" sz="2000" b="1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000" b="1" dirty="0" smtClean="0">
                <a:solidFill>
                  <a:srgbClr val="A31515"/>
                </a:solidFill>
                <a:latin typeface="돋움체"/>
                <a:ea typeface="돋움체"/>
              </a:rPr>
              <a:t>"127.0.0.1"</a:t>
            </a:r>
            <a:r>
              <a:rPr lang="en-US" altLang="ko-KR" sz="2000" b="1" dirty="0" smtClean="0">
                <a:solidFill>
                  <a:srgbClr val="000000"/>
                </a:solidFill>
                <a:latin typeface="돋움체"/>
                <a:ea typeface="돋움체"/>
              </a:rPr>
              <a:t>), 9000)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  <a:r>
              <a:rPr lang="en-US" altLang="ko-KR" sz="2000" dirty="0" smtClean="0">
                <a:solidFill>
                  <a:srgbClr val="008000"/>
                </a:solidFill>
                <a:latin typeface="돋움체"/>
                <a:ea typeface="돋움체"/>
              </a:rPr>
              <a:t> // </a:t>
            </a:r>
            <a:r>
              <a:rPr lang="ko-KR" altLang="en-US" sz="2000" dirty="0" smtClean="0">
                <a:solidFill>
                  <a:srgbClr val="008000"/>
                </a:solidFill>
                <a:latin typeface="돋움체"/>
                <a:ea typeface="돋움체"/>
              </a:rPr>
              <a:t>서버의 </a:t>
            </a:r>
            <a:r>
              <a:rPr lang="en-US" altLang="ko-KR" sz="2000" dirty="0" smtClean="0">
                <a:solidFill>
                  <a:srgbClr val="008000"/>
                </a:solidFill>
                <a:latin typeface="돋움체"/>
                <a:ea typeface="돋움체"/>
              </a:rPr>
              <a:t>IP </a:t>
            </a:r>
            <a:r>
              <a:rPr lang="ko-KR" altLang="en-US" sz="2000" dirty="0" smtClean="0">
                <a:solidFill>
                  <a:srgbClr val="008000"/>
                </a:solidFill>
                <a:latin typeface="돋움체"/>
                <a:ea typeface="돋움체"/>
              </a:rPr>
              <a:t>주소와 포트 번호를 이용하여 연결시도</a:t>
            </a:r>
            <a:r>
              <a:rPr lang="en-US" altLang="ko-KR" sz="20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en-US" altLang="ko-KR" sz="20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endParaRPr lang="ko-KR" altLang="en-US" sz="20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000" dirty="0" smtClean="0">
                <a:solidFill>
                  <a:srgbClr val="0000FF"/>
                </a:solidFill>
                <a:latin typeface="돋움체"/>
                <a:ea typeface="돋움체"/>
              </a:rPr>
              <a:t>	return</a:t>
            </a:r>
            <a:r>
              <a:rPr lang="ko-KR" altLang="en-US" sz="20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000" dirty="0" smtClean="0">
                <a:solidFill>
                  <a:srgbClr val="6F008A"/>
                </a:solidFill>
                <a:latin typeface="돋움체"/>
                <a:ea typeface="돋움체"/>
              </a:rPr>
              <a:t>TRUE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;  </a:t>
            </a:r>
            <a:r>
              <a:rPr lang="en-US" altLang="ko-KR" sz="2000" dirty="0" smtClean="0">
                <a:solidFill>
                  <a:srgbClr val="008000"/>
                </a:solidFill>
                <a:latin typeface="돋움체"/>
                <a:ea typeface="돋움체"/>
              </a:rPr>
              <a:t>// </a:t>
            </a:r>
            <a:r>
              <a:rPr lang="ko-KR" altLang="en-US" sz="2000" dirty="0" smtClean="0">
                <a:solidFill>
                  <a:srgbClr val="008000"/>
                </a:solidFill>
                <a:latin typeface="돋움체"/>
                <a:ea typeface="돋움체"/>
              </a:rPr>
              <a:t>포커스를 컨트롤에 설정하지 않으면 </a:t>
            </a:r>
            <a:r>
              <a:rPr lang="en-US" altLang="ko-KR" sz="2000" dirty="0" smtClean="0">
                <a:solidFill>
                  <a:srgbClr val="008000"/>
                </a:solidFill>
                <a:latin typeface="돋움체"/>
                <a:ea typeface="돋움체"/>
              </a:rPr>
              <a:t>TRUE</a:t>
            </a:r>
            <a:r>
              <a:rPr lang="ko-KR" altLang="en-US" sz="2000" dirty="0" smtClean="0">
                <a:solidFill>
                  <a:srgbClr val="008000"/>
                </a:solidFill>
                <a:latin typeface="돋움체"/>
                <a:ea typeface="돋움체"/>
              </a:rPr>
              <a:t>를 반환합니다</a:t>
            </a:r>
            <a:r>
              <a:rPr lang="en-US" altLang="ko-KR" sz="20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en-US" altLang="ko-KR" sz="20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lang="en-US" altLang="ko-KR" sz="20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대화 상자</a:t>
            </a:r>
            <a:r>
              <a:rPr lang="en-US" altLang="ko-KR" dirty="0" smtClean="0"/>
              <a:t>(Dialog Box)</a:t>
            </a:r>
            <a:endParaRPr lang="ko-KR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ko-KR" altLang="en-US" sz="4000" dirty="0" smtClean="0"/>
              <a:t>사용할 컨트롤을 </a:t>
            </a:r>
            <a:r>
              <a:rPr lang="ko-KR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더블 클릭</a:t>
            </a:r>
            <a:r>
              <a:rPr lang="ko-KR" altLang="en-US" sz="4000" dirty="0" smtClean="0"/>
              <a:t>을 하면 </a:t>
            </a:r>
            <a:r>
              <a:rPr lang="ko-KR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자동으로 해당 함수가 등록</a:t>
            </a:r>
            <a:r>
              <a:rPr lang="en-US" altLang="ko-K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ko-KR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추가</a:t>
            </a:r>
            <a:r>
              <a:rPr lang="ko-KR" altLang="en-US" sz="4000" dirty="0" smtClean="0"/>
              <a:t> 된다</a:t>
            </a:r>
            <a:endParaRPr lang="en-US" altLang="ko-KR" sz="4000" dirty="0" smtClean="0"/>
          </a:p>
          <a:p>
            <a:endParaRPr lang="en-US" altLang="ko-KR" sz="2000" dirty="0" smtClean="0"/>
          </a:p>
          <a:p>
            <a:pPr>
              <a:buNone/>
            </a:pPr>
            <a:r>
              <a:rPr lang="en-US" altLang="ko-KR" sz="3200" dirty="0" smtClean="0">
                <a:solidFill>
                  <a:srgbClr val="0000FF"/>
                </a:solidFill>
                <a:latin typeface="돋움체"/>
                <a:ea typeface="돋움체"/>
              </a:rPr>
              <a:t>class</a:t>
            </a:r>
            <a:r>
              <a:rPr lang="en-US" altLang="ko-KR" sz="32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3200" dirty="0" err="1" smtClean="0">
                <a:solidFill>
                  <a:srgbClr val="2B91AF"/>
                </a:solidFill>
                <a:latin typeface="돋움체"/>
                <a:ea typeface="돋움체"/>
              </a:rPr>
              <a:t>CClientSocketDlg</a:t>
            </a:r>
            <a:r>
              <a:rPr lang="en-US" altLang="ko-KR" sz="3200" dirty="0" smtClean="0">
                <a:solidFill>
                  <a:srgbClr val="000000"/>
                </a:solidFill>
                <a:latin typeface="돋움체"/>
                <a:ea typeface="돋움체"/>
              </a:rPr>
              <a:t> : </a:t>
            </a:r>
            <a:r>
              <a:rPr lang="en-US" altLang="ko-KR" sz="3200" dirty="0" smtClean="0">
                <a:solidFill>
                  <a:srgbClr val="0000FF"/>
                </a:solidFill>
                <a:latin typeface="돋움체"/>
                <a:ea typeface="돋움체"/>
              </a:rPr>
              <a:t>public</a:t>
            </a:r>
            <a:r>
              <a:rPr lang="en-US" altLang="ko-KR" sz="32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3200" dirty="0" err="1" smtClean="0">
                <a:solidFill>
                  <a:srgbClr val="2B91AF"/>
                </a:solidFill>
                <a:latin typeface="돋움체"/>
                <a:ea typeface="돋움체"/>
              </a:rPr>
              <a:t>CDialogEx</a:t>
            </a:r>
            <a:endParaRPr lang="en-US" altLang="ko-KR" sz="32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32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3200" dirty="0" smtClean="0">
                <a:solidFill>
                  <a:srgbClr val="000000"/>
                </a:solidFill>
                <a:latin typeface="돋움체"/>
                <a:ea typeface="돋움체"/>
              </a:rPr>
              <a:t>	…</a:t>
            </a:r>
          </a:p>
          <a:p>
            <a:pPr>
              <a:buNone/>
            </a:pPr>
            <a:r>
              <a:rPr lang="en-US" altLang="ko-KR" sz="3200" dirty="0" smtClean="0">
                <a:solidFill>
                  <a:srgbClr val="0000FF"/>
                </a:solidFill>
                <a:latin typeface="돋움체"/>
                <a:ea typeface="돋움체"/>
              </a:rPr>
              <a:t>public</a:t>
            </a:r>
            <a:r>
              <a:rPr lang="en-US" altLang="ko-KR" sz="3200" dirty="0" smtClean="0">
                <a:solidFill>
                  <a:srgbClr val="000000"/>
                </a:solidFill>
                <a:latin typeface="돋움체"/>
                <a:ea typeface="돋움체"/>
              </a:rPr>
              <a:t>:</a:t>
            </a:r>
          </a:p>
          <a:p>
            <a:pPr>
              <a:buNone/>
            </a:pPr>
            <a:r>
              <a:rPr lang="en-US" altLang="ko-KR" sz="3200" dirty="0" smtClean="0">
                <a:solidFill>
                  <a:srgbClr val="000000"/>
                </a:solidFill>
                <a:latin typeface="돋움체"/>
                <a:ea typeface="돋움체"/>
              </a:rPr>
              <a:t>	…</a:t>
            </a:r>
            <a:endParaRPr lang="ko-KR" altLang="en-US" sz="32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3200" dirty="0" smtClean="0">
                <a:solidFill>
                  <a:srgbClr val="6F008A"/>
                </a:solidFill>
                <a:latin typeface="돋움체"/>
                <a:ea typeface="돋움체"/>
              </a:rPr>
              <a:t>	</a:t>
            </a:r>
            <a:r>
              <a:rPr lang="en-US" altLang="ko-KR" sz="3200" b="1" dirty="0" err="1" smtClean="0">
                <a:solidFill>
                  <a:srgbClr val="6F008A"/>
                </a:solidFill>
                <a:latin typeface="돋움체"/>
                <a:ea typeface="돋움체"/>
              </a:rPr>
              <a:t>afx_msg</a:t>
            </a:r>
            <a:r>
              <a:rPr lang="en-US" altLang="ko-KR" sz="3200" b="1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3200" b="1" dirty="0" smtClean="0">
                <a:solidFill>
                  <a:srgbClr val="0000FF"/>
                </a:solidFill>
                <a:latin typeface="돋움체"/>
                <a:ea typeface="돋움체"/>
              </a:rPr>
              <a:t>void</a:t>
            </a:r>
            <a:r>
              <a:rPr lang="en-US" altLang="ko-KR" sz="3200" b="1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32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OnBnClickedButtonSend</a:t>
            </a:r>
            <a:r>
              <a:rPr lang="en-US" altLang="ko-KR" sz="3200" b="1" dirty="0" smtClean="0">
                <a:solidFill>
                  <a:srgbClr val="000000"/>
                </a:solidFill>
                <a:latin typeface="돋움체"/>
                <a:ea typeface="돋움체"/>
              </a:rPr>
              <a:t>()</a:t>
            </a:r>
            <a:r>
              <a:rPr lang="en-US" altLang="ko-KR" sz="32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3200" dirty="0" smtClean="0">
                <a:solidFill>
                  <a:srgbClr val="000000"/>
                </a:solidFill>
                <a:latin typeface="돋움체"/>
                <a:ea typeface="돋움체"/>
              </a:rPr>
              <a:t>};</a:t>
            </a:r>
          </a:p>
          <a:p>
            <a:pPr>
              <a:buNone/>
            </a:pPr>
            <a:endParaRPr lang="en-US" altLang="ko-KR" sz="32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3200" b="1" dirty="0" smtClean="0">
                <a:solidFill>
                  <a:srgbClr val="0000FF"/>
                </a:solidFill>
                <a:latin typeface="돋움체"/>
                <a:ea typeface="돋움체"/>
              </a:rPr>
              <a:t>void</a:t>
            </a:r>
            <a:r>
              <a:rPr lang="en-US" altLang="ko-KR" sz="3200" b="1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3200" b="1" dirty="0" err="1" smtClean="0">
                <a:solidFill>
                  <a:srgbClr val="2B91AF"/>
                </a:solidFill>
                <a:latin typeface="돋움체"/>
                <a:ea typeface="돋움체"/>
              </a:rPr>
              <a:t>CClientSocketDlg</a:t>
            </a:r>
            <a:r>
              <a:rPr lang="en-US" altLang="ko-KR" sz="3200" b="1" dirty="0" smtClean="0">
                <a:solidFill>
                  <a:srgbClr val="000000"/>
                </a:solidFill>
                <a:latin typeface="돋움체"/>
                <a:ea typeface="돋움체"/>
              </a:rPr>
              <a:t>::</a:t>
            </a:r>
            <a:r>
              <a:rPr lang="en-US" altLang="ko-KR" sz="32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OnBnClickedButtonSend</a:t>
            </a:r>
            <a:r>
              <a:rPr lang="en-US" altLang="ko-KR" sz="3200" b="1" dirty="0" smtClean="0">
                <a:solidFill>
                  <a:srgbClr val="000000"/>
                </a:solidFill>
                <a:latin typeface="돋움체"/>
                <a:ea typeface="돋움체"/>
              </a:rPr>
              <a:t>()</a:t>
            </a:r>
          </a:p>
          <a:p>
            <a:pPr>
              <a:buNone/>
            </a:pPr>
            <a:r>
              <a:rPr lang="en-US" altLang="ko-KR" sz="32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3200" dirty="0" smtClean="0">
                <a:solidFill>
                  <a:srgbClr val="008000"/>
                </a:solidFill>
                <a:latin typeface="돋움체"/>
                <a:ea typeface="돋움체"/>
              </a:rPr>
              <a:t>	// </a:t>
            </a:r>
            <a:r>
              <a:rPr lang="ko-KR" altLang="en-US" sz="3200" dirty="0" smtClean="0">
                <a:solidFill>
                  <a:srgbClr val="008000"/>
                </a:solidFill>
                <a:latin typeface="돋움체"/>
                <a:ea typeface="돋움체"/>
              </a:rPr>
              <a:t>여기에서 서버로 보낼 데이터 처리를 하면 된다</a:t>
            </a:r>
            <a:r>
              <a:rPr lang="en-US" altLang="ko-KR" sz="32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en-US" altLang="ko-KR" sz="32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3200" dirty="0" smtClean="0">
                <a:solidFill>
                  <a:srgbClr val="2B91AF"/>
                </a:solidFill>
                <a:latin typeface="돋움체"/>
                <a:ea typeface="돋움체"/>
              </a:rPr>
              <a:t>	</a:t>
            </a:r>
            <a:r>
              <a:rPr lang="en-US" altLang="ko-KR" sz="3200" b="1" dirty="0" err="1" smtClean="0">
                <a:solidFill>
                  <a:srgbClr val="2B91AF"/>
                </a:solidFill>
                <a:latin typeface="돋움체"/>
                <a:ea typeface="돋움체"/>
              </a:rPr>
              <a:t>CString</a:t>
            </a:r>
            <a:r>
              <a:rPr lang="en-US" altLang="ko-KR" sz="3200" b="1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32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msg</a:t>
            </a:r>
            <a:r>
              <a:rPr lang="en-US" altLang="ko-KR" sz="3200" b="1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3200" dirty="0" smtClean="0">
                <a:solidFill>
                  <a:srgbClr val="6F008A"/>
                </a:solidFill>
                <a:latin typeface="돋움체"/>
                <a:ea typeface="돋움체"/>
              </a:rPr>
              <a:t>	</a:t>
            </a:r>
            <a:r>
              <a:rPr lang="en-US" altLang="ko-KR" sz="3200" b="1" dirty="0" err="1" smtClean="0">
                <a:solidFill>
                  <a:srgbClr val="6F008A"/>
                </a:solidFill>
                <a:latin typeface="돋움체"/>
                <a:ea typeface="돋움체"/>
              </a:rPr>
              <a:t>GetDlgItemText</a:t>
            </a:r>
            <a:r>
              <a:rPr lang="en-US" altLang="ko-KR" sz="3200" b="1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3200" b="1" dirty="0" smtClean="0">
                <a:solidFill>
                  <a:srgbClr val="6F008A"/>
                </a:solidFill>
                <a:latin typeface="돋움체"/>
                <a:ea typeface="돋움체"/>
              </a:rPr>
              <a:t>IDC_EDIT_CHAT_TEXT</a:t>
            </a:r>
            <a:r>
              <a:rPr lang="en-US" altLang="ko-KR" sz="3200" b="1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32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msg</a:t>
            </a:r>
            <a:r>
              <a:rPr lang="en-US" altLang="ko-KR" sz="3200" b="1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  <a:r>
              <a:rPr lang="en-US" altLang="ko-KR" sz="3200" dirty="0" smtClean="0">
                <a:solidFill>
                  <a:srgbClr val="000000"/>
                </a:solidFill>
                <a:latin typeface="돋움체"/>
                <a:ea typeface="돋움체"/>
              </a:rPr>
              <a:t>;           </a:t>
            </a:r>
            <a:r>
              <a:rPr lang="en-US" altLang="ko-KR" sz="3200" dirty="0" smtClean="0">
                <a:solidFill>
                  <a:srgbClr val="008000"/>
                </a:solidFill>
                <a:latin typeface="돋움체"/>
                <a:ea typeface="돋움체"/>
              </a:rPr>
              <a:t>// Edit Control</a:t>
            </a:r>
            <a:r>
              <a:rPr lang="ko-KR" altLang="en-US" sz="3200" dirty="0" smtClean="0">
                <a:solidFill>
                  <a:srgbClr val="008000"/>
                </a:solidFill>
                <a:latin typeface="돋움체"/>
                <a:ea typeface="돋움체"/>
              </a:rPr>
              <a:t>에 쓴 내용은 가져온다</a:t>
            </a:r>
            <a:r>
              <a:rPr lang="en-US" altLang="ko-KR" sz="32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en-US" altLang="ko-KR" sz="32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3200" dirty="0" smtClean="0">
                <a:solidFill>
                  <a:srgbClr val="0000FF"/>
                </a:solidFill>
                <a:latin typeface="돋움체"/>
                <a:ea typeface="돋움체"/>
              </a:rPr>
              <a:t>	if</a:t>
            </a:r>
            <a:r>
              <a:rPr lang="en-US" altLang="ko-KR" sz="3200" dirty="0" smtClean="0">
                <a:solidFill>
                  <a:srgbClr val="000000"/>
                </a:solidFill>
                <a:latin typeface="돋움체"/>
                <a:ea typeface="돋움체"/>
              </a:rPr>
              <a:t> (</a:t>
            </a:r>
            <a:r>
              <a:rPr lang="en-US" altLang="ko-KR" sz="3200" b="1" dirty="0" smtClean="0">
                <a:solidFill>
                  <a:srgbClr val="000000"/>
                </a:solidFill>
                <a:latin typeface="돋움체"/>
                <a:ea typeface="돋움체"/>
              </a:rPr>
              <a:t>!</a:t>
            </a:r>
            <a:r>
              <a:rPr lang="en-US" altLang="ko-KR" sz="32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msg.IsEmpty</a:t>
            </a:r>
            <a:r>
              <a:rPr lang="en-US" altLang="ko-KR" sz="3200" b="1" dirty="0" smtClean="0">
                <a:solidFill>
                  <a:srgbClr val="000000"/>
                </a:solidFill>
                <a:latin typeface="돋움체"/>
                <a:ea typeface="돋움체"/>
              </a:rPr>
              <a:t>()</a:t>
            </a:r>
            <a:r>
              <a:rPr lang="en-US" altLang="ko-KR" sz="32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  <a:r>
              <a:rPr lang="en-US" altLang="ko-KR" sz="3200" dirty="0" smtClean="0">
                <a:solidFill>
                  <a:srgbClr val="008000"/>
                </a:solidFill>
                <a:latin typeface="돋움체"/>
                <a:ea typeface="돋움체"/>
              </a:rPr>
              <a:t>                                // </a:t>
            </a:r>
            <a:r>
              <a:rPr lang="ko-KR" altLang="en-US" sz="3200" dirty="0" smtClean="0">
                <a:solidFill>
                  <a:srgbClr val="008000"/>
                </a:solidFill>
                <a:latin typeface="돋움체"/>
                <a:ea typeface="돋움체"/>
              </a:rPr>
              <a:t>가져온 내용이 있는지 확인</a:t>
            </a:r>
            <a:r>
              <a:rPr lang="en-US" altLang="ko-KR" sz="32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en-US" altLang="ko-KR" sz="32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3200" dirty="0" smtClean="0">
                <a:solidFill>
                  <a:srgbClr val="000000"/>
                </a:solidFill>
                <a:latin typeface="돋움체"/>
                <a:ea typeface="돋움체"/>
              </a:rPr>
              <a:t>	{</a:t>
            </a:r>
          </a:p>
          <a:p>
            <a:pPr>
              <a:buNone/>
            </a:pPr>
            <a:r>
              <a:rPr lang="en-US" altLang="ko-KR" sz="3200" dirty="0" smtClean="0">
                <a:solidFill>
                  <a:srgbClr val="000000"/>
                </a:solidFill>
                <a:latin typeface="돋움체"/>
                <a:ea typeface="돋움체"/>
              </a:rPr>
              <a:t>		</a:t>
            </a:r>
            <a:r>
              <a:rPr lang="en-US" altLang="ko-KR" sz="32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m_List.AddString</a:t>
            </a:r>
            <a:r>
              <a:rPr lang="en-US" altLang="ko-KR" sz="3200" b="1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32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msg</a:t>
            </a:r>
            <a:r>
              <a:rPr lang="en-US" altLang="ko-KR" sz="3200" b="1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  <a:r>
              <a:rPr lang="en-US" altLang="ko-KR" sz="32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  <a:r>
              <a:rPr lang="en-US" altLang="ko-KR" sz="3200" dirty="0" smtClean="0">
                <a:solidFill>
                  <a:srgbClr val="008000"/>
                </a:solidFill>
                <a:latin typeface="돋움체"/>
                <a:ea typeface="돋움체"/>
              </a:rPr>
              <a:t>                     // </a:t>
            </a:r>
            <a:r>
              <a:rPr lang="ko-KR" altLang="en-US" sz="3200" dirty="0" smtClean="0">
                <a:solidFill>
                  <a:srgbClr val="008000"/>
                </a:solidFill>
                <a:latin typeface="돋움체"/>
                <a:ea typeface="돋움체"/>
              </a:rPr>
              <a:t>내용이 있다면 해당 문자를 </a:t>
            </a:r>
            <a:r>
              <a:rPr lang="en-US" altLang="ko-KR" sz="3200" dirty="0" smtClean="0">
                <a:solidFill>
                  <a:srgbClr val="008000"/>
                </a:solidFill>
                <a:latin typeface="돋움체"/>
                <a:ea typeface="돋움체"/>
              </a:rPr>
              <a:t>List Box</a:t>
            </a:r>
            <a:r>
              <a:rPr lang="ko-KR" altLang="en-US" sz="3200" dirty="0" smtClean="0">
                <a:solidFill>
                  <a:srgbClr val="008000"/>
                </a:solidFill>
                <a:latin typeface="돋움체"/>
                <a:ea typeface="돋움체"/>
              </a:rPr>
              <a:t>에서 출력</a:t>
            </a:r>
            <a:r>
              <a:rPr lang="en-US" altLang="ko-KR" sz="32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</a:p>
          <a:p>
            <a:pPr>
              <a:buNone/>
            </a:pPr>
            <a:r>
              <a:rPr lang="en-US" altLang="ko-KR" sz="3200" dirty="0" smtClean="0">
                <a:solidFill>
                  <a:srgbClr val="6F008A"/>
                </a:solidFill>
                <a:latin typeface="돋움체"/>
                <a:ea typeface="돋움체"/>
              </a:rPr>
              <a:t>		</a:t>
            </a:r>
            <a:r>
              <a:rPr lang="en-US" altLang="ko-KR" sz="3200" b="1" dirty="0" err="1" smtClean="0">
                <a:solidFill>
                  <a:srgbClr val="6F008A"/>
                </a:solidFill>
                <a:latin typeface="돋움체"/>
                <a:ea typeface="돋움체"/>
              </a:rPr>
              <a:t>SetDlgItemText</a:t>
            </a:r>
            <a:r>
              <a:rPr lang="en-US" altLang="ko-KR" sz="3200" b="1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3200" b="1" dirty="0" smtClean="0">
                <a:solidFill>
                  <a:srgbClr val="6F008A"/>
                </a:solidFill>
                <a:latin typeface="돋움체"/>
                <a:ea typeface="돋움체"/>
              </a:rPr>
              <a:t>IDC_EDIT_CHAT_TEXT</a:t>
            </a:r>
            <a:r>
              <a:rPr lang="en-US" altLang="ko-KR" sz="3200" b="1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3200" b="1" dirty="0" smtClean="0">
                <a:solidFill>
                  <a:srgbClr val="6F008A"/>
                </a:solidFill>
                <a:latin typeface="돋움체"/>
                <a:ea typeface="돋움체"/>
              </a:rPr>
              <a:t>_T</a:t>
            </a:r>
            <a:r>
              <a:rPr lang="en-US" altLang="ko-KR" sz="3200" b="1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3200" b="1" dirty="0" smtClean="0">
                <a:solidFill>
                  <a:srgbClr val="A31515"/>
                </a:solidFill>
                <a:latin typeface="돋움체"/>
                <a:ea typeface="돋움체"/>
              </a:rPr>
              <a:t>""</a:t>
            </a:r>
            <a:r>
              <a:rPr lang="en-US" altLang="ko-KR" sz="3200" b="1" dirty="0" smtClean="0">
                <a:solidFill>
                  <a:srgbClr val="000000"/>
                </a:solidFill>
                <a:latin typeface="돋움체"/>
                <a:ea typeface="돋움체"/>
              </a:rPr>
              <a:t>))</a:t>
            </a:r>
            <a:r>
              <a:rPr lang="en-US" altLang="ko-KR" sz="32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  <a:r>
              <a:rPr lang="en-US" altLang="ko-KR" sz="3200" dirty="0" smtClean="0">
                <a:solidFill>
                  <a:srgbClr val="008000"/>
                </a:solidFill>
                <a:latin typeface="돋움체"/>
                <a:ea typeface="돋움체"/>
              </a:rPr>
              <a:t>// Edit Control</a:t>
            </a:r>
            <a:r>
              <a:rPr lang="ko-KR" altLang="en-US" sz="3200" dirty="0" smtClean="0">
                <a:solidFill>
                  <a:srgbClr val="008000"/>
                </a:solidFill>
                <a:latin typeface="돋움체"/>
                <a:ea typeface="돋움체"/>
              </a:rPr>
              <a:t>에 적혀있는 내용을 지운다</a:t>
            </a:r>
            <a:r>
              <a:rPr lang="en-US" altLang="ko-KR" sz="32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</a:p>
          <a:p>
            <a:pPr>
              <a:buNone/>
            </a:pPr>
            <a:endParaRPr lang="en-US" altLang="ko-KR" sz="3200" dirty="0" smtClean="0">
              <a:solidFill>
                <a:srgbClr val="008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3200" dirty="0" smtClean="0">
                <a:solidFill>
                  <a:srgbClr val="008000"/>
                </a:solidFill>
                <a:latin typeface="돋움체"/>
                <a:ea typeface="돋움체"/>
              </a:rPr>
              <a:t>		//  </a:t>
            </a:r>
            <a:r>
              <a:rPr lang="en-US" altLang="ko-KR" sz="3200" dirty="0" err="1" smtClean="0">
                <a:solidFill>
                  <a:srgbClr val="008000"/>
                </a:solidFill>
                <a:latin typeface="돋움체"/>
                <a:ea typeface="돋움체"/>
              </a:rPr>
              <a:t>Cstring</a:t>
            </a:r>
            <a:r>
              <a:rPr lang="ko-KR" altLang="en-US" sz="3200" dirty="0" smtClean="0">
                <a:solidFill>
                  <a:srgbClr val="008000"/>
                </a:solidFill>
                <a:latin typeface="돋움체"/>
                <a:ea typeface="돋움체"/>
              </a:rPr>
              <a:t>으로 받은 문자열을 아래와 같이 버퍼에 넣을 수 있다</a:t>
            </a:r>
            <a:r>
              <a:rPr lang="en-US" altLang="ko-KR" sz="32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</a:p>
          <a:p>
            <a:pPr>
              <a:buNone/>
            </a:pPr>
            <a:r>
              <a:rPr lang="en-US" altLang="ko-KR" sz="3200" dirty="0" smtClean="0">
                <a:solidFill>
                  <a:srgbClr val="0000FF"/>
                </a:solidFill>
                <a:latin typeface="돋움체"/>
                <a:ea typeface="돋움체"/>
              </a:rPr>
              <a:t>		char</a:t>
            </a:r>
            <a:r>
              <a:rPr lang="en-US" altLang="ko-KR" sz="32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3200" dirty="0" err="1" smtClean="0">
                <a:solidFill>
                  <a:srgbClr val="000000"/>
                </a:solidFill>
                <a:latin typeface="돋움체"/>
                <a:ea typeface="돋움체"/>
              </a:rPr>
              <a:t>buf</a:t>
            </a:r>
            <a:r>
              <a:rPr lang="en-US" altLang="ko-KR" sz="3200" dirty="0" smtClean="0">
                <a:solidFill>
                  <a:srgbClr val="000000"/>
                </a:solidFill>
                <a:latin typeface="돋움체"/>
                <a:ea typeface="돋움체"/>
              </a:rPr>
              <a:t>[10];</a:t>
            </a:r>
          </a:p>
          <a:p>
            <a:pPr>
              <a:buNone/>
            </a:pPr>
            <a:r>
              <a:rPr lang="en-US" altLang="ko-KR" sz="3200" dirty="0" smtClean="0">
                <a:solidFill>
                  <a:srgbClr val="2B91AF"/>
                </a:solidFill>
                <a:latin typeface="돋움체"/>
                <a:ea typeface="돋움체"/>
              </a:rPr>
              <a:t>		</a:t>
            </a:r>
            <a:r>
              <a:rPr lang="en-US" altLang="ko-KR" sz="3200" b="1" dirty="0" smtClean="0">
                <a:solidFill>
                  <a:srgbClr val="2B91AF"/>
                </a:solidFill>
                <a:latin typeface="돋움체"/>
                <a:ea typeface="돋움체"/>
              </a:rPr>
              <a:t>CW2A</a:t>
            </a:r>
            <a:r>
              <a:rPr lang="en-US" altLang="ko-KR" sz="3200" b="1" dirty="0" smtClean="0">
                <a:solidFill>
                  <a:srgbClr val="000000"/>
                </a:solidFill>
                <a:latin typeface="돋움체"/>
                <a:ea typeface="돋움체"/>
              </a:rPr>
              <a:t> message(</a:t>
            </a:r>
            <a:r>
              <a:rPr lang="en-US" altLang="ko-KR" sz="32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msg.GetString</a:t>
            </a:r>
            <a:r>
              <a:rPr lang="en-US" altLang="ko-KR" sz="3200" b="1" dirty="0" smtClean="0">
                <a:solidFill>
                  <a:srgbClr val="000000"/>
                </a:solidFill>
                <a:latin typeface="돋움체"/>
                <a:ea typeface="돋움체"/>
              </a:rPr>
              <a:t>())</a:t>
            </a:r>
            <a:r>
              <a:rPr lang="en-US" altLang="ko-KR" sz="32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3200" dirty="0" smtClean="0">
                <a:solidFill>
                  <a:srgbClr val="000000"/>
                </a:solidFill>
                <a:latin typeface="돋움체"/>
                <a:ea typeface="돋움체"/>
              </a:rPr>
              <a:t>		</a:t>
            </a:r>
            <a:r>
              <a:rPr lang="en-US" altLang="ko-KR" sz="3200" dirty="0" err="1" smtClean="0">
                <a:solidFill>
                  <a:srgbClr val="000000"/>
                </a:solidFill>
                <a:latin typeface="돋움체"/>
                <a:ea typeface="돋움체"/>
              </a:rPr>
              <a:t>strcpy_s</a:t>
            </a:r>
            <a:r>
              <a:rPr lang="en-US" altLang="ko-KR" sz="32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3200" dirty="0" err="1" smtClean="0">
                <a:solidFill>
                  <a:srgbClr val="000000"/>
                </a:solidFill>
                <a:latin typeface="돋움체"/>
                <a:ea typeface="돋움체"/>
              </a:rPr>
              <a:t>buf</a:t>
            </a:r>
            <a:r>
              <a:rPr lang="en-US" altLang="ko-KR" sz="32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3200" dirty="0" err="1" smtClean="0">
                <a:solidFill>
                  <a:srgbClr val="0000FF"/>
                </a:solidFill>
                <a:latin typeface="돋움체"/>
                <a:ea typeface="돋움체"/>
              </a:rPr>
              <a:t>sizeof</a:t>
            </a:r>
            <a:r>
              <a:rPr lang="en-US" altLang="ko-KR" sz="32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3200" dirty="0" err="1" smtClean="0">
                <a:solidFill>
                  <a:srgbClr val="000000"/>
                </a:solidFill>
                <a:latin typeface="돋움체"/>
                <a:ea typeface="돋움체"/>
              </a:rPr>
              <a:t>buf</a:t>
            </a:r>
            <a:r>
              <a:rPr lang="en-US" altLang="ko-KR" sz="3200" dirty="0" smtClean="0">
                <a:solidFill>
                  <a:srgbClr val="000000"/>
                </a:solidFill>
                <a:latin typeface="돋움체"/>
                <a:ea typeface="돋움체"/>
              </a:rPr>
              <a:t>), </a:t>
            </a:r>
            <a:r>
              <a:rPr lang="en-US" altLang="ko-KR" sz="3200" dirty="0" err="1" smtClean="0">
                <a:solidFill>
                  <a:srgbClr val="000000"/>
                </a:solidFill>
                <a:latin typeface="돋움체"/>
                <a:ea typeface="돋움체"/>
              </a:rPr>
              <a:t>message.m_szBuffer</a:t>
            </a:r>
            <a:r>
              <a:rPr lang="en-US" altLang="ko-KR" sz="32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3200" dirty="0" smtClean="0">
                <a:solidFill>
                  <a:srgbClr val="008000"/>
                </a:solidFill>
                <a:latin typeface="돋움체"/>
                <a:ea typeface="돋움체"/>
              </a:rPr>
              <a:t>		</a:t>
            </a:r>
          </a:p>
          <a:p>
            <a:pPr>
              <a:buNone/>
            </a:pPr>
            <a:r>
              <a:rPr lang="en-US" altLang="ko-KR" sz="3200" dirty="0" smtClean="0">
                <a:solidFill>
                  <a:srgbClr val="008000"/>
                </a:solidFill>
                <a:latin typeface="돋움체"/>
                <a:ea typeface="돋움체"/>
              </a:rPr>
              <a:t>		// </a:t>
            </a:r>
            <a:r>
              <a:rPr lang="en-US" altLang="ko-KR" sz="3200" dirty="0" err="1" smtClean="0">
                <a:solidFill>
                  <a:srgbClr val="008000"/>
                </a:solidFill>
                <a:latin typeface="돋움체"/>
                <a:ea typeface="돋움체"/>
              </a:rPr>
              <a:t>m_Client.Send</a:t>
            </a:r>
            <a:r>
              <a:rPr lang="en-US" altLang="ko-KR" sz="3200" dirty="0" smtClean="0">
                <a:solidFill>
                  <a:srgbClr val="008000"/>
                </a:solidFill>
                <a:latin typeface="돋움체"/>
                <a:ea typeface="돋움체"/>
              </a:rPr>
              <a:t>() </a:t>
            </a:r>
            <a:r>
              <a:rPr lang="ko-KR" altLang="en-US" sz="3200" dirty="0" smtClean="0">
                <a:solidFill>
                  <a:srgbClr val="008000"/>
                </a:solidFill>
                <a:latin typeface="돋움체"/>
                <a:ea typeface="돋움체"/>
              </a:rPr>
              <a:t>함수를 이용하여 데이터를 전송할 수 있다</a:t>
            </a:r>
            <a:r>
              <a:rPr lang="en-US" altLang="ko-KR" sz="32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en-US" altLang="ko-KR" sz="32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3200" dirty="0" smtClean="0">
                <a:solidFill>
                  <a:srgbClr val="000000"/>
                </a:solidFill>
                <a:latin typeface="돋움체"/>
                <a:ea typeface="돋움체"/>
              </a:rPr>
              <a:t>		</a:t>
            </a:r>
            <a:r>
              <a:rPr lang="en-US" altLang="ko-KR" sz="32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m_Client.Send</a:t>
            </a:r>
            <a:r>
              <a:rPr lang="en-US" altLang="ko-KR" sz="3200" b="1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32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buf</a:t>
            </a:r>
            <a:r>
              <a:rPr lang="en-US" altLang="ko-KR" sz="3200" b="1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3200" b="1" dirty="0" err="1" smtClean="0">
                <a:solidFill>
                  <a:srgbClr val="0000FF"/>
                </a:solidFill>
                <a:latin typeface="돋움체"/>
                <a:ea typeface="돋움체"/>
              </a:rPr>
              <a:t>sizeof</a:t>
            </a:r>
            <a:r>
              <a:rPr lang="en-US" altLang="ko-KR" sz="3200" b="1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32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buf</a:t>
            </a:r>
            <a:r>
              <a:rPr lang="en-US" altLang="ko-KR" sz="3200" b="1" dirty="0" smtClean="0">
                <a:solidFill>
                  <a:srgbClr val="000000"/>
                </a:solidFill>
                <a:latin typeface="돋움체"/>
                <a:ea typeface="돋움체"/>
              </a:rPr>
              <a:t>))</a:t>
            </a:r>
            <a:r>
              <a:rPr lang="en-US" altLang="ko-KR" sz="32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3200" dirty="0" smtClean="0">
                <a:solidFill>
                  <a:srgbClr val="000000"/>
                </a:solidFill>
                <a:latin typeface="돋움체"/>
                <a:ea typeface="돋움체"/>
              </a:rPr>
              <a:t>	}</a:t>
            </a:r>
          </a:p>
          <a:p>
            <a:pPr>
              <a:buNone/>
            </a:pPr>
            <a:r>
              <a:rPr lang="en-US" altLang="ko-KR" sz="32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lang="ko-KR" altLang="en-US" sz="32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대화 상자</a:t>
            </a:r>
            <a:r>
              <a:rPr lang="en-US" altLang="ko-KR" dirty="0" smtClean="0"/>
              <a:t>(Dialog Box)</a:t>
            </a:r>
            <a:endParaRPr lang="ko-KR" altLang="en-US" dirty="0"/>
          </a:p>
        </p:txBody>
      </p:sp>
      <p:pic>
        <p:nvPicPr>
          <p:cNvPr id="3074" name="Picture 2" descr="C:\Users\rkddl\Desktop\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2049458"/>
            <a:ext cx="1530350" cy="736600"/>
          </a:xfrm>
          <a:prstGeom prst="rect">
            <a:avLst/>
          </a:prstGeom>
          <a:noFill/>
        </p:spPr>
      </p:pic>
      <p:cxnSp>
        <p:nvCxnSpPr>
          <p:cNvPr id="6" name="직선 화살표 연결선 5"/>
          <p:cNvCxnSpPr/>
          <p:nvPr/>
        </p:nvCxnSpPr>
        <p:spPr>
          <a:xfrm rot="16200000" flipV="1">
            <a:off x="6822297" y="2821777"/>
            <a:ext cx="571504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86512" y="3202544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Double Click!!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MFC </a:t>
            </a:r>
            <a:r>
              <a:rPr lang="ko-KR" altLang="en-US" dirty="0" smtClean="0"/>
              <a:t>프로젝트 만들기</a:t>
            </a:r>
            <a:endParaRPr lang="ko-KR" altLang="en-US" dirty="0"/>
          </a:p>
        </p:txBody>
      </p:sp>
      <p:pic>
        <p:nvPicPr>
          <p:cNvPr id="1026" name="Picture 2" descr="C:\Users\rkddl\Desktop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0891" y="1285860"/>
            <a:ext cx="7993075" cy="44483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MFC </a:t>
            </a:r>
            <a:r>
              <a:rPr lang="ko-KR" altLang="en-US" dirty="0" smtClean="0"/>
              <a:t>프로젝트 만들기</a:t>
            </a:r>
            <a:endParaRPr lang="ko-KR" altLang="en-US" dirty="0"/>
          </a:p>
        </p:txBody>
      </p:sp>
      <p:pic>
        <p:nvPicPr>
          <p:cNvPr id="2050" name="Picture 2" descr="C:\Users\rkddl\Desktop\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339892"/>
            <a:ext cx="6803525" cy="451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MFC </a:t>
            </a:r>
            <a:r>
              <a:rPr lang="ko-KR" altLang="en-US" dirty="0" smtClean="0"/>
              <a:t>프로젝트 만들기</a:t>
            </a:r>
            <a:endParaRPr lang="ko-KR" altLang="en-US" dirty="0"/>
          </a:p>
        </p:txBody>
      </p:sp>
      <p:pic>
        <p:nvPicPr>
          <p:cNvPr id="3074" name="Picture 2" descr="C:\Users\rkddl\Desktop\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428736"/>
            <a:ext cx="5738819" cy="446777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화면의 출력은 </a:t>
            </a:r>
            <a:r>
              <a:rPr lang="en-US" altLang="ko-KR" sz="2000" dirty="0" smtClean="0"/>
              <a:t>View </a:t>
            </a:r>
            <a:r>
              <a:rPr lang="ko-KR" altLang="en-US" sz="2000" dirty="0" smtClean="0"/>
              <a:t>클래스에서 담당한다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출력 할 내용은 </a:t>
            </a:r>
            <a:r>
              <a:rPr lang="en-US" altLang="ko-KR" sz="2000" dirty="0" err="1" smtClean="0"/>
              <a:t>OnDraw</a:t>
            </a:r>
            <a:r>
              <a:rPr lang="en-US" altLang="ko-KR" sz="2000" dirty="0" smtClean="0"/>
              <a:t>() </a:t>
            </a:r>
            <a:r>
              <a:rPr lang="ko-KR" altLang="en-US" sz="2000" dirty="0" smtClean="0"/>
              <a:t>함수 내에 정의</a:t>
            </a:r>
            <a:endParaRPr lang="en-US" altLang="ko-KR" sz="2000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sz="1700" dirty="0" smtClean="0">
                <a:solidFill>
                  <a:srgbClr val="0000FF"/>
                </a:solidFill>
                <a:latin typeface="돋움체"/>
                <a:ea typeface="돋움체"/>
              </a:rPr>
              <a:t>void</a:t>
            </a:r>
            <a:r>
              <a:rPr lang="en-US" altLang="ko-KR" sz="17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700" dirty="0" err="1" smtClean="0">
                <a:solidFill>
                  <a:srgbClr val="2B91AF"/>
                </a:solidFill>
                <a:latin typeface="돋움체"/>
                <a:ea typeface="돋움체"/>
              </a:rPr>
              <a:t>CMFCView</a:t>
            </a:r>
            <a:r>
              <a:rPr lang="en-US" altLang="ko-KR" sz="1700" dirty="0" smtClean="0">
                <a:solidFill>
                  <a:srgbClr val="000000"/>
                </a:solidFill>
                <a:latin typeface="돋움체"/>
                <a:ea typeface="돋움체"/>
              </a:rPr>
              <a:t>::</a:t>
            </a:r>
            <a:r>
              <a:rPr lang="en-US" altLang="ko-KR" sz="1700" dirty="0" err="1" smtClean="0">
                <a:solidFill>
                  <a:srgbClr val="000000"/>
                </a:solidFill>
                <a:latin typeface="돋움체"/>
                <a:ea typeface="돋움체"/>
              </a:rPr>
              <a:t>OnDraw</a:t>
            </a:r>
            <a:r>
              <a:rPr lang="en-US" altLang="ko-KR" sz="17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700" dirty="0" smtClean="0">
                <a:solidFill>
                  <a:srgbClr val="2B91AF"/>
                </a:solidFill>
                <a:latin typeface="돋움체"/>
                <a:ea typeface="돋움체"/>
              </a:rPr>
              <a:t>CDC</a:t>
            </a:r>
            <a:r>
              <a:rPr lang="en-US" altLang="ko-KR" sz="1700" dirty="0" smtClean="0">
                <a:solidFill>
                  <a:srgbClr val="000000"/>
                </a:solidFill>
                <a:latin typeface="돋움체"/>
                <a:ea typeface="돋움체"/>
              </a:rPr>
              <a:t>* </a:t>
            </a:r>
            <a:r>
              <a:rPr lang="en-US" altLang="ko-KR" sz="1700" dirty="0" smtClean="0">
                <a:solidFill>
                  <a:srgbClr val="008000"/>
                </a:solidFill>
                <a:latin typeface="돋움체"/>
                <a:ea typeface="돋움체"/>
              </a:rPr>
              <a:t>/*</a:t>
            </a:r>
            <a:r>
              <a:rPr lang="en-US" altLang="ko-KR" sz="1700" dirty="0" err="1" smtClean="0">
                <a:solidFill>
                  <a:srgbClr val="008000"/>
                </a:solidFill>
                <a:latin typeface="돋움체"/>
                <a:ea typeface="돋움체"/>
              </a:rPr>
              <a:t>pDC</a:t>
            </a:r>
            <a:r>
              <a:rPr lang="en-US" altLang="ko-KR" sz="1700" dirty="0" smtClean="0">
                <a:solidFill>
                  <a:srgbClr val="008000"/>
                </a:solidFill>
                <a:latin typeface="돋움체"/>
                <a:ea typeface="돋움체"/>
              </a:rPr>
              <a:t>*/</a:t>
            </a:r>
            <a:r>
              <a:rPr lang="en-US" altLang="ko-KR" sz="17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</a:p>
          <a:p>
            <a:pPr>
              <a:buNone/>
            </a:pPr>
            <a:r>
              <a:rPr lang="en-US" altLang="ko-KR" sz="17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1700" dirty="0" smtClean="0">
                <a:solidFill>
                  <a:srgbClr val="2B91AF"/>
                </a:solidFill>
                <a:latin typeface="돋움체"/>
                <a:ea typeface="돋움체"/>
              </a:rPr>
              <a:t>	</a:t>
            </a:r>
            <a:r>
              <a:rPr lang="en-US" altLang="ko-KR" sz="1700" dirty="0" err="1" smtClean="0">
                <a:solidFill>
                  <a:srgbClr val="2B91AF"/>
                </a:solidFill>
                <a:latin typeface="돋움체"/>
                <a:ea typeface="돋움체"/>
              </a:rPr>
              <a:t>CMFCDoc</a:t>
            </a:r>
            <a:r>
              <a:rPr lang="en-US" altLang="ko-KR" sz="1700" dirty="0" smtClean="0">
                <a:solidFill>
                  <a:srgbClr val="000000"/>
                </a:solidFill>
                <a:latin typeface="돋움체"/>
                <a:ea typeface="돋움체"/>
              </a:rPr>
              <a:t>* </a:t>
            </a:r>
            <a:r>
              <a:rPr lang="en-US" altLang="ko-KR" sz="1700" dirty="0" err="1" smtClean="0">
                <a:solidFill>
                  <a:srgbClr val="000000"/>
                </a:solidFill>
                <a:latin typeface="돋움체"/>
                <a:ea typeface="돋움체"/>
              </a:rPr>
              <a:t>pDoc</a:t>
            </a:r>
            <a:r>
              <a:rPr lang="en-US" altLang="ko-KR" sz="1700" dirty="0" smtClean="0">
                <a:solidFill>
                  <a:srgbClr val="000000"/>
                </a:solidFill>
                <a:latin typeface="돋움체"/>
                <a:ea typeface="돋움체"/>
              </a:rPr>
              <a:t> = </a:t>
            </a:r>
            <a:r>
              <a:rPr lang="en-US" altLang="ko-KR" sz="1700" dirty="0" err="1" smtClean="0">
                <a:solidFill>
                  <a:srgbClr val="000000"/>
                </a:solidFill>
                <a:latin typeface="돋움체"/>
                <a:ea typeface="돋움체"/>
              </a:rPr>
              <a:t>GetDocument</a:t>
            </a:r>
            <a:r>
              <a:rPr lang="en-US" altLang="ko-KR" sz="1700" dirty="0" smtClean="0">
                <a:solidFill>
                  <a:srgbClr val="000000"/>
                </a:solidFill>
                <a:latin typeface="돋움체"/>
                <a:ea typeface="돋움체"/>
              </a:rPr>
              <a:t>();</a:t>
            </a:r>
          </a:p>
          <a:p>
            <a:pPr>
              <a:buNone/>
            </a:pPr>
            <a:r>
              <a:rPr lang="en-US" altLang="ko-KR" sz="1700" dirty="0" smtClean="0">
                <a:solidFill>
                  <a:srgbClr val="6F008A"/>
                </a:solidFill>
                <a:latin typeface="돋움체"/>
                <a:ea typeface="돋움체"/>
              </a:rPr>
              <a:t>	ASSERT_VALID</a:t>
            </a:r>
            <a:r>
              <a:rPr lang="en-US" altLang="ko-KR" sz="17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700" dirty="0" err="1" smtClean="0">
                <a:solidFill>
                  <a:srgbClr val="000000"/>
                </a:solidFill>
                <a:latin typeface="돋움체"/>
                <a:ea typeface="돋움체"/>
              </a:rPr>
              <a:t>pDoc</a:t>
            </a:r>
            <a:r>
              <a:rPr lang="en-US" altLang="ko-KR" sz="17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1700" dirty="0" smtClean="0">
                <a:solidFill>
                  <a:srgbClr val="0000FF"/>
                </a:solidFill>
                <a:latin typeface="돋움체"/>
                <a:ea typeface="돋움체"/>
              </a:rPr>
              <a:t>	if</a:t>
            </a:r>
            <a:r>
              <a:rPr lang="en-US" altLang="ko-KR" sz="1700" dirty="0" smtClean="0">
                <a:solidFill>
                  <a:srgbClr val="000000"/>
                </a:solidFill>
                <a:latin typeface="돋움체"/>
                <a:ea typeface="돋움체"/>
              </a:rPr>
              <a:t> (!</a:t>
            </a:r>
            <a:r>
              <a:rPr lang="en-US" altLang="ko-KR" sz="1700" dirty="0" err="1" smtClean="0">
                <a:solidFill>
                  <a:srgbClr val="000000"/>
                </a:solidFill>
                <a:latin typeface="돋움체"/>
                <a:ea typeface="돋움체"/>
              </a:rPr>
              <a:t>pDoc</a:t>
            </a:r>
            <a:r>
              <a:rPr lang="en-US" altLang="ko-KR" sz="17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</a:p>
          <a:p>
            <a:pPr>
              <a:buNone/>
            </a:pPr>
            <a:r>
              <a:rPr lang="en-US" altLang="ko-KR" sz="1700" dirty="0" smtClean="0">
                <a:solidFill>
                  <a:srgbClr val="0000FF"/>
                </a:solidFill>
                <a:latin typeface="돋움체"/>
                <a:ea typeface="돋움체"/>
              </a:rPr>
              <a:t>	return</a:t>
            </a:r>
            <a:r>
              <a:rPr lang="en-US" altLang="ko-KR" sz="17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endParaRPr lang="ko-KR" altLang="en-US" sz="17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700" dirty="0" smtClean="0">
                <a:solidFill>
                  <a:srgbClr val="008000"/>
                </a:solidFill>
                <a:latin typeface="돋움체"/>
                <a:ea typeface="돋움체"/>
              </a:rPr>
              <a:t>	// TODO: </a:t>
            </a:r>
            <a:r>
              <a:rPr lang="ko-KR" altLang="en-US" sz="1700" dirty="0" smtClean="0">
                <a:solidFill>
                  <a:srgbClr val="008000"/>
                </a:solidFill>
                <a:latin typeface="돋움체"/>
                <a:ea typeface="돋움체"/>
              </a:rPr>
              <a:t>여기에 원시 데이터에 대한 그리기 코드를 추가합니다</a:t>
            </a:r>
            <a:r>
              <a:rPr lang="en-US" altLang="ko-KR" sz="17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ko-KR" altLang="en-US" sz="17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7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lang="ko-KR" altLang="en-US" sz="17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출력</a:t>
            </a:r>
            <a:endParaRPr lang="ko-KR" altLang="en-US" dirty="0"/>
          </a:p>
        </p:txBody>
      </p:sp>
      <p:pic>
        <p:nvPicPr>
          <p:cNvPr id="4098" name="Picture 2" descr="C:\Users\rkddl\Desktop\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2198" y="877492"/>
            <a:ext cx="2295518" cy="35516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sz="2000" b="1" dirty="0" smtClean="0"/>
              <a:t>DC</a:t>
            </a:r>
            <a:r>
              <a:rPr lang="ko-KR" altLang="en-US" sz="2000" b="1" dirty="0" smtClean="0"/>
              <a:t>를 가져오는 세 가지 방법</a:t>
            </a:r>
            <a:endParaRPr lang="en-US" altLang="ko-KR" sz="2000" b="1" dirty="0" smtClean="0"/>
          </a:p>
          <a:p>
            <a:pPr>
              <a:buFont typeface="Lucida Sans Unicode" pitchFamily="34" charset="0"/>
              <a:buChar char="⁻"/>
            </a:pPr>
            <a:r>
              <a:rPr lang="en-US" altLang="ko-KR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GetDC</a:t>
            </a:r>
            <a:r>
              <a: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함수로 </a:t>
            </a:r>
            <a:r>
              <a:rPr lang="en-US" altLang="ko-KR" sz="1600" dirty="0" smtClean="0"/>
              <a:t>DC</a:t>
            </a:r>
            <a:r>
              <a:rPr lang="ko-KR" altLang="en-US" sz="1600" dirty="0" smtClean="0"/>
              <a:t>를 사용 후</a:t>
            </a:r>
            <a:r>
              <a:rPr lang="en-US" altLang="ko-KR" sz="1600" dirty="0" smtClean="0"/>
              <a:t>, </a:t>
            </a:r>
            <a:r>
              <a:rPr lang="en-US" altLang="ko-KR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RealseDC</a:t>
            </a:r>
            <a:r>
              <a: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함수로 해제 한다</a:t>
            </a:r>
            <a:endParaRPr lang="en-US" altLang="ko-KR" sz="1600" dirty="0" smtClean="0"/>
          </a:p>
          <a:p>
            <a:pPr>
              <a:buFont typeface="Lucida Sans Unicode" pitchFamily="34" charset="0"/>
              <a:buChar char="⁻"/>
            </a:pPr>
            <a:r>
              <a:rPr lang="en-US" altLang="ko-KR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CClientDC</a:t>
            </a:r>
            <a:r>
              <a: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ko-KR" altLang="en-US" sz="1600" dirty="0" smtClean="0"/>
              <a:t> 함수로  </a:t>
            </a:r>
            <a:r>
              <a:rPr lang="en-US" altLang="ko-KR" sz="1600" dirty="0" smtClean="0"/>
              <a:t>DC</a:t>
            </a:r>
            <a:r>
              <a:rPr lang="ko-KR" altLang="en-US" sz="1600" dirty="0" smtClean="0"/>
              <a:t>를 사용 한다</a:t>
            </a:r>
            <a:endParaRPr lang="en-US" altLang="ko-KR" sz="1600" dirty="0" smtClean="0"/>
          </a:p>
          <a:p>
            <a:pPr>
              <a:buFont typeface="Lucida Sans Unicode" pitchFamily="34" charset="0"/>
              <a:buChar char="⁻"/>
            </a:pPr>
            <a:r>
              <a:rPr lang="en-US" altLang="ko-KR" sz="1600" dirty="0" err="1" smtClean="0"/>
              <a:t>OnDraw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의 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매개 변수의 </a:t>
            </a:r>
            <a:r>
              <a:rPr lang="en-US" altLang="ko-KR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pDC</a:t>
            </a:r>
            <a:r>
              <a:rPr lang="ko-KR" altLang="en-US" sz="1600" dirty="0" smtClean="0"/>
              <a:t>를 사용 한다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기본 적으로 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주석 처리 되어 있으나 해제 후 사용</a:t>
            </a:r>
            <a:r>
              <a:rPr lang="ko-KR" altLang="en-US" sz="1600" dirty="0" smtClean="0"/>
              <a:t>할 수 있다</a:t>
            </a:r>
            <a:r>
              <a:rPr lang="en-US" altLang="ko-KR" sz="1600" dirty="0" smtClean="0"/>
              <a:t>)</a:t>
            </a:r>
          </a:p>
          <a:p>
            <a:pPr>
              <a:buFont typeface="Lucida Sans Unicode" pitchFamily="34" charset="0"/>
              <a:buChar char="⁻"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>
                <a:solidFill>
                  <a:srgbClr val="0000FF"/>
                </a:solidFill>
                <a:latin typeface="돋움체"/>
                <a:ea typeface="돋움체"/>
              </a:rPr>
              <a:t>void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600" dirty="0" err="1" smtClean="0">
                <a:solidFill>
                  <a:srgbClr val="2B91AF"/>
                </a:solidFill>
                <a:latin typeface="돋움체"/>
                <a:ea typeface="돋움체"/>
              </a:rPr>
              <a:t>CMFCView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::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OnDraw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600" dirty="0" smtClean="0">
                <a:solidFill>
                  <a:srgbClr val="2B91AF"/>
                </a:solidFill>
                <a:latin typeface="돋움체"/>
                <a:ea typeface="돋움체"/>
              </a:rPr>
              <a:t>CDC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* </a:t>
            </a:r>
            <a:r>
              <a:rPr lang="en-US" altLang="ko-KR" sz="1600" b="1" dirty="0" err="1" smtClean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pDC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2B91AF"/>
                </a:solidFill>
                <a:latin typeface="돋움체"/>
                <a:ea typeface="돋움체"/>
              </a:rPr>
              <a:t>	</a:t>
            </a:r>
            <a:r>
              <a:rPr lang="en-US" altLang="ko-KR" sz="1600" dirty="0" err="1" smtClean="0">
                <a:solidFill>
                  <a:srgbClr val="2B91AF"/>
                </a:solidFill>
                <a:latin typeface="돋움체"/>
                <a:ea typeface="돋움체"/>
              </a:rPr>
              <a:t>CMFCDoc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* 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pDoc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= 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GetDocument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();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6F008A"/>
                </a:solidFill>
                <a:latin typeface="돋움체"/>
                <a:ea typeface="돋움체"/>
              </a:rPr>
              <a:t>	ASSERT_VALID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pDoc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0000FF"/>
                </a:solidFill>
                <a:latin typeface="돋움체"/>
                <a:ea typeface="돋움체"/>
              </a:rPr>
              <a:t>	if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(!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pDoc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0000FF"/>
                </a:solidFill>
                <a:latin typeface="돋움체"/>
                <a:ea typeface="돋움체"/>
              </a:rPr>
              <a:t>	return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endParaRPr lang="ko-KR" altLang="en-US" sz="16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600" dirty="0" smtClean="0">
                <a:solidFill>
                  <a:srgbClr val="008000"/>
                </a:solidFill>
                <a:latin typeface="돋움체"/>
                <a:ea typeface="돋움체"/>
              </a:rPr>
              <a:t>	// TODO: </a:t>
            </a:r>
            <a:r>
              <a:rPr lang="ko-KR" altLang="en-US" sz="1600" dirty="0" smtClean="0">
                <a:solidFill>
                  <a:srgbClr val="008000"/>
                </a:solidFill>
                <a:latin typeface="돋움체"/>
                <a:ea typeface="돋움체"/>
              </a:rPr>
              <a:t>여기에 원시 데이터에 대한 그리기 코드를 추가합니다</a:t>
            </a:r>
            <a:r>
              <a:rPr lang="en-US" altLang="ko-KR" sz="16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ko-KR" altLang="en-US" sz="16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600" dirty="0" smtClean="0">
                <a:solidFill>
                  <a:srgbClr val="2B91AF"/>
                </a:solidFill>
                <a:latin typeface="돋움체"/>
                <a:ea typeface="돋움체"/>
              </a:rPr>
              <a:t>	</a:t>
            </a:r>
            <a:r>
              <a:rPr lang="en-US" altLang="ko-KR" sz="1600" b="1" dirty="0" smtClean="0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CDC</a:t>
            </a:r>
            <a:r>
              <a:rPr lang="en-US" altLang="ko-KR" sz="16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* </a:t>
            </a:r>
            <a:r>
              <a:rPr lang="en-US" altLang="ko-KR" sz="16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pdc</a:t>
            </a:r>
            <a:r>
              <a:rPr lang="en-US" altLang="ko-KR" sz="16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 = </a:t>
            </a:r>
            <a:r>
              <a:rPr lang="en-US" altLang="ko-KR" sz="16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GetDC</a:t>
            </a:r>
            <a:r>
              <a:rPr lang="en-US" altLang="ko-KR" sz="16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()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fr-FR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	pdc-&gt;TextOutW(100, 50, </a:t>
            </a:r>
            <a:r>
              <a:rPr lang="fr-FR" altLang="ko-KR" sz="1600" dirty="0" smtClean="0">
                <a:solidFill>
                  <a:srgbClr val="6F008A"/>
                </a:solidFill>
                <a:latin typeface="돋움체"/>
                <a:ea typeface="돋움체"/>
              </a:rPr>
              <a:t>_T</a:t>
            </a:r>
            <a:r>
              <a:rPr lang="fr-FR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fr-FR" altLang="ko-KR" sz="1600" dirty="0" smtClean="0">
                <a:solidFill>
                  <a:srgbClr val="A31515"/>
                </a:solidFill>
                <a:latin typeface="돋움체"/>
                <a:ea typeface="돋움체"/>
              </a:rPr>
              <a:t>"MFC Application"</a:t>
            </a:r>
            <a:r>
              <a:rPr lang="fr-FR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));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	</a:t>
            </a:r>
            <a:r>
              <a:rPr lang="en-US" altLang="ko-KR" sz="16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ReleaseDC</a:t>
            </a:r>
            <a:r>
              <a:rPr lang="en-US" altLang="ko-KR" sz="16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(</a:t>
            </a:r>
            <a:r>
              <a:rPr lang="en-US" altLang="ko-KR" sz="16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pdc</a:t>
            </a:r>
            <a:r>
              <a:rPr lang="en-US" altLang="ko-KR" sz="16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)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endParaRPr lang="ko-KR" altLang="en-US" sz="16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600" dirty="0" smtClean="0">
                <a:solidFill>
                  <a:srgbClr val="2B91AF"/>
                </a:solidFill>
                <a:latin typeface="돋움체"/>
                <a:ea typeface="돋움체"/>
              </a:rPr>
              <a:t>	</a:t>
            </a:r>
            <a:r>
              <a:rPr lang="en-US" altLang="ko-KR" sz="1600" b="1" dirty="0" err="1" smtClean="0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CClientDC</a:t>
            </a:r>
            <a:r>
              <a:rPr lang="en-US" altLang="ko-KR" sz="16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 dc(</a:t>
            </a:r>
            <a:r>
              <a:rPr lang="en-US" altLang="ko-KR" sz="1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this</a:t>
            </a:r>
            <a:r>
              <a:rPr lang="en-US" altLang="ko-KR" sz="16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)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fr-FR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	dc.TextOutW(100, 100, </a:t>
            </a:r>
            <a:r>
              <a:rPr lang="fr-FR" altLang="ko-KR" sz="1600" dirty="0" smtClean="0">
                <a:solidFill>
                  <a:srgbClr val="6F008A"/>
                </a:solidFill>
                <a:latin typeface="돋움체"/>
                <a:ea typeface="돋움체"/>
              </a:rPr>
              <a:t>_T</a:t>
            </a:r>
            <a:r>
              <a:rPr lang="fr-FR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fr-FR" altLang="ko-KR" sz="1600" dirty="0" smtClean="0">
                <a:solidFill>
                  <a:srgbClr val="A31515"/>
                </a:solidFill>
                <a:latin typeface="돋움체"/>
                <a:ea typeface="돋움체"/>
              </a:rPr>
              <a:t>"MFC Application"</a:t>
            </a:r>
            <a:r>
              <a:rPr lang="fr-FR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));</a:t>
            </a:r>
          </a:p>
          <a:p>
            <a:pPr>
              <a:buNone/>
            </a:pPr>
            <a:endParaRPr lang="ko-KR" altLang="en-US" sz="16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fr-FR" altLang="ko-KR" sz="1600" dirty="0" smtClean="0">
                <a:solidFill>
                  <a:srgbClr val="808080"/>
                </a:solidFill>
                <a:latin typeface="돋움체"/>
                <a:ea typeface="돋움체"/>
              </a:rPr>
              <a:t>	</a:t>
            </a:r>
            <a:r>
              <a:rPr lang="fr-FR" altLang="ko-KR" sz="1600" b="1" dirty="0" smtClean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pDC</a:t>
            </a:r>
            <a:r>
              <a:rPr lang="fr-FR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-&gt;TextOutW(100, 150, </a:t>
            </a:r>
            <a:r>
              <a:rPr lang="fr-FR" altLang="ko-KR" sz="1600" dirty="0" smtClean="0">
                <a:solidFill>
                  <a:srgbClr val="6F008A"/>
                </a:solidFill>
                <a:latin typeface="돋움체"/>
                <a:ea typeface="돋움체"/>
              </a:rPr>
              <a:t>_T</a:t>
            </a:r>
            <a:r>
              <a:rPr lang="fr-FR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fr-FR" altLang="ko-KR" sz="1600" dirty="0" smtClean="0">
                <a:solidFill>
                  <a:srgbClr val="A31515"/>
                </a:solidFill>
                <a:latin typeface="돋움체"/>
                <a:ea typeface="돋움체"/>
              </a:rPr>
              <a:t>"MFC Application"</a:t>
            </a:r>
            <a:r>
              <a:rPr lang="fr-FR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));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 출력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b="1" dirty="0" smtClean="0"/>
              <a:t>BOOL </a:t>
            </a:r>
            <a:r>
              <a:rPr lang="en-US" altLang="ko-KR" sz="2000" b="1" dirty="0" err="1" smtClean="0"/>
              <a:t>TextOutW</a:t>
            </a:r>
            <a:r>
              <a:rPr lang="en-US" altLang="ko-KR" sz="2000" b="1" dirty="0" smtClean="0"/>
              <a:t>(</a:t>
            </a:r>
            <a:r>
              <a:rPr lang="en-US" altLang="ko-KR" sz="2000" b="1" dirty="0" err="1" smtClean="0"/>
              <a:t>int</a:t>
            </a:r>
            <a:r>
              <a:rPr lang="en-US" altLang="ko-KR" sz="2000" b="1" dirty="0" smtClean="0"/>
              <a:t> x, </a:t>
            </a:r>
            <a:r>
              <a:rPr lang="en-US" altLang="ko-KR" sz="2000" b="1" dirty="0" err="1" smtClean="0"/>
              <a:t>int</a:t>
            </a:r>
            <a:r>
              <a:rPr lang="en-US" altLang="ko-KR" sz="2000" b="1" dirty="0" smtClean="0"/>
              <a:t> y, const </a:t>
            </a:r>
            <a:r>
              <a:rPr lang="en-US" altLang="ko-KR" sz="2000" b="1" dirty="0" err="1" smtClean="0"/>
              <a:t>CString</a:t>
            </a:r>
            <a:r>
              <a:rPr lang="en-US" altLang="ko-KR" sz="2000" b="1" dirty="0" smtClean="0"/>
              <a:t>&amp; </a:t>
            </a:r>
            <a:r>
              <a:rPr lang="en-US" altLang="ko-KR" sz="2000" b="1" dirty="0" err="1" smtClean="0"/>
              <a:t>str</a:t>
            </a:r>
            <a:r>
              <a:rPr lang="en-US" altLang="ko-KR" sz="2000" b="1" dirty="0" smtClean="0"/>
              <a:t>)</a:t>
            </a:r>
          </a:p>
          <a:p>
            <a:pPr>
              <a:buFont typeface="Lucida Sans Unicode" pitchFamily="34" charset="0"/>
              <a:buChar char="⁻"/>
            </a:pPr>
            <a:r>
              <a:rPr lang="ko-KR" altLang="en-US" sz="1600" dirty="0" smtClean="0"/>
              <a:t>화면에 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텍스트를 출력</a:t>
            </a:r>
            <a:r>
              <a:rPr lang="ko-KR" altLang="en-US" sz="1600" dirty="0" smtClean="0"/>
              <a:t>해 준다</a:t>
            </a:r>
            <a:endParaRPr lang="en-US" altLang="ko-KR" sz="1600" dirty="0" smtClean="0"/>
          </a:p>
          <a:p>
            <a:pPr>
              <a:buFont typeface="Lucida Sans Unicode" pitchFamily="34" charset="0"/>
              <a:buChar char="⁻"/>
            </a:pPr>
            <a:r>
              <a:rPr lang="en-US" altLang="ko-KR" sz="1600" dirty="0" smtClean="0"/>
              <a:t>x, y : </a:t>
            </a:r>
            <a:r>
              <a:rPr lang="ko-KR" altLang="en-US" sz="1600" dirty="0" smtClean="0"/>
              <a:t>출력될 화면의 </a:t>
            </a:r>
            <a:r>
              <a:rPr lang="en-US" altLang="ko-KR" sz="1600" dirty="0" smtClean="0"/>
              <a:t>x, y </a:t>
            </a:r>
            <a:r>
              <a:rPr lang="ko-KR" altLang="en-US" sz="1600" dirty="0" smtClean="0"/>
              <a:t>좌표</a:t>
            </a:r>
            <a:endParaRPr lang="en-US" altLang="ko-KR" sz="1600" dirty="0" smtClean="0"/>
          </a:p>
          <a:p>
            <a:pPr>
              <a:buFont typeface="Lucida Sans Unicode" pitchFamily="34" charset="0"/>
              <a:buChar char="⁻"/>
            </a:pPr>
            <a:r>
              <a:rPr lang="en-US" altLang="ko-KR" sz="1600" dirty="0" err="1" smtClean="0"/>
              <a:t>str</a:t>
            </a:r>
            <a:r>
              <a:rPr lang="en-US" altLang="ko-KR" sz="1600" dirty="0" smtClean="0"/>
              <a:t> : </a:t>
            </a:r>
            <a:r>
              <a:rPr lang="ko-KR" altLang="en-US" sz="1600" dirty="0" smtClean="0"/>
              <a:t>화면에 출력될 내용</a:t>
            </a:r>
            <a:endParaRPr lang="en-US" altLang="ko-KR" sz="1600" dirty="0" smtClean="0"/>
          </a:p>
          <a:p>
            <a:endParaRPr lang="en-US" altLang="ko-KR" sz="2000" dirty="0" smtClean="0"/>
          </a:p>
          <a:p>
            <a:r>
              <a:rPr lang="en-US" altLang="ko-KR" sz="2000" b="1" dirty="0" smtClean="0"/>
              <a:t>_T()</a:t>
            </a:r>
          </a:p>
          <a:p>
            <a:pPr>
              <a:buFont typeface="Lucida Sans Unicode" pitchFamily="34" charset="0"/>
              <a:buChar char="⁻"/>
            </a:pP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유니코드 플랫폼 환경</a:t>
            </a:r>
            <a:r>
              <a:rPr lang="ko-KR" altLang="en-US" sz="1600" dirty="0" smtClean="0"/>
              <a:t>에서 사용된 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문자열 형태로 변환</a:t>
            </a:r>
            <a:r>
              <a:rPr lang="ko-KR" altLang="en-US" sz="1600" dirty="0" smtClean="0"/>
              <a:t>하기 위하여 사용하는 매크로 함수</a:t>
            </a:r>
            <a:endParaRPr lang="en-US" altLang="ko-KR" sz="1600" dirty="0" smtClean="0"/>
          </a:p>
          <a:p>
            <a:pPr>
              <a:buFont typeface="Lucida Sans Unicode" pitchFamily="34" charset="0"/>
              <a:buChar char="⁻"/>
            </a:pPr>
            <a:endParaRPr lang="en-US" altLang="ko-KR" sz="1600" dirty="0" smtClean="0"/>
          </a:p>
          <a:p>
            <a:r>
              <a:rPr lang="ko-KR" altLang="en-US" sz="2000" b="1" dirty="0" smtClean="0"/>
              <a:t>유니코드</a:t>
            </a:r>
            <a:endParaRPr lang="en-US" altLang="ko-KR" sz="2000" b="1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sz="1600" dirty="0" smtClean="0"/>
              <a:t>나라별로 서로 다른 언어 체계를 가지고 있지만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국가별 모든 언어에 대해서 고유 번호를 제공하여 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어떤 플랫폼</a:t>
            </a:r>
            <a:r>
              <a: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프로그램</a:t>
            </a:r>
            <a:r>
              <a: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언어에 상관없이 모든 문자를 처리할 수 있도록 한 코드 체계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 출력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void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2B91AF"/>
                </a:solidFill>
                <a:latin typeface="돋움체"/>
                <a:ea typeface="돋움체"/>
              </a:rPr>
              <a:t>CMFCView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::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OnDraw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CDC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* 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pDC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	</a:t>
            </a:r>
            <a:r>
              <a:rPr lang="en-US" altLang="ko-KR" sz="2800" dirty="0" err="1" smtClean="0">
                <a:solidFill>
                  <a:srgbClr val="2B91AF"/>
                </a:solidFill>
                <a:latin typeface="돋움체"/>
                <a:ea typeface="돋움체"/>
              </a:rPr>
              <a:t>CMFCDoc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*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pDoc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=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GetDocument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();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6F008A"/>
                </a:solidFill>
                <a:latin typeface="돋움체"/>
                <a:ea typeface="돋움체"/>
              </a:rPr>
              <a:t>	ASSERT_VALID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pDoc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	if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(!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pDoc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	return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endParaRPr lang="ko-KR" altLang="en-US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	// TODO: </a:t>
            </a:r>
            <a:r>
              <a:rPr lang="ko-KR" altLang="en-US" sz="2800" dirty="0" smtClean="0">
                <a:solidFill>
                  <a:srgbClr val="008000"/>
                </a:solidFill>
                <a:latin typeface="돋움체"/>
                <a:ea typeface="돋움체"/>
              </a:rPr>
              <a:t>여기에 원시 데이터에 대한 그리기 코드를 추가합니다</a:t>
            </a: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ko-KR" altLang="en-US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fr-FR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	CPoint</a:t>
            </a:r>
            <a:r>
              <a:rPr lang="fr-FR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pt1(100, 100), pt2(200, 200);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	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pDC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-&gt;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MoveTo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(pt1); </a:t>
            </a: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// or </a:t>
            </a:r>
            <a:r>
              <a:rPr lang="en-US" altLang="ko-KR" sz="2800" dirty="0" err="1" smtClean="0">
                <a:solidFill>
                  <a:srgbClr val="008000"/>
                </a:solidFill>
                <a:latin typeface="돋움체"/>
                <a:ea typeface="돋움체"/>
              </a:rPr>
              <a:t>pDC</a:t>
            </a: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-&gt;</a:t>
            </a:r>
            <a:r>
              <a:rPr lang="en-US" altLang="ko-KR" sz="2800" dirty="0" err="1" smtClean="0">
                <a:solidFill>
                  <a:srgbClr val="008000"/>
                </a:solidFill>
                <a:latin typeface="돋움체"/>
                <a:ea typeface="돋움체"/>
              </a:rPr>
              <a:t>MoveTo</a:t>
            </a: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(100, 100);</a:t>
            </a: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	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pDC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-&gt;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LineTo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(pt2); </a:t>
            </a: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// or </a:t>
            </a:r>
            <a:r>
              <a:rPr lang="en-US" altLang="ko-KR" sz="2800" dirty="0" err="1" smtClean="0">
                <a:solidFill>
                  <a:srgbClr val="008000"/>
                </a:solidFill>
                <a:latin typeface="돋움체"/>
                <a:ea typeface="돋움체"/>
              </a:rPr>
              <a:t>pDC</a:t>
            </a: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-&gt;</a:t>
            </a:r>
            <a:r>
              <a:rPr lang="en-US" altLang="ko-KR" sz="2800" dirty="0" err="1" smtClean="0">
                <a:solidFill>
                  <a:srgbClr val="008000"/>
                </a:solidFill>
                <a:latin typeface="돋움체"/>
                <a:ea typeface="돋움체"/>
              </a:rPr>
              <a:t>LineTo</a:t>
            </a: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(200, 200);</a:t>
            </a: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endParaRPr lang="ko-KR" altLang="en-US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	</a:t>
            </a:r>
            <a:r>
              <a:rPr lang="en-US" altLang="ko-KR" sz="2800" dirty="0" err="1" smtClean="0">
                <a:solidFill>
                  <a:srgbClr val="2B91AF"/>
                </a:solidFill>
                <a:latin typeface="돋움체"/>
                <a:ea typeface="돋움체"/>
              </a:rPr>
              <a:t>CRect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rc1(300, 100, 400, 200);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	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pDC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-&gt;Rectangle(&amp;rc1); </a:t>
            </a: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// or </a:t>
            </a:r>
            <a:r>
              <a:rPr lang="en-US" altLang="ko-KR" sz="2800" dirty="0" err="1" smtClean="0">
                <a:solidFill>
                  <a:srgbClr val="008000"/>
                </a:solidFill>
                <a:latin typeface="돋움체"/>
                <a:ea typeface="돋움체"/>
              </a:rPr>
              <a:t>pDC</a:t>
            </a: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-&gt;Rectangle(300, 100, 400, 200);</a:t>
            </a: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endParaRPr lang="ko-KR" altLang="en-US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	</a:t>
            </a:r>
            <a:r>
              <a:rPr lang="en-US" altLang="ko-KR" sz="2800" dirty="0" err="1" smtClean="0">
                <a:solidFill>
                  <a:srgbClr val="2B91AF"/>
                </a:solidFill>
                <a:latin typeface="돋움체"/>
                <a:ea typeface="돋움체"/>
              </a:rPr>
              <a:t>CRect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rc2(500, 100, 600, 200);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	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pDC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-&gt;Ellipse(&amp;rc2); </a:t>
            </a: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// or </a:t>
            </a:r>
            <a:r>
              <a:rPr lang="en-US" altLang="ko-KR" sz="2800" dirty="0" err="1" smtClean="0">
                <a:solidFill>
                  <a:srgbClr val="008000"/>
                </a:solidFill>
                <a:latin typeface="돋움체"/>
                <a:ea typeface="돋움체"/>
              </a:rPr>
              <a:t>pDC</a:t>
            </a: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-&gt;Ellipse(500, 100, 600, 200);</a:t>
            </a: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그래픽 출력</a:t>
            </a:r>
            <a:endParaRPr lang="ko-KR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2136</TotalTime>
  <Words>686</Words>
  <Application>Microsoft Office PowerPoint</Application>
  <PresentationFormat>화면 슬라이드 쇼(4:3)</PresentationFormat>
  <Paragraphs>331</Paragraphs>
  <Slides>25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광장</vt:lpstr>
      <vt:lpstr>MFC</vt:lpstr>
      <vt:lpstr>MFC란?</vt:lpstr>
      <vt:lpstr>MFC 프로젝트 만들기</vt:lpstr>
      <vt:lpstr>MFC 프로젝트 만들기</vt:lpstr>
      <vt:lpstr>MFC 프로젝트 만들기</vt:lpstr>
      <vt:lpstr>출력</vt:lpstr>
      <vt:lpstr>문자 출력</vt:lpstr>
      <vt:lpstr>문자 출력</vt:lpstr>
      <vt:lpstr>그래픽 출력</vt:lpstr>
      <vt:lpstr>입력</vt:lpstr>
      <vt:lpstr>입력</vt:lpstr>
      <vt:lpstr>입력</vt:lpstr>
      <vt:lpstr>마우스</vt:lpstr>
      <vt:lpstr>마우스</vt:lpstr>
      <vt:lpstr>키보드</vt:lpstr>
      <vt:lpstr>키보드</vt:lpstr>
      <vt:lpstr>대화 상자(Dialog Box)</vt:lpstr>
      <vt:lpstr>대화 상자(Dialog Box)</vt:lpstr>
      <vt:lpstr>대화 상자(Dialog Box)</vt:lpstr>
      <vt:lpstr>대화 상자(Dialog Box)</vt:lpstr>
      <vt:lpstr>대화 상자(Dialog Box)</vt:lpstr>
      <vt:lpstr>대화 상자(Dialog Box)</vt:lpstr>
      <vt:lpstr>대화 상자(Dialog Box)</vt:lpstr>
      <vt:lpstr>대화 상자(Dialog Box)</vt:lpstr>
      <vt:lpstr>대화 상자(Dialog Box)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MFC</dc:title>
  <dc:creator>Microsoft Corporation</dc:creator>
  <cp:lastModifiedBy>남동강</cp:lastModifiedBy>
  <cp:revision>100</cp:revision>
  <dcterms:created xsi:type="dcterms:W3CDTF">2006-10-05T04:04:58Z</dcterms:created>
  <dcterms:modified xsi:type="dcterms:W3CDTF">2021-05-26T08:31:21Z</dcterms:modified>
</cp:coreProperties>
</file>