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57" r:id="rId13"/>
    <p:sldId id="285" r:id="rId14"/>
    <p:sldId id="287" r:id="rId15"/>
    <p:sldId id="286" r:id="rId16"/>
    <p:sldId id="288" r:id="rId17"/>
    <p:sldId id="268" r:id="rId18"/>
    <p:sldId id="291" r:id="rId19"/>
    <p:sldId id="290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4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8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1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6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4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03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15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7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2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2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6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0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54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0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-Cahpter2-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3813988"/>
            <a:ext cx="990226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게임 오브젝트와 컴포넌트의 특징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미리 만들어진 컴포넌트를 빈 껍데기인 게임 오브젝트에 조립하는 방식이라는 특징을 가지고 이런 특징이 가져오는 장점이 있다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유연한 재사용이 가능하다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상속만을 사용한 경우에서는 부모 클래스의 불필요한 기능까지 모두 가져오기 때문에 코드 재사용이 힘든 경우가 많다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컴포넌트에서는 원하는 기능을 가진 컴포넌트만 선택적으로 골라 쓸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독립성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덕분에 기능  추가와 삭제가 쉽다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겉으로는 간단해 보이는 수정사항에도 프로그래머가 두려워하는 모습을 가끔 볼 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코드의 한 부분만 수정하더라도 관련된 여러 부분의 코드가 망가질 수 있기 때문이다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하지만 컴포넌트 방식에서는 어떤 기능을 추가하거나 삭제할 때 다른 기능이 망가지지 않기 때문에 그런 걱정이 줄어든다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98B90E-1D0C-46B8-BC87-4655FD6251AF}"/>
              </a:ext>
            </a:extLst>
          </p:cNvPr>
          <p:cNvGrpSpPr/>
          <p:nvPr/>
        </p:nvGrpSpPr>
        <p:grpSpPr>
          <a:xfrm>
            <a:off x="1841082" y="733245"/>
            <a:ext cx="8502919" cy="3032508"/>
            <a:chOff x="1141411" y="733245"/>
            <a:chExt cx="8502919" cy="303250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5961166-01FE-4AAC-9FB2-628604ACC961}"/>
                </a:ext>
              </a:extLst>
            </p:cNvPr>
            <p:cNvGrpSpPr/>
            <p:nvPr/>
          </p:nvGrpSpPr>
          <p:grpSpPr>
            <a:xfrm>
              <a:off x="1141411" y="733245"/>
              <a:ext cx="3500284" cy="2428568"/>
              <a:chOff x="6902245" y="3989253"/>
              <a:chExt cx="3500284" cy="242856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40F2BC-3B41-4165-A335-74811BCC0D1A}"/>
                  </a:ext>
                </a:extLst>
              </p:cNvPr>
              <p:cNvSpPr/>
              <p:nvPr/>
            </p:nvSpPr>
            <p:spPr>
              <a:xfrm>
                <a:off x="6902245" y="3989253"/>
                <a:ext cx="3500284" cy="242856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컴포넌트 주머니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6FF4158-19E9-4836-938A-B8B57122499C}"/>
                  </a:ext>
                </a:extLst>
              </p:cNvPr>
              <p:cNvGrpSpPr/>
              <p:nvPr/>
            </p:nvGrpSpPr>
            <p:grpSpPr>
              <a:xfrm>
                <a:off x="7194754" y="4510364"/>
                <a:ext cx="2915265" cy="1713086"/>
                <a:chOff x="2989006" y="4471035"/>
                <a:chExt cx="2915265" cy="171308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28355693-26B0-4233-BDBE-88232A7A81B0}"/>
                    </a:ext>
                  </a:extLst>
                </p:cNvPr>
                <p:cNvSpPr/>
                <p:nvPr/>
              </p:nvSpPr>
              <p:spPr>
                <a:xfrm>
                  <a:off x="2989006" y="4471035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폐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74B8F85D-FAC6-4A95-9130-5CB151D44E25}"/>
                    </a:ext>
                  </a:extLst>
                </p:cNvPr>
                <p:cNvSpPr/>
                <p:nvPr/>
              </p:nvSpPr>
              <p:spPr>
                <a:xfrm>
                  <a:off x="2989006" y="4829912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아가미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F0A7BF8-9036-4EF2-9556-90C159EBC14F}"/>
                    </a:ext>
                  </a:extLst>
                </p:cNvPr>
                <p:cNvSpPr/>
                <p:nvPr/>
              </p:nvSpPr>
              <p:spPr>
                <a:xfrm>
                  <a:off x="4488425" y="4473309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지느러미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4BB93195-F4EC-41C5-B2C6-0967FD6F08E4}"/>
                    </a:ext>
                  </a:extLst>
                </p:cNvPr>
                <p:cNvSpPr/>
                <p:nvPr/>
              </p:nvSpPr>
              <p:spPr>
                <a:xfrm>
                  <a:off x="4488425" y="4829728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잠자기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AA55E07-A37F-4EBE-93B7-0562A5575CD6}"/>
                    </a:ext>
                  </a:extLst>
                </p:cNvPr>
                <p:cNvSpPr/>
                <p:nvPr/>
              </p:nvSpPr>
              <p:spPr>
                <a:xfrm>
                  <a:off x="2989006" y="5203537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탯줄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73033B2A-8B7D-46B5-817B-5A9925461D71}"/>
                    </a:ext>
                  </a:extLst>
                </p:cNvPr>
                <p:cNvSpPr/>
                <p:nvPr/>
              </p:nvSpPr>
              <p:spPr>
                <a:xfrm>
                  <a:off x="2989006" y="5562414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뿔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B396084-A5E0-4FDF-9E9D-00FC8A234871}"/>
                    </a:ext>
                  </a:extLst>
                </p:cNvPr>
                <p:cNvSpPr/>
                <p:nvPr/>
              </p:nvSpPr>
              <p:spPr>
                <a:xfrm>
                  <a:off x="4488425" y="5205811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다리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A895EE4-5279-40EB-AF0A-D31AB23790A8}"/>
                    </a:ext>
                  </a:extLst>
                </p:cNvPr>
                <p:cNvSpPr/>
                <p:nvPr/>
              </p:nvSpPr>
              <p:spPr>
                <a:xfrm>
                  <a:off x="4488425" y="5562230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날개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CFF43DE-73B5-4753-83DE-A4CE212BE9BB}"/>
                    </a:ext>
                  </a:extLst>
                </p:cNvPr>
                <p:cNvSpPr/>
                <p:nvPr/>
              </p:nvSpPr>
              <p:spPr>
                <a:xfrm>
                  <a:off x="2989006" y="5916375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식사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39D9A48-3EEA-495F-9504-55F44B54CA29}"/>
                    </a:ext>
                  </a:extLst>
                </p:cNvPr>
                <p:cNvSpPr/>
                <p:nvPr/>
              </p:nvSpPr>
              <p:spPr>
                <a:xfrm>
                  <a:off x="4488425" y="5918649"/>
                  <a:ext cx="1415846" cy="265472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알 낳기</a:t>
                  </a:r>
                </a:p>
              </p:txBody>
            </p:sp>
          </p:grp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0A09AE-1AD5-47BE-AC0B-D7390D8CC350}"/>
                </a:ext>
              </a:extLst>
            </p:cNvPr>
            <p:cNvSpPr/>
            <p:nvPr/>
          </p:nvSpPr>
          <p:spPr>
            <a:xfrm>
              <a:off x="7746704" y="733245"/>
              <a:ext cx="1897626" cy="2428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코뿔소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………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61E82D-D7F9-4353-BD28-08C9D6352A94}"/>
                </a:ext>
              </a:extLst>
            </p:cNvPr>
            <p:cNvSpPr/>
            <p:nvPr/>
          </p:nvSpPr>
          <p:spPr>
            <a:xfrm>
              <a:off x="7987594" y="1228059"/>
              <a:ext cx="1415846" cy="26547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폐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F7D77E-04BA-4E20-8CDA-AD3F472B1689}"/>
                </a:ext>
              </a:extLst>
            </p:cNvPr>
            <p:cNvSpPr/>
            <p:nvPr/>
          </p:nvSpPr>
          <p:spPr>
            <a:xfrm>
              <a:off x="7987594" y="1627866"/>
              <a:ext cx="1415846" cy="26547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다리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A69D2EC-F976-425B-A59D-45F2FDF83511}"/>
                </a:ext>
              </a:extLst>
            </p:cNvPr>
            <p:cNvSpPr/>
            <p:nvPr/>
          </p:nvSpPr>
          <p:spPr>
            <a:xfrm>
              <a:off x="7987594" y="2027673"/>
              <a:ext cx="1415846" cy="26547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식사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A3A209B-A1C4-4059-80E3-862114BC4939}"/>
                </a:ext>
              </a:extLst>
            </p:cNvPr>
            <p:cNvSpPr/>
            <p:nvPr/>
          </p:nvSpPr>
          <p:spPr>
            <a:xfrm>
              <a:off x="7987594" y="2425135"/>
              <a:ext cx="1415846" cy="26547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67B929-EE1D-4214-82B4-5963B827619E}"/>
                </a:ext>
              </a:extLst>
            </p:cNvPr>
            <p:cNvSpPr/>
            <p:nvPr/>
          </p:nvSpPr>
          <p:spPr>
            <a:xfrm>
              <a:off x="5215218" y="3296262"/>
              <a:ext cx="1958210" cy="46949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Arial Black" panose="020B0A04020102020204" pitchFamily="34" charset="0"/>
                </a:rPr>
                <a:t>컴퍼넌트</a:t>
              </a:r>
              <a:r>
                <a:rPr lang="ko-KR" altLang="en-US" sz="1400" dirty="0">
                  <a:latin typeface="Arial Black" panose="020B0A04020102020204" pitchFamily="34" charset="0"/>
                </a:rPr>
                <a:t> 추가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(Add Component)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C339A75D-772E-479F-8C2F-BFF8F6ECBEAD}"/>
                </a:ext>
              </a:extLst>
            </p:cNvPr>
            <p:cNvCxnSpPr>
              <a:stCxn id="2" idx="1"/>
              <a:endCxn id="26" idx="1"/>
            </p:cNvCxnSpPr>
            <p:nvPr/>
          </p:nvCxnSpPr>
          <p:spPr>
            <a:xfrm rot="10800000" flipH="1" flipV="1">
              <a:off x="1433920" y="1387092"/>
              <a:ext cx="3781298" cy="2143916"/>
            </a:xfrm>
            <a:prstGeom prst="bentConnector3">
              <a:avLst>
                <a:gd name="adj1" fmla="val -1228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6BC0C254-1B9F-44B0-8266-357214910A17}"/>
                </a:ext>
              </a:extLst>
            </p:cNvPr>
            <p:cNvCxnSpPr>
              <a:stCxn id="26" idx="3"/>
              <a:endCxn id="21" idx="3"/>
            </p:cNvCxnSpPr>
            <p:nvPr/>
          </p:nvCxnSpPr>
          <p:spPr>
            <a:xfrm flipV="1">
              <a:off x="7173428" y="1360795"/>
              <a:ext cx="2230012" cy="2170213"/>
            </a:xfrm>
            <a:prstGeom prst="bentConnector3">
              <a:avLst>
                <a:gd name="adj1" fmla="val 11818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2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컴포넌트의 독립성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독립성이라는 강력한 특징은 두가지 특징에서 파생된다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</a:rPr>
              <a:t>게임 오브젝트는 단순한 빈 껍데기이다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몇 가지 식별 기능과 자신에게 어떠한 컴포넌트가 조립되어 있는지 알 수 있는 기능을 제외하면 특별한 기능은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컴포넌트는 스스로 동작하는 독립적인 부품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컴포넌트는 자신과 같은 게임 오브젝트에 추가된 다른 컴포넌트에 관심이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컴포넌트의 기능은 컴포넌트 내부에 완성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완결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되어 있기 때문이다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그러므로 컴포넌트는 다른 컴포넌트에 의존하지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게임 오브젝트에 어떤 컴포넌트를 마음대로 조립하거나 빼도 다른 컴포넌트가 망가지지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73EB26-D390-4C10-AD97-052F9E0EC0FA}"/>
              </a:ext>
            </a:extLst>
          </p:cNvPr>
          <p:cNvGrpSpPr/>
          <p:nvPr/>
        </p:nvGrpSpPr>
        <p:grpSpPr>
          <a:xfrm>
            <a:off x="1141411" y="3429000"/>
            <a:ext cx="1809135" cy="1219200"/>
            <a:chOff x="5142271" y="3519948"/>
            <a:chExt cx="1809135" cy="12192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D00B0F5-F885-48E1-AAB2-C3301F3ED00C}"/>
                </a:ext>
              </a:extLst>
            </p:cNvPr>
            <p:cNvSpPr/>
            <p:nvPr/>
          </p:nvSpPr>
          <p:spPr>
            <a:xfrm>
              <a:off x="5142271" y="3519948"/>
              <a:ext cx="1809135" cy="1219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Player</a:t>
              </a: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163552-CEED-422C-A1C4-F6F639236BDF}"/>
                </a:ext>
              </a:extLst>
            </p:cNvPr>
            <p:cNvSpPr/>
            <p:nvPr/>
          </p:nvSpPr>
          <p:spPr>
            <a:xfrm>
              <a:off x="5363498" y="3963239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렌더</a:t>
              </a:r>
              <a:r>
                <a:rPr lang="ko-KR" altLang="en-US" sz="1400" dirty="0"/>
                <a:t> 컴포넌트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C7DA92-DFE2-4211-8826-3B099D4F6ED1}"/>
                </a:ext>
              </a:extLst>
            </p:cNvPr>
            <p:cNvSpPr/>
            <p:nvPr/>
          </p:nvSpPr>
          <p:spPr>
            <a:xfrm>
              <a:off x="5363498" y="4308207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물리 컴포넌트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BAA5C6-AC25-4F09-AB7E-2DD26BB9E4A0}"/>
              </a:ext>
            </a:extLst>
          </p:cNvPr>
          <p:cNvGrpSpPr/>
          <p:nvPr/>
        </p:nvGrpSpPr>
        <p:grpSpPr>
          <a:xfrm>
            <a:off x="3171773" y="3440173"/>
            <a:ext cx="1809135" cy="1219200"/>
            <a:chOff x="5142271" y="3519948"/>
            <a:chExt cx="1809135" cy="1219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C2E172-0D8C-46E7-BA17-A87F831A98C0}"/>
                </a:ext>
              </a:extLst>
            </p:cNvPr>
            <p:cNvSpPr/>
            <p:nvPr/>
          </p:nvSpPr>
          <p:spPr>
            <a:xfrm>
              <a:off x="5142271" y="3519948"/>
              <a:ext cx="1809135" cy="1219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NPC</a:t>
              </a: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6206C8-999F-4157-94DE-957D2462FDD6}"/>
                </a:ext>
              </a:extLst>
            </p:cNvPr>
            <p:cNvSpPr/>
            <p:nvPr/>
          </p:nvSpPr>
          <p:spPr>
            <a:xfrm>
              <a:off x="5363498" y="3963239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렌더</a:t>
              </a:r>
              <a:r>
                <a:rPr lang="ko-KR" altLang="en-US" sz="1400" dirty="0"/>
                <a:t> 컴포넌트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44E61B-301F-4EEE-A181-C88E91B6B1FE}"/>
                </a:ext>
              </a:extLst>
            </p:cNvPr>
            <p:cNvSpPr/>
            <p:nvPr/>
          </p:nvSpPr>
          <p:spPr>
            <a:xfrm>
              <a:off x="5363498" y="4308207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물리 컴포넌트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A52BB2-665D-46C9-969D-BB47BC19271C}"/>
              </a:ext>
            </a:extLst>
          </p:cNvPr>
          <p:cNvSpPr txBox="1"/>
          <p:nvPr/>
        </p:nvSpPr>
        <p:spPr>
          <a:xfrm>
            <a:off x="4987577" y="3417827"/>
            <a:ext cx="6063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현재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ko-KR" altLang="en-US" sz="1600" dirty="0">
                <a:latin typeface="Arial Black" panose="020B0A04020102020204" pitchFamily="34" charset="0"/>
              </a:rPr>
              <a:t>게임 오브젝트와 </a:t>
            </a:r>
            <a:r>
              <a:rPr lang="en-US" altLang="ko-KR" sz="1600" dirty="0">
                <a:latin typeface="Arial Black" panose="020B0A04020102020204" pitchFamily="34" charset="0"/>
              </a:rPr>
              <a:t>NPC </a:t>
            </a:r>
            <a:r>
              <a:rPr lang="ko-KR" altLang="en-US" sz="1600" dirty="0">
                <a:latin typeface="Arial Black" panose="020B0A04020102020204" pitchFamily="34" charset="0"/>
              </a:rPr>
              <a:t>게임 오브젝트는 외형을 그려주는 </a:t>
            </a:r>
            <a:r>
              <a:rPr lang="ko-KR" altLang="en-US" sz="1600" dirty="0" err="1">
                <a:latin typeface="Arial Black" panose="020B0A04020102020204" pitchFamily="34" charset="0"/>
              </a:rPr>
              <a:t>랜더</a:t>
            </a:r>
            <a:r>
              <a:rPr lang="ko-KR" altLang="en-US" sz="1600" dirty="0">
                <a:latin typeface="Arial Black" panose="020B0A04020102020204" pitchFamily="34" charset="0"/>
              </a:rPr>
              <a:t> 컴포넌트와 물리 컴포넌트를 가지고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이때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나 </a:t>
            </a:r>
            <a:r>
              <a:rPr lang="en-US" altLang="ko-KR" sz="1600" dirty="0">
                <a:latin typeface="Arial Black" panose="020B0A04020102020204" pitchFamily="34" charset="0"/>
              </a:rPr>
              <a:t>NPC</a:t>
            </a:r>
            <a:r>
              <a:rPr lang="ko-KR" altLang="en-US" sz="1600" dirty="0">
                <a:latin typeface="Arial Black" panose="020B0A04020102020204" pitchFamily="34" charset="0"/>
              </a:rPr>
              <a:t>에서 물리 컴포넌트를 제거하면 물리 기능만 사라진다는 점에 주목하면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물리 컴포넌트가 제거 되더라도 게임 오브젝트 자체는 전혀 망가지지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AA359C-2BA5-4FCC-9AB1-2B0E21F6115E}"/>
              </a:ext>
            </a:extLst>
          </p:cNvPr>
          <p:cNvGrpSpPr/>
          <p:nvPr/>
        </p:nvGrpSpPr>
        <p:grpSpPr>
          <a:xfrm>
            <a:off x="1148080" y="4895401"/>
            <a:ext cx="1949081" cy="1505399"/>
            <a:chOff x="1148080" y="4895401"/>
            <a:chExt cx="1949081" cy="150539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4442A7-6111-4F93-86CF-9B46E74DBC55}"/>
                </a:ext>
              </a:extLst>
            </p:cNvPr>
            <p:cNvSpPr/>
            <p:nvPr/>
          </p:nvSpPr>
          <p:spPr>
            <a:xfrm>
              <a:off x="1148080" y="4895401"/>
              <a:ext cx="1949081" cy="1505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Player</a:t>
              </a: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CBBC20-B00B-4F94-A5E9-519685E856FC}"/>
                </a:ext>
              </a:extLst>
            </p:cNvPr>
            <p:cNvSpPr/>
            <p:nvPr/>
          </p:nvSpPr>
          <p:spPr>
            <a:xfrm>
              <a:off x="1369307" y="5338693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렌더</a:t>
              </a:r>
              <a:r>
                <a:rPr lang="ko-KR" altLang="en-US" sz="1400" dirty="0"/>
                <a:t> 컴포넌트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0D075D-5772-4B99-AACD-8EF9D71A178D}"/>
                </a:ext>
              </a:extLst>
            </p:cNvPr>
            <p:cNvSpPr/>
            <p:nvPr/>
          </p:nvSpPr>
          <p:spPr>
            <a:xfrm>
              <a:off x="1369307" y="5683661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물리 컴포넌트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4552AB-FD85-4DAA-9928-C21E95A9DC0A}"/>
                </a:ext>
              </a:extLst>
            </p:cNvPr>
            <p:cNvSpPr/>
            <p:nvPr/>
          </p:nvSpPr>
          <p:spPr>
            <a:xfrm>
              <a:off x="1229032" y="6032541"/>
              <a:ext cx="1799303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 감지 </a:t>
              </a:r>
              <a:r>
                <a:rPr lang="ko-KR" altLang="en-US" sz="1400" dirty="0"/>
                <a:t>컴포넌트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807600-2C86-452A-882C-9125988D7378}"/>
              </a:ext>
            </a:extLst>
          </p:cNvPr>
          <p:cNvGrpSpPr/>
          <p:nvPr/>
        </p:nvGrpSpPr>
        <p:grpSpPr>
          <a:xfrm>
            <a:off x="3171774" y="4904391"/>
            <a:ext cx="1815804" cy="1505399"/>
            <a:chOff x="3171774" y="4904391"/>
            <a:chExt cx="1815804" cy="150539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963E04-5DAF-47DB-9358-23DFD13D30CC}"/>
                </a:ext>
              </a:extLst>
            </p:cNvPr>
            <p:cNvSpPr/>
            <p:nvPr/>
          </p:nvSpPr>
          <p:spPr>
            <a:xfrm>
              <a:off x="3171774" y="4904391"/>
              <a:ext cx="1815804" cy="1505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NPC</a:t>
              </a: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EDCE59-B545-443D-B29E-05CB7E5CC6FF}"/>
                </a:ext>
              </a:extLst>
            </p:cNvPr>
            <p:cNvSpPr/>
            <p:nvPr/>
          </p:nvSpPr>
          <p:spPr>
            <a:xfrm>
              <a:off x="3393000" y="5347683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렌더</a:t>
              </a:r>
              <a:r>
                <a:rPr lang="ko-KR" altLang="en-US" sz="1400" dirty="0"/>
                <a:t> 컴포넌트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F310002-22D4-4ABB-9D49-2AD4CCF631E9}"/>
                </a:ext>
              </a:extLst>
            </p:cNvPr>
            <p:cNvSpPr/>
            <p:nvPr/>
          </p:nvSpPr>
          <p:spPr>
            <a:xfrm>
              <a:off x="3393000" y="5692651"/>
              <a:ext cx="1347019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물리 컴포넌트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AE98CF-98C2-4E69-BB97-63C2EBA18615}"/>
                </a:ext>
              </a:extLst>
            </p:cNvPr>
            <p:cNvSpPr/>
            <p:nvPr/>
          </p:nvSpPr>
          <p:spPr>
            <a:xfrm>
              <a:off x="3393000" y="6041531"/>
              <a:ext cx="1347020" cy="2753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AI</a:t>
              </a:r>
              <a:r>
                <a:rPr lang="ko-KR" altLang="en-US" sz="1400" dirty="0"/>
                <a:t> 컴포넌트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DC6EBEC-8324-424A-BA8B-7964CC14A85A}"/>
              </a:ext>
            </a:extLst>
          </p:cNvPr>
          <p:cNvSpPr txBox="1"/>
          <p:nvPr/>
        </p:nvSpPr>
        <p:spPr>
          <a:xfrm>
            <a:off x="4961245" y="5154042"/>
            <a:ext cx="6089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각자의 새로운 기능을 가진 컴포넌트를 추가했지만 기존 컴포넌트를 수정할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결론적으로 컴포넌트 방식에서는 새로운 기능을 추가하거나 삭제할 때 기존 기능이 망가질까 걱정할 필요가 전혀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유니티에서의 </a:t>
            </a:r>
            <a:r>
              <a:rPr lang="ko-KR" altLang="en-US" dirty="0" err="1"/>
              <a:t>컴퍼넌트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유니티에서의 </a:t>
            </a:r>
            <a:r>
              <a:rPr lang="ko-KR" altLang="en-US" dirty="0" err="1"/>
              <a:t>컴퍼넌트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GameObject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는 컴포넌트를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Scene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상에 나타나게 하기 위한 껍데기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Scene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에서 컴포넌트들이 표현되어야 한다면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GameObject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라는 껍데기가 반드시 있어야한다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GameObject</a:t>
            </a:r>
            <a:r>
              <a:rPr lang="ko-KR" altLang="en-US" dirty="0">
                <a:latin typeface="Arial Black" pitchFamily="34" charset="0"/>
              </a:rPr>
              <a:t> 생성</a:t>
            </a:r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9CA7810-5FB7-46FD-A711-4CF95B40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14" y="1926867"/>
            <a:ext cx="8772748" cy="49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유니티에서의 </a:t>
            </a:r>
            <a:r>
              <a:rPr lang="ko-KR" altLang="en-US" dirty="0" err="1"/>
              <a:t>컴퍼넌트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Component</a:t>
            </a:r>
            <a:r>
              <a:rPr lang="ko-KR" altLang="en-US" dirty="0">
                <a:latin typeface="Arial Black" pitchFamily="34" charset="0"/>
              </a:rPr>
              <a:t>추가 및 삭제</a:t>
            </a:r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0A3AE86-E8AA-4B61-94BA-227C49C7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7" y="1112887"/>
            <a:ext cx="8654761" cy="57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유니티에서의 </a:t>
            </a:r>
            <a:r>
              <a:rPr lang="ko-KR" altLang="en-US" dirty="0" err="1"/>
              <a:t>컴퍼넌트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Cube</a:t>
            </a:r>
            <a:r>
              <a:rPr lang="ko-KR" altLang="en-US" dirty="0">
                <a:latin typeface="Arial Black" pitchFamily="34" charset="0"/>
              </a:rPr>
              <a:t>와 </a:t>
            </a:r>
            <a:r>
              <a:rPr lang="en-US" altLang="ko-KR" dirty="0">
                <a:latin typeface="Arial Black" pitchFamily="34" charset="0"/>
              </a:rPr>
              <a:t>Plan</a:t>
            </a:r>
            <a:r>
              <a:rPr lang="ko-KR" altLang="en-US" dirty="0">
                <a:latin typeface="Arial Black" pitchFamily="34" charset="0"/>
              </a:rPr>
              <a:t>을 생성해서 </a:t>
            </a:r>
            <a:r>
              <a:rPr lang="en-US" altLang="ko-KR" dirty="0">
                <a:latin typeface="Arial Black" pitchFamily="34" charset="0"/>
              </a:rPr>
              <a:t>Play</a:t>
            </a:r>
            <a:r>
              <a:rPr lang="ko-KR" altLang="en-US" dirty="0">
                <a:latin typeface="Arial Black" pitchFamily="34" charset="0"/>
              </a:rPr>
              <a:t>를 시켜보면 </a:t>
            </a:r>
            <a:r>
              <a:rPr lang="en-US" altLang="ko-KR" dirty="0">
                <a:latin typeface="Arial Black" pitchFamily="34" charset="0"/>
              </a:rPr>
              <a:t>Collider</a:t>
            </a:r>
            <a:r>
              <a:rPr lang="ko-KR" altLang="en-US" dirty="0">
                <a:latin typeface="Arial Black" pitchFamily="34" charset="0"/>
              </a:rPr>
              <a:t>가 기본적인 적용으로 되어 있기 때문에</a:t>
            </a:r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두 </a:t>
            </a:r>
            <a:r>
              <a:rPr lang="en-US" altLang="ko-KR" dirty="0">
                <a:latin typeface="Arial Black" pitchFamily="34" charset="0"/>
              </a:rPr>
              <a:t>Object</a:t>
            </a:r>
            <a:r>
              <a:rPr lang="ko-KR" altLang="en-US" dirty="0">
                <a:latin typeface="Arial Black" pitchFamily="34" charset="0"/>
              </a:rPr>
              <a:t>가 충돌하면 멈추게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F7F98D57-D44F-4A5C-9F58-426AE570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38" y="1462360"/>
            <a:ext cx="7068524" cy="53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유니티에서의 </a:t>
            </a:r>
            <a:r>
              <a:rPr lang="ko-KR" altLang="en-US" dirty="0" err="1"/>
              <a:t>컴퍼넌트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반대로 충돌을 체크하는 </a:t>
            </a:r>
            <a:r>
              <a:rPr lang="en-US" altLang="ko-KR" dirty="0">
                <a:latin typeface="Arial Black" pitchFamily="34" charset="0"/>
              </a:rPr>
              <a:t>Collider</a:t>
            </a:r>
            <a:r>
              <a:rPr lang="ko-KR" altLang="en-US" dirty="0">
                <a:latin typeface="Arial Black" pitchFamily="34" charset="0"/>
              </a:rPr>
              <a:t>를 제거하면 서로 충돌을 하지 않고 물리 작용만 적용 받는 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기본적으로 </a:t>
            </a:r>
            <a:r>
              <a:rPr lang="en-US" altLang="ko-KR" dirty="0" err="1">
                <a:latin typeface="Arial Black" pitchFamily="34" charset="0"/>
              </a:rPr>
              <a:t>Rigidbody</a:t>
            </a:r>
            <a:r>
              <a:rPr lang="ko-KR" altLang="en-US" dirty="0">
                <a:latin typeface="Arial Black" pitchFamily="34" charset="0"/>
              </a:rPr>
              <a:t>는 중력 값 </a:t>
            </a:r>
            <a:r>
              <a:rPr lang="en-US" altLang="ko-KR" dirty="0">
                <a:latin typeface="Arial Black" pitchFamily="34" charset="0"/>
              </a:rPr>
              <a:t>y</a:t>
            </a:r>
            <a:r>
              <a:rPr lang="ko-KR" altLang="en-US" dirty="0">
                <a:latin typeface="Arial Black" pitchFamily="34" charset="0"/>
              </a:rPr>
              <a:t>방향으로 </a:t>
            </a:r>
            <a:r>
              <a:rPr lang="en-US" altLang="ko-KR" dirty="0">
                <a:latin typeface="Arial Black" pitchFamily="34" charset="0"/>
              </a:rPr>
              <a:t>-9.8</a:t>
            </a:r>
            <a:r>
              <a:rPr lang="ko-KR" altLang="en-US" dirty="0">
                <a:latin typeface="Arial Black" pitchFamily="34" charset="0"/>
              </a:rPr>
              <a:t>을 적용 받고 있는 상태이다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209BF32-7634-4D57-BC52-AA9D2C2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43" y="1378556"/>
            <a:ext cx="7170090" cy="54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메시지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메시지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컴포넌트 구조에서는 </a:t>
            </a:r>
            <a:r>
              <a:rPr lang="en-US" altLang="ko-KR" dirty="0">
                <a:latin typeface="Arial Black" pitchFamily="34" charset="0"/>
              </a:rPr>
              <a:t>‘</a:t>
            </a:r>
            <a:r>
              <a:rPr lang="ko-KR" altLang="en-US" dirty="0">
                <a:latin typeface="Arial Black" pitchFamily="34" charset="0"/>
              </a:rPr>
              <a:t>전체 방송</a:t>
            </a:r>
            <a:r>
              <a:rPr lang="en-US" altLang="ko-KR" dirty="0">
                <a:latin typeface="Arial Black" pitchFamily="34" charset="0"/>
              </a:rPr>
              <a:t>’</a:t>
            </a:r>
            <a:r>
              <a:rPr lang="ko-KR" altLang="en-US" dirty="0">
                <a:latin typeface="Arial Black" pitchFamily="34" charset="0"/>
              </a:rPr>
              <a:t>을 이용해 컴포넌트의 특정 기능을 간접적으로 실행할 수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이러한 전체 방송을 </a:t>
            </a:r>
            <a:r>
              <a:rPr lang="en-US" altLang="ko-KR" dirty="0">
                <a:latin typeface="Arial Black" pitchFamily="34" charset="0"/>
              </a:rPr>
              <a:t>‘</a:t>
            </a:r>
            <a:r>
              <a:rPr lang="ko-KR" altLang="en-US" dirty="0" err="1">
                <a:latin typeface="Arial Black" pitchFamily="34" charset="0"/>
              </a:rPr>
              <a:t>브로드캐스팅</a:t>
            </a:r>
            <a:r>
              <a:rPr lang="en-US" altLang="ko-KR" dirty="0">
                <a:latin typeface="Arial Black" pitchFamily="34" charset="0"/>
              </a:rPr>
              <a:t>’</a:t>
            </a:r>
            <a:r>
              <a:rPr lang="ko-KR" altLang="en-US" dirty="0">
                <a:latin typeface="Arial Black" pitchFamily="34" charset="0"/>
              </a:rPr>
              <a:t>이라 부른다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MonoBehaviour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의 모든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들은 </a:t>
            </a:r>
            <a:r>
              <a:rPr lang="en-US" altLang="ko-KR" sz="1600" dirty="0" err="1">
                <a:latin typeface="Arial Black" pitchFamily="34" charset="0"/>
              </a:rPr>
              <a:t>MonoBehaviour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클래스를 상속한다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에서 미리 만들어 제공하는 클래스이며 컴포넌트에 필요한 기본 기능을 제공한다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즉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en-US" altLang="ko-KR" sz="1600" dirty="0" err="1">
                <a:latin typeface="Arial Black" pitchFamily="34" charset="0"/>
              </a:rPr>
              <a:t>Monobehaviour</a:t>
            </a:r>
            <a:r>
              <a:rPr lang="ko-KR" altLang="en-US" sz="1600" dirty="0">
                <a:latin typeface="Arial Black" pitchFamily="34" charset="0"/>
              </a:rPr>
              <a:t>를 상속한 클래스는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에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로 추가될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Monobehaviour</a:t>
            </a:r>
            <a:r>
              <a:rPr lang="ko-KR" altLang="en-US" sz="1600" dirty="0">
                <a:latin typeface="Arial Black" pitchFamily="34" charset="0"/>
              </a:rPr>
              <a:t>를 상속해서 만든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는 유니티의 제어를 받게 되므로 </a:t>
            </a:r>
            <a:r>
              <a:rPr lang="en-US" altLang="ko-KR" sz="1600" dirty="0">
                <a:latin typeface="Arial Black" pitchFamily="34" charset="0"/>
              </a:rPr>
              <a:t>Component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이 메시지를 들을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Unity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의 메시지 기반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컴포넌트패턴에서 컴포넌트들은 서로에게 관심이 없다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필요에 의해 찾기 전까지는 서로의 존재를 알 수 없다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Unity</a:t>
            </a:r>
            <a:r>
              <a:rPr lang="ko-KR" altLang="en-US" sz="1600" dirty="0">
                <a:latin typeface="Arial Black" pitchFamily="34" charset="0"/>
              </a:rPr>
              <a:t>에서 </a:t>
            </a:r>
            <a:r>
              <a:rPr lang="en-US" altLang="ko-KR" sz="1600" dirty="0" err="1">
                <a:latin typeface="Arial Black" pitchFamily="34" charset="0"/>
              </a:rPr>
              <a:t>Monobehaviour</a:t>
            </a:r>
            <a:r>
              <a:rPr lang="ko-KR" altLang="en-US" sz="1600" dirty="0">
                <a:latin typeface="Arial Black" pitchFamily="34" charset="0"/>
              </a:rPr>
              <a:t>를 통해 어떤 일을 실행하고 싶을 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당사자를 직접 찾아서 명령을 내리는 방법을 선택했다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모든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이를 전달한다면 상당히 비효율적이다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그래서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Monobehaviour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자신을 상속한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활성화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존재하는지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하는지 체크하고 각 상속해서 제공된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존재할 경우에 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실행으로 메시지를 전달하게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상속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아닌 다른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경우에는 개발자가 직접 해당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찾아서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할당 받아서 사용해야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Script</a:t>
            </a:r>
            <a:r>
              <a:rPr lang="ko-KR" altLang="en-US" dirty="0"/>
              <a:t>의 생성과 사용</a:t>
            </a:r>
          </a:p>
        </p:txBody>
      </p:sp>
    </p:spTree>
    <p:extLst>
      <p:ext uri="{BB962C8B-B14F-4D97-AF65-F5344CB8AC3E}">
        <p14:creationId xmlns:p14="http://schemas.microsoft.com/office/powerpoint/2010/main" val="3742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동작원리를 이해하기 위한 지식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유니티에서의  컴포넌트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메시지와 브로드 캐스팅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Script</a:t>
            </a:r>
            <a:r>
              <a:rPr lang="ko-KR" altLang="en-US" sz="1800" dirty="0"/>
              <a:t>생성과 사용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Script</a:t>
            </a:r>
            <a:r>
              <a:rPr lang="ko-KR" altLang="en-US" dirty="0"/>
              <a:t>의 생성과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Script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생성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C7E06AF-746A-4E6A-AA77-A1F820F3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7" y="1101557"/>
            <a:ext cx="9909241" cy="55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Script</a:t>
            </a:r>
            <a:r>
              <a:rPr lang="ko-KR" altLang="en-US" dirty="0"/>
              <a:t>의 생성과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Script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5A34F-90AD-473C-9147-C44A2339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779990"/>
            <a:ext cx="5868219" cy="405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EB6FB-00AE-441E-B2DA-347DC7C2704D}"/>
              </a:ext>
            </a:extLst>
          </p:cNvPr>
          <p:cNvSpPr txBox="1"/>
          <p:nvPr/>
        </p:nvSpPr>
        <p:spPr>
          <a:xfrm>
            <a:off x="7006387" y="1774570"/>
            <a:ext cx="4043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생성된 </a:t>
            </a:r>
            <a:r>
              <a:rPr lang="en-US" altLang="ko-KR" dirty="0">
                <a:latin typeface="Arial Black" panose="020B0A04020102020204" pitchFamily="34" charset="0"/>
              </a:rPr>
              <a:t>Script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 err="1">
                <a:latin typeface="Arial Black" panose="020B0A04020102020204" pitchFamily="34" charset="0"/>
              </a:rPr>
              <a:t>GameObject</a:t>
            </a:r>
            <a:r>
              <a:rPr lang="ko-KR" altLang="en-US" dirty="0">
                <a:latin typeface="Arial Black" panose="020B0A04020102020204" pitchFamily="34" charset="0"/>
              </a:rPr>
              <a:t>라는 빈 껍데기에 역할을 부여한 </a:t>
            </a:r>
            <a:r>
              <a:rPr lang="en-US" altLang="ko-KR" dirty="0">
                <a:latin typeface="Arial Black" panose="020B0A04020102020204" pitchFamily="34" charset="0"/>
              </a:rPr>
              <a:t>Component</a:t>
            </a:r>
            <a:r>
              <a:rPr lang="ko-KR" altLang="en-US" dirty="0">
                <a:latin typeface="Arial Black" panose="020B0A04020102020204" pitchFamily="34" charset="0"/>
              </a:rPr>
              <a:t>가 되는 것이다 그렇기 때문에 기본적으로 </a:t>
            </a:r>
            <a:r>
              <a:rPr lang="en-US" altLang="ko-KR" dirty="0" err="1">
                <a:latin typeface="Arial Black" panose="020B0A04020102020204" pitchFamily="34" charset="0"/>
              </a:rPr>
              <a:t>MonoBehaviour</a:t>
            </a:r>
            <a:r>
              <a:rPr lang="ko-KR" altLang="en-US" dirty="0">
                <a:latin typeface="Arial Black" panose="020B0A04020102020204" pitchFamily="34" charset="0"/>
              </a:rPr>
              <a:t>를 상속받고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최초 오브젝트가 활성화 되는 순간 실행 되는 </a:t>
            </a:r>
            <a:r>
              <a:rPr lang="en-US" altLang="ko-KR" dirty="0">
                <a:latin typeface="Arial Black" panose="020B0A04020102020204" pitchFamily="34" charset="0"/>
              </a:rPr>
              <a:t>Start Method</a:t>
            </a:r>
            <a:r>
              <a:rPr lang="ko-KR" altLang="en-US" dirty="0">
                <a:latin typeface="Arial Black" panose="020B0A04020102020204" pitchFamily="34" charset="0"/>
              </a:rPr>
              <a:t>와 매 프레임 마다 실행되는 </a:t>
            </a:r>
            <a:r>
              <a:rPr lang="en-US" altLang="ko-KR" dirty="0">
                <a:latin typeface="Arial Black" panose="020B0A04020102020204" pitchFamily="34" charset="0"/>
              </a:rPr>
              <a:t>Update Method</a:t>
            </a:r>
            <a:r>
              <a:rPr lang="ko-KR" altLang="en-US" dirty="0">
                <a:latin typeface="Arial Black" panose="020B0A04020102020204" pitchFamily="34" charset="0"/>
              </a:rPr>
              <a:t>를 가지고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해당 </a:t>
            </a:r>
            <a:r>
              <a:rPr lang="en-US" altLang="ko-KR" dirty="0">
                <a:latin typeface="Arial Black" panose="020B0A04020102020204" pitchFamily="34" charset="0"/>
              </a:rPr>
              <a:t>Method</a:t>
            </a:r>
            <a:r>
              <a:rPr lang="ko-KR" altLang="en-US" dirty="0">
                <a:latin typeface="Arial Black" panose="020B0A04020102020204" pitchFamily="34" charset="0"/>
              </a:rPr>
              <a:t>들은 필수 요건이 아니며 필요성에 따라 생략할 수 있고 필요에 따라 기타 여러가지 </a:t>
            </a:r>
            <a:r>
              <a:rPr lang="en-US" altLang="ko-KR" dirty="0">
                <a:latin typeface="Arial Black" panose="020B0A04020102020204" pitchFamily="34" charset="0"/>
              </a:rPr>
              <a:t>Method</a:t>
            </a:r>
            <a:r>
              <a:rPr lang="ko-KR" altLang="en-US" dirty="0">
                <a:latin typeface="Arial Black" panose="020B0A04020102020204" pitchFamily="34" charset="0"/>
              </a:rPr>
              <a:t>들을 사용할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2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Script</a:t>
            </a:r>
            <a:r>
              <a:rPr lang="ko-KR" altLang="en-US" dirty="0"/>
              <a:t>의 생성과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Monobehaviour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 의해 자동으로 관리되는 메시지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Method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Awake()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스크립트 실행 시 한번 실행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스크립트가 비활성화 되어 있어도 실행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주로 게임의 상태 값 또는 변수 초기화에 사용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en-US" altLang="ko-KR" dirty="0">
                <a:latin typeface="Arial Black" pitchFamily="34" charset="0"/>
              </a:rPr>
              <a:t>Start</a:t>
            </a:r>
            <a:r>
              <a:rPr lang="ko-KR" altLang="en-US" dirty="0">
                <a:latin typeface="Arial Black" pitchFamily="34" charset="0"/>
              </a:rPr>
              <a:t>함수가 호출되기전에 맨 먼저 호출된다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dirty="0" err="1">
                <a:latin typeface="Arial Black" pitchFamily="34" charset="0"/>
              </a:rPr>
              <a:t>Corutine</a:t>
            </a:r>
            <a:r>
              <a:rPr lang="ko-KR" altLang="en-US" dirty="0">
                <a:latin typeface="Arial Black" pitchFamily="34" charset="0"/>
              </a:rPr>
              <a:t> 실행 불가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Start()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dirty="0">
                <a:latin typeface="Arial Black" pitchFamily="34" charset="0"/>
              </a:rPr>
              <a:t>Update </a:t>
            </a:r>
            <a:r>
              <a:rPr lang="ko-KR" altLang="en-US" dirty="0">
                <a:latin typeface="Arial Black" pitchFamily="34" charset="0"/>
              </a:rPr>
              <a:t>함수가 호출되기전 한번만 호출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en-US" altLang="ko-KR" dirty="0">
                <a:latin typeface="Arial Black" pitchFamily="34" charset="0"/>
              </a:rPr>
              <a:t>Awake</a:t>
            </a:r>
            <a:r>
              <a:rPr lang="ko-KR" altLang="en-US" dirty="0">
                <a:latin typeface="Arial Black" pitchFamily="34" charset="0"/>
              </a:rPr>
              <a:t>가 끝난 뒤 실행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en-US" altLang="ko-KR" dirty="0" err="1">
                <a:latin typeface="Arial Black" pitchFamily="34" charset="0"/>
              </a:rPr>
              <a:t>Corutine</a:t>
            </a:r>
            <a:r>
              <a:rPr lang="ko-KR" altLang="en-US" dirty="0">
                <a:latin typeface="Arial Black" pitchFamily="34" charset="0"/>
              </a:rPr>
              <a:t> 실행가능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Update()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매 프레임마다 호출</a:t>
            </a:r>
            <a:endParaRPr lang="en-US" altLang="ko-KR" dirty="0">
              <a:latin typeface="Arial Black" pitchFamily="34" charset="0"/>
            </a:endParaRPr>
          </a:p>
          <a:p>
            <a:pPr lvl="1" fontAlgn="base"/>
            <a:endParaRPr lang="ko-KR" altLang="en-US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LateUpdate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모든 업데이트가 이루어진 후 한번씩 호출한다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카메라 업데이트에 주로 사용한다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OnEnable</a:t>
            </a:r>
            <a:r>
              <a:rPr lang="en-US" altLang="ko-KR" dirty="0">
                <a:latin typeface="Arial Black" pitchFamily="34" charset="0"/>
              </a:rPr>
              <a:t>(), </a:t>
            </a:r>
            <a:r>
              <a:rPr lang="en-US" altLang="ko-KR" dirty="0" err="1">
                <a:latin typeface="Arial Black" pitchFamily="34" charset="0"/>
              </a:rPr>
              <a:t>OnDisable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이벤트 연결 </a:t>
            </a:r>
            <a:r>
              <a:rPr lang="en-US" altLang="ko-KR" dirty="0">
                <a:latin typeface="Arial Black" pitchFamily="34" charset="0"/>
              </a:rPr>
              <a:t>/ </a:t>
            </a:r>
            <a:r>
              <a:rPr lang="ko-KR" altLang="en-US" dirty="0">
                <a:latin typeface="Arial Black" pitchFamily="34" charset="0"/>
              </a:rPr>
              <a:t>연결종료 시 사용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70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Script</a:t>
            </a:r>
            <a:r>
              <a:rPr lang="ko-KR" altLang="en-US" dirty="0"/>
              <a:t>의 생성과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FixedUpdate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고정된 시간마다 호출되는 함수</a:t>
            </a:r>
            <a:r>
              <a:rPr lang="en-US" altLang="ko-KR" dirty="0">
                <a:latin typeface="Arial Black" pitchFamily="34" charset="0"/>
              </a:rPr>
              <a:t>(1</a:t>
            </a:r>
            <a:r>
              <a:rPr lang="ko-KR" altLang="en-US" dirty="0">
                <a:latin typeface="Arial Black" pitchFamily="34" charset="0"/>
              </a:rPr>
              <a:t>초에 </a:t>
            </a:r>
            <a:r>
              <a:rPr lang="en-US" altLang="ko-KR" dirty="0">
                <a:latin typeface="Arial Black" pitchFamily="34" charset="0"/>
              </a:rPr>
              <a:t>50fps </a:t>
            </a:r>
            <a:r>
              <a:rPr lang="ko-KR" altLang="en-US" dirty="0">
                <a:latin typeface="Arial Black" pitchFamily="34" charset="0"/>
              </a:rPr>
              <a:t>환경에서 </a:t>
            </a:r>
            <a:r>
              <a:rPr lang="en-US" altLang="ko-KR" dirty="0">
                <a:latin typeface="Arial Black" pitchFamily="34" charset="0"/>
              </a:rPr>
              <a:t>0.2</a:t>
            </a:r>
            <a:r>
              <a:rPr lang="ko-KR" altLang="en-US" dirty="0">
                <a:latin typeface="Arial Black" pitchFamily="34" charset="0"/>
              </a:rPr>
              <a:t>초마다 호출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pPr lvl="1" fontAlgn="base"/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OnPreRender</a:t>
            </a:r>
            <a:r>
              <a:rPr lang="en-US" altLang="ko-KR" dirty="0">
                <a:latin typeface="Arial Black" pitchFamily="34" charset="0"/>
              </a:rPr>
              <a:t>(), </a:t>
            </a:r>
            <a:r>
              <a:rPr lang="en-US" altLang="ko-KR" dirty="0" err="1">
                <a:latin typeface="Arial Black" pitchFamily="34" charset="0"/>
              </a:rPr>
              <a:t>OnRenderObject</a:t>
            </a:r>
            <a:r>
              <a:rPr lang="en-US" altLang="ko-KR" dirty="0">
                <a:latin typeface="Arial Black" pitchFamily="34" charset="0"/>
              </a:rPr>
              <a:t>(), </a:t>
            </a:r>
            <a:r>
              <a:rPr lang="en-US" altLang="ko-KR" dirty="0" err="1">
                <a:latin typeface="Arial Black" pitchFamily="34" charset="0"/>
              </a:rPr>
              <a:t>OnPostRender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dirty="0">
                <a:latin typeface="Arial Black" pitchFamily="34" charset="0"/>
              </a:rPr>
              <a:t>Scene </a:t>
            </a:r>
            <a:r>
              <a:rPr lang="ko-KR" altLang="en-US" dirty="0">
                <a:latin typeface="Arial Black" pitchFamily="34" charset="0"/>
              </a:rPr>
              <a:t>렌더링 전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렌더링 후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모든 렌더링이 끝난 후 호출되는 함수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endParaRPr lang="ko-KR" altLang="en-US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OnGUI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 fontAlgn="base">
              <a:buFontTx/>
              <a:buChar char="-"/>
            </a:pPr>
            <a:r>
              <a:rPr lang="en-US" altLang="ko-KR" dirty="0">
                <a:latin typeface="Arial Black" pitchFamily="34" charset="0"/>
              </a:rPr>
              <a:t>GUI </a:t>
            </a:r>
            <a:r>
              <a:rPr lang="ko-KR" altLang="en-US" dirty="0">
                <a:latin typeface="Arial Black" pitchFamily="34" charset="0"/>
              </a:rPr>
              <a:t>이벤트에 대한 응답으로 프레임당 </a:t>
            </a:r>
            <a:r>
              <a:rPr lang="ko-KR" altLang="en-US" dirty="0" err="1">
                <a:latin typeface="Arial Black" pitchFamily="34" charset="0"/>
              </a:rPr>
              <a:t>여러번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붙려진다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OnDrawGizmos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시각화 목적으로 </a:t>
            </a:r>
            <a:r>
              <a:rPr lang="ko-KR" altLang="en-US" dirty="0" err="1">
                <a:latin typeface="Arial Black" pitchFamily="34" charset="0"/>
              </a:rPr>
              <a:t>씬뷰에서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기즈모를</a:t>
            </a:r>
            <a:r>
              <a:rPr lang="ko-KR" altLang="en-US" dirty="0">
                <a:latin typeface="Arial Black" pitchFamily="34" charset="0"/>
              </a:rPr>
              <a:t> 그리기 위해 사용된다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endParaRPr lang="en-US" altLang="ko-KR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OnApplicationQuit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dirty="0">
                <a:latin typeface="Arial Black" pitchFamily="34" charset="0"/>
              </a:rPr>
              <a:t>어플리케이션이 종료하기 전에 호출되는 함수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DAD542-4FAA-4075-A1A3-2931B7DCEBA8}"/>
              </a:ext>
            </a:extLst>
          </p:cNvPr>
          <p:cNvGrpSpPr/>
          <p:nvPr/>
        </p:nvGrpSpPr>
        <p:grpSpPr>
          <a:xfrm>
            <a:off x="1047074" y="4702543"/>
            <a:ext cx="9996846" cy="1951892"/>
            <a:chOff x="1081467" y="4739053"/>
            <a:chExt cx="9996846" cy="19518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B34871-7A91-49B5-9C7D-D02A9E1B8E16}"/>
                </a:ext>
              </a:extLst>
            </p:cNvPr>
            <p:cNvSpPr/>
            <p:nvPr/>
          </p:nvSpPr>
          <p:spPr>
            <a:xfrm>
              <a:off x="1081467" y="4739053"/>
              <a:ext cx="1934308" cy="19518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Load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CE0DD-5D2D-41E2-9E8E-6C10C00292F0}"/>
                </a:ext>
              </a:extLst>
            </p:cNvPr>
            <p:cNvSpPr txBox="1"/>
            <p:nvPr/>
          </p:nvSpPr>
          <p:spPr>
            <a:xfrm>
              <a:off x="1341027" y="5249006"/>
              <a:ext cx="139712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Awake()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C580D4-6FB1-43AB-96F2-31850939A5AF}"/>
                </a:ext>
              </a:extLst>
            </p:cNvPr>
            <p:cNvSpPr txBox="1"/>
            <p:nvPr/>
          </p:nvSpPr>
          <p:spPr>
            <a:xfrm>
              <a:off x="1135181" y="5955322"/>
              <a:ext cx="181057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itchFamily="34" charset="0"/>
                </a:rPr>
                <a:t>OnEnable</a:t>
              </a:r>
              <a:r>
                <a:rPr lang="en-US" altLang="ko-KR" dirty="0">
                  <a:latin typeface="Arial Black" pitchFamily="34" charset="0"/>
                </a:rPr>
                <a:t>()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AF2C203-D33E-44B3-8362-D8BD79B535C0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039591" y="5618338"/>
              <a:ext cx="876" cy="3369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F3D6A6-FC0A-4DCC-9642-032D2773A122}"/>
                </a:ext>
              </a:extLst>
            </p:cNvPr>
            <p:cNvSpPr/>
            <p:nvPr/>
          </p:nvSpPr>
          <p:spPr>
            <a:xfrm>
              <a:off x="3133011" y="4739053"/>
              <a:ext cx="5509840" cy="19518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Frame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F19155-63A3-451D-A325-2B6354C77D3B}"/>
                </a:ext>
              </a:extLst>
            </p:cNvPr>
            <p:cNvSpPr txBox="1"/>
            <p:nvPr/>
          </p:nvSpPr>
          <p:spPr>
            <a:xfrm>
              <a:off x="3181563" y="5213838"/>
              <a:ext cx="1522341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FixedUpdate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1BB1E27-280F-4606-AF1B-4F78F88F1647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4703904" y="5367727"/>
              <a:ext cx="2347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C57A4E-4F1F-492B-9173-369C28F91255}"/>
                </a:ext>
              </a:extLst>
            </p:cNvPr>
            <p:cNvSpPr txBox="1"/>
            <p:nvPr/>
          </p:nvSpPr>
          <p:spPr>
            <a:xfrm>
              <a:off x="4938688" y="5213838"/>
              <a:ext cx="1048885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itchFamily="34" charset="0"/>
                </a:rPr>
                <a:t>Update()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58471C-3E6F-4AAF-A992-503CE7FB6A52}"/>
                </a:ext>
              </a:extLst>
            </p:cNvPr>
            <p:cNvCxnSpPr/>
            <p:nvPr/>
          </p:nvCxnSpPr>
          <p:spPr>
            <a:xfrm>
              <a:off x="5987573" y="5357491"/>
              <a:ext cx="2347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CFB106-7E32-4DBC-80C3-327D1798C4B3}"/>
                </a:ext>
              </a:extLst>
            </p:cNvPr>
            <p:cNvSpPr txBox="1"/>
            <p:nvPr/>
          </p:nvSpPr>
          <p:spPr>
            <a:xfrm>
              <a:off x="6239941" y="5203602"/>
              <a:ext cx="1426964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LateUpdate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57BE2-F552-45A4-932A-DCE237139445}"/>
                </a:ext>
              </a:extLst>
            </p:cNvPr>
            <p:cNvSpPr txBox="1"/>
            <p:nvPr/>
          </p:nvSpPr>
          <p:spPr>
            <a:xfrm>
              <a:off x="6953423" y="5785340"/>
              <a:ext cx="1579364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OnPreRender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5359B2-1610-4434-ACC1-D8FB959470BE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6953423" y="5511379"/>
              <a:ext cx="789682" cy="2739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69E655-2DCE-4FBC-B1BB-0FDC6694C728}"/>
                </a:ext>
              </a:extLst>
            </p:cNvPr>
            <p:cNvSpPr txBox="1"/>
            <p:nvPr/>
          </p:nvSpPr>
          <p:spPr>
            <a:xfrm>
              <a:off x="5105617" y="6236724"/>
              <a:ext cx="1923890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OnRenderObject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0ABBBB7-779D-4C1A-AB45-053B3002CC9E}"/>
                </a:ext>
              </a:extLst>
            </p:cNvPr>
            <p:cNvCxnSpPr>
              <a:stCxn id="17" idx="2"/>
              <a:endCxn id="19" idx="3"/>
            </p:cNvCxnSpPr>
            <p:nvPr/>
          </p:nvCxnSpPr>
          <p:spPr>
            <a:xfrm flipH="1">
              <a:off x="7029507" y="6093117"/>
              <a:ext cx="713598" cy="2974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0A5F95-4E2A-4DAD-B30A-49F7F7D8F824}"/>
                </a:ext>
              </a:extLst>
            </p:cNvPr>
            <p:cNvSpPr txBox="1"/>
            <p:nvPr/>
          </p:nvSpPr>
          <p:spPr>
            <a:xfrm>
              <a:off x="3228616" y="5785339"/>
              <a:ext cx="1710072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OnPostRender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DFE0DC3-411C-414E-8DD3-6A0AAC1805B5}"/>
                </a:ext>
              </a:extLst>
            </p:cNvPr>
            <p:cNvCxnSpPr>
              <a:stCxn id="19" idx="0"/>
              <a:endCxn id="21" idx="3"/>
            </p:cNvCxnSpPr>
            <p:nvPr/>
          </p:nvCxnSpPr>
          <p:spPr>
            <a:xfrm flipH="1" flipV="1">
              <a:off x="4938688" y="5939228"/>
              <a:ext cx="1128874" cy="2974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8ED498-1309-44FD-B263-12C06E54EF68}"/>
                </a:ext>
              </a:extLst>
            </p:cNvPr>
            <p:cNvSpPr txBox="1"/>
            <p:nvPr/>
          </p:nvSpPr>
          <p:spPr>
            <a:xfrm>
              <a:off x="3133018" y="6374376"/>
              <a:ext cx="950634" cy="3077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itchFamily="34" charset="0"/>
                </a:rPr>
                <a:t>OnGUI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C26C2BD-D794-43D3-8CA6-EEEF544C40DB}"/>
                </a:ext>
              </a:extLst>
            </p:cNvPr>
            <p:cNvSpPr/>
            <p:nvPr/>
          </p:nvSpPr>
          <p:spPr>
            <a:xfrm>
              <a:off x="8757143" y="4739053"/>
              <a:ext cx="2321170" cy="19518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Quit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6A6A8-B805-40B8-9F96-6AED6F4454A0}"/>
                </a:ext>
              </a:extLst>
            </p:cNvPr>
            <p:cNvSpPr txBox="1"/>
            <p:nvPr/>
          </p:nvSpPr>
          <p:spPr>
            <a:xfrm>
              <a:off x="8836275" y="5249006"/>
              <a:ext cx="2171699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OnApplicationQuit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42A147-3330-4596-87B5-C418DBDD2694}"/>
                </a:ext>
              </a:extLst>
            </p:cNvPr>
            <p:cNvSpPr txBox="1"/>
            <p:nvPr/>
          </p:nvSpPr>
          <p:spPr>
            <a:xfrm>
              <a:off x="9304349" y="5955322"/>
              <a:ext cx="1246416" cy="307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 Black" pitchFamily="34" charset="0"/>
                </a:rPr>
                <a:t>OnDisable</a:t>
              </a:r>
              <a:r>
                <a:rPr lang="en-US" altLang="ko-KR" sz="1400" dirty="0">
                  <a:latin typeface="Arial Black" pitchFamily="34" charset="0"/>
                </a:rPr>
                <a:t>()</a:t>
              </a:r>
              <a:endParaRPr lang="ko-KR" altLang="en-US" sz="1400" dirty="0">
                <a:latin typeface="Arial Black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F47F1DF-76CB-4D39-92C2-2415C7DD0C70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9922125" y="5556783"/>
              <a:ext cx="5432" cy="3985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6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동작원리를 이해하기 위한 지식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847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상속과 재사용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엔진이라는 도구를 사용하기 위해서는 이미 만들어진 기반코드를 재사용하는 방법의 이해가 필요하다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유니티의 컴포넌트 기반 구조를 이해하려면 코드를 재사용하는 전통적인 방법인 </a:t>
            </a:r>
            <a:r>
              <a:rPr lang="en-US" altLang="ko-KR" dirty="0">
                <a:latin typeface="Arial Black" pitchFamily="34" charset="0"/>
              </a:rPr>
              <a:t>‘</a:t>
            </a:r>
            <a:r>
              <a:rPr lang="ko-KR" altLang="en-US" dirty="0">
                <a:latin typeface="Arial Black" pitchFamily="34" charset="0"/>
              </a:rPr>
              <a:t>상속</a:t>
            </a:r>
            <a:r>
              <a:rPr lang="en-US" altLang="ko-KR" dirty="0">
                <a:latin typeface="Arial Black" pitchFamily="34" charset="0"/>
              </a:rPr>
              <a:t>’</a:t>
            </a:r>
            <a:r>
              <a:rPr lang="ko-KR" altLang="en-US" dirty="0">
                <a:latin typeface="Arial Black" pitchFamily="34" charset="0"/>
              </a:rPr>
              <a:t>을 알아야 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이미 만들어진 클래스에 새로운 코드와 기능을 덧붙여 새로운 클래스를 만드는 개념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상속의 이해를 돕기 위해 몬스터를 만들어보자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</a:rPr>
              <a:t>class Monster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// </a:t>
            </a:r>
            <a:r>
              <a:rPr lang="ko-KR" altLang="en-US" dirty="0">
                <a:latin typeface="Arial Black" pitchFamily="34" charset="0"/>
              </a:rPr>
              <a:t>몬스터에 대한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	// </a:t>
            </a:r>
            <a:r>
              <a:rPr lang="ko-KR" altLang="en-US" dirty="0">
                <a:latin typeface="Arial Black" pitchFamily="34" charset="0"/>
              </a:rPr>
              <a:t>변수와 메서드들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오크</a:t>
            </a:r>
            <a:r>
              <a:rPr lang="en-US" altLang="ko-KR" dirty="0">
                <a:latin typeface="Arial Black" pitchFamily="34" charset="0"/>
              </a:rPr>
              <a:t>(Orc)</a:t>
            </a:r>
            <a:r>
              <a:rPr lang="ko-KR" altLang="en-US" dirty="0">
                <a:latin typeface="Arial Black" pitchFamily="34" charset="0"/>
              </a:rPr>
              <a:t>와 </a:t>
            </a:r>
            <a:r>
              <a:rPr lang="ko-KR" altLang="en-US" dirty="0" err="1">
                <a:latin typeface="Arial Black" pitchFamily="34" charset="0"/>
              </a:rPr>
              <a:t>오크대장</a:t>
            </a:r>
            <a:r>
              <a:rPr lang="en-US" altLang="ko-KR" dirty="0">
                <a:latin typeface="Arial Black" pitchFamily="34" charset="0"/>
              </a:rPr>
              <a:t>(Orc </a:t>
            </a:r>
            <a:r>
              <a:rPr lang="en-US" altLang="ko-KR" dirty="0" err="1">
                <a:latin typeface="Arial Black" pitchFamily="34" charset="0"/>
              </a:rPr>
              <a:t>Chieftan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를 만든다고 </a:t>
            </a:r>
            <a:r>
              <a:rPr lang="ko-KR" altLang="en-US" dirty="0" err="1">
                <a:latin typeface="Arial Black" pitchFamily="34" charset="0"/>
              </a:rPr>
              <a:t>했을때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Class Monster, class Orc : Monster, class </a:t>
            </a:r>
            <a:r>
              <a:rPr lang="en-US" altLang="ko-KR" dirty="0" err="1">
                <a:latin typeface="Arial Black" pitchFamily="34" charset="0"/>
              </a:rPr>
              <a:t>OrcChieftan</a:t>
            </a:r>
            <a:r>
              <a:rPr lang="en-US" altLang="ko-KR" dirty="0">
                <a:latin typeface="Arial Black" pitchFamily="34" charset="0"/>
              </a:rPr>
              <a:t> : Orc </a:t>
            </a:r>
            <a:r>
              <a:rPr lang="ko-KR" altLang="en-US" dirty="0">
                <a:latin typeface="Arial Black" pitchFamily="34" charset="0"/>
              </a:rPr>
              <a:t>이렇게 각각 상속관계를 만들어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오크와 오크 대장만 만들어도 되지만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Monter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만든것은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오크 이외의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몬스터들의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특징도 포함하기 위해서 이다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Monster </a:t>
            </a:r>
            <a:r>
              <a:rPr lang="ko-KR" altLang="en-US" dirty="0">
                <a:latin typeface="Arial Black" pitchFamily="34" charset="0"/>
              </a:rPr>
              <a:t>클래스는 </a:t>
            </a:r>
            <a:r>
              <a:rPr lang="ko-KR" altLang="en-US" dirty="0" err="1">
                <a:latin typeface="Arial Black" pitchFamily="34" charset="0"/>
              </a:rPr>
              <a:t>몬스터로서</a:t>
            </a:r>
            <a:r>
              <a:rPr lang="ko-KR" altLang="en-US" dirty="0">
                <a:latin typeface="Arial Black" pitchFamily="34" charset="0"/>
              </a:rPr>
              <a:t> 필요한 다음 필수 기능을 가지고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인공지능 기능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애니메이션 기능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공격과 방어 기능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물리 기능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기타 필수 기능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보는 것과 같이 몬스터라는 녀석은 </a:t>
            </a:r>
            <a:r>
              <a:rPr lang="en-US" altLang="ko-KR" dirty="0">
                <a:latin typeface="Arial Black" pitchFamily="34" charset="0"/>
              </a:rPr>
              <a:t>Enemy</a:t>
            </a:r>
            <a:r>
              <a:rPr lang="ko-KR" altLang="en-US" dirty="0">
                <a:latin typeface="Arial Black" pitchFamily="34" charset="0"/>
              </a:rPr>
              <a:t>속성을 가진 </a:t>
            </a:r>
            <a:r>
              <a:rPr lang="en-US" altLang="ko-KR" dirty="0">
                <a:latin typeface="Arial Black" pitchFamily="34" charset="0"/>
              </a:rPr>
              <a:t>Data</a:t>
            </a:r>
            <a:r>
              <a:rPr lang="ko-KR" altLang="en-US" dirty="0">
                <a:latin typeface="Arial Black" pitchFamily="34" charset="0"/>
              </a:rPr>
              <a:t>부분을 다루기 위한 것이다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사실 몬스터로 다루어 지는 </a:t>
            </a:r>
            <a:r>
              <a:rPr lang="en-US" altLang="ko-KR" dirty="0">
                <a:latin typeface="Arial Black" pitchFamily="34" charset="0"/>
              </a:rPr>
              <a:t>Enemy</a:t>
            </a:r>
            <a:r>
              <a:rPr lang="ko-KR" altLang="en-US" dirty="0">
                <a:latin typeface="Arial Black" pitchFamily="34" charset="0"/>
              </a:rPr>
              <a:t>속성의 오브젝트들은 결국 외형에서 보여지는 부분으로 구분하지만 </a:t>
            </a:r>
            <a:r>
              <a:rPr lang="en-US" altLang="ko-KR" dirty="0">
                <a:latin typeface="Arial Black" pitchFamily="34" charset="0"/>
              </a:rPr>
              <a:t>Data</a:t>
            </a:r>
            <a:r>
              <a:rPr lang="ko-KR" altLang="en-US" dirty="0">
                <a:latin typeface="Arial Black" pitchFamily="34" charset="0"/>
              </a:rPr>
              <a:t>로서는 다 같은 놈이고 큰 동작 구분만 가지고 있다면 모든 </a:t>
            </a:r>
            <a:r>
              <a:rPr lang="en-US" altLang="ko-KR" dirty="0">
                <a:latin typeface="Arial Black" pitchFamily="34" charset="0"/>
              </a:rPr>
              <a:t>Enemy</a:t>
            </a:r>
            <a:r>
              <a:rPr lang="ko-KR" altLang="en-US" dirty="0">
                <a:latin typeface="Arial Black" pitchFamily="34" charset="0"/>
              </a:rPr>
              <a:t>는 몬스터를 상속하게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class Orc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: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Monster </a:t>
            </a:r>
            <a:r>
              <a:rPr lang="ko-KR" altLang="en-US" dirty="0">
                <a:latin typeface="Arial Black" pitchFamily="34" charset="0"/>
              </a:rPr>
              <a:t>부모의 클래스를 상속하면서 이미 부모가 가지고 있는 기능을 사용하거나 </a:t>
            </a:r>
            <a:r>
              <a:rPr lang="en-US" altLang="ko-KR" dirty="0">
                <a:latin typeface="Arial Black" pitchFamily="34" charset="0"/>
              </a:rPr>
              <a:t>Override</a:t>
            </a:r>
            <a:r>
              <a:rPr lang="ko-KR" altLang="en-US" dirty="0">
                <a:latin typeface="Arial Black" pitchFamily="34" charset="0"/>
              </a:rPr>
              <a:t>해서 사용하고 나머지 부분은 구현하자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초록색 피부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오크의 애니메이션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오크의 스킬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 err="1">
                <a:latin typeface="Arial Black" pitchFamily="34" charset="0"/>
              </a:rPr>
              <a:t>그외</a:t>
            </a:r>
            <a:r>
              <a:rPr lang="ko-KR" altLang="en-US" dirty="0">
                <a:latin typeface="Arial Black" pitchFamily="34" charset="0"/>
              </a:rPr>
              <a:t> 오크의 고유 기능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 err="1">
                <a:latin typeface="Arial Black" pitchFamily="34" charset="0"/>
              </a:rPr>
              <a:t>OrcChieftan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: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Orc </a:t>
            </a:r>
            <a:r>
              <a:rPr lang="ko-KR" altLang="en-US" dirty="0">
                <a:latin typeface="Arial Black" pitchFamily="34" charset="0"/>
              </a:rPr>
              <a:t>오크가 가진 기능에 더해진 일반 오크와 차별화 된 것을 추가 할 것이기 때문에 그렇게 많은 구현이 필요하진 않다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대장모자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새로운 무기와 강력한 스킬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 err="1">
                <a:latin typeface="Arial Black" pitchFamily="34" charset="0"/>
              </a:rPr>
              <a:t>그외</a:t>
            </a:r>
            <a:r>
              <a:rPr lang="ko-KR" altLang="en-US" dirty="0">
                <a:latin typeface="Arial Black" pitchFamily="34" charset="0"/>
              </a:rPr>
              <a:t> 오크 대장의 고유 기능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6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상속의 한계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부모 클래스를 상속해 자식 클래스의 기초 구현을 대신할 수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하지만 상속에만 의존하면 오히려 코드를 재사용하기 힘들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RPG</a:t>
            </a:r>
            <a:r>
              <a:rPr lang="ko-KR" altLang="en-US" dirty="0">
                <a:latin typeface="Arial Black" pitchFamily="34" charset="0"/>
              </a:rPr>
              <a:t>게임에서 플레이어와 </a:t>
            </a:r>
            <a:r>
              <a:rPr lang="en-US" altLang="ko-KR" dirty="0">
                <a:latin typeface="Arial Black" pitchFamily="34" charset="0"/>
              </a:rPr>
              <a:t>NPC, </a:t>
            </a:r>
            <a:r>
              <a:rPr lang="ko-KR" altLang="en-US" dirty="0">
                <a:latin typeface="Arial Black" pitchFamily="34" charset="0"/>
              </a:rPr>
              <a:t>몬스터를 만들어보자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F6F8E6-C622-45C8-8930-1D11CFF61354}"/>
              </a:ext>
            </a:extLst>
          </p:cNvPr>
          <p:cNvGrpSpPr/>
          <p:nvPr/>
        </p:nvGrpSpPr>
        <p:grpSpPr>
          <a:xfrm>
            <a:off x="1138168" y="2486551"/>
            <a:ext cx="3265638" cy="1477816"/>
            <a:chOff x="1320332" y="2817592"/>
            <a:chExt cx="3265638" cy="14778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841B4C4-B045-4929-9BFE-A3CD3340E39F}"/>
                </a:ext>
              </a:extLst>
            </p:cNvPr>
            <p:cNvSpPr/>
            <p:nvPr/>
          </p:nvSpPr>
          <p:spPr>
            <a:xfrm>
              <a:off x="1711682" y="3125369"/>
              <a:ext cx="2240886" cy="117003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Human</a:t>
              </a:r>
            </a:p>
            <a:p>
              <a:pPr algn="ctr"/>
              <a:r>
                <a:rPr lang="ko-KR" altLang="en-US" sz="1400" dirty="0" err="1">
                  <a:latin typeface="Arial Black" panose="020B0A04020102020204" pitchFamily="34" charset="0"/>
                </a:rPr>
                <a:t>랜더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400" dirty="0">
                  <a:latin typeface="Arial Black" panose="020B0A04020102020204" pitchFamily="34" charset="0"/>
                </a:rPr>
                <a:t>물리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400" dirty="0">
                  <a:latin typeface="Arial Black" panose="020B0A04020102020204" pitchFamily="34" charset="0"/>
                </a:rPr>
                <a:t>애니메이션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400" dirty="0">
                  <a:latin typeface="Arial Black" panose="020B0A04020102020204" pitchFamily="34" charset="0"/>
                </a:rPr>
                <a:t>체력</a:t>
              </a:r>
              <a:endParaRPr lang="en-US" altLang="ko-KR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BE121B-C4AC-483D-8994-54CC5566C5F5}"/>
                </a:ext>
              </a:extLst>
            </p:cNvPr>
            <p:cNvSpPr txBox="1"/>
            <p:nvPr/>
          </p:nvSpPr>
          <p:spPr>
            <a:xfrm>
              <a:off x="1320332" y="2817592"/>
              <a:ext cx="3265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최상위 부모 클래스인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Human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클래스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44A6E4-8EF5-4CC1-BB80-DB3EFBBD3906}"/>
              </a:ext>
            </a:extLst>
          </p:cNvPr>
          <p:cNvSpPr txBox="1"/>
          <p:nvPr/>
        </p:nvSpPr>
        <p:spPr>
          <a:xfrm>
            <a:off x="4403806" y="2486551"/>
            <a:ext cx="6640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Human</a:t>
            </a:r>
            <a:r>
              <a:rPr lang="ko-KR" altLang="en-US" sz="1600" dirty="0">
                <a:latin typeface="Arial Black" panose="020B0A04020102020204" pitchFamily="34" charset="0"/>
              </a:rPr>
              <a:t>  클래스는 사람 형태를 가진 클래스의 부모 클래스로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사람 형태를 가진 오브젝트에 필요한 기능을 미리 예상해서  </a:t>
            </a:r>
            <a:r>
              <a:rPr lang="en-US" altLang="ko-KR" sz="1600" dirty="0">
                <a:latin typeface="Arial Black" panose="020B0A04020102020204" pitchFamily="34" charset="0"/>
              </a:rPr>
              <a:t>Human </a:t>
            </a:r>
            <a:r>
              <a:rPr lang="ko-KR" altLang="en-US" sz="1600" dirty="0">
                <a:latin typeface="Arial Black" panose="020B0A04020102020204" pitchFamily="34" charset="0"/>
              </a:rPr>
              <a:t>클래스에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모습을 그려주는 </a:t>
            </a:r>
            <a:r>
              <a:rPr lang="ko-KR" altLang="en-US" sz="1600" dirty="0" err="1">
                <a:latin typeface="Arial Black" panose="020B0A04020102020204" pitchFamily="34" charset="0"/>
              </a:rPr>
              <a:t>랜더</a:t>
            </a:r>
            <a:r>
              <a:rPr lang="ko-KR" altLang="en-US" sz="1600" dirty="0">
                <a:latin typeface="Arial Black" panose="020B0A04020102020204" pitchFamily="34" charset="0"/>
              </a:rPr>
              <a:t>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물리기능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애니메이션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체력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기타 필수 기능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89598C-353B-4A04-A48F-09DFC067B402}"/>
              </a:ext>
            </a:extLst>
          </p:cNvPr>
          <p:cNvGrpSpPr/>
          <p:nvPr/>
        </p:nvGrpSpPr>
        <p:grpSpPr>
          <a:xfrm>
            <a:off x="1529518" y="4272144"/>
            <a:ext cx="5115174" cy="1523291"/>
            <a:chOff x="1642589" y="4272144"/>
            <a:chExt cx="5115174" cy="15232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BD2B2F-4552-43FD-A17E-9F9ACDE44245}"/>
                </a:ext>
              </a:extLst>
            </p:cNvPr>
            <p:cNvGrpSpPr/>
            <p:nvPr/>
          </p:nvGrpSpPr>
          <p:grpSpPr>
            <a:xfrm>
              <a:off x="1642589" y="4272144"/>
              <a:ext cx="2240886" cy="1523291"/>
              <a:chOff x="1711682" y="2772117"/>
              <a:chExt cx="2240886" cy="152329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58E189-D793-475F-852E-2A1422CA3699}"/>
                  </a:ext>
                </a:extLst>
              </p:cNvPr>
              <p:cNvSpPr/>
              <p:nvPr/>
            </p:nvSpPr>
            <p:spPr>
              <a:xfrm>
                <a:off x="1711682" y="3125369"/>
                <a:ext cx="2240886" cy="117003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Human</a:t>
                </a:r>
              </a:p>
              <a:p>
                <a:pPr algn="ctr"/>
                <a:r>
                  <a:rPr lang="ko-KR" altLang="en-US" sz="1400" dirty="0" err="1">
                    <a:latin typeface="Arial Black" panose="020B0A04020102020204" pitchFamily="34" charset="0"/>
                  </a:rPr>
                  <a:t>랜더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물리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애니메이션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체력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D0DF62-0A1A-441C-9C78-D6A7A9856F6A}"/>
                  </a:ext>
                </a:extLst>
              </p:cNvPr>
              <p:cNvSpPr txBox="1"/>
              <p:nvPr/>
            </p:nvSpPr>
            <p:spPr>
              <a:xfrm>
                <a:off x="1711682" y="2772117"/>
                <a:ext cx="1919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플레이어 클래스 구현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FEB6EEB-F62D-4F82-8822-F06D7E012A37}"/>
                </a:ext>
              </a:extLst>
            </p:cNvPr>
            <p:cNvSpPr/>
            <p:nvPr/>
          </p:nvSpPr>
          <p:spPr>
            <a:xfrm>
              <a:off x="4516877" y="4619798"/>
              <a:ext cx="2240886" cy="117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Player</a:t>
              </a:r>
            </a:p>
            <a:p>
              <a:pPr algn="ctr"/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</a:rPr>
                <a:t>조작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</a:rPr>
                <a:t>공격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</a:rPr>
                <a:t>직업</a:t>
              </a:r>
              <a:endParaRPr lang="en-US" altLang="ko-KR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8D98F5-FF24-43B2-B247-EBF6BDBEE70F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>
              <a:off x="3883475" y="5204818"/>
              <a:ext cx="633402" cy="55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FC09F7-0ECB-479F-94B6-B12171CDB8A0}"/>
              </a:ext>
            </a:extLst>
          </p:cNvPr>
          <p:cNvSpPr txBox="1"/>
          <p:nvPr/>
        </p:nvSpPr>
        <p:spPr>
          <a:xfrm>
            <a:off x="6744929" y="4272144"/>
            <a:ext cx="4298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플레이어사 직접 조작하는 캐릭터인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ko-KR" altLang="en-US" sz="1600" dirty="0">
                <a:latin typeface="Arial Black" panose="020B0A04020102020204" pitchFamily="34" charset="0"/>
              </a:rPr>
              <a:t>클래스를 만드는데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클래스는 </a:t>
            </a:r>
            <a:r>
              <a:rPr lang="en-US" altLang="ko-KR" sz="1600" dirty="0">
                <a:latin typeface="Arial Black" panose="020B0A04020102020204" pitchFamily="34" charset="0"/>
              </a:rPr>
              <a:t>Human</a:t>
            </a:r>
            <a:r>
              <a:rPr lang="ko-KR" altLang="en-US" sz="1600" dirty="0">
                <a:latin typeface="Arial Black" panose="020B0A04020102020204" pitchFamily="34" charset="0"/>
              </a:rPr>
              <a:t>클래스를 상속하여 </a:t>
            </a:r>
            <a:r>
              <a:rPr lang="en-US" altLang="ko-KR" sz="1600" dirty="0">
                <a:latin typeface="Arial Black" panose="020B0A04020102020204" pitchFamily="34" charset="0"/>
              </a:rPr>
              <a:t>Human</a:t>
            </a:r>
            <a:r>
              <a:rPr lang="ko-KR" altLang="en-US" sz="1600" dirty="0">
                <a:latin typeface="Arial Black" panose="020B0A04020102020204" pitchFamily="34" charset="0"/>
              </a:rPr>
              <a:t>의 모든 기능을 가진다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조작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공격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직업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기타 필수 기능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이제 </a:t>
            </a:r>
            <a:r>
              <a:rPr lang="en-US" altLang="ko-KR" dirty="0">
                <a:latin typeface="Arial Black" pitchFamily="34" charset="0"/>
              </a:rPr>
              <a:t>NPC</a:t>
            </a:r>
            <a:r>
              <a:rPr lang="ko-KR" altLang="en-US" dirty="0">
                <a:latin typeface="Arial Black" pitchFamily="34" charset="0"/>
              </a:rPr>
              <a:t>와 </a:t>
            </a:r>
            <a:r>
              <a:rPr lang="en-US" altLang="ko-KR" dirty="0">
                <a:latin typeface="Arial Black" pitchFamily="34" charset="0"/>
              </a:rPr>
              <a:t>Monster</a:t>
            </a:r>
            <a:r>
              <a:rPr lang="ko-KR" altLang="en-US" dirty="0">
                <a:latin typeface="Arial Black" pitchFamily="34" charset="0"/>
              </a:rPr>
              <a:t>를 </a:t>
            </a:r>
            <a:r>
              <a:rPr lang="en-US" altLang="ko-KR" dirty="0">
                <a:latin typeface="Arial Black" pitchFamily="34" charset="0"/>
              </a:rPr>
              <a:t>Human </a:t>
            </a:r>
            <a:r>
              <a:rPr lang="ko-KR" altLang="en-US" dirty="0">
                <a:latin typeface="Arial Black" pitchFamily="34" charset="0"/>
              </a:rPr>
              <a:t>클래스를 이용해서 만들어 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NPC</a:t>
            </a:r>
            <a:r>
              <a:rPr lang="ko-KR" altLang="en-US" dirty="0">
                <a:latin typeface="Arial Black" pitchFamily="34" charset="0"/>
              </a:rPr>
              <a:t>는 플레이어와 대화</a:t>
            </a:r>
            <a:r>
              <a:rPr lang="en-US" altLang="ko-KR" dirty="0">
                <a:latin typeface="Arial Black" pitchFamily="34" charset="0"/>
              </a:rPr>
              <a:t>, </a:t>
            </a:r>
            <a:r>
              <a:rPr lang="ko-KR" altLang="en-US" dirty="0">
                <a:latin typeface="Arial Black" pitchFamily="34" charset="0"/>
              </a:rPr>
              <a:t>거래 등의 상호작용을 하기 때문에 이 같은 기능들이 추가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상속을 이용하면서 </a:t>
            </a:r>
            <a:r>
              <a:rPr lang="en-US" altLang="ko-KR" dirty="0">
                <a:latin typeface="Arial Black" pitchFamily="34" charset="0"/>
              </a:rPr>
              <a:t>NPC</a:t>
            </a:r>
            <a:r>
              <a:rPr lang="ko-KR" altLang="en-US" dirty="0">
                <a:latin typeface="Arial Black" pitchFamily="34" charset="0"/>
              </a:rPr>
              <a:t>는 오히려 추가 작업이 생겼다</a:t>
            </a:r>
            <a:r>
              <a:rPr lang="en-US" altLang="ko-KR" dirty="0">
                <a:latin typeface="Arial Black" pitchFamily="34" charset="0"/>
              </a:rPr>
              <a:t>..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Monster </a:t>
            </a:r>
            <a:r>
              <a:rPr lang="ko-KR" altLang="en-US" dirty="0">
                <a:latin typeface="Arial Black" pitchFamily="34" charset="0"/>
              </a:rPr>
              <a:t>클래스는 </a:t>
            </a:r>
            <a:r>
              <a:rPr lang="en-US" altLang="ko-KR" dirty="0">
                <a:latin typeface="Arial Black" pitchFamily="34" charset="0"/>
              </a:rPr>
              <a:t>Human</a:t>
            </a:r>
            <a:r>
              <a:rPr lang="ko-KR" altLang="en-US" dirty="0">
                <a:latin typeface="Arial Black" pitchFamily="34" charset="0"/>
              </a:rPr>
              <a:t>의 거의 모든 기능을 바꿔야 하는 일이 발생한다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89598C-353B-4A04-A48F-09DFC067B402}"/>
              </a:ext>
            </a:extLst>
          </p:cNvPr>
          <p:cNvGrpSpPr/>
          <p:nvPr/>
        </p:nvGrpSpPr>
        <p:grpSpPr>
          <a:xfrm>
            <a:off x="1138168" y="1655555"/>
            <a:ext cx="5115174" cy="1523291"/>
            <a:chOff x="1642589" y="4272144"/>
            <a:chExt cx="5115174" cy="15232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BD2B2F-4552-43FD-A17E-9F9ACDE44245}"/>
                </a:ext>
              </a:extLst>
            </p:cNvPr>
            <p:cNvGrpSpPr/>
            <p:nvPr/>
          </p:nvGrpSpPr>
          <p:grpSpPr>
            <a:xfrm>
              <a:off x="1642589" y="4272144"/>
              <a:ext cx="2240886" cy="1523291"/>
              <a:chOff x="1711682" y="2772117"/>
              <a:chExt cx="2240886" cy="152329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58E189-D793-475F-852E-2A1422CA3699}"/>
                  </a:ext>
                </a:extLst>
              </p:cNvPr>
              <p:cNvSpPr/>
              <p:nvPr/>
            </p:nvSpPr>
            <p:spPr>
              <a:xfrm>
                <a:off x="1711682" y="3125369"/>
                <a:ext cx="2240886" cy="117003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Human</a:t>
                </a:r>
              </a:p>
              <a:p>
                <a:pPr algn="ctr"/>
                <a:r>
                  <a:rPr lang="ko-KR" altLang="en-US" sz="1400" dirty="0" err="1">
                    <a:latin typeface="Arial Black" panose="020B0A04020102020204" pitchFamily="34" charset="0"/>
                  </a:rPr>
                  <a:t>랜더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물리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애니메이션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체력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D0DF62-0A1A-441C-9C78-D6A7A9856F6A}"/>
                  </a:ext>
                </a:extLst>
              </p:cNvPr>
              <p:cNvSpPr txBox="1"/>
              <p:nvPr/>
            </p:nvSpPr>
            <p:spPr>
              <a:xfrm>
                <a:off x="1711682" y="2772117"/>
                <a:ext cx="16193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NPC </a:t>
                </a:r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클래스 구현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FEB6EEB-F62D-4F82-8822-F06D7E012A37}"/>
                </a:ext>
              </a:extLst>
            </p:cNvPr>
            <p:cNvSpPr/>
            <p:nvPr/>
          </p:nvSpPr>
          <p:spPr>
            <a:xfrm>
              <a:off x="4516877" y="4619798"/>
              <a:ext cx="2240886" cy="1170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NPC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</a:rPr>
                <a:t>대화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</a:rPr>
                <a:t>거래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b="1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-</a:t>
              </a:r>
              <a:r>
                <a:rPr lang="ko-KR" altLang="en-US" sz="1400" b="1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물리</a:t>
              </a:r>
              <a:endParaRPr lang="en-US" altLang="ko-KR" sz="1400" b="1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b="1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-</a:t>
              </a:r>
              <a:r>
                <a:rPr lang="ko-KR" altLang="en-US" sz="1400" b="1" dirty="0">
                  <a:solidFill>
                    <a:srgbClr val="FFFF00"/>
                  </a:solidFill>
                  <a:latin typeface="Arial Black" panose="020B0A04020102020204" pitchFamily="34" charset="0"/>
                </a:rPr>
                <a:t>체력</a:t>
              </a:r>
              <a:endParaRPr lang="en-US" altLang="ko-KR" sz="1400" b="1" dirty="0">
                <a:solidFill>
                  <a:srgbClr val="FFFF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8D98F5-FF24-43B2-B247-EBF6BDBEE70F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>
              <a:off x="3883475" y="5204818"/>
              <a:ext cx="633402" cy="55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FC09F7-0ECB-479F-94B6-B12171CDB8A0}"/>
              </a:ext>
            </a:extLst>
          </p:cNvPr>
          <p:cNvSpPr txBox="1"/>
          <p:nvPr/>
        </p:nvSpPr>
        <p:spPr>
          <a:xfrm>
            <a:off x="6253342" y="1809443"/>
            <a:ext cx="4790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NPC</a:t>
            </a:r>
            <a:r>
              <a:rPr lang="ko-KR" altLang="en-US" sz="1400" dirty="0">
                <a:latin typeface="Arial Black" panose="020B0A04020102020204" pitchFamily="34" charset="0"/>
              </a:rPr>
              <a:t>는 물리와 체력기능이 필요 없는 경우가 많다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NPC</a:t>
            </a:r>
            <a:r>
              <a:rPr lang="ko-KR" altLang="en-US" sz="1400" dirty="0">
                <a:latin typeface="Arial Black" panose="020B0A04020102020204" pitchFamily="34" charset="0"/>
              </a:rPr>
              <a:t>는 상호작용을 위한 구성이라면 물리작용도 딱히 필요가 없다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결국 </a:t>
            </a:r>
            <a:r>
              <a:rPr lang="en-US" altLang="ko-KR" sz="1400" dirty="0">
                <a:latin typeface="Arial Black" panose="020B0A04020102020204" pitchFamily="34" charset="0"/>
              </a:rPr>
              <a:t>Human </a:t>
            </a:r>
            <a:r>
              <a:rPr lang="ko-KR" altLang="en-US" sz="1400" dirty="0">
                <a:latin typeface="Arial Black" panose="020B0A04020102020204" pitchFamily="34" charset="0"/>
              </a:rPr>
              <a:t>클래스로부터 물려받은 체력과 물리 기능을 제거하고 제거한 기능 관련된 다른 기능에 에러가 발생하지 않도록 코드를 정리하는 추가 작업도 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5B3BE3-7E98-43BA-A2F3-D6D273A5C9CF}"/>
              </a:ext>
            </a:extLst>
          </p:cNvPr>
          <p:cNvGrpSpPr/>
          <p:nvPr/>
        </p:nvGrpSpPr>
        <p:grpSpPr>
          <a:xfrm>
            <a:off x="1138168" y="4172217"/>
            <a:ext cx="5115174" cy="1696839"/>
            <a:chOff x="1642589" y="4272144"/>
            <a:chExt cx="5115174" cy="169683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8C9D5CE-00B9-45C1-AFD5-2740CA486E44}"/>
                </a:ext>
              </a:extLst>
            </p:cNvPr>
            <p:cNvGrpSpPr/>
            <p:nvPr/>
          </p:nvGrpSpPr>
          <p:grpSpPr>
            <a:xfrm>
              <a:off x="1642589" y="4272144"/>
              <a:ext cx="2240886" cy="1523291"/>
              <a:chOff x="1711682" y="2772117"/>
              <a:chExt cx="2240886" cy="152329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6A26A9B-3678-4265-B418-ADD3FF3FAA1A}"/>
                  </a:ext>
                </a:extLst>
              </p:cNvPr>
              <p:cNvSpPr/>
              <p:nvPr/>
            </p:nvSpPr>
            <p:spPr>
              <a:xfrm>
                <a:off x="1711682" y="3125369"/>
                <a:ext cx="2240886" cy="117003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Human</a:t>
                </a:r>
              </a:p>
              <a:p>
                <a:pPr algn="ctr"/>
                <a:r>
                  <a:rPr lang="ko-KR" altLang="en-US" sz="1400" dirty="0" err="1">
                    <a:latin typeface="Arial Black" panose="020B0A04020102020204" pitchFamily="34" charset="0"/>
                  </a:rPr>
                  <a:t>랜더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물리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애니메이션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체력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1BEA6-1B1A-4796-8542-AD96D64C14FA}"/>
                  </a:ext>
                </a:extLst>
              </p:cNvPr>
              <p:cNvSpPr txBox="1"/>
              <p:nvPr/>
            </p:nvSpPr>
            <p:spPr>
              <a:xfrm>
                <a:off x="1711682" y="2772117"/>
                <a:ext cx="2060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Monster</a:t>
                </a:r>
                <a:r>
                  <a:rPr lang="ko-KR" alt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 클래스 구현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5D37AA-3579-4B9E-85F8-41A1C125D2B1}"/>
                </a:ext>
              </a:extLst>
            </p:cNvPr>
            <p:cNvSpPr/>
            <p:nvPr/>
          </p:nvSpPr>
          <p:spPr>
            <a:xfrm>
              <a:off x="4516877" y="4451848"/>
              <a:ext cx="2240886" cy="15171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Monster</a:t>
              </a:r>
            </a:p>
            <a:p>
              <a:pPr algn="ctr"/>
              <a:r>
                <a:rPr lang="ko-KR" altLang="en-US" sz="1400" b="1" dirty="0">
                  <a:solidFill>
                    <a:srgbClr val="7030A0"/>
                  </a:solidFill>
                  <a:latin typeface="Arial Black" panose="020B0A04020102020204" pitchFamily="34" charset="0"/>
                </a:rPr>
                <a:t>애니메이션 </a:t>
              </a:r>
              <a:endParaRPr lang="en-US" altLang="ko-KR" sz="1400" b="1" dirty="0">
                <a:solidFill>
                  <a:srgbClr val="7030A0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b="1" dirty="0">
                  <a:solidFill>
                    <a:srgbClr val="7030A0"/>
                  </a:solidFill>
                  <a:latin typeface="Arial Black" panose="020B0A04020102020204" pitchFamily="34" charset="0"/>
                  <a:sym typeface="Wingdings" panose="05000000000000000000" pitchFamily="2" charset="2"/>
                </a:rPr>
                <a:t> </a:t>
              </a:r>
              <a:r>
                <a:rPr lang="ko-KR" altLang="en-US" sz="1400" b="1" dirty="0">
                  <a:solidFill>
                    <a:srgbClr val="7030A0"/>
                  </a:solidFill>
                  <a:latin typeface="Arial Black" panose="020B0A04020102020204" pitchFamily="34" charset="0"/>
                  <a:sym typeface="Wingdings" panose="05000000000000000000" pitchFamily="2" charset="2"/>
                </a:rPr>
                <a:t>몬스터 애니메이션</a:t>
              </a:r>
              <a:endParaRPr lang="en-US" altLang="ko-KR" sz="1400" b="1" dirty="0">
                <a:solidFill>
                  <a:srgbClr val="7030A0"/>
                </a:solidFill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1400" b="1" dirty="0">
                  <a:solidFill>
                    <a:srgbClr val="7030A0"/>
                  </a:solidFill>
                  <a:latin typeface="Arial Black" panose="020B0A04020102020204" pitchFamily="34" charset="0"/>
                  <a:sym typeface="Wingdings" panose="05000000000000000000" pitchFamily="2" charset="2"/>
                </a:rPr>
                <a:t>물리</a:t>
              </a:r>
              <a:endParaRPr lang="en-US" altLang="ko-KR" sz="1400" b="1" dirty="0">
                <a:solidFill>
                  <a:srgbClr val="7030A0"/>
                </a:solidFill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pPr marL="285750" indent="-285750" algn="ctr">
                <a:buFont typeface="Wingdings" panose="05000000000000000000" pitchFamily="2" charset="2"/>
                <a:buChar char="à"/>
              </a:pPr>
              <a:r>
                <a:rPr lang="ko-KR" altLang="en-US" sz="1400" b="1" dirty="0">
                  <a:solidFill>
                    <a:srgbClr val="7030A0"/>
                  </a:solidFill>
                  <a:latin typeface="Arial Black" panose="020B0A04020102020204" pitchFamily="34" charset="0"/>
                  <a:sym typeface="Wingdings" panose="05000000000000000000" pitchFamily="2" charset="2"/>
                </a:rPr>
                <a:t>몬스터 물리</a:t>
              </a:r>
              <a:endParaRPr lang="en-US" altLang="ko-KR" sz="1400" b="1" dirty="0">
                <a:solidFill>
                  <a:srgbClr val="7030A0"/>
                </a:solidFill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  <a:sym typeface="Wingdings" panose="05000000000000000000" pitchFamily="2" charset="2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  <a:sym typeface="Wingdings" panose="05000000000000000000" pitchFamily="2" charset="2"/>
                </a:rPr>
                <a:t>인공지능</a:t>
              </a:r>
              <a:endPara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  <a:sym typeface="Wingdings" panose="05000000000000000000" pitchFamily="2" charset="2"/>
                </a:rPr>
                <a:t>+</a:t>
              </a:r>
              <a:r>
                <a:rPr lang="ko-KR" altLang="en-US" sz="1400" dirty="0">
                  <a:latin typeface="Arial Black" panose="020B0A04020102020204" pitchFamily="34" charset="0"/>
                  <a:sym typeface="Wingdings" panose="05000000000000000000" pitchFamily="2" charset="2"/>
                </a:rPr>
                <a:t>공격</a:t>
              </a:r>
              <a:endParaRPr lang="en-US" altLang="ko-KR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C7E886F-1A84-4F1B-9A10-354903E69688}"/>
                </a:ext>
              </a:extLst>
            </p:cNvPr>
            <p:cNvCxnSpPr>
              <a:cxnSpLocks/>
              <a:stCxn id="20" idx="1"/>
              <a:endCxn id="22" idx="3"/>
            </p:cNvCxnSpPr>
            <p:nvPr/>
          </p:nvCxnSpPr>
          <p:spPr>
            <a:xfrm flipH="1">
              <a:off x="3883475" y="5210416"/>
              <a:ext cx="6334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C2C744-D954-44F5-A2D6-7DE1463CC9A3}"/>
              </a:ext>
            </a:extLst>
          </p:cNvPr>
          <p:cNvSpPr txBox="1"/>
          <p:nvPr/>
        </p:nvSpPr>
        <p:spPr>
          <a:xfrm>
            <a:off x="6259765" y="4310269"/>
            <a:ext cx="4790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애니메이션이나 물리의 경우 일반적인 플레이어라면 이족보행의 경우가 많지만 몬스터는 항상 그런 것이 아니기 때문에 애니메이션 구현을 같이 쓸 수 없다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물리 또한 </a:t>
            </a:r>
            <a:r>
              <a:rPr lang="en-US" altLang="ko-KR" sz="1400" dirty="0">
                <a:latin typeface="Arial Black" panose="020B0A04020102020204" pitchFamily="34" charset="0"/>
              </a:rPr>
              <a:t>Monster</a:t>
            </a:r>
            <a:r>
              <a:rPr lang="ko-KR" altLang="en-US" sz="1400" dirty="0">
                <a:latin typeface="Arial Black" panose="020B0A04020102020204" pitchFamily="34" charset="0"/>
              </a:rPr>
              <a:t>에 작용하는 물리가 </a:t>
            </a:r>
            <a:r>
              <a:rPr lang="en-US" altLang="ko-KR" sz="1400" dirty="0">
                <a:latin typeface="Arial Black" panose="020B0A04020102020204" pitchFamily="34" charset="0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</a:rPr>
              <a:t>랑 다른 경우가 많다</a:t>
            </a:r>
            <a:r>
              <a:rPr lang="en-US" altLang="ko-KR" sz="1400" dirty="0">
                <a:latin typeface="Arial Black" panose="020B0A04020102020204" pitchFamily="34" charset="0"/>
              </a:rPr>
              <a:t>.(ex </a:t>
            </a:r>
            <a:r>
              <a:rPr lang="ko-KR" altLang="en-US" sz="1400" dirty="0">
                <a:latin typeface="Arial Black" panose="020B0A04020102020204" pitchFamily="34" charset="0"/>
              </a:rPr>
              <a:t>날아다니는 </a:t>
            </a:r>
            <a:r>
              <a:rPr lang="en-US" altLang="ko-KR" sz="1400" dirty="0">
                <a:latin typeface="Arial Black" panose="020B0A04020102020204" pitchFamily="34" charset="0"/>
              </a:rPr>
              <a:t>Monster)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Monster</a:t>
            </a:r>
            <a:r>
              <a:rPr lang="ko-KR" altLang="en-US" sz="1400" dirty="0">
                <a:latin typeface="Arial Black" panose="020B0A04020102020204" pitchFamily="34" charset="0"/>
              </a:rPr>
              <a:t>와 어울리지 않는 부분은 수정 또는 삭제를 해서 사용해야하는 상황이 되었다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64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결론</a:t>
            </a:r>
            <a:r>
              <a:rPr lang="en-US" altLang="ko-KR" dirty="0">
                <a:latin typeface="Arial Black" pitchFamily="34" charset="0"/>
              </a:rPr>
              <a:t>,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상속은 재사용에 있어서 훌륭한 기능을 지원하고 있지만 우리가 실제 게임을 만들려고 하는 상황에 따라서는 불편한 부분이 있는 것은 사실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부모 클래스에는 자식 클래스에 공통적으로 필요한 기능을 구현한다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그런데 나중에 구현할 자식 클래스에 무엇이 필요한지 처음부터 정확하게 추측하기 힘들다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또한 부모 클래스의 기존 기능이 나중에 구현한 자식 클래스의 기능과 오히려 충돌할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이외에도 상속에만 의존하면 기획자가 새로운 오브젝트를 만들 때 매번 프로그래머에게 부탁해야 하는 문제가 생긴다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프로그래머만이 부모 클래스를 확장하여 새로운 자식 클래스를 만들 수 있기 때문이다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문제점을 요약하면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오히려 코드를 재사용하기 힘든 경우가 생길 수 있다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새로운 오브젝트를 만들려면 프로그래머에게 의존해야 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이러한 문제들을 해결하기 위한 도구가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컴퍼넌트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패턴</a:t>
            </a:r>
            <a:r>
              <a:rPr lang="ko-KR" altLang="en-US" dirty="0">
                <a:latin typeface="Arial Black" pitchFamily="34" charset="0"/>
              </a:rPr>
              <a:t>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36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동작원리를 이해하기 위한 지식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latin typeface="Arial Black" pitchFamily="34" charset="0"/>
              </a:rPr>
              <a:t>컴포넌트 패턴</a:t>
            </a:r>
            <a:endParaRPr lang="en-US" altLang="ko-KR" b="1" dirty="0">
              <a:solidFill>
                <a:srgbClr val="00B0F0"/>
              </a:solidFill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컴포넌트 혹은 </a:t>
            </a:r>
            <a:r>
              <a:rPr lang="ko-KR" altLang="en-US" dirty="0" err="1">
                <a:latin typeface="Arial Black" pitchFamily="34" charset="0"/>
              </a:rPr>
              <a:t>컴포지션</a:t>
            </a:r>
            <a:r>
              <a:rPr lang="ko-KR" altLang="en-US" dirty="0">
                <a:latin typeface="Arial Black" pitchFamily="34" charset="0"/>
              </a:rPr>
              <a:t> 패턴이라고 부른다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미리 만들어진 부품을 조립하여 완성된 오브젝트를 만드는 방식이다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미리 만들어진 부품을 컴포넌트라 부르며 컴포넌트마다의 대표기능을 가지고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컴포넌트 패턴에서 게임 오브젝트는 속이 빈 껍데기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개발자는 빈 게임 오브젝트에 컴포넌트를 조립하여 새로운 기능을 추가할 수 있다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동물이 나오는 게임을 만들자고 했을 때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..</a:t>
            </a: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미리 여러 기능하는 것들을 만들어 두고 이것을 조립해서 사용할 수 있게 하자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961166-01FE-4AAC-9FB2-628604ACC961}"/>
              </a:ext>
            </a:extLst>
          </p:cNvPr>
          <p:cNvGrpSpPr/>
          <p:nvPr/>
        </p:nvGrpSpPr>
        <p:grpSpPr>
          <a:xfrm>
            <a:off x="1138168" y="3871546"/>
            <a:ext cx="3500284" cy="2428568"/>
            <a:chOff x="6902245" y="3989253"/>
            <a:chExt cx="3500284" cy="24285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40F2BC-3B41-4165-A335-74811BCC0D1A}"/>
                </a:ext>
              </a:extLst>
            </p:cNvPr>
            <p:cNvSpPr/>
            <p:nvPr/>
          </p:nvSpPr>
          <p:spPr>
            <a:xfrm>
              <a:off x="6902245" y="3989253"/>
              <a:ext cx="3500284" cy="242856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컴포넌트 주머니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6FF4158-19E9-4836-938A-B8B57122499C}"/>
                </a:ext>
              </a:extLst>
            </p:cNvPr>
            <p:cNvGrpSpPr/>
            <p:nvPr/>
          </p:nvGrpSpPr>
          <p:grpSpPr>
            <a:xfrm>
              <a:off x="7194754" y="4510364"/>
              <a:ext cx="2915265" cy="1713086"/>
              <a:chOff x="2989006" y="4471035"/>
              <a:chExt cx="2915265" cy="171308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8355693-26B0-4233-BDBE-88232A7A81B0}"/>
                  </a:ext>
                </a:extLst>
              </p:cNvPr>
              <p:cNvSpPr/>
              <p:nvPr/>
            </p:nvSpPr>
            <p:spPr>
              <a:xfrm>
                <a:off x="2989006" y="4471035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폐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B8F85D-FAC6-4A95-9130-5CB151D44E25}"/>
                  </a:ext>
                </a:extLst>
              </p:cNvPr>
              <p:cNvSpPr/>
              <p:nvPr/>
            </p:nvSpPr>
            <p:spPr>
              <a:xfrm>
                <a:off x="2989006" y="4829912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아가미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F0A7BF8-9036-4EF2-9556-90C159EBC14F}"/>
                  </a:ext>
                </a:extLst>
              </p:cNvPr>
              <p:cNvSpPr/>
              <p:nvPr/>
            </p:nvSpPr>
            <p:spPr>
              <a:xfrm>
                <a:off x="4488425" y="4473309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지느러미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BB93195-F4EC-41C5-B2C6-0967FD6F08E4}"/>
                  </a:ext>
                </a:extLst>
              </p:cNvPr>
              <p:cNvSpPr/>
              <p:nvPr/>
            </p:nvSpPr>
            <p:spPr>
              <a:xfrm>
                <a:off x="4488425" y="4829728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잠자기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AA55E07-A37F-4EBE-93B7-0562A5575CD6}"/>
                  </a:ext>
                </a:extLst>
              </p:cNvPr>
              <p:cNvSpPr/>
              <p:nvPr/>
            </p:nvSpPr>
            <p:spPr>
              <a:xfrm>
                <a:off x="2989006" y="5203537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탯줄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033B2A-8B7D-46B5-817B-5A9925461D71}"/>
                  </a:ext>
                </a:extLst>
              </p:cNvPr>
              <p:cNvSpPr/>
              <p:nvPr/>
            </p:nvSpPr>
            <p:spPr>
              <a:xfrm>
                <a:off x="2989006" y="5562414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뿔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B396084-A5E0-4FDF-9E9D-00FC8A234871}"/>
                  </a:ext>
                </a:extLst>
              </p:cNvPr>
              <p:cNvSpPr/>
              <p:nvPr/>
            </p:nvSpPr>
            <p:spPr>
              <a:xfrm>
                <a:off x="4488425" y="5205811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다리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A895EE4-5279-40EB-AF0A-D31AB23790A8}"/>
                  </a:ext>
                </a:extLst>
              </p:cNvPr>
              <p:cNvSpPr/>
              <p:nvPr/>
            </p:nvSpPr>
            <p:spPr>
              <a:xfrm>
                <a:off x="4488425" y="5562230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날개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FF43DE-73B5-4753-83DE-A4CE212BE9BB}"/>
                  </a:ext>
                </a:extLst>
              </p:cNvPr>
              <p:cNvSpPr/>
              <p:nvPr/>
            </p:nvSpPr>
            <p:spPr>
              <a:xfrm>
                <a:off x="2989006" y="5916375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식사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39D9A48-3EEA-495F-9504-55F44B54CA29}"/>
                  </a:ext>
                </a:extLst>
              </p:cNvPr>
              <p:cNvSpPr/>
              <p:nvPr/>
            </p:nvSpPr>
            <p:spPr>
              <a:xfrm>
                <a:off x="4488425" y="5918649"/>
                <a:ext cx="1415846" cy="26547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알 낳기</a:t>
                </a: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0A09AE-1AD5-47BE-AC0B-D7390D8CC350}"/>
              </a:ext>
            </a:extLst>
          </p:cNvPr>
          <p:cNvSpPr/>
          <p:nvPr/>
        </p:nvSpPr>
        <p:spPr>
          <a:xfrm>
            <a:off x="9152717" y="3871546"/>
            <a:ext cx="1897626" cy="2428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코뿔소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EE41C-7A22-4A60-B3C1-9F4A62808C87}"/>
              </a:ext>
            </a:extLst>
          </p:cNvPr>
          <p:cNvSpPr txBox="1"/>
          <p:nvPr/>
        </p:nvSpPr>
        <p:spPr>
          <a:xfrm>
            <a:off x="4638452" y="4363158"/>
            <a:ext cx="450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코뿔소라는 동물을 만들고자 했을 때 준비</a:t>
            </a:r>
            <a:endParaRPr lang="en-US" altLang="ko-KR" dirty="0"/>
          </a:p>
          <a:p>
            <a:r>
              <a:rPr lang="ko-KR" altLang="en-US" dirty="0"/>
              <a:t>된 컴포넌트들을 붙일 수 있는 뼈대나 홀더</a:t>
            </a:r>
            <a:endParaRPr lang="en-US" altLang="ko-KR" dirty="0"/>
          </a:p>
          <a:p>
            <a:r>
              <a:rPr lang="ko-KR" altLang="en-US" dirty="0"/>
              <a:t>역할을 하는 것을 만들어 두면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사용하고 싶은 기능을 붙여서 사용하기만 하면 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4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1719</Words>
  <Application>Microsoft Office PowerPoint</Application>
  <PresentationFormat>와이드스크린</PresentationFormat>
  <Paragraphs>362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Arial Black</vt:lpstr>
      <vt:lpstr>Tw Cen MT</vt:lpstr>
      <vt:lpstr>Wingdings</vt:lpstr>
      <vt:lpstr>회로</vt:lpstr>
      <vt:lpstr>Unity -Cahpter2-</vt:lpstr>
      <vt:lpstr>목차</vt:lpstr>
      <vt:lpstr>동작원리를 이해하기 위한 지식</vt:lpstr>
      <vt:lpstr>1. 동작원리를 이해하기 위한 지식</vt:lpstr>
      <vt:lpstr>1. 동작원리를 이해하기 위한 지식</vt:lpstr>
      <vt:lpstr>1. 동작원리를 이해하기 위한 지식</vt:lpstr>
      <vt:lpstr>1. 동작원리를 이해하기 위한 지식</vt:lpstr>
      <vt:lpstr>1. 동작원리를 이해하기 위한 지식</vt:lpstr>
      <vt:lpstr>1. 동작원리를 이해하기 위한 지식</vt:lpstr>
      <vt:lpstr>1. 동작원리를 이해하기 위한 지식</vt:lpstr>
      <vt:lpstr>1. 동작원리를 이해하기 위한 지식</vt:lpstr>
      <vt:lpstr>유니티에서의 컴퍼넌트</vt:lpstr>
      <vt:lpstr>2. 유니티에서의 컴퍼넌트</vt:lpstr>
      <vt:lpstr>2. 유니티에서의 컴퍼넌트</vt:lpstr>
      <vt:lpstr>2. 유니티에서의 컴퍼넌트</vt:lpstr>
      <vt:lpstr>2. 유니티에서의 컴퍼넌트</vt:lpstr>
      <vt:lpstr>메시지 브로드캐스팅</vt:lpstr>
      <vt:lpstr>4. 메시지 브로드캐스팅</vt:lpstr>
      <vt:lpstr>Script의 생성과 사용</vt:lpstr>
      <vt:lpstr>4. Script의 생성과 사용</vt:lpstr>
      <vt:lpstr>4. Script의 생성과 사용</vt:lpstr>
      <vt:lpstr>4. Script의 생성과 사용</vt:lpstr>
      <vt:lpstr>4. Script의 생성과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81</cp:revision>
  <dcterms:created xsi:type="dcterms:W3CDTF">2019-01-08T00:45:21Z</dcterms:created>
  <dcterms:modified xsi:type="dcterms:W3CDTF">2019-12-26T01:59:56Z</dcterms:modified>
</cp:coreProperties>
</file>