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6" r:id="rId4"/>
    <p:sldId id="258" r:id="rId5"/>
    <p:sldId id="278" r:id="rId6"/>
    <p:sldId id="257" r:id="rId7"/>
    <p:sldId id="267" r:id="rId8"/>
    <p:sldId id="279" r:id="rId9"/>
    <p:sldId id="280" r:id="rId10"/>
    <p:sldId id="268" r:id="rId11"/>
    <p:sldId id="269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898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35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98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13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7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4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39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5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-Cahpter3-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 err="1"/>
              <a:t>Physx</a:t>
            </a:r>
            <a:r>
              <a:rPr lang="en-US" altLang="ko-KR" dirty="0"/>
              <a:t> - Collider, </a:t>
            </a:r>
            <a:r>
              <a:rPr lang="en-US" altLang="ko-KR" dirty="0" err="1"/>
              <a:t>Rigidbody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02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Physx</a:t>
            </a:r>
            <a:r>
              <a:rPr lang="en-US" altLang="ko-KR" dirty="0"/>
              <a:t> - Collider, </a:t>
            </a:r>
            <a:r>
              <a:rPr lang="en-US" altLang="ko-KR" dirty="0" err="1"/>
              <a:t>Rigidbody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NVIDA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PhysX</a:t>
            </a:r>
            <a:r>
              <a:rPr lang="ko-KR" altLang="en-US" sz="1600" dirty="0">
                <a:latin typeface="Arial Black" panose="020B0A04020102020204" pitchFamily="34" charset="0"/>
              </a:rPr>
              <a:t>물리엔진을 탑재하고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Rigid Body</a:t>
            </a:r>
            <a:r>
              <a:rPr lang="ko-KR" altLang="en-US" sz="1600" dirty="0">
                <a:latin typeface="Arial Black" panose="020B0A04020102020204" pitchFamily="34" charset="0"/>
              </a:rPr>
              <a:t>로 물리기반은 움직임을 체크한다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Collider</a:t>
            </a:r>
            <a:r>
              <a:rPr lang="ko-KR" altLang="en-US" sz="1600" dirty="0">
                <a:latin typeface="Arial Black" panose="020B0A04020102020204" pitchFamily="34" charset="0"/>
              </a:rPr>
              <a:t>로 물체 간의 충돌을 체크한다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Physic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Material</a:t>
            </a:r>
            <a:r>
              <a:rPr lang="ko-KR" altLang="en-US" sz="1600" dirty="0">
                <a:latin typeface="Arial Black" panose="020B0A04020102020204" pitchFamily="34" charset="0"/>
              </a:rPr>
              <a:t>로 충돌체크를 해서 반동을 준다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물리적인 계산을 하기때문에 발사체의 경우 로우 </a:t>
            </a:r>
            <a:r>
              <a:rPr lang="ko-KR" altLang="en-US" sz="1600" dirty="0" err="1">
                <a:latin typeface="Arial Black" panose="020B0A04020102020204" pitchFamily="34" charset="0"/>
              </a:rPr>
              <a:t>폴리곤이나</a:t>
            </a:r>
            <a:r>
              <a:rPr lang="ko-KR" altLang="en-US" sz="1600" dirty="0">
                <a:latin typeface="Arial Black" panose="020B0A04020102020204" pitchFamily="34" charset="0"/>
              </a:rPr>
              <a:t> 평면으로 하거나 </a:t>
            </a:r>
            <a:r>
              <a:rPr lang="en-US" altLang="ko-KR" sz="1600" dirty="0">
                <a:latin typeface="Arial Black" panose="020B0A04020102020204" pitchFamily="34" charset="0"/>
              </a:rPr>
              <a:t>POOL</a:t>
            </a:r>
            <a:r>
              <a:rPr lang="ko-KR" altLang="en-US" sz="1600" dirty="0">
                <a:latin typeface="Arial Black" panose="020B0A04020102020204" pitchFamily="34" charset="0"/>
              </a:rPr>
              <a:t>시스템을 구축하여 재활용하는 형식을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FixedUpdate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를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이용하여 계산하자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E71A52-9791-492A-AAC5-D700D2AFD0C3}"/>
              </a:ext>
            </a:extLst>
          </p:cNvPr>
          <p:cNvGrpSpPr/>
          <p:nvPr/>
        </p:nvGrpSpPr>
        <p:grpSpPr>
          <a:xfrm>
            <a:off x="2669528" y="3282372"/>
            <a:ext cx="6849763" cy="2289365"/>
            <a:chOff x="2551541" y="3133414"/>
            <a:chExt cx="6849763" cy="228936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13B31D-717D-4B25-936C-6CC6FD490A33}"/>
                </a:ext>
              </a:extLst>
            </p:cNvPr>
            <p:cNvGrpSpPr/>
            <p:nvPr/>
          </p:nvGrpSpPr>
          <p:grpSpPr>
            <a:xfrm>
              <a:off x="2551541" y="3133414"/>
              <a:ext cx="6849763" cy="2289365"/>
              <a:chOff x="2042909" y="3147823"/>
              <a:chExt cx="6849763" cy="2289365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B16D14A-42BE-46A7-8E34-1ED1075E5390}"/>
                  </a:ext>
                </a:extLst>
              </p:cNvPr>
              <p:cNvGrpSpPr/>
              <p:nvPr/>
            </p:nvGrpSpPr>
            <p:grpSpPr>
              <a:xfrm>
                <a:off x="2042909" y="3147823"/>
                <a:ext cx="2227087" cy="2275077"/>
                <a:chOff x="1220788" y="2592198"/>
                <a:chExt cx="2227087" cy="2275077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FF91199C-F16E-4E7E-A505-B67D23AC5E6F}"/>
                    </a:ext>
                  </a:extLst>
                </p:cNvPr>
                <p:cNvSpPr/>
                <p:nvPr/>
              </p:nvSpPr>
              <p:spPr>
                <a:xfrm>
                  <a:off x="1220788" y="2592198"/>
                  <a:ext cx="2227087" cy="227507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Rigid Body</a:t>
                  </a:r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6D4EC10-1481-44AB-8885-4D83C93DEE3D}"/>
                    </a:ext>
                  </a:extLst>
                </p:cNvPr>
                <p:cNvSpPr/>
                <p:nvPr/>
              </p:nvSpPr>
              <p:spPr>
                <a:xfrm>
                  <a:off x="1622541" y="3158632"/>
                  <a:ext cx="1423580" cy="415093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Mass(</a:t>
                  </a:r>
                  <a:r>
                    <a:rPr lang="ko-KR" altLang="en-US" sz="140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질량</a:t>
                  </a:r>
                  <a:r>
                    <a:rPr lang="en-US" altLang="ko-KR" sz="1400" dirty="0">
                      <a:solidFill>
                        <a:schemeClr val="bg1"/>
                      </a:solidFill>
                    </a:rPr>
                    <a:t>)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398AC8AD-A744-4D6A-BAF2-569182F99432}"/>
                    </a:ext>
                  </a:extLst>
                </p:cNvPr>
                <p:cNvSpPr/>
                <p:nvPr/>
              </p:nvSpPr>
              <p:spPr>
                <a:xfrm>
                  <a:off x="1622540" y="3701634"/>
                  <a:ext cx="1423581" cy="415093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Drag(</a:t>
                  </a:r>
                  <a:r>
                    <a:rPr lang="ko-KR" altLang="en-US" sz="140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저항</a:t>
                  </a:r>
                  <a:r>
                    <a:rPr lang="en-US" altLang="ko-KR" sz="140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)</a:t>
                  </a:r>
                  <a:endParaRPr lang="ko-KR" altLang="en-US" sz="1400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6BA28242-6066-43B2-BDF4-4AE9989407B7}"/>
                    </a:ext>
                  </a:extLst>
                </p:cNvPr>
                <p:cNvSpPr/>
                <p:nvPr/>
              </p:nvSpPr>
              <p:spPr>
                <a:xfrm>
                  <a:off x="1622541" y="4244636"/>
                  <a:ext cx="1423580" cy="415093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Gravity(</a:t>
                  </a:r>
                  <a:r>
                    <a:rPr lang="ko-KR" altLang="en-US" sz="140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중력</a:t>
                  </a:r>
                  <a:r>
                    <a:rPr lang="en-US" altLang="ko-KR" sz="1400" dirty="0">
                      <a:solidFill>
                        <a:schemeClr val="bg1"/>
                      </a:solidFill>
                    </a:rPr>
                    <a:t>)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01D2AFC5-E06B-4667-9972-147E66BBA9C7}"/>
                  </a:ext>
                </a:extLst>
              </p:cNvPr>
              <p:cNvGrpSpPr/>
              <p:nvPr/>
            </p:nvGrpSpPr>
            <p:grpSpPr>
              <a:xfrm>
                <a:off x="6665585" y="3162111"/>
                <a:ext cx="2227087" cy="2275077"/>
                <a:chOff x="6665585" y="3162111"/>
                <a:chExt cx="2227087" cy="2275077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DBDE15C8-24B5-4772-84A4-59E7F44A662F}"/>
                    </a:ext>
                  </a:extLst>
                </p:cNvPr>
                <p:cNvSpPr/>
                <p:nvPr/>
              </p:nvSpPr>
              <p:spPr>
                <a:xfrm>
                  <a:off x="6665585" y="3162111"/>
                  <a:ext cx="2227087" cy="227507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Rigid Body</a:t>
                  </a:r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B65862EC-EEB1-4637-A412-BC2C3593D86C}"/>
                    </a:ext>
                  </a:extLst>
                </p:cNvPr>
                <p:cNvSpPr/>
                <p:nvPr/>
              </p:nvSpPr>
              <p:spPr>
                <a:xfrm>
                  <a:off x="6818436" y="3732505"/>
                  <a:ext cx="1940327" cy="1586115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Physic Material</a:t>
                  </a:r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</p:txBody>
            </p:sp>
          </p:grp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953FD80-52CE-49DA-99B7-7AFBC66EDD12}"/>
                </a:ext>
              </a:extLst>
            </p:cNvPr>
            <p:cNvSpPr/>
            <p:nvPr/>
          </p:nvSpPr>
          <p:spPr>
            <a:xfrm>
              <a:off x="7468638" y="4263579"/>
              <a:ext cx="1694576" cy="335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Fiction(</a:t>
              </a:r>
              <a:r>
                <a: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마찰</a:t>
              </a:r>
              <a:r>
                <a:rPr lang="en-US" altLang="ko-KR" dirty="0">
                  <a:solidFill>
                    <a:schemeClr val="bg1"/>
                  </a:solidFill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48ED042-0469-4556-8831-5E3798F61BC0}"/>
                </a:ext>
              </a:extLst>
            </p:cNvPr>
            <p:cNvSpPr/>
            <p:nvPr/>
          </p:nvSpPr>
          <p:spPr>
            <a:xfrm>
              <a:off x="7416547" y="4791517"/>
              <a:ext cx="1798758" cy="335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Bounciness(</a:t>
              </a:r>
              <a:r>
                <a: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반동</a:t>
              </a:r>
              <a:r>
                <a:rPr lang="en-US" altLang="ko-KR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)</a:t>
              </a:r>
              <a:endParaRPr lang="ko-KR" altLang="en-US" sz="1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84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Physx</a:t>
            </a:r>
            <a:r>
              <a:rPr lang="en-US" altLang="ko-KR" dirty="0"/>
              <a:t> - Collider, </a:t>
            </a:r>
            <a:r>
              <a:rPr lang="en-US" altLang="ko-KR" dirty="0" err="1"/>
              <a:t>Rigidbody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Unity</a:t>
            </a:r>
            <a:r>
              <a:rPr lang="ko-KR" altLang="en-US" sz="1600" dirty="0">
                <a:latin typeface="Arial Black" panose="020B0A04020102020204" pitchFamily="34" charset="0"/>
              </a:rPr>
              <a:t> 물리엔진에서 기본물리법칙을 적용 받는 </a:t>
            </a:r>
            <a:r>
              <a:rPr lang="en-US" altLang="ko-KR" sz="1600" dirty="0">
                <a:latin typeface="Arial Black" panose="020B0A04020102020204" pitchFamily="34" charset="0"/>
              </a:rPr>
              <a:t>Object</a:t>
            </a:r>
            <a:r>
              <a:rPr lang="ko-KR" altLang="en-US" sz="1600" dirty="0">
                <a:latin typeface="Arial Black" panose="020B0A04020102020204" pitchFamily="34" charset="0"/>
              </a:rPr>
              <a:t>에게 적용시키기 위한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B0F0"/>
                </a:solidFill>
                <a:latin typeface="Arial Black" panose="020B0A04020102020204" pitchFamily="34" charset="0"/>
              </a:rPr>
              <a:t>갈릴레오의 자유낙하 법칙</a:t>
            </a:r>
            <a:r>
              <a:rPr lang="ko-KR" altLang="en-US" sz="1600" dirty="0">
                <a:latin typeface="Arial Black" panose="020B0A04020102020204" pitchFamily="34" charset="0"/>
              </a:rPr>
              <a:t>을 그대로 적용하였다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실제와는 다르게 저항 값에 의해 낙하속도가 달라진다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모델링에 적용할 시 모델링의 크기에 유의해야한다</a:t>
            </a:r>
            <a:r>
              <a:rPr lang="en-US" altLang="ko-KR" sz="1600" dirty="0">
                <a:latin typeface="Arial Black" panose="020B0A04020102020204" pitchFamily="34" charset="0"/>
              </a:rPr>
              <a:t>. (Unity</a:t>
            </a:r>
            <a:r>
              <a:rPr lang="ko-KR" altLang="en-US" sz="1600" dirty="0">
                <a:latin typeface="Arial Black" panose="020B0A04020102020204" pitchFamily="34" charset="0"/>
              </a:rPr>
              <a:t>에선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의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값을 </a:t>
            </a:r>
            <a:r>
              <a:rPr lang="en-US" altLang="ko-KR" sz="1600" dirty="0">
                <a:latin typeface="Arial Black" panose="020B0A04020102020204" pitchFamily="34" charset="0"/>
              </a:rPr>
              <a:t>1m</a:t>
            </a:r>
            <a:r>
              <a:rPr lang="ko-KR" altLang="en-US" sz="1600" dirty="0">
                <a:latin typeface="Arial Black" panose="020B0A04020102020204" pitchFamily="34" charset="0"/>
              </a:rPr>
              <a:t>로 계산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FBX </a:t>
            </a:r>
            <a:r>
              <a:rPr lang="ko-KR" altLang="en-US" sz="1600" dirty="0">
                <a:latin typeface="Arial Black" panose="020B0A04020102020204" pitchFamily="34" charset="0"/>
              </a:rPr>
              <a:t>임포트시 </a:t>
            </a:r>
            <a:r>
              <a:rPr lang="en-US" altLang="ko-KR" sz="1600" dirty="0">
                <a:latin typeface="Arial Black" panose="020B0A04020102020204" pitchFamily="34" charset="0"/>
              </a:rPr>
              <a:t>Scale Factor</a:t>
            </a:r>
            <a:r>
              <a:rPr lang="ko-KR" altLang="en-US" sz="1600" dirty="0">
                <a:latin typeface="Arial Black" panose="020B0A04020102020204" pitchFamily="34" charset="0"/>
              </a:rPr>
              <a:t>로 크기를 조정하자</a:t>
            </a:r>
            <a:r>
              <a:rPr lang="en-US" altLang="ko-KR" sz="1600" dirty="0">
                <a:latin typeface="Arial Black" panose="020B0A04020102020204" pitchFamily="34" charset="0"/>
              </a:rPr>
              <a:t>.(Transform</a:t>
            </a:r>
            <a:r>
              <a:rPr lang="ko-KR" altLang="en-US" sz="1600" dirty="0">
                <a:latin typeface="Arial Black" panose="020B0A04020102020204" pitchFamily="34" charset="0"/>
              </a:rPr>
              <a:t>에서의 스케일도 물리계산에 포함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비효율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A130DDB3-41DD-41B8-B715-A963D8308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036150"/>
            <a:ext cx="2619741" cy="21053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3FFAB6-D8DC-4B53-AEFB-CB3757C6936F}"/>
              </a:ext>
            </a:extLst>
          </p:cNvPr>
          <p:cNvSpPr txBox="1"/>
          <p:nvPr/>
        </p:nvSpPr>
        <p:spPr>
          <a:xfrm>
            <a:off x="3873434" y="2302905"/>
            <a:ext cx="7173420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Mass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질량을 의미 한다</a:t>
            </a:r>
            <a:r>
              <a:rPr lang="en-US" altLang="ko-KR" dirty="0"/>
              <a:t>. </a:t>
            </a:r>
            <a:r>
              <a:rPr lang="ko-KR" altLang="en-US" dirty="0"/>
              <a:t>질량에 따라 낙하속도가 결정되지 않는다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Drag : </a:t>
            </a:r>
            <a:r>
              <a:rPr lang="ko-KR" altLang="en-US" dirty="0"/>
              <a:t>저항력을 의미 한다</a:t>
            </a:r>
            <a:r>
              <a:rPr lang="en-US" altLang="ko-KR" dirty="0"/>
              <a:t>. </a:t>
            </a:r>
            <a:r>
              <a:rPr lang="ko-KR" altLang="en-US" dirty="0"/>
              <a:t>이 수치에 의해 움직이는 속도가 결정된다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Angular</a:t>
            </a:r>
            <a:r>
              <a:rPr lang="ko-KR" altLang="en-US" dirty="0"/>
              <a:t> </a:t>
            </a:r>
            <a:r>
              <a:rPr lang="en-US" altLang="ko-KR" dirty="0"/>
              <a:t>Drag : </a:t>
            </a:r>
            <a:r>
              <a:rPr lang="ko-KR" altLang="en-US" dirty="0"/>
              <a:t>회전 저항력을 의미한다</a:t>
            </a:r>
            <a:r>
              <a:rPr lang="en-US" altLang="ko-KR" dirty="0"/>
              <a:t>. Drag </a:t>
            </a:r>
            <a:r>
              <a:rPr lang="ko-KR" altLang="en-US" dirty="0"/>
              <a:t>수치에 영향을 받는다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Gravity : </a:t>
            </a:r>
            <a:r>
              <a:rPr lang="ko-KR" altLang="en-US" dirty="0"/>
              <a:t>중력을 사용할지를 설정한다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Is Kinematic : </a:t>
            </a:r>
            <a:r>
              <a:rPr lang="ko-KR" altLang="en-US" dirty="0"/>
              <a:t>물리효과를 적용 받지 않는다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Interpolate : </a:t>
            </a:r>
            <a:r>
              <a:rPr lang="en-US" altLang="ko-KR" dirty="0" err="1"/>
              <a:t>FixedUpdate</a:t>
            </a:r>
            <a:r>
              <a:rPr lang="en-US" altLang="ko-KR" dirty="0"/>
              <a:t>()</a:t>
            </a:r>
            <a:r>
              <a:rPr lang="ko-KR" altLang="en-US" dirty="0"/>
              <a:t>로 계산 시 시간간격때문에 움직임이 끊어져 보일 때 </a:t>
            </a:r>
            <a:r>
              <a:rPr lang="ko-KR" altLang="en-US" dirty="0" err="1"/>
              <a:t>보간을</a:t>
            </a:r>
            <a:r>
              <a:rPr lang="ko-KR" altLang="en-US" dirty="0"/>
              <a:t> 이용해 보정해준다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Interpolate – </a:t>
            </a:r>
            <a:r>
              <a:rPr lang="ko-KR" altLang="en-US" dirty="0"/>
              <a:t>이전 프레임의 </a:t>
            </a:r>
            <a:r>
              <a:rPr lang="en-US" altLang="ko-KR" dirty="0"/>
              <a:t>Transform</a:t>
            </a:r>
            <a:r>
              <a:rPr lang="ko-KR" altLang="en-US" dirty="0"/>
              <a:t>을 기준으로 보정해 준다</a:t>
            </a:r>
            <a:r>
              <a:rPr lang="en-US" altLang="ko-KR" dirty="0"/>
              <a:t>. Extrapolate – </a:t>
            </a:r>
            <a:r>
              <a:rPr lang="ko-KR" altLang="en-US" dirty="0"/>
              <a:t>다음 프레임의 값을 추정해서 보정해 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Collision Detection : </a:t>
            </a:r>
            <a:r>
              <a:rPr lang="ko-KR" altLang="en-US" dirty="0"/>
              <a:t>너무 빠르게 움직이는 물체는 프레임 단위에서 놓칠 수 있는데 좀 더 세밀하게 체크하라고 설정해 줄 수 있는 옵션이다</a:t>
            </a:r>
            <a:r>
              <a:rPr lang="en-US" altLang="ko-KR" dirty="0"/>
              <a:t>. Discrete –&gt; Continuous –&gt; Continuous Dynamic </a:t>
            </a:r>
            <a:r>
              <a:rPr lang="ko-KR" altLang="en-US" dirty="0"/>
              <a:t>의 순서로 정밀도가 올라간다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Constraints : </a:t>
            </a:r>
            <a:r>
              <a:rPr lang="ko-KR" altLang="en-US" dirty="0"/>
              <a:t>체크한 축의 회전과 이동을 금지시킨다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65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Physx</a:t>
            </a:r>
            <a:r>
              <a:rPr lang="en-US" altLang="ko-KR" dirty="0"/>
              <a:t> - Collider, </a:t>
            </a:r>
            <a:r>
              <a:rPr lang="en-US" altLang="ko-KR" dirty="0" err="1"/>
              <a:t>Rigidbody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Rigidbody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Code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활용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1D658-A7D8-4748-80B4-CE6C366CCB63}"/>
              </a:ext>
            </a:extLst>
          </p:cNvPr>
          <p:cNvSpPr txBox="1"/>
          <p:nvPr/>
        </p:nvSpPr>
        <p:spPr>
          <a:xfrm>
            <a:off x="1141411" y="1071799"/>
            <a:ext cx="5934638" cy="526297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using </a:t>
            </a:r>
            <a:r>
              <a:rPr lang="en-US" altLang="ko-KR" sz="1600" dirty="0" err="1">
                <a:latin typeface="Arial Black" panose="020B0A04020102020204" pitchFamily="34" charset="0"/>
              </a:rPr>
              <a:t>System.Collections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using </a:t>
            </a:r>
            <a:r>
              <a:rPr lang="en-US" altLang="ko-KR" sz="1600" dirty="0" err="1">
                <a:latin typeface="Arial Black" panose="020B0A04020102020204" pitchFamily="34" charset="0"/>
              </a:rPr>
              <a:t>System.Collections.Generic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using </a:t>
            </a:r>
            <a:r>
              <a:rPr lang="en-US" altLang="ko-KR" sz="1600" dirty="0" err="1">
                <a:latin typeface="Arial Black" panose="020B0A04020102020204" pitchFamily="34" charset="0"/>
              </a:rPr>
              <a:t>UnityEngine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public class Bullet : </a:t>
            </a:r>
            <a:r>
              <a:rPr lang="en-US" altLang="ko-KR" sz="1600" dirty="0" err="1">
                <a:latin typeface="Arial Black" panose="020B0A04020102020204" pitchFamily="34" charset="0"/>
              </a:rPr>
              <a:t>MonoBehaviour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//</a:t>
            </a:r>
            <a:r>
              <a:rPr lang="ko-KR" altLang="en-US" sz="1600" dirty="0">
                <a:latin typeface="Arial Black" panose="020B0A04020102020204" pitchFamily="34" charset="0"/>
              </a:rPr>
              <a:t>총알의 파괴력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float damage = 20.0f;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//</a:t>
            </a:r>
            <a:r>
              <a:rPr lang="ko-KR" altLang="en-US" sz="1600" dirty="0">
                <a:latin typeface="Arial Black" panose="020B0A04020102020204" pitchFamily="34" charset="0"/>
              </a:rPr>
              <a:t>총알 발사 속도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float speed = 1000.0f;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Rigidbody</a:t>
            </a:r>
            <a:r>
              <a:rPr lang="en-US" altLang="ko-KR" sz="1600" dirty="0">
                <a:latin typeface="Arial Black" panose="020B0A04020102020204" pitchFamily="34" charset="0"/>
              </a:rPr>
              <a:t> rigid;	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void Awake()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rigid = </a:t>
            </a:r>
            <a:r>
              <a:rPr lang="en-US" altLang="ko-KR" sz="1600" dirty="0" err="1">
                <a:latin typeface="Arial Black" panose="020B0A04020102020204" pitchFamily="34" charset="0"/>
              </a:rPr>
              <a:t>GetComponent</a:t>
            </a:r>
            <a:r>
              <a:rPr lang="en-US" altLang="ko-KR" sz="1600" dirty="0">
                <a:latin typeface="Arial Black" panose="020B0A04020102020204" pitchFamily="34" charset="0"/>
              </a:rPr>
              <a:t>&lt;</a:t>
            </a:r>
            <a:r>
              <a:rPr lang="en-US" altLang="ko-KR" sz="1600" dirty="0" err="1">
                <a:latin typeface="Arial Black" panose="020B0A04020102020204" pitchFamily="34" charset="0"/>
              </a:rPr>
              <a:t>Rigidbody</a:t>
            </a:r>
            <a:r>
              <a:rPr lang="en-US" altLang="ko-KR" sz="1600" dirty="0">
                <a:latin typeface="Arial Black" panose="020B0A04020102020204" pitchFamily="34" charset="0"/>
              </a:rPr>
              <a:t>&gt;();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void Start()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</a:rPr>
              <a:t>rigid.AddForce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transform.forward</a:t>
            </a:r>
            <a:r>
              <a:rPr lang="en-US" altLang="ko-KR" sz="1600" dirty="0">
                <a:latin typeface="Arial Black" panose="020B0A04020102020204" pitchFamily="34" charset="0"/>
              </a:rPr>
              <a:t> * speed);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86964-6670-41AF-AB90-F60365959CBE}"/>
              </a:ext>
            </a:extLst>
          </p:cNvPr>
          <p:cNvSpPr txBox="1"/>
          <p:nvPr/>
        </p:nvSpPr>
        <p:spPr>
          <a:xfrm>
            <a:off x="6449869" y="2349040"/>
            <a:ext cx="5447166" cy="28315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Vector</a:t>
            </a:r>
            <a:r>
              <a:rPr lang="ko-KR" altLang="en-US" sz="1600" dirty="0">
                <a:latin typeface="Arial Black" panose="020B0A04020102020204" pitchFamily="34" charset="0"/>
              </a:rPr>
              <a:t>로 힘을 가하는 함수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AddForce</a:t>
            </a:r>
            <a:r>
              <a:rPr lang="en-US" altLang="ko-KR" sz="1600" dirty="0">
                <a:latin typeface="Arial Black" panose="020B0A04020102020204" pitchFamily="34" charset="0"/>
              </a:rPr>
              <a:t>(Vector3 force);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- </a:t>
            </a:r>
            <a:r>
              <a:rPr lang="ko-KR" altLang="en-US" sz="1600" dirty="0">
                <a:latin typeface="Arial Black" panose="020B0A04020102020204" pitchFamily="34" charset="0"/>
              </a:rPr>
              <a:t>월드 좌표의 기준이므로 발사하는 주체가 회전을 한다면 잘못된 발사가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AddRelativeForce</a:t>
            </a:r>
            <a:r>
              <a:rPr lang="en-US" altLang="ko-KR" sz="1600" dirty="0">
                <a:latin typeface="Arial Black" panose="020B0A04020102020204" pitchFamily="34" charset="0"/>
              </a:rPr>
              <a:t>(Vector3 force);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- </a:t>
            </a:r>
            <a:r>
              <a:rPr lang="ko-KR" altLang="en-US" sz="1600" dirty="0">
                <a:latin typeface="Arial Black" panose="020B0A04020102020204" pitchFamily="34" charset="0"/>
              </a:rPr>
              <a:t>발사 주체의 좌표축을 기준으로 하려면 이 함수를 써야한다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rigid.AddRelativeForce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Vector.forward</a:t>
            </a:r>
            <a:r>
              <a:rPr lang="en-US" altLang="ko-KR" sz="1600" dirty="0">
                <a:latin typeface="Arial Black" panose="020B0A04020102020204" pitchFamily="34" charset="0"/>
              </a:rPr>
              <a:t> * speed);</a:t>
            </a:r>
          </a:p>
          <a:p>
            <a:endParaRPr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269756-1DC9-42C2-9262-E9E79D839D9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742132" y="3764812"/>
            <a:ext cx="707737" cy="17543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4CD0EF-4FB4-4DD9-88D5-7EDEEEE449CC}"/>
              </a:ext>
            </a:extLst>
          </p:cNvPr>
          <p:cNvCxnSpPr>
            <a:cxnSpLocks/>
          </p:cNvCxnSpPr>
          <p:nvPr/>
        </p:nvCxnSpPr>
        <p:spPr>
          <a:xfrm>
            <a:off x="2132175" y="5768185"/>
            <a:ext cx="48093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1D4D83B-B565-48D7-A402-E5242E281B49}"/>
              </a:ext>
            </a:extLst>
          </p:cNvPr>
          <p:cNvCxnSpPr>
            <a:cxnSpLocks/>
          </p:cNvCxnSpPr>
          <p:nvPr/>
        </p:nvCxnSpPr>
        <p:spPr>
          <a:xfrm>
            <a:off x="6548191" y="4845336"/>
            <a:ext cx="53488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8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Physx</a:t>
            </a:r>
            <a:r>
              <a:rPr lang="en-US" altLang="ko-KR" dirty="0"/>
              <a:t> - Collider, </a:t>
            </a:r>
            <a:r>
              <a:rPr lang="en-US" altLang="ko-KR" dirty="0" err="1"/>
              <a:t>Rigidbody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Collider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충돌을 감지하는 센서역할을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기본형태와 특수형태가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is Trigger </a:t>
            </a:r>
            <a:r>
              <a:rPr lang="ko-KR" altLang="en-US" sz="1600" dirty="0">
                <a:latin typeface="Arial Black" panose="020B0A04020102020204" pitchFamily="34" charset="0"/>
              </a:rPr>
              <a:t>프로퍼티를 통해 충돌감지에 대한 처리를 설정 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Tag</a:t>
            </a:r>
            <a:r>
              <a:rPr lang="ko-KR" altLang="en-US" sz="1600" dirty="0">
                <a:latin typeface="Arial Black" panose="020B0A04020102020204" pitchFamily="34" charset="0"/>
              </a:rPr>
              <a:t>를 이용한 충돌 이벤트 처리를 활용 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충돌 감지 조건이 충족해야 이벤트가 발생한다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충돌 이벤트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is Trigger</a:t>
            </a:r>
            <a:r>
              <a:rPr lang="ko-KR" altLang="en-US" sz="1600" dirty="0">
                <a:solidFill>
                  <a:srgbClr val="00B0F0"/>
                </a:solidFill>
                <a:latin typeface="Arial Black" panose="020B0A04020102020204" pitchFamily="34" charset="0"/>
              </a:rPr>
              <a:t>가 체크되어 있지 않을 때</a:t>
            </a:r>
            <a:endParaRPr lang="en-US" altLang="ko-KR" sz="1600" dirty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OnCollisionEnter</a:t>
            </a:r>
            <a:r>
              <a:rPr lang="en-US" altLang="ko-KR" sz="1600" dirty="0">
                <a:latin typeface="Arial Black" panose="020B0A04020102020204" pitchFamily="34" charset="0"/>
              </a:rPr>
              <a:t> : </a:t>
            </a:r>
            <a:r>
              <a:rPr lang="ko-KR" altLang="en-US" sz="1600" dirty="0">
                <a:latin typeface="Arial Black" panose="020B0A04020102020204" pitchFamily="34" charset="0"/>
              </a:rPr>
              <a:t>두 물체가 충돌이 일어나기 시작 했을 때 발생한다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OnCollisionStay</a:t>
            </a:r>
            <a:r>
              <a:rPr lang="en-US" altLang="ko-KR" sz="1600" dirty="0">
                <a:latin typeface="Arial Black" panose="020B0A04020102020204" pitchFamily="34" charset="0"/>
              </a:rPr>
              <a:t> : </a:t>
            </a:r>
            <a:r>
              <a:rPr lang="ko-KR" altLang="en-US" sz="1600" dirty="0">
                <a:latin typeface="Arial Black" panose="020B0A04020102020204" pitchFamily="34" charset="0"/>
              </a:rPr>
              <a:t>두 물체 간의 충돌이 지속될 때 발생한다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OnCollisionExit</a:t>
            </a:r>
            <a:r>
              <a:rPr lang="en-US" altLang="ko-KR" sz="1600" dirty="0">
                <a:latin typeface="Arial Black" panose="020B0A04020102020204" pitchFamily="34" charset="0"/>
              </a:rPr>
              <a:t> : </a:t>
            </a:r>
            <a:r>
              <a:rPr lang="ko-KR" altLang="en-US" sz="1600" dirty="0">
                <a:latin typeface="Arial Black" panose="020B0A04020102020204" pitchFamily="34" charset="0"/>
              </a:rPr>
              <a:t>두 물체가 다시 떨어졌을 때 발생한다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is Trigger</a:t>
            </a:r>
            <a:r>
              <a:rPr lang="ko-KR" altLang="en-US" sz="1600" dirty="0">
                <a:solidFill>
                  <a:srgbClr val="00B0F0"/>
                </a:solidFill>
                <a:latin typeface="Arial Black" panose="020B0A04020102020204" pitchFamily="34" charset="0"/>
              </a:rPr>
              <a:t>가 체크되어 있을 때</a:t>
            </a:r>
            <a:endParaRPr lang="en-US" altLang="ko-KR" sz="1600" dirty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OnTriggerEnter</a:t>
            </a:r>
            <a:r>
              <a:rPr lang="en-US" altLang="ko-KR" sz="1600" dirty="0">
                <a:latin typeface="Arial Black" panose="020B0A04020102020204" pitchFamily="34" charset="0"/>
              </a:rPr>
              <a:t> : </a:t>
            </a:r>
            <a:r>
              <a:rPr lang="ko-KR" altLang="en-US" sz="1600" dirty="0">
                <a:latin typeface="Arial Black" panose="020B0A04020102020204" pitchFamily="34" charset="0"/>
              </a:rPr>
              <a:t>두 물체가 충돌이 일어나기 시작 했을 때 발생한다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OnTriggerStay</a:t>
            </a:r>
            <a:r>
              <a:rPr lang="en-US" altLang="ko-KR" sz="1600" dirty="0">
                <a:latin typeface="Arial Black" panose="020B0A04020102020204" pitchFamily="34" charset="0"/>
              </a:rPr>
              <a:t> : </a:t>
            </a:r>
            <a:r>
              <a:rPr lang="ko-KR" altLang="en-US" sz="1600" dirty="0">
                <a:latin typeface="Arial Black" panose="020B0A04020102020204" pitchFamily="34" charset="0"/>
              </a:rPr>
              <a:t>두 물체 간의 충돌이 지속될 때 발생한다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OnTriggerExit</a:t>
            </a:r>
            <a:r>
              <a:rPr lang="en-US" altLang="ko-KR" sz="1600" dirty="0">
                <a:latin typeface="Arial Black" panose="020B0A04020102020204" pitchFamily="34" charset="0"/>
              </a:rPr>
              <a:t> : </a:t>
            </a:r>
            <a:r>
              <a:rPr lang="ko-KR" altLang="en-US" sz="1600" dirty="0">
                <a:latin typeface="Arial Black" panose="020B0A04020102020204" pitchFamily="34" charset="0"/>
              </a:rPr>
              <a:t>두 물체가 다시 떨어졌을 때 발생한다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충돌 감지 조건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충돌을 일으키는 양쪽 게임 오브젝트 모두 </a:t>
            </a:r>
            <a:r>
              <a:rPr lang="en-US" altLang="ko-KR" sz="1600" dirty="0">
                <a:latin typeface="Arial Black" panose="020B0A04020102020204" pitchFamily="34" charset="0"/>
              </a:rPr>
              <a:t>Collider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가 추가되어 있어야한다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두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중에 움직이는 쪽에는 반듯이 </a:t>
            </a:r>
            <a:r>
              <a:rPr lang="en-US" altLang="ko-KR" sz="1600" dirty="0" err="1">
                <a:latin typeface="Arial Black" panose="020B0A04020102020204" pitchFamily="34" charset="0"/>
              </a:rPr>
              <a:t>Rigidbody</a:t>
            </a:r>
            <a:r>
              <a:rPr lang="ko-KR" altLang="en-US" sz="1600" dirty="0">
                <a:latin typeface="Arial Black" panose="020B0A04020102020204" pitchFamily="34" charset="0"/>
              </a:rPr>
              <a:t>가 있어야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is Trigger</a:t>
            </a:r>
            <a:r>
              <a:rPr lang="ko-KR" altLang="en-US" sz="1600" dirty="0">
                <a:latin typeface="Arial Black" panose="020B0A04020102020204" pitchFamily="34" charset="0"/>
              </a:rPr>
              <a:t>가 체크되어 있다면 멈추거나 바운드되는 물리효과는 일어나지 않고 이벤트 감지만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48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Physx</a:t>
            </a:r>
            <a:r>
              <a:rPr lang="en-US" altLang="ko-KR" dirty="0"/>
              <a:t> - Collider, </a:t>
            </a:r>
            <a:r>
              <a:rPr lang="en-US" altLang="ko-KR" dirty="0" err="1"/>
              <a:t>Rigidbody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2F32B9D-8E59-4AB8-BB57-8AF07E4EB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746186"/>
            <a:ext cx="2629265" cy="1524213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D9D133C-00E1-409A-9728-8C2F894D7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58" y="2270399"/>
            <a:ext cx="2634420" cy="136226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5D88C87-C2EF-4744-B214-AAB9918DF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57" y="3632664"/>
            <a:ext cx="2634419" cy="1714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11867E-3508-4B88-8DCC-78E50144BFFE}"/>
              </a:ext>
            </a:extLst>
          </p:cNvPr>
          <p:cNvSpPr txBox="1"/>
          <p:nvPr/>
        </p:nvSpPr>
        <p:spPr>
          <a:xfrm>
            <a:off x="3770675" y="754953"/>
            <a:ext cx="7276731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Box Collider</a:t>
            </a:r>
          </a:p>
          <a:p>
            <a:endParaRPr lang="en-US" altLang="ko-KR" sz="1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Is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Trigger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:</a:t>
            </a:r>
            <a:r>
              <a:rPr lang="ko-KR" altLang="en-US" sz="1600" dirty="0">
                <a:latin typeface="Arial Black" panose="020B0A04020102020204" pitchFamily="34" charset="0"/>
              </a:rPr>
              <a:t> 충돌이 발생했을 때 충돌이벤트를 발생시킨다</a:t>
            </a:r>
            <a:r>
              <a:rPr lang="en-US" altLang="ko-KR" sz="1600" dirty="0">
                <a:latin typeface="Arial Black" panose="020B0A04020102020204" pitchFamily="34" charset="0"/>
              </a:rPr>
              <a:t>. Rigid body</a:t>
            </a:r>
            <a:r>
              <a:rPr lang="ko-KR" altLang="en-US" sz="1600" dirty="0">
                <a:latin typeface="Arial Black" panose="020B0A04020102020204" pitchFamily="34" charset="0"/>
              </a:rPr>
              <a:t>가 없어도 충돌이벤트를 발생 시킬 수 있기때문에 여러가지로 활용된다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Material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: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Physic Material</a:t>
            </a:r>
            <a:r>
              <a:rPr lang="ko-KR" altLang="en-US" sz="1600" dirty="0">
                <a:latin typeface="Arial Black" panose="020B0A04020102020204" pitchFamily="34" charset="0"/>
              </a:rPr>
              <a:t>이 필요 할 경우 설정한다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Center : </a:t>
            </a:r>
            <a:r>
              <a:rPr lang="ko-KR" altLang="en-US" sz="1600" dirty="0">
                <a:latin typeface="Arial Black" panose="020B0A04020102020204" pitchFamily="34" charset="0"/>
              </a:rPr>
              <a:t>중심점의 위치를 설정한다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Size : </a:t>
            </a:r>
            <a:r>
              <a:rPr lang="ko-KR" altLang="en-US" sz="1600" dirty="0">
                <a:latin typeface="Arial Black" panose="020B0A04020102020204" pitchFamily="34" charset="0"/>
              </a:rPr>
              <a:t>박스의 크기를 설정한다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Sphere Collider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Radius : </a:t>
            </a:r>
            <a:r>
              <a:rPr lang="ko-KR" altLang="en-US" sz="1600" dirty="0">
                <a:latin typeface="Arial Black" panose="020B0A04020102020204" pitchFamily="34" charset="0"/>
              </a:rPr>
              <a:t>구의 반지름을 지정한다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반지름 반경으로 설정한다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Capsule Collider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Radius : </a:t>
            </a:r>
            <a:r>
              <a:rPr lang="ko-KR" altLang="en-US" sz="1600" dirty="0">
                <a:latin typeface="Arial Black" panose="020B0A04020102020204" pitchFamily="34" charset="0"/>
              </a:rPr>
              <a:t>기둥 위아래 반구의 반지름을 설정한다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Height : </a:t>
            </a:r>
            <a:r>
              <a:rPr lang="ko-KR" altLang="en-US" sz="1600" dirty="0">
                <a:latin typeface="Arial Black" panose="020B0A04020102020204" pitchFamily="34" charset="0"/>
              </a:rPr>
              <a:t>기둥의 높이를 설정한다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Direction :  </a:t>
            </a:r>
            <a:r>
              <a:rPr lang="ko-KR" altLang="en-US" sz="1600" dirty="0">
                <a:latin typeface="Arial Black" panose="020B0A04020102020204" pitchFamily="34" charset="0"/>
              </a:rPr>
              <a:t>기둥이 생성되는 축방향을 설정한다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solidFill>
                  <a:srgbClr val="00B0F0"/>
                </a:solidFill>
                <a:latin typeface="Arial Black" panose="020B0A04020102020204" pitchFamily="34" charset="0"/>
              </a:rPr>
              <a:t>충돌 체크에 대한 검증을 각자 가지고 있는 재원을 기반으로 하기 때문에 재원이 적을 수록 그 처리 속도와 부담이 적어진다</a:t>
            </a: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Arial Black" panose="020B0A04020102020204" pitchFamily="34" charset="0"/>
              </a:rPr>
              <a:t>Sphere -&gt; Capsule -&gt; Box </a:t>
            </a:r>
            <a:r>
              <a:rPr lang="ko-KR" altLang="en-US" sz="1600" dirty="0">
                <a:solidFill>
                  <a:srgbClr val="00B0F0"/>
                </a:solidFill>
                <a:latin typeface="Arial Black" panose="020B0A04020102020204" pitchFamily="34" charset="0"/>
              </a:rPr>
              <a:t>순서이다</a:t>
            </a: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solidFill>
                  <a:srgbClr val="00B0F0"/>
                </a:solidFill>
                <a:latin typeface="Arial Black" panose="020B0A04020102020204" pitchFamily="34" charset="0"/>
              </a:rPr>
              <a:t>그러므로 </a:t>
            </a: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Sphere</a:t>
            </a:r>
            <a:r>
              <a:rPr lang="ko-KR" altLang="en-US" sz="1600" dirty="0">
                <a:solidFill>
                  <a:srgbClr val="00B0F0"/>
                </a:solidFill>
                <a:latin typeface="Arial Black" panose="020B0A04020102020204" pitchFamily="34" charset="0"/>
              </a:rPr>
              <a:t>로 대부분 처리하는 것이 효율적이다</a:t>
            </a: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5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Physx</a:t>
            </a:r>
            <a:r>
              <a:rPr lang="en-US" altLang="ko-KR" dirty="0"/>
              <a:t> - Collider, </a:t>
            </a:r>
            <a:r>
              <a:rPr lang="en-US" altLang="ko-KR" dirty="0" err="1"/>
              <a:t>Rigidbody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Collider Code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활용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Tag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나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Layer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설정해서 충돌 감지에 활용 할 수 있다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using </a:t>
            </a:r>
            <a:r>
              <a:rPr lang="en-US" altLang="ko-KR" sz="1600" dirty="0" err="1">
                <a:latin typeface="Arial Black" panose="020B0A04020102020204" pitchFamily="34" charset="0"/>
              </a:rPr>
              <a:t>System.Collections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using </a:t>
            </a:r>
            <a:r>
              <a:rPr lang="en-US" altLang="ko-KR" sz="1600" dirty="0" err="1">
                <a:latin typeface="Arial Black" panose="020B0A04020102020204" pitchFamily="34" charset="0"/>
              </a:rPr>
              <a:t>System.Collections.Generic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using </a:t>
            </a:r>
            <a:r>
              <a:rPr lang="en-US" altLang="ko-KR" sz="1600" dirty="0" err="1">
                <a:latin typeface="Arial Black" panose="020B0A04020102020204" pitchFamily="34" charset="0"/>
              </a:rPr>
              <a:t>UnityEngines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public class </a:t>
            </a:r>
            <a:r>
              <a:rPr lang="en-US" altLang="ko-KR" sz="1600" dirty="0" err="1">
                <a:latin typeface="Arial Black" panose="020B0A04020102020204" pitchFamily="34" charset="0"/>
              </a:rPr>
              <a:t>RemoveBullet</a:t>
            </a:r>
            <a:r>
              <a:rPr lang="en-US" altLang="ko-KR" sz="1600" dirty="0">
                <a:latin typeface="Arial Black" panose="020B0A04020102020204" pitchFamily="34" charset="0"/>
              </a:rPr>
              <a:t> : </a:t>
            </a:r>
            <a:r>
              <a:rPr lang="en-US" altLang="ko-KR" sz="1600" dirty="0" err="1">
                <a:latin typeface="Arial Black" panose="020B0A04020102020204" pitchFamily="34" charset="0"/>
              </a:rPr>
              <a:t>MonoBehaviour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//</a:t>
            </a:r>
            <a:r>
              <a:rPr lang="ko-KR" altLang="en-US" sz="1600" dirty="0">
                <a:latin typeface="Arial Black" panose="020B0A04020102020204" pitchFamily="34" charset="0"/>
              </a:rPr>
              <a:t>충돌이 시작할 때 발생하는 이벤트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private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void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OnCollisionEnter</a:t>
            </a:r>
            <a:r>
              <a:rPr lang="en-US" altLang="ko-KR" sz="1600" dirty="0">
                <a:latin typeface="Arial Black" panose="020B0A04020102020204" pitchFamily="34" charset="0"/>
              </a:rPr>
              <a:t>(Collision </a:t>
            </a:r>
            <a:r>
              <a:rPr lang="en-US" altLang="ko-KR" sz="1600" dirty="0" err="1">
                <a:latin typeface="Arial Black" panose="020B0A04020102020204" pitchFamily="34" charset="0"/>
              </a:rPr>
              <a:t>coll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//</a:t>
            </a:r>
            <a:r>
              <a:rPr lang="ko-KR" altLang="en-US" sz="1600" dirty="0">
                <a:latin typeface="Arial Black" panose="020B0A04020102020204" pitchFamily="34" charset="0"/>
              </a:rPr>
              <a:t>충돌한 </a:t>
            </a:r>
            <a:r>
              <a:rPr lang="ko-KR" altLang="en-US" sz="1600" dirty="0" err="1">
                <a:latin typeface="Arial Black" panose="020B0A04020102020204" pitchFamily="34" charset="0"/>
              </a:rPr>
              <a:t>게임오브젝트의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 err="1">
                <a:latin typeface="Arial Black" panose="020B0A04020102020204" pitchFamily="34" charset="0"/>
              </a:rPr>
              <a:t>태그값</a:t>
            </a:r>
            <a:r>
              <a:rPr lang="ko-KR" altLang="en-US" sz="1600" dirty="0">
                <a:latin typeface="Arial Black" panose="020B0A04020102020204" pitchFamily="34" charset="0"/>
              </a:rPr>
              <a:t> 비교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	if(</a:t>
            </a:r>
            <a:r>
              <a:rPr lang="en-US" altLang="ko-KR" sz="1600" dirty="0" err="1">
                <a:latin typeface="Arial Black" panose="020B0A04020102020204" pitchFamily="34" charset="0"/>
              </a:rPr>
              <a:t>coll.collider.tag</a:t>
            </a:r>
            <a:r>
              <a:rPr lang="en-US" altLang="ko-KR" sz="1600" dirty="0">
                <a:latin typeface="Arial Black" panose="020B0A04020102020204" pitchFamily="34" charset="0"/>
              </a:rPr>
              <a:t> == “BULLET”)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	//</a:t>
            </a:r>
            <a:r>
              <a:rPr lang="ko-KR" altLang="en-US" sz="1600" dirty="0">
                <a:latin typeface="Arial Black" panose="020B0A04020102020204" pitchFamily="34" charset="0"/>
              </a:rPr>
              <a:t>충돌한 </a:t>
            </a:r>
            <a:r>
              <a:rPr lang="ko-KR" altLang="en-US" sz="1600" dirty="0" err="1">
                <a:latin typeface="Arial Black" panose="020B0A04020102020204" pitchFamily="34" charset="0"/>
              </a:rPr>
              <a:t>게임오브젝트</a:t>
            </a:r>
            <a:r>
              <a:rPr lang="ko-KR" altLang="en-US" sz="1600" dirty="0">
                <a:latin typeface="Arial Black" panose="020B0A04020102020204" pitchFamily="34" charset="0"/>
              </a:rPr>
              <a:t> 삭제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			Destroy(</a:t>
            </a:r>
            <a:r>
              <a:rPr lang="en-US" altLang="ko-KR" sz="1600" dirty="0" err="1">
                <a:latin typeface="Arial Black" panose="020B0A04020102020204" pitchFamily="34" charset="0"/>
              </a:rPr>
              <a:t>coll.gameObject</a:t>
            </a:r>
            <a:r>
              <a:rPr lang="en-US" altLang="ko-KR" sz="1600" dirty="0">
                <a:latin typeface="Arial Black" panose="020B0A04020102020204" pitchFamily="34" charset="0"/>
              </a:rPr>
              <a:t>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7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Physx</a:t>
            </a:r>
            <a:r>
              <a:rPr lang="en-US" altLang="ko-KR" dirty="0"/>
              <a:t> - Collider, </a:t>
            </a:r>
            <a:r>
              <a:rPr lang="en-US" altLang="ko-KR" dirty="0" err="1"/>
              <a:t>Rigidbody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Physic Material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anose="020B0A04020102020204" pitchFamily="34" charset="0"/>
              </a:rPr>
              <a:t>충돌체</a:t>
            </a:r>
            <a:r>
              <a:rPr lang="ko-KR" altLang="en-US" sz="1600" dirty="0">
                <a:latin typeface="Arial Black" panose="020B0A04020102020204" pitchFamily="34" charset="0"/>
              </a:rPr>
              <a:t> 표면의 마찰과 반동을 설정하는 기본 </a:t>
            </a:r>
            <a:r>
              <a:rPr lang="en-US" altLang="ko-KR" sz="1600" dirty="0">
                <a:latin typeface="Arial Black" panose="020B0A04020102020204" pitchFamily="34" charset="0"/>
              </a:rPr>
              <a:t>Asset</a:t>
            </a:r>
            <a:r>
              <a:rPr lang="ko-KR" altLang="en-US" sz="1600" dirty="0">
                <a:latin typeface="Arial Black" panose="020B0A04020102020204" pitchFamily="34" charset="0"/>
              </a:rPr>
              <a:t>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Rigidbody</a:t>
            </a:r>
            <a:r>
              <a:rPr lang="ko-KR" altLang="en-US" sz="1600" dirty="0">
                <a:latin typeface="Arial Black" panose="020B0A04020102020204" pitchFamily="34" charset="0"/>
              </a:rPr>
              <a:t>와 충돌할 경우 설정된 물리재질에 따른 다양한 상호 작용을 볼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Standard Assets</a:t>
            </a:r>
            <a:r>
              <a:rPr lang="ko-KR" altLang="en-US" sz="1600" dirty="0">
                <a:latin typeface="Arial Black" panose="020B0A04020102020204" pitchFamily="34" charset="0"/>
              </a:rPr>
              <a:t>를 통해 기본적으로 셋팅 된 것을 제공하고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46054E7-A6D9-4A9F-9955-D5BDA133DE0E}"/>
              </a:ext>
            </a:extLst>
          </p:cNvPr>
          <p:cNvGrpSpPr/>
          <p:nvPr/>
        </p:nvGrpSpPr>
        <p:grpSpPr>
          <a:xfrm>
            <a:off x="1141411" y="2056684"/>
            <a:ext cx="3584525" cy="2470098"/>
            <a:chOff x="1158875" y="2112787"/>
            <a:chExt cx="3591426" cy="2470098"/>
          </a:xfrm>
        </p:grpSpPr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D5A8EF2-90F6-4C48-9503-69E23923F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875" y="3611199"/>
              <a:ext cx="2629267" cy="971686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EA850DB-8C6B-4915-9633-5809FE56B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875" y="2112789"/>
              <a:ext cx="2753109" cy="1305107"/>
            </a:xfrm>
            <a:prstGeom prst="rect">
              <a:avLst/>
            </a:prstGeom>
          </p:spPr>
        </p:pic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5CC6337-51F1-41EF-BD96-3431F31CC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508" y="2112787"/>
              <a:ext cx="2276793" cy="50489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936D-700C-46DA-A430-461D46EFCBF3}"/>
              </a:ext>
            </a:extLst>
          </p:cNvPr>
          <p:cNvSpPr txBox="1"/>
          <p:nvPr/>
        </p:nvSpPr>
        <p:spPr>
          <a:xfrm>
            <a:off x="4726491" y="2056684"/>
            <a:ext cx="632036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Asset -&gt;  Create</a:t>
            </a:r>
            <a:r>
              <a:rPr lang="ko-KR" altLang="en-US" dirty="0">
                <a:latin typeface="Arial Black" panose="020B0A04020102020204" pitchFamily="34" charset="0"/>
              </a:rPr>
              <a:t>에서 찾을 수 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B0F0"/>
                </a:solidFill>
                <a:latin typeface="Arial Black" panose="020B0A04020102020204" pitchFamily="34" charset="0"/>
              </a:rPr>
              <a:t>Dynamic Friction </a:t>
            </a:r>
            <a:r>
              <a:rPr lang="en-US" altLang="ko-KR" dirty="0">
                <a:latin typeface="Arial Black" panose="020B0A04020102020204" pitchFamily="34" charset="0"/>
              </a:rPr>
              <a:t>: </a:t>
            </a:r>
            <a:r>
              <a:rPr lang="ko-KR" altLang="en-US" dirty="0">
                <a:latin typeface="Arial Black" panose="020B0A04020102020204" pitchFamily="34" charset="0"/>
              </a:rPr>
              <a:t>물체의 면에 작용하는 운동 마찰력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물체가 접촉면에서 움직이고 있을 때 받는 마찰력의 크기를 지정한다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B0F0"/>
                </a:solidFill>
                <a:latin typeface="Arial Black" panose="020B0A04020102020204" pitchFamily="34" charset="0"/>
              </a:rPr>
              <a:t>Static Friction </a:t>
            </a:r>
            <a:r>
              <a:rPr lang="en-US" altLang="ko-KR" dirty="0">
                <a:latin typeface="Arial Black" panose="020B0A04020102020204" pitchFamily="34" charset="0"/>
              </a:rPr>
              <a:t>: </a:t>
            </a:r>
            <a:r>
              <a:rPr lang="ko-KR" altLang="en-US" dirty="0">
                <a:latin typeface="Arial Black" panose="020B0A04020102020204" pitchFamily="34" charset="0"/>
              </a:rPr>
              <a:t>물체의 정지 마찰력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물체가 멈춰 있을 때 외부의 힘으로 부터 안 움직이도록 버티는 힘을 의미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B0F0"/>
                </a:solidFill>
                <a:latin typeface="Arial Black" panose="020B0A04020102020204" pitchFamily="34" charset="0"/>
              </a:rPr>
              <a:t>Bounciness </a:t>
            </a:r>
            <a:r>
              <a:rPr lang="en-US" altLang="ko-KR" dirty="0">
                <a:latin typeface="Arial Black" panose="020B0A04020102020204" pitchFamily="34" charset="0"/>
              </a:rPr>
              <a:t>: </a:t>
            </a:r>
            <a:r>
              <a:rPr lang="ko-KR" altLang="en-US" dirty="0">
                <a:latin typeface="Arial Black" panose="020B0A04020102020204" pitchFamily="34" charset="0"/>
              </a:rPr>
              <a:t>충돌이 일어날 때의 반동을 설정</a:t>
            </a:r>
            <a:r>
              <a:rPr lang="en-US" altLang="ko-KR" dirty="0">
                <a:latin typeface="Arial Black" panose="020B0A04020102020204" pitchFamily="34" charset="0"/>
              </a:rPr>
              <a:t>, 0</a:t>
            </a:r>
            <a:r>
              <a:rPr lang="ko-KR" altLang="en-US" dirty="0">
                <a:latin typeface="Arial Black" panose="020B0A04020102020204" pitchFamily="34" charset="0"/>
              </a:rPr>
              <a:t>이면 반동이 발생하지 않으며</a:t>
            </a:r>
            <a:r>
              <a:rPr lang="en-US" altLang="ko-KR" dirty="0">
                <a:latin typeface="Arial Black" panose="020B0A04020102020204" pitchFamily="34" charset="0"/>
              </a:rPr>
              <a:t>, 1</a:t>
            </a:r>
            <a:r>
              <a:rPr lang="ko-KR" altLang="en-US" dirty="0">
                <a:latin typeface="Arial Black" panose="020B0A04020102020204" pitchFamily="34" charset="0"/>
              </a:rPr>
              <a:t>이면 에너지의 손실 없이 무난히 반동 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B0F0"/>
                </a:solidFill>
                <a:latin typeface="Arial Black" panose="020B0A04020102020204" pitchFamily="34" charset="0"/>
              </a:rPr>
              <a:t>Friction Combine </a:t>
            </a:r>
            <a:r>
              <a:rPr lang="en-US" altLang="ko-KR" dirty="0">
                <a:latin typeface="Arial Black" panose="020B0A04020102020204" pitchFamily="34" charset="0"/>
              </a:rPr>
              <a:t>: </a:t>
            </a:r>
            <a:r>
              <a:rPr lang="ko-KR" altLang="en-US" dirty="0">
                <a:latin typeface="Arial Black" panose="020B0A04020102020204" pitchFamily="34" charset="0"/>
              </a:rPr>
              <a:t>다른 물리 재질과 충돌할 경우 최종 마찰력을 어떻게 산출할지 정한다</a:t>
            </a:r>
            <a:r>
              <a:rPr lang="en-US" altLang="ko-KR" dirty="0">
                <a:latin typeface="Arial Black" panose="020B0A04020102020204" pitchFamily="34" charset="0"/>
              </a:rPr>
              <a:t>. Average - </a:t>
            </a:r>
            <a:r>
              <a:rPr lang="ko-KR" altLang="en-US" dirty="0">
                <a:latin typeface="Arial Black" panose="020B0A04020102020204" pitchFamily="34" charset="0"/>
              </a:rPr>
              <a:t>평균값</a:t>
            </a:r>
            <a:r>
              <a:rPr lang="en-US" altLang="ko-KR" dirty="0">
                <a:latin typeface="Arial Black" panose="020B0A04020102020204" pitchFamily="34" charset="0"/>
              </a:rPr>
              <a:t>, Multiply – </a:t>
            </a:r>
            <a:r>
              <a:rPr lang="ko-KR" altLang="en-US" dirty="0">
                <a:latin typeface="Arial Black" panose="020B0A04020102020204" pitchFamily="34" charset="0"/>
              </a:rPr>
              <a:t>곱</a:t>
            </a:r>
            <a:r>
              <a:rPr lang="en-US" altLang="ko-KR" dirty="0">
                <a:latin typeface="Arial Black" panose="020B0A04020102020204" pitchFamily="34" charset="0"/>
              </a:rPr>
              <a:t>, Minimum – </a:t>
            </a:r>
            <a:r>
              <a:rPr lang="ko-KR" altLang="en-US" dirty="0">
                <a:latin typeface="Arial Black" panose="020B0A04020102020204" pitchFamily="34" charset="0"/>
              </a:rPr>
              <a:t>최소값</a:t>
            </a:r>
            <a:r>
              <a:rPr lang="en-US" altLang="ko-KR" dirty="0">
                <a:latin typeface="Arial Black" panose="020B0A04020102020204" pitchFamily="34" charset="0"/>
              </a:rPr>
              <a:t>, Maximum – </a:t>
            </a:r>
            <a:r>
              <a:rPr lang="ko-KR" altLang="en-US" dirty="0">
                <a:latin typeface="Arial Black" panose="020B0A04020102020204" pitchFamily="34" charset="0"/>
              </a:rPr>
              <a:t>최대값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B0F0"/>
                </a:solidFill>
                <a:latin typeface="Arial Black" panose="020B0A04020102020204" pitchFamily="34" charset="0"/>
              </a:rPr>
              <a:t>Bounce Combine </a:t>
            </a:r>
            <a:r>
              <a:rPr lang="en-US" altLang="ko-KR" dirty="0">
                <a:latin typeface="Arial Black" panose="020B0A04020102020204" pitchFamily="34" charset="0"/>
              </a:rPr>
              <a:t>: </a:t>
            </a:r>
            <a:r>
              <a:rPr lang="ko-KR" altLang="en-US" dirty="0">
                <a:latin typeface="Arial Black" panose="020B0A04020102020204" pitchFamily="34" charset="0"/>
              </a:rPr>
              <a:t>다른 물리 재질과 충돌할 경우 반동을 어떻게 설정할지 지정한다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8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Physx</a:t>
            </a:r>
            <a:r>
              <a:rPr lang="en-US" altLang="ko-KR" dirty="0"/>
              <a:t> - Collider, </a:t>
            </a:r>
            <a:r>
              <a:rPr lang="en-US" altLang="ko-KR" dirty="0" err="1"/>
              <a:t>Rigidbody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Physic Manager</a:t>
            </a: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3A4EFAF-193F-436C-BAF4-F51088151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147904"/>
            <a:ext cx="3571799" cy="45621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1CC4B-84F2-45B6-94D1-47731C2BB715}"/>
              </a:ext>
            </a:extLst>
          </p:cNvPr>
          <p:cNvSpPr txBox="1"/>
          <p:nvPr/>
        </p:nvSpPr>
        <p:spPr>
          <a:xfrm>
            <a:off x="4737024" y="1180686"/>
            <a:ext cx="6310386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Edit -&gt; Project Setting -&gt; Physics</a:t>
            </a:r>
            <a:r>
              <a:rPr lang="ko-KR" altLang="en-US" sz="1600" dirty="0">
                <a:latin typeface="Arial Black" panose="020B0A04020102020204" pitchFamily="34" charset="0"/>
              </a:rPr>
              <a:t>를 선택해서 불러올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Gravity : </a:t>
            </a:r>
            <a:r>
              <a:rPr lang="en-US" altLang="ko-KR" sz="1600" dirty="0" err="1">
                <a:latin typeface="Arial Black" panose="020B0A04020102020204" pitchFamily="34" charset="0"/>
              </a:rPr>
              <a:t>Rigidbody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Use Gravity</a:t>
            </a:r>
            <a:r>
              <a:rPr lang="ko-KR" altLang="en-US" sz="1600" dirty="0">
                <a:latin typeface="Arial Black" panose="020B0A04020102020204" pitchFamily="34" charset="0"/>
              </a:rPr>
              <a:t>에 체크하면 </a:t>
            </a:r>
            <a:r>
              <a:rPr lang="en-US" altLang="ko-KR" sz="1600" dirty="0">
                <a:latin typeface="Arial Black" panose="020B0A04020102020204" pitchFamily="34" charset="0"/>
              </a:rPr>
              <a:t>Gravity</a:t>
            </a:r>
            <a:r>
              <a:rPr lang="ko-KR" altLang="en-US" sz="1600" dirty="0">
                <a:latin typeface="Arial Black" panose="020B0A04020102020204" pitchFamily="34" charset="0"/>
              </a:rPr>
              <a:t>에 설정된 값으로 중력이 작용한다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기본값은 </a:t>
            </a:r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축으로</a:t>
            </a:r>
            <a:r>
              <a:rPr lang="en-US" altLang="ko-KR" sz="1600" dirty="0">
                <a:latin typeface="Arial Black" panose="020B0A04020102020204" pitchFamily="34" charset="0"/>
              </a:rPr>
              <a:t>-9.81</a:t>
            </a:r>
            <a:r>
              <a:rPr lang="ko-KR" altLang="en-US" sz="1600" dirty="0">
                <a:latin typeface="Arial Black" panose="020B0A04020102020204" pitchFamily="34" charset="0"/>
              </a:rPr>
              <a:t>로 되어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중력 가속도 </a:t>
            </a:r>
            <a:r>
              <a:rPr lang="en-US" altLang="ko-KR" sz="1600" dirty="0">
                <a:latin typeface="Arial Black" panose="020B0A04020102020204" pitchFamily="34" charset="0"/>
              </a:rPr>
              <a:t>9.8</a:t>
            </a:r>
            <a:r>
              <a:rPr lang="ko-KR" altLang="en-US" sz="1600" dirty="0">
                <a:latin typeface="Arial Black" panose="020B0A04020102020204" pitchFamily="34" charset="0"/>
              </a:rPr>
              <a:t>이 설정되어 있는 것이다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Default Material : </a:t>
            </a:r>
            <a:r>
              <a:rPr lang="ko-KR" altLang="en-US" sz="1600" dirty="0">
                <a:latin typeface="Arial Black" panose="020B0A04020102020204" pitchFamily="34" charset="0"/>
              </a:rPr>
              <a:t>두 물체가 충돌했을 때 반작용에 대한 속성을 설정한다</a:t>
            </a:r>
            <a:r>
              <a:rPr lang="en-US" altLang="ko-KR" sz="1600" dirty="0">
                <a:latin typeface="Arial Black" panose="020B0A04020102020204" pitchFamily="34" charset="0"/>
              </a:rPr>
              <a:t>. None</a:t>
            </a:r>
            <a:r>
              <a:rPr lang="ko-KR" altLang="en-US" sz="1600" dirty="0">
                <a:latin typeface="Arial Black" panose="020B0A04020102020204" pitchFamily="34" charset="0"/>
              </a:rPr>
              <a:t>으로 설정하지 않으면 각 </a:t>
            </a:r>
            <a:r>
              <a:rPr lang="en-US" altLang="ko-KR" sz="1600" dirty="0" err="1">
                <a:latin typeface="Arial Black" panose="020B0A04020102020204" pitchFamily="34" charset="0"/>
              </a:rPr>
              <a:t>Rigidbody</a:t>
            </a:r>
            <a:r>
              <a:rPr lang="ko-KR" altLang="en-US" sz="1600" dirty="0">
                <a:latin typeface="Arial Black" panose="020B0A04020102020204" pitchFamily="34" charset="0"/>
              </a:rPr>
              <a:t> 에서 개별적으로 설정 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Sleep Velocity, Sleep Angular Velocity                   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: </a:t>
            </a:r>
            <a:r>
              <a:rPr lang="ko-KR" altLang="en-US" sz="1600" dirty="0">
                <a:latin typeface="Arial Black" panose="020B0A04020102020204" pitchFamily="34" charset="0"/>
              </a:rPr>
              <a:t>이동가속도와 회전가속도가 일정 수치 이하로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떨어지면   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</a:t>
            </a:r>
            <a:r>
              <a:rPr lang="ko-KR" altLang="en-US" sz="1600" dirty="0">
                <a:latin typeface="Arial Black" panose="020B0A04020102020204" pitchFamily="34" charset="0"/>
              </a:rPr>
              <a:t>자동으로 물리엔진의 영향에서 벗어나게 해 </a:t>
            </a:r>
            <a:r>
              <a:rPr lang="en-US" altLang="ko-KR" sz="1600" dirty="0">
                <a:latin typeface="Arial Black" panose="020B0A04020102020204" pitchFamily="34" charset="0"/>
              </a:rPr>
              <a:t>CPU </a:t>
            </a:r>
            <a:r>
              <a:rPr lang="ko-KR" altLang="en-US" sz="1600" dirty="0">
                <a:latin typeface="Arial Black" panose="020B0A04020102020204" pitchFamily="34" charset="0"/>
              </a:rPr>
              <a:t>연산의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</a:t>
            </a:r>
            <a:r>
              <a:rPr lang="ko-KR" altLang="en-US" sz="1600" dirty="0">
                <a:latin typeface="Arial Black" panose="020B0A04020102020204" pitchFamily="34" charset="0"/>
              </a:rPr>
              <a:t>부하를 줄여주는데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이를 </a:t>
            </a:r>
            <a:r>
              <a:rPr lang="en-US" altLang="ko-KR" sz="1600" dirty="0" err="1">
                <a:latin typeface="Arial Black" panose="020B0A04020102020204" pitchFamily="34" charset="0"/>
              </a:rPr>
              <a:t>Rigidbody</a:t>
            </a:r>
            <a:r>
              <a:rPr lang="en-US" altLang="ko-KR" sz="1600" dirty="0">
                <a:latin typeface="Arial Black" panose="020B0A04020102020204" pitchFamily="34" charset="0"/>
              </a:rPr>
              <a:t> Sleeping</a:t>
            </a:r>
            <a:r>
              <a:rPr lang="ko-KR" altLang="en-US" sz="1600" dirty="0">
                <a:latin typeface="Arial Black" panose="020B0A04020102020204" pitchFamily="34" charset="0"/>
              </a:rPr>
              <a:t>이라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Raycasts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Hit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Triggers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:</a:t>
            </a:r>
            <a:r>
              <a:rPr lang="ko-KR" altLang="en-US" sz="1600" dirty="0">
                <a:latin typeface="Arial Black" panose="020B0A04020102020204" pitchFamily="34" charset="0"/>
              </a:rPr>
              <a:t> 체크가 해제되면 </a:t>
            </a:r>
            <a:r>
              <a:rPr lang="en-US" altLang="ko-KR" sz="1600" dirty="0" err="1">
                <a:latin typeface="Arial Black" panose="020B0A04020102020204" pitchFamily="34" charset="0"/>
              </a:rPr>
              <a:t>Raycast</a:t>
            </a:r>
            <a:r>
              <a:rPr lang="ko-KR" altLang="en-US" sz="1600" dirty="0">
                <a:latin typeface="Arial Black" panose="020B0A04020102020204" pitchFamily="34" charset="0"/>
              </a:rPr>
              <a:t>와의 충돌감지를 하지 않는다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Layer Collision Matrix : Build In Layer </a:t>
            </a:r>
            <a:r>
              <a:rPr lang="ko-KR" altLang="en-US" sz="1600" dirty="0">
                <a:latin typeface="Arial Black" panose="020B0A04020102020204" pitchFamily="34" charset="0"/>
              </a:rPr>
              <a:t>또는 사용자 정의 </a:t>
            </a:r>
            <a:r>
              <a:rPr lang="en-US" altLang="ko-KR" sz="1600" dirty="0">
                <a:latin typeface="Arial Black" panose="020B0A04020102020204" pitchFamily="34" charset="0"/>
              </a:rPr>
              <a:t>Layer </a:t>
            </a:r>
            <a:r>
              <a:rPr lang="ko-KR" altLang="en-US" sz="1600" dirty="0">
                <a:latin typeface="Arial Black" panose="020B0A04020102020204" pitchFamily="34" charset="0"/>
              </a:rPr>
              <a:t>간의 충돌 감지여부를 체크 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8E553-D16F-4717-8336-9D59631B0E5A}"/>
              </a:ext>
            </a:extLst>
          </p:cNvPr>
          <p:cNvSpPr txBox="1"/>
          <p:nvPr/>
        </p:nvSpPr>
        <p:spPr>
          <a:xfrm>
            <a:off x="1141411" y="5934753"/>
            <a:ext cx="9931399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Rigidbody</a:t>
            </a:r>
            <a:r>
              <a:rPr lang="en-US" altLang="ko-KR" sz="1600" dirty="0">
                <a:latin typeface="Arial Black" panose="020B0A04020102020204" pitchFamily="34" charset="0"/>
              </a:rPr>
              <a:t> Sleeping</a:t>
            </a:r>
            <a:r>
              <a:rPr lang="ko-KR" altLang="en-US" sz="1600" dirty="0">
                <a:latin typeface="Arial Black" panose="020B0A04020102020204" pitchFamily="34" charset="0"/>
              </a:rPr>
              <a:t>으로 더 이상 동작하지 않고 휴면중인 </a:t>
            </a:r>
            <a:r>
              <a:rPr lang="en-US" altLang="ko-KR" sz="1600" dirty="0" err="1">
                <a:latin typeface="Arial Black" panose="020B0A04020102020204" pitchFamily="34" charset="0"/>
              </a:rPr>
              <a:t>Rigidbody</a:t>
            </a:r>
            <a:r>
              <a:rPr lang="ko-KR" altLang="en-US" sz="1600" dirty="0">
                <a:latin typeface="Arial Black" panose="020B0A04020102020204" pitchFamily="34" charset="0"/>
              </a:rPr>
              <a:t>를 깨우는 방법은 다음과 같다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Rigidbody</a:t>
            </a:r>
            <a:r>
              <a:rPr lang="ko-KR" altLang="en-US" sz="1600" dirty="0">
                <a:latin typeface="Arial Black" panose="020B0A04020102020204" pitchFamily="34" charset="0"/>
              </a:rPr>
              <a:t>가 있는 다른 오브젝트와의 충돌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Rigidbody</a:t>
            </a:r>
            <a:r>
              <a:rPr lang="ko-KR" altLang="en-US" sz="1600" dirty="0">
                <a:latin typeface="Arial Black" panose="020B0A04020102020204" pitchFamily="34" charset="0"/>
              </a:rPr>
              <a:t>의 속성을 변경하거나 </a:t>
            </a:r>
            <a:r>
              <a:rPr lang="en-US" altLang="ko-KR" sz="1600" dirty="0" err="1">
                <a:latin typeface="Arial Black" panose="020B0A04020102020204" pitchFamily="34" charset="0"/>
              </a:rPr>
              <a:t>AddForce</a:t>
            </a:r>
            <a:r>
              <a:rPr lang="ko-KR" altLang="en-US" sz="1600" dirty="0">
                <a:latin typeface="Arial Black" panose="020B0A04020102020204" pitchFamily="34" charset="0"/>
              </a:rPr>
              <a:t>같은 함수로 힘이 </a:t>
            </a:r>
            <a:r>
              <a:rPr lang="ko-KR" altLang="en-US" sz="1600" dirty="0" err="1">
                <a:latin typeface="Arial Black" panose="020B0A04020102020204" pitchFamily="34" charset="0"/>
              </a:rPr>
              <a:t>가해질때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2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컴포넌트를 변수로 사용하기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/>
              <a:t>GameObject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Prifab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PhysX – Collider, </a:t>
            </a:r>
            <a:r>
              <a:rPr lang="en-US" altLang="ko-KR" sz="1800" dirty="0" err="1"/>
              <a:t>Rigidbody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컴포넌트를 변수로</a:t>
            </a:r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컴포넌트를 변수로 사용하기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itchFamily="34" charset="0"/>
              </a:rPr>
              <a:t>물리가 적용되는 </a:t>
            </a:r>
            <a:r>
              <a:rPr lang="en-US" altLang="ko-KR" dirty="0">
                <a:latin typeface="Arial Black" pitchFamily="34" charset="0"/>
              </a:rPr>
              <a:t>Cube</a:t>
            </a:r>
            <a:r>
              <a:rPr lang="ko-KR" altLang="en-US" dirty="0">
                <a:latin typeface="Arial Black" pitchFamily="34" charset="0"/>
              </a:rPr>
              <a:t>를 준비해서 이 물리 작용을 하는 </a:t>
            </a:r>
            <a:r>
              <a:rPr lang="en-US" altLang="ko-KR" dirty="0" err="1">
                <a:latin typeface="Arial Black" pitchFamily="34" charset="0"/>
              </a:rPr>
              <a:t>Rigidbody</a:t>
            </a:r>
            <a:r>
              <a:rPr lang="en-US" altLang="ko-KR" dirty="0">
                <a:latin typeface="Arial Black" pitchFamily="34" charset="0"/>
              </a:rPr>
              <a:t>, Collider</a:t>
            </a:r>
            <a:r>
              <a:rPr lang="ko-KR" altLang="en-US" dirty="0">
                <a:latin typeface="Arial Black" pitchFamily="34" charset="0"/>
              </a:rPr>
              <a:t>를 직접 적으로</a:t>
            </a:r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변수로 사용하는 방법에 대해 알아보자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D476D57-AA3E-45C6-8295-4B70048A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717" y="1378556"/>
            <a:ext cx="9746142" cy="54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컴포넌트를 변수로 사용하기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Component</a:t>
            </a:r>
            <a:r>
              <a:rPr lang="ko-KR" altLang="en-US" dirty="0">
                <a:latin typeface="Arial Black" pitchFamily="34" charset="0"/>
              </a:rPr>
              <a:t>는 기본적으로 할당을 해야 사용할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7B76286-A554-431E-AE8D-E09E57520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994" y="1101557"/>
            <a:ext cx="8723587" cy="57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1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en-US" altLang="ko-KR" dirty="0" err="1"/>
              <a:t>Gameobject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prefab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GameObject</a:t>
            </a:r>
            <a:r>
              <a:rPr lang="en-US" altLang="ko-KR" dirty="0"/>
              <a:t> &amp; prefab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 Black" pitchFamily="34" charset="0"/>
              </a:rPr>
              <a:t>GameObject</a:t>
            </a:r>
            <a:r>
              <a:rPr lang="ko-KR" altLang="en-US" dirty="0">
                <a:latin typeface="Arial Black" pitchFamily="34" charset="0"/>
              </a:rPr>
              <a:t>와 </a:t>
            </a:r>
            <a:r>
              <a:rPr lang="en-US" altLang="ko-KR" dirty="0">
                <a:latin typeface="Arial Black" pitchFamily="34" charset="0"/>
              </a:rPr>
              <a:t>Transform Component</a:t>
            </a:r>
            <a:r>
              <a:rPr lang="ko-KR" altLang="en-US" dirty="0">
                <a:latin typeface="Arial Black" pitchFamily="34" charset="0"/>
              </a:rPr>
              <a:t>에는 유용한 </a:t>
            </a: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들이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 err="1">
                <a:latin typeface="Arial Black" pitchFamily="34" charset="0"/>
              </a:rPr>
              <a:t>activeInHierachy</a:t>
            </a:r>
            <a:r>
              <a:rPr lang="en-US" altLang="ko-KR" dirty="0">
                <a:latin typeface="Arial Black" pitchFamily="34" charset="0"/>
              </a:rPr>
              <a:t> : Hierarchy</a:t>
            </a:r>
            <a:r>
              <a:rPr lang="ko-KR" altLang="en-US" dirty="0">
                <a:latin typeface="Arial Black" pitchFamily="34" charset="0"/>
              </a:rPr>
              <a:t>상에 활성화되어 있는지 여부를 파악한다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 err="1">
                <a:latin typeface="Arial Black" pitchFamily="34" charset="0"/>
              </a:rPr>
              <a:t>SetActive</a:t>
            </a:r>
            <a:r>
              <a:rPr lang="en-US" altLang="ko-KR" dirty="0">
                <a:latin typeface="Arial Black" pitchFamily="34" charset="0"/>
              </a:rPr>
              <a:t> :  Object</a:t>
            </a:r>
            <a:r>
              <a:rPr lang="ko-KR" altLang="en-US" dirty="0">
                <a:latin typeface="Arial Black" pitchFamily="34" charset="0"/>
              </a:rPr>
              <a:t>를 활성화 비활성화 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 err="1">
                <a:latin typeface="Arial Black" pitchFamily="34" charset="0"/>
              </a:rPr>
              <a:t>GetComponent</a:t>
            </a:r>
            <a:r>
              <a:rPr lang="en-US" altLang="ko-KR" dirty="0">
                <a:latin typeface="Arial Black" pitchFamily="34" charset="0"/>
              </a:rPr>
              <a:t> : Object</a:t>
            </a:r>
            <a:r>
              <a:rPr lang="ko-KR" altLang="en-US" dirty="0">
                <a:latin typeface="Arial Black" pitchFamily="34" charset="0"/>
              </a:rPr>
              <a:t>에 첨부된 </a:t>
            </a:r>
            <a:r>
              <a:rPr lang="en-US" altLang="ko-KR" dirty="0">
                <a:latin typeface="Arial Black" pitchFamily="34" charset="0"/>
              </a:rPr>
              <a:t>Type</a:t>
            </a:r>
            <a:r>
              <a:rPr lang="ko-KR" altLang="en-US" dirty="0">
                <a:latin typeface="Arial Black" pitchFamily="34" charset="0"/>
              </a:rPr>
              <a:t>이 있다면 해당 </a:t>
            </a:r>
            <a:r>
              <a:rPr lang="en-US" altLang="ko-KR" dirty="0">
                <a:latin typeface="Arial Black" pitchFamily="34" charset="0"/>
              </a:rPr>
              <a:t>Type</a:t>
            </a:r>
            <a:r>
              <a:rPr lang="ko-KR" altLang="en-US" dirty="0">
                <a:latin typeface="Arial Black" pitchFamily="34" charset="0"/>
              </a:rPr>
              <a:t>의 구성요소를 반환한다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  <a:p>
            <a:endParaRPr lang="en-US" altLang="ko-KR" dirty="0">
              <a:latin typeface="Arial Black" pitchFamily="34" charset="0"/>
            </a:endParaRPr>
          </a:p>
        </p:txBody>
      </p:sp>
      <p:pic>
        <p:nvPicPr>
          <p:cNvPr id="3" name="그림 2" descr="스크린샷, 사진, 오렌지, 화면이(가) 표시된 사진&#10;&#10;자동 생성된 설명">
            <a:extLst>
              <a:ext uri="{FF2B5EF4-FFF2-40B4-BE49-F238E27FC236}">
                <a16:creationId xmlns:a16="http://schemas.microsoft.com/office/drawing/2014/main" id="{90C623FF-3197-48BF-9364-9929F4336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5" y="1670513"/>
            <a:ext cx="6010377" cy="938329"/>
          </a:xfrm>
          <a:prstGeom prst="rect">
            <a:avLst/>
          </a:prstGeom>
        </p:spPr>
      </p:pic>
      <p:pic>
        <p:nvPicPr>
          <p:cNvPr id="6" name="그림 5" descr="오렌지, 음식이(가) 표시된 사진&#10;&#10;자동 생성된 설명">
            <a:extLst>
              <a:ext uri="{FF2B5EF4-FFF2-40B4-BE49-F238E27FC236}">
                <a16:creationId xmlns:a16="http://schemas.microsoft.com/office/drawing/2014/main" id="{1CC9FBF7-2DE1-46E9-A6A8-13EC696A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675" y="3296200"/>
            <a:ext cx="6010377" cy="1134060"/>
          </a:xfrm>
          <a:prstGeom prst="rect">
            <a:avLst/>
          </a:prstGeom>
        </p:spPr>
      </p:pic>
      <p:pic>
        <p:nvPicPr>
          <p:cNvPr id="9" name="그림 8" descr="시계, 앉아있는, 오렌지, 빨간색이(가) 표시된 사진&#10;&#10;자동 생성된 설명">
            <a:extLst>
              <a:ext uri="{FF2B5EF4-FFF2-40B4-BE49-F238E27FC236}">
                <a16:creationId xmlns:a16="http://schemas.microsoft.com/office/drawing/2014/main" id="{2A9D0C15-4555-41EA-8BB3-AFCAB24F6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675" y="5008047"/>
            <a:ext cx="8714338" cy="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0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GameObject</a:t>
            </a:r>
            <a:r>
              <a:rPr lang="en-US" altLang="ko-KR" dirty="0"/>
              <a:t> &amp; prefab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489" y="580196"/>
            <a:ext cx="9904582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GameObject</a:t>
            </a:r>
            <a:r>
              <a:rPr lang="ko-KR" altLang="en-US" sz="1600" dirty="0">
                <a:latin typeface="Arial Black" pitchFamily="34" charset="0"/>
              </a:rPr>
              <a:t>의 생성과 관리를 수월하게 만드는 일종의 설계도면 같은 역할을 수행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Hierarchy</a:t>
            </a:r>
            <a:r>
              <a:rPr lang="ko-KR" altLang="en-US" sz="1600" dirty="0">
                <a:latin typeface="Arial Black" pitchFamily="34" charset="0"/>
              </a:rPr>
              <a:t>에 생성한 </a:t>
            </a:r>
            <a:r>
              <a:rPr lang="en-US" altLang="ko-KR" sz="1600" dirty="0" err="1">
                <a:latin typeface="Arial Black" pitchFamily="34" charset="0"/>
              </a:rPr>
              <a:t>GameObject</a:t>
            </a:r>
            <a:r>
              <a:rPr lang="ko-KR" altLang="en-US" sz="1600" dirty="0">
                <a:latin typeface="Arial Black" pitchFamily="34" charset="0"/>
              </a:rPr>
              <a:t>를 </a:t>
            </a:r>
            <a:r>
              <a:rPr lang="en-US" altLang="ko-KR" sz="1600" dirty="0">
                <a:latin typeface="Arial Black" pitchFamily="34" charset="0"/>
              </a:rPr>
              <a:t>Project View</a:t>
            </a:r>
            <a:r>
              <a:rPr lang="ko-KR" altLang="en-US" sz="1600" dirty="0">
                <a:latin typeface="Arial Black" pitchFamily="34" charset="0"/>
              </a:rPr>
              <a:t>로 드래그하면 </a:t>
            </a:r>
            <a:r>
              <a:rPr lang="en-US" altLang="ko-KR" sz="1600" dirty="0">
                <a:latin typeface="Arial Black" pitchFamily="34" charset="0"/>
              </a:rPr>
              <a:t>Prefab</a:t>
            </a:r>
            <a:r>
              <a:rPr lang="ko-KR" altLang="en-US" sz="1600" dirty="0">
                <a:latin typeface="Arial Black" pitchFamily="34" charset="0"/>
              </a:rPr>
              <a:t>으로 생성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Project View</a:t>
            </a:r>
            <a:r>
              <a:rPr lang="ko-KR" altLang="en-US" sz="1600" dirty="0">
                <a:latin typeface="Arial Black" pitchFamily="34" charset="0"/>
              </a:rPr>
              <a:t>에서 더블 클릭하거나 </a:t>
            </a:r>
            <a:r>
              <a:rPr lang="en-US" altLang="ko-KR" sz="1600" dirty="0">
                <a:latin typeface="Arial Black" pitchFamily="34" charset="0"/>
              </a:rPr>
              <a:t>Inspect View</a:t>
            </a:r>
            <a:r>
              <a:rPr lang="ko-KR" altLang="en-US" sz="1600" dirty="0">
                <a:latin typeface="Arial Black" pitchFamily="34" charset="0"/>
              </a:rPr>
              <a:t>에서 </a:t>
            </a:r>
            <a:r>
              <a:rPr lang="en-US" altLang="ko-KR" sz="1600" dirty="0">
                <a:latin typeface="Arial Black" pitchFamily="34" charset="0"/>
              </a:rPr>
              <a:t>Prefab </a:t>
            </a:r>
            <a:r>
              <a:rPr lang="ko-KR" altLang="en-US" sz="1600" dirty="0">
                <a:latin typeface="Arial Black" pitchFamily="34" charset="0"/>
              </a:rPr>
              <a:t>모드로 전환할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r>
              <a:rPr lang="en-US" altLang="ko-KR" dirty="0" err="1">
                <a:latin typeface="Arial Black" pitchFamily="34" charset="0"/>
              </a:rPr>
              <a:t>Resource.Load</a:t>
            </a:r>
            <a:r>
              <a:rPr lang="en-US" altLang="ko-KR" dirty="0">
                <a:latin typeface="Arial Black" pitchFamily="34" charset="0"/>
              </a:rPr>
              <a:t>()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Asset </a:t>
            </a:r>
            <a:r>
              <a:rPr lang="ko-KR" altLang="en-US" sz="1600" dirty="0">
                <a:latin typeface="Arial Black" panose="020B0A04020102020204" pitchFamily="34" charset="0"/>
              </a:rPr>
              <a:t>폴더아래에 </a:t>
            </a:r>
            <a:r>
              <a:rPr lang="en-US" altLang="ko-KR" sz="1600" dirty="0">
                <a:latin typeface="Arial Black" panose="020B0A04020102020204" pitchFamily="34" charset="0"/>
              </a:rPr>
              <a:t>Resources </a:t>
            </a:r>
            <a:r>
              <a:rPr lang="ko-KR" altLang="en-US" sz="1600" dirty="0">
                <a:latin typeface="Arial Black" panose="020B0A04020102020204" pitchFamily="34" charset="0"/>
              </a:rPr>
              <a:t>라는 이름의 폴더를 기본 경로로 하고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파일명을 부르듯이 결로명을 인자 값으로 생성할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117B4-594B-453E-9875-F547E2DEF08F}"/>
              </a:ext>
            </a:extLst>
          </p:cNvPr>
          <p:cNvGrpSpPr/>
          <p:nvPr/>
        </p:nvGrpSpPr>
        <p:grpSpPr>
          <a:xfrm>
            <a:off x="1523294" y="1472351"/>
            <a:ext cx="9140971" cy="3261358"/>
            <a:chOff x="1547731" y="2819370"/>
            <a:chExt cx="9140971" cy="3261358"/>
          </a:xfrm>
        </p:grpSpPr>
        <p:sp>
          <p:nvSpPr>
            <p:cNvPr id="2" name="직사각형 1"/>
            <p:cNvSpPr/>
            <p:nvPr/>
          </p:nvSpPr>
          <p:spPr>
            <a:xfrm>
              <a:off x="2053140" y="4543334"/>
              <a:ext cx="2633534" cy="830997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똑같은 </a:t>
              </a:r>
              <a:r>
                <a:rPr lang="en-US" altLang="ko-KR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GameObject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를 여럿 필요할 때 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Prefab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을 만들어 가져다 쓰면 된다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65346" y="3745493"/>
              <a:ext cx="1009123" cy="36933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Prefab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47731" y="2851636"/>
              <a:ext cx="1749198" cy="3693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>
                  <a:latin typeface="Arial Black" pitchFamily="34" charset="0"/>
                </a:rPr>
                <a:t>GameObject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31452" y="2851636"/>
              <a:ext cx="1749198" cy="3693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>
                  <a:latin typeface="Arial Black" pitchFamily="34" charset="0"/>
                </a:rPr>
                <a:t>GameObject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9" name="직선 화살표 연결선 8"/>
            <p:cNvCxnSpPr>
              <a:stCxn id="3" idx="0"/>
              <a:endCxn id="7" idx="2"/>
            </p:cNvCxnSpPr>
            <p:nvPr/>
          </p:nvCxnSpPr>
          <p:spPr>
            <a:xfrm flipV="1">
              <a:off x="3369908" y="3220968"/>
              <a:ext cx="936143" cy="5245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3" idx="0"/>
              <a:endCxn id="6" idx="2"/>
            </p:cNvCxnSpPr>
            <p:nvPr/>
          </p:nvCxnSpPr>
          <p:spPr>
            <a:xfrm flipH="1" flipV="1">
              <a:off x="2422330" y="3220968"/>
              <a:ext cx="947578" cy="5245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6801173" y="4511068"/>
              <a:ext cx="3887529" cy="156966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Arial Black" pitchFamily="34" charset="0"/>
                </a:rPr>
                <a:t>Prefab</a:t>
              </a:r>
              <a:r>
                <a:rPr lang="ko-KR" altLang="en-US" sz="1600" dirty="0">
                  <a:latin typeface="Arial Black" pitchFamily="34" charset="0"/>
                </a:rPr>
                <a:t>으로 생성한 </a:t>
              </a:r>
              <a:r>
                <a:rPr lang="en-US" altLang="ko-KR" sz="1600" dirty="0">
                  <a:latin typeface="Arial Black" pitchFamily="34" charset="0"/>
                </a:rPr>
                <a:t>Object</a:t>
              </a:r>
              <a:r>
                <a:rPr lang="ko-KR" altLang="en-US" sz="1600" dirty="0" err="1">
                  <a:latin typeface="Arial Black" pitchFamily="34" charset="0"/>
                </a:rPr>
                <a:t>를사용할때</a:t>
              </a:r>
              <a:r>
                <a:rPr lang="ko-KR" altLang="en-US" sz="1600" dirty="0">
                  <a:latin typeface="Arial Black" pitchFamily="34" charset="0"/>
                </a:rPr>
                <a:t> </a:t>
              </a:r>
              <a:r>
                <a:rPr lang="en-US" altLang="ko-KR" sz="1600" dirty="0">
                  <a:latin typeface="Arial Black" pitchFamily="34" charset="0"/>
                </a:rPr>
                <a:t>Prefab</a:t>
              </a:r>
              <a:r>
                <a:rPr lang="ko-KR" altLang="en-US" sz="1600" dirty="0">
                  <a:latin typeface="Arial Black" pitchFamily="34" charset="0"/>
                </a:rPr>
                <a:t>을 변경하면 배치되어있는 모든 </a:t>
              </a:r>
              <a:r>
                <a:rPr lang="en-US" altLang="ko-KR" sz="1600" dirty="0">
                  <a:latin typeface="Arial Black" pitchFamily="34" charset="0"/>
                </a:rPr>
                <a:t>Object</a:t>
              </a:r>
              <a:r>
                <a:rPr lang="ko-KR" altLang="en-US" sz="1600" dirty="0">
                  <a:latin typeface="Arial Black" pitchFamily="34" charset="0"/>
                </a:rPr>
                <a:t>에 적용된다</a:t>
              </a:r>
              <a:r>
                <a:rPr lang="en-US" altLang="ko-KR" sz="1600" dirty="0">
                  <a:latin typeface="Arial Black" pitchFamily="34" charset="0"/>
                </a:rPr>
                <a:t>.</a:t>
              </a:r>
              <a:endParaRPr lang="ko-KR" altLang="en-US" sz="1600" dirty="0">
                <a:latin typeface="Arial Black" pitchFamily="34" charset="0"/>
              </a:endParaRPr>
            </a:p>
            <a:p>
              <a:br>
                <a:rPr lang="ko-KR" altLang="en-US" sz="1600" dirty="0">
                  <a:latin typeface="Arial Black" pitchFamily="34" charset="0"/>
                </a:rPr>
              </a:br>
              <a:r>
                <a:rPr lang="en-US" altLang="ko-KR" sz="1600" dirty="0">
                  <a:latin typeface="Arial Black" pitchFamily="34" charset="0"/>
                </a:rPr>
                <a:t>Hierarchy</a:t>
              </a:r>
              <a:r>
                <a:rPr lang="ko-KR" altLang="en-US" sz="1600" dirty="0">
                  <a:latin typeface="Arial Black" pitchFamily="34" charset="0"/>
                </a:rPr>
                <a:t>에 생성된 </a:t>
              </a:r>
              <a:r>
                <a:rPr lang="en-US" altLang="ko-KR" sz="1600" dirty="0">
                  <a:latin typeface="Arial Black" pitchFamily="34" charset="0"/>
                </a:rPr>
                <a:t>Object</a:t>
              </a:r>
              <a:r>
                <a:rPr lang="ko-KR" altLang="en-US" sz="1600" dirty="0">
                  <a:latin typeface="Arial Black" pitchFamily="34" charset="0"/>
                </a:rPr>
                <a:t>들을 보면 </a:t>
              </a:r>
              <a:r>
                <a:rPr lang="en-US" altLang="ko-KR" sz="1600" dirty="0">
                  <a:latin typeface="Arial Black" pitchFamily="34" charset="0"/>
                </a:rPr>
                <a:t>Clone</a:t>
              </a:r>
              <a:r>
                <a:rPr lang="ko-KR" altLang="en-US" sz="1600" dirty="0">
                  <a:latin typeface="Arial Black" pitchFamily="34" charset="0"/>
                </a:rPr>
                <a:t>이라고 되어 있다</a:t>
              </a:r>
              <a:r>
                <a:rPr lang="en-US" altLang="ko-KR" sz="1600" dirty="0">
                  <a:latin typeface="Arial Black" pitchFamily="34" charset="0"/>
                </a:rPr>
                <a:t>.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40377" y="3713227"/>
              <a:ext cx="1009123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Arial Black" pitchFamily="34" charset="0"/>
                </a:rPr>
                <a:t>Prefab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22762" y="2819370"/>
              <a:ext cx="1749198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>
                  <a:latin typeface="Arial Black" pitchFamily="34" charset="0"/>
                </a:rPr>
                <a:t>GameObject</a:t>
              </a:r>
              <a:endParaRPr lang="ko-KR" altLang="en-US" dirty="0">
                <a:latin typeface="Arial Black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06483" y="2819370"/>
              <a:ext cx="1749198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>
                  <a:latin typeface="Arial Black" pitchFamily="34" charset="0"/>
                </a:rPr>
                <a:t>GameObject</a:t>
              </a:r>
              <a:endParaRPr lang="ko-KR" altLang="en-US" dirty="0">
                <a:latin typeface="Arial Black" pitchFamily="34" charset="0"/>
              </a:endParaRPr>
            </a:p>
          </p:txBody>
        </p:sp>
        <p:cxnSp>
          <p:nvCxnSpPr>
            <p:cNvPr id="16" name="직선 화살표 연결선 15"/>
            <p:cNvCxnSpPr>
              <a:stCxn id="13" idx="0"/>
              <a:endCxn id="15" idx="2"/>
            </p:cNvCxnSpPr>
            <p:nvPr/>
          </p:nvCxnSpPr>
          <p:spPr>
            <a:xfrm flipV="1">
              <a:off x="8744939" y="3188702"/>
              <a:ext cx="936143" cy="5245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3" idx="0"/>
              <a:endCxn id="14" idx="2"/>
            </p:cNvCxnSpPr>
            <p:nvPr/>
          </p:nvCxnSpPr>
          <p:spPr>
            <a:xfrm flipH="1" flipV="1">
              <a:off x="7797361" y="3188702"/>
              <a:ext cx="947578" cy="5245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오른쪽 화살표 17"/>
            <p:cNvSpPr/>
            <p:nvPr/>
          </p:nvSpPr>
          <p:spPr>
            <a:xfrm>
              <a:off x="7156938" y="3675167"/>
              <a:ext cx="844062" cy="509984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변경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pic>
        <p:nvPicPr>
          <p:cNvPr id="27" name="그림 26" descr="음식이(가) 표시된 사진&#10;&#10;자동 생성된 설명">
            <a:extLst>
              <a:ext uri="{FF2B5EF4-FFF2-40B4-BE49-F238E27FC236}">
                <a16:creationId xmlns:a16="http://schemas.microsoft.com/office/drawing/2014/main" id="{01356E1B-7B81-49D1-BEE4-CEAEA3D3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50" y="5385649"/>
            <a:ext cx="9524115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E9ABCA-6705-44E7-BB13-1837CFAA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57884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GameObject</a:t>
            </a:r>
            <a:r>
              <a:rPr lang="en-US" altLang="ko-KR" dirty="0"/>
              <a:t> &amp; prefab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412" y="578840"/>
            <a:ext cx="9904582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GameObject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검색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fontAlgn="base"/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GameObject.Find</a:t>
            </a:r>
            <a:r>
              <a:rPr lang="en-US" altLang="ko-KR" sz="1600" dirty="0">
                <a:latin typeface="Arial Black" pitchFamily="34" charset="0"/>
              </a:rPr>
              <a:t>(“</a:t>
            </a:r>
            <a:r>
              <a:rPr lang="ko-KR" altLang="en-US" sz="1600" dirty="0">
                <a:latin typeface="Arial Black" pitchFamily="34" charset="0"/>
              </a:rPr>
              <a:t>이름”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600" dirty="0">
                <a:latin typeface="Arial Black" pitchFamily="34" charset="0"/>
              </a:rPr>
              <a:t>성능을 많이 잡아먹어서 </a:t>
            </a:r>
            <a:r>
              <a:rPr lang="en-US" altLang="ko-KR" sz="1600" dirty="0">
                <a:latin typeface="Arial Black" pitchFamily="34" charset="0"/>
              </a:rPr>
              <a:t>Update</a:t>
            </a:r>
            <a:r>
              <a:rPr lang="ko-KR" altLang="en-US" sz="1600" dirty="0">
                <a:latin typeface="Arial Black" pitchFamily="34" charset="0"/>
              </a:rPr>
              <a:t>에서 사용 금물</a:t>
            </a:r>
            <a:endParaRPr lang="en-US" altLang="ko-KR" sz="1600" dirty="0">
              <a:latin typeface="Arial Black" pitchFamily="34" charset="0"/>
            </a:endParaRPr>
          </a:p>
          <a:p>
            <a:pPr marL="742950" lvl="1" indent="-285750" fontAlgn="base">
              <a:buFontTx/>
              <a:buChar char="-"/>
            </a:pPr>
            <a:r>
              <a:rPr lang="ko-KR" altLang="en-US" sz="1600" dirty="0">
                <a:latin typeface="Arial Black" pitchFamily="34" charset="0"/>
              </a:rPr>
              <a:t>비활성화 상태의 </a:t>
            </a:r>
            <a:r>
              <a:rPr lang="en-US" altLang="ko-KR" sz="1600" dirty="0">
                <a:latin typeface="Arial Black" pitchFamily="34" charset="0"/>
              </a:rPr>
              <a:t>Object </a:t>
            </a:r>
            <a:r>
              <a:rPr lang="ko-KR" altLang="en-US" sz="1600" dirty="0">
                <a:latin typeface="Arial Black" pitchFamily="34" charset="0"/>
              </a:rPr>
              <a:t>검색을 못한다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GameObject.FindWithTag</a:t>
            </a:r>
            <a:r>
              <a:rPr lang="en-US" altLang="ko-KR" dirty="0">
                <a:latin typeface="Arial Black" pitchFamily="34" charset="0"/>
              </a:rPr>
              <a:t>(“</a:t>
            </a:r>
            <a:r>
              <a:rPr lang="ko-KR" altLang="en-US" dirty="0" err="1">
                <a:latin typeface="Arial Black" pitchFamily="34" charset="0"/>
              </a:rPr>
              <a:t>태그명</a:t>
            </a:r>
            <a:r>
              <a:rPr lang="ko-KR" altLang="en-US" dirty="0">
                <a:latin typeface="Arial Black" pitchFamily="34" charset="0"/>
              </a:rPr>
              <a:t>”</a:t>
            </a:r>
            <a:r>
              <a:rPr lang="en-US" altLang="ko-KR" dirty="0">
                <a:latin typeface="Arial Black" pitchFamily="34" charset="0"/>
              </a:rPr>
              <a:t>);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 Black" pitchFamily="34" charset="0"/>
              </a:rPr>
              <a:t>GameObject.FindGameObjectwithTag</a:t>
            </a:r>
            <a:r>
              <a:rPr lang="en-US" altLang="ko-KR" dirty="0">
                <a:latin typeface="Arial Black" pitchFamily="34" charset="0"/>
              </a:rPr>
              <a:t>(“</a:t>
            </a:r>
            <a:r>
              <a:rPr lang="ko-KR" altLang="en-US" dirty="0" err="1">
                <a:latin typeface="Arial Black" pitchFamily="34" charset="0"/>
              </a:rPr>
              <a:t>태그명</a:t>
            </a:r>
            <a:r>
              <a:rPr lang="ko-KR" altLang="en-US" dirty="0">
                <a:latin typeface="Arial Black" pitchFamily="34" charset="0"/>
              </a:rPr>
              <a:t>”</a:t>
            </a:r>
            <a:r>
              <a:rPr lang="en-US" altLang="ko-KR" dirty="0">
                <a:latin typeface="Arial Black" pitchFamily="34" charset="0"/>
              </a:rPr>
              <a:t>);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600" dirty="0">
                <a:latin typeface="Arial Black" pitchFamily="34" charset="0"/>
              </a:rPr>
              <a:t>태그를 설정해두고 </a:t>
            </a:r>
            <a:r>
              <a:rPr lang="ko-KR" altLang="en-US" sz="1600" dirty="0" err="1">
                <a:latin typeface="Arial Black" pitchFamily="34" charset="0"/>
              </a:rPr>
              <a:t>태크로</a:t>
            </a:r>
            <a:r>
              <a:rPr lang="ko-KR" altLang="en-US" sz="1600" dirty="0">
                <a:latin typeface="Arial Black" pitchFamily="34" charset="0"/>
              </a:rPr>
              <a:t> 오브젝트를 찾는다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600" dirty="0">
                <a:latin typeface="Arial Black" pitchFamily="34" charset="0"/>
              </a:rPr>
              <a:t>비활성화 상태의 </a:t>
            </a:r>
            <a:r>
              <a:rPr lang="en-US" altLang="ko-KR" sz="1600" dirty="0">
                <a:latin typeface="Arial Black" pitchFamily="34" charset="0"/>
              </a:rPr>
              <a:t>Object </a:t>
            </a:r>
            <a:r>
              <a:rPr lang="ko-KR" altLang="en-US" sz="1600" dirty="0">
                <a:latin typeface="Arial Black" pitchFamily="34" charset="0"/>
              </a:rPr>
              <a:t>검색을 못한다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endParaRPr lang="en-US" altLang="ko-KR" dirty="0"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GameObject.FindChild</a:t>
            </a:r>
            <a:r>
              <a:rPr lang="en-US" altLang="ko-KR" sz="1600" dirty="0">
                <a:latin typeface="Arial Black" pitchFamily="34" charset="0"/>
              </a:rPr>
              <a:t>(“</a:t>
            </a:r>
            <a:r>
              <a:rPr lang="ko-KR" altLang="en-US" sz="1600" dirty="0" err="1">
                <a:latin typeface="Arial Black" pitchFamily="34" charset="0"/>
              </a:rPr>
              <a:t>자식명</a:t>
            </a:r>
            <a:r>
              <a:rPr lang="ko-KR" altLang="en-US" sz="1600" dirty="0">
                <a:latin typeface="Arial Black" pitchFamily="34" charset="0"/>
              </a:rPr>
              <a:t>”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GameObject.GetChild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ko-KR" altLang="en-US" sz="1600" dirty="0">
                <a:latin typeface="Arial Black" pitchFamily="34" charset="0"/>
              </a:rPr>
              <a:t>자식 번호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pPr marL="742950" lvl="1" indent="-285750" fontAlgn="base">
              <a:buFontTx/>
              <a:buChar char="-"/>
            </a:pPr>
            <a:r>
              <a:rPr lang="ko-KR" altLang="en-US" sz="1600" dirty="0">
                <a:latin typeface="Arial Black" pitchFamily="34" charset="0"/>
              </a:rPr>
              <a:t>자신의 자식에 있는 오브젝트를 얻고 싶을 때</a:t>
            </a:r>
            <a:endParaRPr lang="en-US" altLang="ko-KR" sz="1600" dirty="0">
              <a:latin typeface="Arial Black" pitchFamily="34" charset="0"/>
            </a:endParaRPr>
          </a:p>
          <a:p>
            <a:pPr marL="742950" lvl="1" indent="-285750" fontAlgn="base">
              <a:buFontTx/>
              <a:buChar char="-"/>
            </a:pPr>
            <a:r>
              <a:rPr lang="ko-KR" altLang="en-US" sz="1600" dirty="0">
                <a:latin typeface="Arial Black" pitchFamily="34" charset="0"/>
              </a:rPr>
              <a:t>비활성화 상태의 오브젝트를 얻고 싶을 때</a:t>
            </a: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3FE07564-C462-4D50-A331-695E6CA0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49" y="3312239"/>
            <a:ext cx="2248214" cy="2219635"/>
          </a:xfrm>
          <a:prstGeom prst="rect">
            <a:avLst/>
          </a:prstGeom>
        </p:spPr>
      </p:pic>
      <p:pic>
        <p:nvPicPr>
          <p:cNvPr id="15" name="그림 14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E9A6EB25-3134-404F-8A85-CFBC8C39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459" y="3993371"/>
            <a:ext cx="5134692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63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1471</Words>
  <Application>Microsoft Office PowerPoint</Application>
  <PresentationFormat>와이드스크린</PresentationFormat>
  <Paragraphs>269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Arial Black</vt:lpstr>
      <vt:lpstr>Tw Cen MT</vt:lpstr>
      <vt:lpstr>회로</vt:lpstr>
      <vt:lpstr>Unity -Cahpter3-</vt:lpstr>
      <vt:lpstr>목차</vt:lpstr>
      <vt:lpstr>컴포넌트를 변수로</vt:lpstr>
      <vt:lpstr>1. 컴포넌트를 변수로 사용하기</vt:lpstr>
      <vt:lpstr>1. 컴포넌트를 변수로 사용하기</vt:lpstr>
      <vt:lpstr>Gameobject &amp; prefab</vt:lpstr>
      <vt:lpstr>2. GameObject &amp; prefab</vt:lpstr>
      <vt:lpstr>2. GameObject &amp; prefab</vt:lpstr>
      <vt:lpstr>2. GameObject &amp; prefab</vt:lpstr>
      <vt:lpstr>Physx - Collider, Rigidbody</vt:lpstr>
      <vt:lpstr>3. Physx - Collider, Rigidbody</vt:lpstr>
      <vt:lpstr>3. Physx - Collider, Rigidbody</vt:lpstr>
      <vt:lpstr>3. Physx - Collider, Rigidbody</vt:lpstr>
      <vt:lpstr>3. Physx - Collider, Rigidbody</vt:lpstr>
      <vt:lpstr>3. Physx - Collider, Rigidbody</vt:lpstr>
      <vt:lpstr>3. Physx - Collider, Rigidbody</vt:lpstr>
      <vt:lpstr>3. Physx - Collider, Rigidbody</vt:lpstr>
      <vt:lpstr>3. Physx - Collider, Rigidbody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81</cp:revision>
  <dcterms:created xsi:type="dcterms:W3CDTF">2019-01-08T00:45:21Z</dcterms:created>
  <dcterms:modified xsi:type="dcterms:W3CDTF">2019-12-29T03:50:47Z</dcterms:modified>
</cp:coreProperties>
</file>