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60" r:id="rId12"/>
  </p:sldMasterIdLst>
  <p:notesMasterIdLst>
    <p:notesMasterId r:id="rId14"/>
  </p:notesMasterIdLst>
  <p:handoutMasterIdLst>
    <p:handoutMasterId r:id="rId15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9E8720A3-5941-40F5-A0B3-43CF88240495}" styleName="Normal Style 2 - Accent 6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6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23032"/>
    <p:restoredTop sz="96115"/>
  </p:normalViewPr>
  <p:slideViewPr>
    <p:cSldViewPr>
      <p:cViewPr>
        <p:scale>
          <a:sx n="50" d="100"/>
          <a:sy n="50" d="100"/>
        </p:scale>
        <p:origin x="-480" y="-516"/>
      </p:cViewPr>
      <p:guideLst>
        <p:guide orient="horz" pos="2379"/>
        <p:guide pos="33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slideMaster" Target="slideMasters/slideMaster1.xml"  /><Relationship Id="rId13" Type="http://schemas.openxmlformats.org/officeDocument/2006/relationships/theme" Target="theme/theme1.xml"  /><Relationship Id="rId14" Type="http://schemas.openxmlformats.org/officeDocument/2006/relationships/notesMaster" Target="notesMasters/notesMaster1.xml"  /><Relationship Id="rId15" Type="http://schemas.openxmlformats.org/officeDocument/2006/relationships/handoutMaster" Target="handoutMasters/handoutMaster1.xml"  /><Relationship Id="rId16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101FA86-8D90-44CB-859B-1916FF84CB11}" type="datetimeFigureOut">
              <a:rPr lang="ko-KR" altLang="en-US"/>
              <a:pPr lvl="0"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FigureOut">
              <a:rPr lang="ko-KR" altLang="en-US"/>
              <a:pPr lvl="0"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04294" y="685800"/>
            <a:ext cx="484941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지 1" preserve="1" userDrawn="1">
  <p:cSld name="표지 1">
    <p:bg>
      <p:bgPr shadeToTitle="0">
        <a:solidFill>
          <a:srgbClr val="fdd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film.png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2894244" y="1500700"/>
            <a:ext cx="7447760" cy="5821692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25979" y="421435"/>
            <a:ext cx="2664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800" spc="0"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문서 작성자</a:t>
            </a:r>
            <a:endParaRPr lang="ko-KR" altLang="en-US"/>
          </a:p>
        </p:txBody>
      </p:sp>
      <p:sp>
        <p:nvSpPr>
          <p:cNvPr id="1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992247"/>
            <a:ext cx="792000" cy="5580000"/>
          </a:xfrm>
          <a:prstGeom prst="rect">
            <a:avLst/>
          </a:prstGeom>
        </p:spPr>
        <p:txBody>
          <a:bodyPr vert="horz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발표 제목</a:t>
            </a:r>
            <a:endParaRPr lang="ko-KR" altLang="en-US"/>
          </a:p>
        </p:txBody>
      </p:sp>
      <p:pic>
        <p:nvPicPr>
          <p:cNvPr id="20" name="그림 19" descr="open.png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1" name="그림 20" descr="open.png"/>
          <p:cNvPicPr>
            <a:picLocks noChangeAspect="1"/>
          </p:cNvPicPr>
          <p:nvPr userDrawn="1"/>
        </p:nvPicPr>
        <p:blipFill rotWithShape="1">
          <a:blip r:embed="rId4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6_제목 슬라이드" userDrawn="1">
  <p:cSld name="16_제목 슬라이드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지 2" preserve="1" userDrawn="1">
  <p:cSld name="표지 2">
    <p:bg>
      <p:bgPr shadeToTitle="0">
        <a:solidFill>
          <a:srgbClr val="fdd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629756" y="124865"/>
            <a:ext cx="847300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projec</a:t>
            </a:r>
            <a:endParaRPr lang="en-US" altLang="ko-KR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문서 제목</a:t>
            </a:r>
            <a:endParaRPr lang="ko-KR" altLang="en-US"/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날짜</a:t>
            </a:r>
            <a:r>
              <a:rPr lang="en-US" altLang="ko-KR"/>
              <a:t>, </a:t>
            </a:r>
            <a:r>
              <a:rPr lang="ko-KR" altLang="en-US"/>
              <a:t>작성자</a:t>
            </a:r>
            <a:endParaRPr lang="ko-KR" altLang="en-US"/>
          </a:p>
        </p:txBody>
      </p:sp>
      <p:pic>
        <p:nvPicPr>
          <p:cNvPr id="13" name="그림 12" descr="arrow.png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5" name="그림 14" descr="bar.png"/>
          <p:cNvPicPr>
            <a:picLocks noChangeAspect="1"/>
          </p:cNvPicPr>
          <p:nvPr userDrawn="1"/>
        </p:nvPicPr>
        <p:blipFill rotWithShape="1">
          <a:blip r:embed="rId4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horz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발표 제목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6660000" cy="502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목차 내용</a:t>
            </a:r>
            <a:endParaRPr lang="ko-KR" altLang="en-US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9034513" y="1277999"/>
            <a:ext cx="693746" cy="502200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목차</a:t>
            </a:r>
            <a:endParaRPr lang="en-US" altLang="ko-KR"/>
          </a:p>
        </p:txBody>
      </p:sp>
      <p:cxnSp>
        <p:nvCxnSpPr>
          <p:cNvPr id="12" name="직선 연결선 11"/>
          <p:cNvCxnSpPr/>
          <p:nvPr userDrawn="1"/>
        </p:nvCxnSpPr>
        <p:spPr>
          <a:xfrm rot="5400000">
            <a:off x="8326980" y="5937740"/>
            <a:ext cx="205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5400000">
            <a:off x="9028980" y="630000"/>
            <a:ext cx="648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open.png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5" name="그림 14" descr="open.png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지_ 중제목" preserve="1" userDrawn="1">
  <p:cSld name="내지_ 중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내용</a:t>
            </a:r>
            <a:endParaRPr lang="ko-KR" altLang="en-US"/>
          </a:p>
        </p:txBody>
      </p:sp>
      <p:pic>
        <p:nvPicPr>
          <p:cNvPr id="26" name="그림 25" descr="open.png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7" name="그림 26" descr="open.png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2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horz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발표 제목</a:t>
            </a:r>
            <a:endParaRPr lang="ko-KR" altLang="en-US"/>
          </a:p>
        </p:txBody>
      </p:sp>
      <p:sp>
        <p:nvSpPr>
          <p:cNvPr id="2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2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제목</a:t>
            </a:r>
            <a:endParaRPr lang="en-US" altLang="ko-KR"/>
          </a:p>
        </p:txBody>
      </p:sp>
      <p:sp>
        <p:nvSpPr>
          <p:cNvPr id="31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500" b="1" spc="0" baseline="0">
                <a:solidFill>
                  <a:srgbClr val="fdd000"/>
                </a:solidFill>
                <a:latin typeface="나눔고딕"/>
                <a:ea typeface="나눔고딕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keyword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지_ 중제목_ 큰글씨" preserve="1" userDrawn="1">
  <p:cSld name="내지_ 중제목_ 큰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내용</a:t>
            </a:r>
            <a:endParaRPr lang="ko-KR" altLang="en-US"/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horz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발표 제목</a:t>
            </a:r>
            <a:endParaRPr lang="ko-KR" altLang="en-US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3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제목</a:t>
            </a:r>
            <a:endParaRPr lang="en-US" altLang="ko-KR"/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1999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/>
                <a:ea typeface="나눔고딕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keyword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지_ 사진1" preserve="1" userDrawn="1">
  <p:cSld name="내지_ 사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내용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8"/>
          <p:cNvSpPr>
            <a:spLocks noGrp="1" noTextEdit="1"/>
          </p:cNvSpPr>
          <p:nvPr>
            <p:ph type="pic" sz="quarter" idx="14"/>
          </p:nvPr>
        </p:nvSpPr>
        <p:spPr>
          <a:xfrm>
            <a:off x="7344000" y="1278000"/>
            <a:ext cx="2988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000" b="0">
                <a:solidFill>
                  <a:srgbClr val="42b25d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/>
                <a:ea typeface="나눔고딕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keyword</a:t>
            </a:r>
            <a:endParaRPr lang="ko-KR" altLang="en-US"/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5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제목</a:t>
            </a:r>
            <a:endParaRPr lang="en-US" altLang="ko-KR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horz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발표 제목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지_ 사진4" preserve="1" userDrawn="1">
  <p:cSld name="내지_ 사진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8"/>
          <p:cNvSpPr>
            <a:spLocks noGrp="1" noTextEdit="1"/>
          </p:cNvSpPr>
          <p:nvPr>
            <p:ph type="pic" sz="quarter" idx="14"/>
          </p:nvPr>
        </p:nvSpPr>
        <p:spPr>
          <a:xfrm>
            <a:off x="7344000" y="1278000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sz="1000">
                <a:solidFill>
                  <a:srgbClr val="42b25d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" name="그림 개체 틀 8"/>
          <p:cNvSpPr>
            <a:spLocks noGrp="1" noTextEdit="1"/>
          </p:cNvSpPr>
          <p:nvPr>
            <p:ph type="pic" sz="quarter" idx="17"/>
          </p:nvPr>
        </p:nvSpPr>
        <p:spPr>
          <a:xfrm>
            <a:off x="7344000" y="5148378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sz="1000">
                <a:solidFill>
                  <a:srgbClr val="42b25d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" name="그림 개체 틀 8"/>
          <p:cNvSpPr>
            <a:spLocks noGrp="1" noTextEdit="1"/>
          </p:cNvSpPr>
          <p:nvPr>
            <p:ph type="pic" sz="quarter" idx="18"/>
          </p:nvPr>
        </p:nvSpPr>
        <p:spPr>
          <a:xfrm>
            <a:off x="7344000" y="3858252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sz="1000">
                <a:solidFill>
                  <a:srgbClr val="42b25d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그림 개체 틀 8"/>
          <p:cNvSpPr>
            <a:spLocks noGrp="1" noTextEdit="1"/>
          </p:cNvSpPr>
          <p:nvPr>
            <p:ph type="pic" sz="quarter" idx="19"/>
          </p:nvPr>
        </p:nvSpPr>
        <p:spPr>
          <a:xfrm>
            <a:off x="7344000" y="2568126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sz="1000">
                <a:solidFill>
                  <a:srgbClr val="42b25d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6" name="그림 15" descr="open.png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7" name="그림 16" descr="open.png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8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내용</a:t>
            </a:r>
            <a:endParaRPr lang="ko-KR" altLang="en-US"/>
          </a:p>
        </p:txBody>
      </p:sp>
      <p:sp>
        <p:nvSpPr>
          <p:cNvPr id="19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/>
                <a:ea typeface="나눔고딕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keyword</a:t>
            </a:r>
            <a:endParaRPr lang="ko-KR" altLang="en-US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6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제목</a:t>
            </a:r>
            <a:endParaRPr lang="en-US" altLang="ko-KR"/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horz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발표 제목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지_ 큰 키워드 글씨" preserve="1" userDrawn="1">
  <p:cSld name="내지_ 큰 키워드 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open.png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내용</a:t>
            </a:r>
            <a:endParaRPr lang="ko-KR" altLang="en-US"/>
          </a:p>
        </p:txBody>
      </p:sp>
      <p:sp>
        <p:nvSpPr>
          <p:cNvPr id="14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/>
                <a:ea typeface="나눔고딕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keyword</a:t>
            </a:r>
            <a:endParaRPr lang="ko-KR" altLang="en-US"/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horz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/>
                <a:ea typeface="나눔명조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발표 제목</a:t>
            </a:r>
            <a:endParaRPr lang="ko-KR" altLang="en-US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7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제목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정의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jpeg"  /><Relationship Id="rId3" Type="http://schemas.openxmlformats.org/officeDocument/2006/relationships/image" Target="../media/image15.jpeg"  /><Relationship Id="rId4" Type="http://schemas.openxmlformats.org/officeDocument/2006/relationships/image" Target="../media/image16.jpeg"  /><Relationship Id="rId5" Type="http://schemas.openxmlformats.org/officeDocument/2006/relationships/image" Target="../media/image17.jpeg"  /><Relationship Id="rId6" Type="http://schemas.openxmlformats.org/officeDocument/2006/relationships/notesSlide" Target="../notesSlides/notesSlide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19.jpeg"  /><Relationship Id="rId4" Type="http://schemas.openxmlformats.org/officeDocument/2006/relationships/notesSlide" Target="../notesSlides/notesSlide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://hangeul.naver.com/font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pattFill prst="dkUpDiag">
            <a:fgClr>
              <a:srgbClr val="edede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4817593" y="645545"/>
            <a:ext cx="709127" cy="6270172"/>
          </a:xfrm>
          <a:custGeom>
            <a:avLst/>
            <a:gdLst>
              <a:gd name="connsiteX0" fmla="*/ 0 w 709127"/>
              <a:gd name="connsiteY0" fmla="*/ 6251510 h 6270172"/>
              <a:gd name="connsiteX1" fmla="*/ 27992 w 709127"/>
              <a:gd name="connsiteY1" fmla="*/ 5607698 h 6270172"/>
              <a:gd name="connsiteX2" fmla="*/ 65315 w 709127"/>
              <a:gd name="connsiteY2" fmla="*/ 5066523 h 6270172"/>
              <a:gd name="connsiteX3" fmla="*/ 121298 w 709127"/>
              <a:gd name="connsiteY3" fmla="*/ 4310743 h 6270172"/>
              <a:gd name="connsiteX4" fmla="*/ 186613 w 709127"/>
              <a:gd name="connsiteY4" fmla="*/ 3536302 h 6270172"/>
              <a:gd name="connsiteX5" fmla="*/ 289249 w 709127"/>
              <a:gd name="connsiteY5" fmla="*/ 2817845 h 6270172"/>
              <a:gd name="connsiteX6" fmla="*/ 541176 w 709127"/>
              <a:gd name="connsiteY6" fmla="*/ 662474 h 6270172"/>
              <a:gd name="connsiteX7" fmla="*/ 615821 w 709127"/>
              <a:gd name="connsiteY7" fmla="*/ 102637 h 6270172"/>
              <a:gd name="connsiteX8" fmla="*/ 699796 w 709127"/>
              <a:gd name="connsiteY8" fmla="*/ 0 h 6270172"/>
              <a:gd name="connsiteX9" fmla="*/ 634482 w 709127"/>
              <a:gd name="connsiteY9" fmla="*/ 690465 h 6270172"/>
              <a:gd name="connsiteX10" fmla="*/ 709127 w 709127"/>
              <a:gd name="connsiteY10" fmla="*/ 2920482 h 6270172"/>
              <a:gd name="connsiteX11" fmla="*/ 690466 w 709127"/>
              <a:gd name="connsiteY11" fmla="*/ 3219061 h 6270172"/>
              <a:gd name="connsiteX12" fmla="*/ 279919 w 709127"/>
              <a:gd name="connsiteY12" fmla="*/ 6270172 h 6270172"/>
              <a:gd name="connsiteX13" fmla="*/ 0 w 709127"/>
              <a:gd name="connsiteY13" fmla="*/ 6251510 h 627017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9127" h="6270172">
                <a:moveTo>
                  <a:pt x="0" y="6251510"/>
                </a:moveTo>
                <a:lnTo>
                  <a:pt x="27992" y="5607698"/>
                </a:lnTo>
                <a:lnTo>
                  <a:pt x="65315" y="5066523"/>
                </a:lnTo>
                <a:lnTo>
                  <a:pt x="121298" y="4310743"/>
                </a:lnTo>
                <a:lnTo>
                  <a:pt x="186613" y="3536302"/>
                </a:lnTo>
                <a:lnTo>
                  <a:pt x="289249" y="2817845"/>
                </a:lnTo>
                <a:lnTo>
                  <a:pt x="541176" y="662474"/>
                </a:lnTo>
                <a:lnTo>
                  <a:pt x="615821" y="102637"/>
                </a:lnTo>
                <a:lnTo>
                  <a:pt x="699796" y="0"/>
                </a:lnTo>
                <a:lnTo>
                  <a:pt x="634482" y="690465"/>
                </a:lnTo>
                <a:lnTo>
                  <a:pt x="709127" y="2920482"/>
                </a:lnTo>
                <a:lnTo>
                  <a:pt x="690466" y="3219061"/>
                </a:lnTo>
                <a:lnTo>
                  <a:pt x="279919" y="6270172"/>
                </a:lnTo>
                <a:lnTo>
                  <a:pt x="0" y="6251510"/>
                </a:lnTo>
                <a:close/>
              </a:path>
            </a:pathLst>
          </a:custGeom>
          <a:solidFill>
            <a:srgbClr val="374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461412" y="2544685"/>
            <a:ext cx="5231988" cy="1884784"/>
          </a:xfrm>
          <a:custGeom>
            <a:avLst/>
            <a:gdLst>
              <a:gd name="connsiteX0" fmla="*/ 0 w 5701775"/>
              <a:gd name="connsiteY0" fmla="*/ 0 h 1884784"/>
              <a:gd name="connsiteX1" fmla="*/ 5700591 w 5701775"/>
              <a:gd name="connsiteY1" fmla="*/ 0 h 1884784"/>
              <a:gd name="connsiteX2" fmla="*/ 5010538 w 5701775"/>
              <a:gd name="connsiteY2" fmla="*/ 941584 h 1884784"/>
              <a:gd name="connsiteX3" fmla="*/ 5701775 w 5701775"/>
              <a:gd name="connsiteY3" fmla="*/ 1884784 h 1884784"/>
              <a:gd name="connsiteX4" fmla="*/ 0 w 5701775"/>
              <a:gd name="connsiteY4" fmla="*/ 1884784 h 18847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775" h="1884784">
                <a:moveTo>
                  <a:pt x="0" y="0"/>
                </a:moveTo>
                <a:lnTo>
                  <a:pt x="5700591" y="0"/>
                </a:lnTo>
                <a:lnTo>
                  <a:pt x="5010538" y="941584"/>
                </a:lnTo>
                <a:lnTo>
                  <a:pt x="5701775" y="1884784"/>
                </a:lnTo>
                <a:lnTo>
                  <a:pt x="0" y="1884784"/>
                </a:lnTo>
                <a:close/>
              </a:path>
            </a:pathLst>
          </a:custGeom>
          <a:solidFill>
            <a:srgbClr val="374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769268" y="2100061"/>
            <a:ext cx="4512124" cy="1884784"/>
          </a:xfrm>
          <a:custGeom>
            <a:avLst/>
            <a:gdLst>
              <a:gd name="connsiteX0" fmla="*/ 0 w 4512124"/>
              <a:gd name="connsiteY0" fmla="*/ 0 h 1884784"/>
              <a:gd name="connsiteX1" fmla="*/ 4512124 w 4512124"/>
              <a:gd name="connsiteY1" fmla="*/ 0 h 1884784"/>
              <a:gd name="connsiteX2" fmla="*/ 4512124 w 4512124"/>
              <a:gd name="connsiteY2" fmla="*/ 1884784 h 1884784"/>
              <a:gd name="connsiteX3" fmla="*/ 1184 w 4512124"/>
              <a:gd name="connsiteY3" fmla="*/ 1884784 h 1884784"/>
              <a:gd name="connsiteX4" fmla="*/ 691237 w 4512124"/>
              <a:gd name="connsiteY4" fmla="*/ 943200 h 18847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124" h="1884784">
                <a:moveTo>
                  <a:pt x="0" y="0"/>
                </a:moveTo>
                <a:lnTo>
                  <a:pt x="4512124" y="0"/>
                </a:lnTo>
                <a:lnTo>
                  <a:pt x="4512124" y="1884784"/>
                </a:lnTo>
                <a:lnTo>
                  <a:pt x="1184" y="1884784"/>
                </a:lnTo>
                <a:lnTo>
                  <a:pt x="691237" y="943200"/>
                </a:lnTo>
                <a:close/>
              </a:path>
            </a:pathLst>
          </a:custGeom>
          <a:solidFill>
            <a:srgbClr val="374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526720" y="2340471"/>
            <a:ext cx="5231988" cy="1884784"/>
          </a:xfrm>
          <a:custGeom>
            <a:avLst/>
            <a:gdLst>
              <a:gd name="connsiteX0" fmla="*/ 0 w 5701775"/>
              <a:gd name="connsiteY0" fmla="*/ 0 h 1884784"/>
              <a:gd name="connsiteX1" fmla="*/ 5700591 w 5701775"/>
              <a:gd name="connsiteY1" fmla="*/ 0 h 1884784"/>
              <a:gd name="connsiteX2" fmla="*/ 5010538 w 5701775"/>
              <a:gd name="connsiteY2" fmla="*/ 941584 h 1884784"/>
              <a:gd name="connsiteX3" fmla="*/ 5701775 w 5701775"/>
              <a:gd name="connsiteY3" fmla="*/ 1884784 h 1884784"/>
              <a:gd name="connsiteX4" fmla="*/ 0 w 5701775"/>
              <a:gd name="connsiteY4" fmla="*/ 1884784 h 18847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775" h="1884784">
                <a:moveTo>
                  <a:pt x="0" y="0"/>
                </a:moveTo>
                <a:lnTo>
                  <a:pt x="5700591" y="0"/>
                </a:lnTo>
                <a:lnTo>
                  <a:pt x="5010538" y="941584"/>
                </a:lnTo>
                <a:lnTo>
                  <a:pt x="5701775" y="1884784"/>
                </a:lnTo>
                <a:lnTo>
                  <a:pt x="0" y="1884784"/>
                </a:lnTo>
                <a:close/>
              </a:path>
            </a:pathLst>
          </a:cu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834576" y="1895847"/>
            <a:ext cx="4512124" cy="1884784"/>
          </a:xfrm>
          <a:custGeom>
            <a:avLst/>
            <a:gdLst>
              <a:gd name="connsiteX0" fmla="*/ 0 w 4512124"/>
              <a:gd name="connsiteY0" fmla="*/ 0 h 1884784"/>
              <a:gd name="connsiteX1" fmla="*/ 4512124 w 4512124"/>
              <a:gd name="connsiteY1" fmla="*/ 0 h 1884784"/>
              <a:gd name="connsiteX2" fmla="*/ 4512124 w 4512124"/>
              <a:gd name="connsiteY2" fmla="*/ 1884784 h 1884784"/>
              <a:gd name="connsiteX3" fmla="*/ 1184 w 4512124"/>
              <a:gd name="connsiteY3" fmla="*/ 1884784 h 1884784"/>
              <a:gd name="connsiteX4" fmla="*/ 691237 w 4512124"/>
              <a:gd name="connsiteY4" fmla="*/ 943200 h 18847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124" h="1884784">
                <a:moveTo>
                  <a:pt x="0" y="0"/>
                </a:moveTo>
                <a:lnTo>
                  <a:pt x="4512124" y="0"/>
                </a:lnTo>
                <a:lnTo>
                  <a:pt x="4512124" y="1884784"/>
                </a:lnTo>
                <a:lnTo>
                  <a:pt x="1184" y="1884784"/>
                </a:lnTo>
                <a:lnTo>
                  <a:pt x="691237" y="943200"/>
                </a:lnTo>
                <a:close/>
              </a:path>
            </a:pathLst>
          </a:cu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8082" y="2071403"/>
            <a:ext cx="3118638" cy="155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 sz="9600">
                <a:solidFill>
                  <a:srgbClr val="374a5b"/>
                </a:solidFill>
                <a:latin typeface="+mn-lt"/>
                <a:ea typeface="+mn-ea"/>
                <a:cs typeface="+mn-cs"/>
              </a:rPr>
              <a:t>놈의 </a:t>
            </a:r>
            <a:endParaRPr lang="ko-KR" altLang="en-US" sz="9600">
              <a:solidFill>
                <a:srgbClr val="374a5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75830" t="5140" r="16540" b="31590"/>
          <a:stretch>
            <a:fillRect/>
          </a:stretch>
        </p:blipFill>
        <p:spPr>
          <a:xfrm>
            <a:off x="4992136" y="324247"/>
            <a:ext cx="1259633" cy="65252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9012" y="2528593"/>
            <a:ext cx="4643128" cy="155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 sz="9600">
                <a:solidFill>
                  <a:srgbClr val="374a5b"/>
                </a:solidFill>
                <a:latin typeface="+mn-lt"/>
                <a:ea typeface="+mn-ea"/>
                <a:cs typeface="+mn-cs"/>
              </a:rPr>
              <a:t>부활</a:t>
            </a:r>
            <a:endParaRPr lang="ko-KR" altLang="en-US" sz="9600">
              <a:solidFill>
                <a:srgbClr val="374a5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82304" y="5194784"/>
            <a:ext cx="809625" cy="1924050"/>
          </a:xfrm>
          <a:prstGeom prst="rect">
            <a:avLst/>
          </a:prstGeom>
        </p:spPr>
      </p:pic>
      <p:sp>
        <p:nvSpPr>
          <p:cNvPr id="24" name="자유형 7"/>
          <p:cNvSpPr/>
          <p:nvPr/>
        </p:nvSpPr>
        <p:spPr>
          <a:xfrm>
            <a:off x="2358376" y="4068663"/>
            <a:ext cx="1558528" cy="1142236"/>
          </a:xfrm>
          <a:custGeom>
            <a:avLst/>
            <a:gdLst>
              <a:gd name="connsiteX0" fmla="*/ 0 w 1558528"/>
              <a:gd name="connsiteY0" fmla="*/ 146052 h 1142236"/>
              <a:gd name="connsiteX1" fmla="*/ 146052 w 1558528"/>
              <a:gd name="connsiteY1" fmla="*/ 0 h 1142236"/>
              <a:gd name="connsiteX2" fmla="*/ 259675 w 1558528"/>
              <a:gd name="connsiteY2" fmla="*/ 0 h 1142236"/>
              <a:gd name="connsiteX3" fmla="*/ 259675 w 1558528"/>
              <a:gd name="connsiteY3" fmla="*/ 0 h 1142236"/>
              <a:gd name="connsiteX4" fmla="*/ 649188 w 1558528"/>
              <a:gd name="connsiteY4" fmla="*/ 0 h 1142236"/>
              <a:gd name="connsiteX5" fmla="*/ 1411999 w 1558528"/>
              <a:gd name="connsiteY5" fmla="*/ 0 h 1142236"/>
              <a:gd name="connsiteX6" fmla="*/ 1558052 w 1558528"/>
              <a:gd name="connsiteY6" fmla="*/ 146052 h 1142236"/>
              <a:gd name="connsiteX7" fmla="*/ 1558052 w 1558528"/>
              <a:gd name="connsiteY7" fmla="*/ 146052 h 1142236"/>
              <a:gd name="connsiteX8" fmla="*/ 1558052 w 1558528"/>
              <a:gd name="connsiteY8" fmla="*/ 511175 h 1142236"/>
              <a:gd name="connsiteX9" fmla="*/ 1558052 w 1558528"/>
              <a:gd name="connsiteY9" fmla="*/ 511175 h 1142236"/>
              <a:gd name="connsiteX10" fmla="*/ 1558052 w 1558528"/>
              <a:gd name="connsiteY10" fmla="*/ 730250 h 1142236"/>
              <a:gd name="connsiteX11" fmla="*/ 1558052 w 1558528"/>
              <a:gd name="connsiteY11" fmla="*/ 730247 h 1142236"/>
              <a:gd name="connsiteX12" fmla="*/ 1411999 w 1558528"/>
              <a:gd name="connsiteY12" fmla="*/ 876300 h 1142236"/>
              <a:gd name="connsiteX13" fmla="*/ 649188 w 1558528"/>
              <a:gd name="connsiteY13" fmla="*/ 876300 h 1142236"/>
              <a:gd name="connsiteX14" fmla="*/ 176413 w 1558528"/>
              <a:gd name="connsiteY14" fmla="*/ 1136914 h 1142236"/>
              <a:gd name="connsiteX15" fmla="*/ 259675 w 1558528"/>
              <a:gd name="connsiteY15" fmla="*/ 876300 h 1142236"/>
              <a:gd name="connsiteX16" fmla="*/ 146052 w 1558528"/>
              <a:gd name="connsiteY16" fmla="*/ 876300 h 1142236"/>
              <a:gd name="connsiteX17" fmla="*/ 0 w 1558528"/>
              <a:gd name="connsiteY17" fmla="*/ 730247 h 1142236"/>
              <a:gd name="connsiteX18" fmla="*/ 0 w 1558528"/>
              <a:gd name="connsiteY18" fmla="*/ 730250 h 1142236"/>
              <a:gd name="connsiteX19" fmla="*/ 0 w 1558528"/>
              <a:gd name="connsiteY19" fmla="*/ 511175 h 1142236"/>
              <a:gd name="connsiteX20" fmla="*/ 0 w 1558528"/>
              <a:gd name="connsiteY20" fmla="*/ 511175 h 1142236"/>
              <a:gd name="connsiteX21" fmla="*/ 0 w 1558528"/>
              <a:gd name="connsiteY21" fmla="*/ 146052 h 11422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8528" h="1142236">
                <a:moveTo>
                  <a:pt x="0" y="146052"/>
                </a:moveTo>
                <a:cubicBezTo>
                  <a:pt x="0" y="65390"/>
                  <a:pt x="65389" y="0"/>
                  <a:pt x="146052" y="0"/>
                </a:cubicBezTo>
                <a:lnTo>
                  <a:pt x="259675" y="0"/>
                </a:lnTo>
                <a:lnTo>
                  <a:pt x="259675" y="0"/>
                </a:lnTo>
                <a:lnTo>
                  <a:pt x="649188" y="0"/>
                </a:lnTo>
                <a:lnTo>
                  <a:pt x="1411999" y="0"/>
                </a:lnTo>
                <a:cubicBezTo>
                  <a:pt x="1492662" y="0"/>
                  <a:pt x="1558052" y="65389"/>
                  <a:pt x="1558052" y="146052"/>
                </a:cubicBezTo>
                <a:quadBezTo>
                  <a:pt x="1558052" y="146052"/>
                  <a:pt x="1558052" y="146052"/>
                </a:quadBezTo>
                <a:lnTo>
                  <a:pt x="1558052" y="511175"/>
                </a:lnTo>
                <a:lnTo>
                  <a:pt x="1558052" y="511175"/>
                </a:lnTo>
                <a:lnTo>
                  <a:pt x="1558052" y="730250"/>
                </a:lnTo>
                <a:lnTo>
                  <a:pt x="1558052" y="730247"/>
                </a:lnTo>
                <a:cubicBezTo>
                  <a:pt x="1558052" y="810909"/>
                  <a:pt x="1492662" y="876300"/>
                  <a:pt x="1411999" y="876300"/>
                </a:cubicBezTo>
                <a:lnTo>
                  <a:pt x="649188" y="876300"/>
                </a:lnTo>
                <a:lnTo>
                  <a:pt x="176413" y="1136914"/>
                </a:lnTo>
                <a:lnTo>
                  <a:pt x="259675" y="876300"/>
                </a:lnTo>
                <a:lnTo>
                  <a:pt x="146052" y="876300"/>
                </a:lnTo>
                <a:cubicBezTo>
                  <a:pt x="65390" y="876300"/>
                  <a:pt x="0" y="810910"/>
                  <a:pt x="0" y="730247"/>
                </a:cubicBezTo>
                <a:lnTo>
                  <a:pt x="0" y="730250"/>
                </a:lnTo>
                <a:lnTo>
                  <a:pt x="0" y="511175"/>
                </a:lnTo>
                <a:lnTo>
                  <a:pt x="0" y="511175"/>
                </a:lnTo>
                <a:lnTo>
                  <a:pt x="0" y="146052"/>
                </a:lnTo>
                <a:close/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endParaRPr lang="ko-KR" altLang="en-US">
              <a:cs typeface="+mj-cs"/>
            </a:endParaRPr>
          </a:p>
        </p:txBody>
      </p:sp>
      <p:sp>
        <p:nvSpPr>
          <p:cNvPr id="25" name="직사각형 8"/>
          <p:cNvSpPr txBox="1"/>
          <p:nvPr/>
        </p:nvSpPr>
        <p:spPr>
          <a:xfrm>
            <a:off x="2538388" y="4176675"/>
            <a:ext cx="1180290" cy="679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 sz="1300">
                <a:cs typeface="+mj-cs"/>
              </a:rPr>
              <a:t>안녕, 나야 내가 다시 돌아왔어!</a:t>
            </a:r>
            <a:endParaRPr lang="ko-KR" altLang="en-US" sz="1300">
              <a:cs typeface="+mj-cs"/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8945488" y="6864719"/>
            <a:ext cx="1747912" cy="696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 sz="2000" u="sng">
                <a:latin typeface="나눔손글씨 펜"/>
                <a:ea typeface="나눔손글씨 펜"/>
              </a:rPr>
              <a:t>발표자</a:t>
            </a:r>
            <a:r>
              <a:rPr lang="en-US" altLang="ko-KR" sz="2000" u="sng">
                <a:latin typeface="나눔손글씨 펜"/>
                <a:ea typeface="나눔손글씨 펜"/>
              </a:rPr>
              <a:t>:</a:t>
            </a:r>
            <a:endParaRPr lang="en-US" altLang="ko-KR" sz="2000" u="sng">
              <a:latin typeface="나눔손글씨 펜"/>
              <a:ea typeface="나눔손글씨 펜"/>
            </a:endParaRPr>
          </a:p>
          <a:p>
            <a:pPr lvl="0"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2000">
                <a:latin typeface="나눔손글씨 펜"/>
                <a:ea typeface="나눔손글씨 펜"/>
              </a:rPr>
              <a:t>2013182039 </a:t>
            </a:r>
            <a:r>
              <a:rPr lang="ko-KR" altLang="en-US" sz="2000">
                <a:latin typeface="나눔손글씨 펜"/>
                <a:ea typeface="나눔손글씨 펜"/>
              </a:rPr>
              <a:t>전현우 </a:t>
            </a:r>
            <a:endParaRPr lang="en-US" altLang="ko-KR" sz="2000">
              <a:latin typeface="나눔손글씨 펜"/>
              <a:ea typeface="나눔손글씨 펜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놈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의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부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1, Consept</a:t>
            </a:r>
            <a:endParaRPr lang="en-US" altLang="ko-KR" sz="2800"/>
          </a:p>
          <a:p>
            <a:pPr lvl="0">
              <a:defRPr lang="ko-KR" altLang="en-US"/>
            </a:pPr>
            <a:endParaRPr lang="en-US" altLang="ko-KR" sz="2800"/>
          </a:p>
          <a:p>
            <a:pPr lvl="0">
              <a:defRPr lang="ko-KR" altLang="en-US"/>
            </a:pPr>
            <a:r>
              <a:rPr lang="en-US" altLang="ko-KR" sz="2800"/>
              <a:t>2, Development scope</a:t>
            </a:r>
            <a:endParaRPr lang="en-US" altLang="ko-KR" sz="2800"/>
          </a:p>
          <a:p>
            <a:pPr lvl="0">
              <a:defRPr lang="ko-KR" altLang="en-US"/>
            </a:pPr>
            <a:endParaRPr lang="en-US" altLang="ko-KR" sz="2800"/>
          </a:p>
          <a:p>
            <a:pPr lvl="0">
              <a:defRPr lang="ko-KR" altLang="en-US"/>
            </a:pPr>
            <a:r>
              <a:rPr lang="en-US" altLang="ko-KR" sz="2800"/>
              <a:t>3, Game system</a:t>
            </a:r>
            <a:endParaRPr lang="en-US" altLang="ko-KR" sz="2800"/>
          </a:p>
          <a:p>
            <a:pPr lvl="0">
              <a:defRPr lang="ko-KR" altLang="en-US"/>
            </a:pPr>
            <a:endParaRPr lang="en-US" altLang="ko-KR" sz="2800"/>
          </a:p>
          <a:p>
            <a:pPr lvl="0">
              <a:defRPr lang="ko-KR" altLang="en-US"/>
            </a:pPr>
            <a:r>
              <a:rPr lang="en-US" altLang="ko-KR" sz="2800"/>
              <a:t>4, Development schedule</a:t>
            </a:r>
            <a:endParaRPr lang="en-US" altLang="ko-KR" sz="2800"/>
          </a:p>
          <a:p>
            <a:pPr lvl="0">
              <a:defRPr lang="ko-KR" altLang="en-US"/>
            </a:pPr>
            <a:endParaRPr lang="en-US" altLang="ko-KR" sz="2800"/>
          </a:p>
          <a:p>
            <a:pPr lvl="0">
              <a:defRPr lang="ko-KR" altLang="en-US"/>
            </a:pPr>
            <a:r>
              <a:rPr lang="en-US" altLang="ko-KR" sz="2800"/>
              <a:t>5, Evaluatiom</a:t>
            </a:r>
            <a:endParaRPr lang="en-US" altLang="ko-KR" sz="2800"/>
          </a:p>
          <a:p>
            <a:pPr lvl="0">
              <a:defRPr lang="ko-KR" altLang="en-US"/>
            </a:pP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 sz="3000"/>
              <a:t>CONTENTS</a:t>
            </a:r>
            <a:endParaRPr lang="en-US" altLang="ko-KR" sz="3000"/>
          </a:p>
        </p:txBody>
      </p:sp>
      <p:cxnSp>
        <p:nvCxnSpPr>
          <p:cNvPr id="7" name="직선 연결선 6"/>
          <p:cNvCxnSpPr/>
          <p:nvPr/>
        </p:nvCxnSpPr>
        <p:spPr>
          <a:xfrm rot="16200000" flipH="1">
            <a:off x="6012774" y="3618613"/>
            <a:ext cx="6696744" cy="36004"/>
          </a:xfrm>
          <a:prstGeom prst="line">
            <a:avLst/>
          </a:prstGeom>
          <a:ln w="57150">
            <a:solidFill>
              <a:srgbClr val="b8e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 txBox="1"/>
          <p:nvPr/>
        </p:nvSpPr>
        <p:spPr>
          <a:xfrm>
            <a:off x="7614952" y="7150678"/>
            <a:ext cx="2088232" cy="3150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1page/8pages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 txBox="1"/>
          <p:nvPr/>
        </p:nvSpPr>
        <p:spPr>
          <a:xfrm>
            <a:off x="6462824" y="1404367"/>
            <a:ext cx="2088232" cy="31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2page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 txBox="1"/>
          <p:nvPr/>
        </p:nvSpPr>
        <p:spPr>
          <a:xfrm>
            <a:off x="6462824" y="2382758"/>
            <a:ext cx="2088232" cy="31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3page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  <p:sp>
        <p:nvSpPr>
          <p:cNvPr id="16" name="직사각형 15"/>
          <p:cNvSpPr txBox="1"/>
          <p:nvPr/>
        </p:nvSpPr>
        <p:spPr>
          <a:xfrm>
            <a:off x="6462824" y="3462878"/>
            <a:ext cx="2088232" cy="31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4,5page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  <p:sp>
        <p:nvSpPr>
          <p:cNvPr id="17" name="직사각형 16"/>
          <p:cNvSpPr txBox="1"/>
          <p:nvPr/>
        </p:nvSpPr>
        <p:spPr>
          <a:xfrm>
            <a:off x="6462824" y="4470568"/>
            <a:ext cx="2088232" cy="31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6page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  <p:sp>
        <p:nvSpPr>
          <p:cNvPr id="18" name="직사각형 17"/>
          <p:cNvSpPr txBox="1"/>
          <p:nvPr/>
        </p:nvSpPr>
        <p:spPr>
          <a:xfrm>
            <a:off x="6462824" y="5364807"/>
            <a:ext cx="2088232" cy="319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8page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파이썬과 </a:t>
            </a:r>
            <a:r>
              <a:rPr lang="en-US" altLang="ko-KR"/>
              <a:t>pico2d</a:t>
            </a:r>
            <a:r>
              <a:rPr lang="ko-KR" altLang="en-US"/>
              <a:t>를 이용해 놈의 컨셉을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놈을 폐지한 게임빌에 복수를 다짐하며 다시 달린다.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놈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의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부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활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 sz="3000"/>
              <a:t>Consept</a:t>
            </a:r>
            <a:endParaRPr lang="en-US" altLang="ko-KR" sz="300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   </a:t>
            </a:r>
            <a:r>
              <a:rPr lang="en-US" altLang="ko-KR"/>
              <a:t>    pico2d</a:t>
            </a:r>
            <a:endParaRPr lang="en-US" altLang="ko-KR"/>
          </a:p>
        </p:txBody>
      </p:sp>
      <p:pic>
        <p:nvPicPr>
          <p:cNvPr id="9" name="그림 8" descr="plus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90616" y="3637375"/>
            <a:ext cx="286513" cy="28651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circle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23274" y="2120161"/>
            <a:ext cx="1258827" cy="1258827"/>
          </a:xfrm>
          <a:prstGeom prst="rect">
            <a:avLst/>
          </a:prstGeom>
        </p:spPr>
      </p:pic>
      <p:pic>
        <p:nvPicPr>
          <p:cNvPr id="12" name="그림 11" descr="circle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23274" y="4036222"/>
            <a:ext cx="1258827" cy="1258827"/>
          </a:xfrm>
          <a:prstGeom prst="rect">
            <a:avLst/>
          </a:prstGeom>
        </p:spPr>
      </p:pic>
      <p:sp>
        <p:nvSpPr>
          <p:cNvPr id="16" name="텍스트 개체 틀 17"/>
          <p:cNvSpPr txBox="1"/>
          <p:nvPr/>
        </p:nvSpPr>
        <p:spPr>
          <a:xfrm>
            <a:off x="8776687" y="2173574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>
              <a:spcBef>
                <a:spcPct val="20000"/>
              </a:spcBef>
              <a:defRPr lang="en-US">
                <a:latin typeface="+mn-lt"/>
                <a:ea typeface="+mn-ea"/>
                <a:cs typeface="+mn-cs"/>
              </a:defRPr>
            </a:pPr>
            <a:r>
              <a:rPr lang="ko-KR" altLang="en-US" sz="1600">
                <a:latin typeface="+mn-lt"/>
                <a:ea typeface="+mn-ea"/>
                <a:cs typeface="+mn-cs"/>
              </a:rPr>
              <a:t>놈의 컨텐츠</a:t>
            </a:r>
            <a:endParaRPr lang="ko-KR" alt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7" name="텍스트 개체 틀 17"/>
          <p:cNvSpPr txBox="1"/>
          <p:nvPr/>
        </p:nvSpPr>
        <p:spPr>
          <a:xfrm>
            <a:off x="8776687" y="408963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/>
                <a:ea typeface="나눔고딕"/>
              </a:defRPr>
            </a:lvl1pPr>
          </a:lstStyle>
          <a:p>
            <a:pPr marL="391146" lvl="0" indent="-391146">
              <a:spcBef>
                <a:spcPct val="20000"/>
              </a:spcBef>
              <a:defRPr lang="en-US">
                <a:latin typeface="+mn-lt"/>
                <a:ea typeface="+mn-ea"/>
                <a:cs typeface="+mn-cs"/>
              </a:defRPr>
            </a:pPr>
            <a:r>
              <a:rPr lang="en-US" altLang="ko-KR" sz="1600">
                <a:latin typeface="+mn-lt"/>
                <a:ea typeface="+mn-ea"/>
                <a:cs typeface="+mn-cs"/>
              </a:rPr>
              <a:t>PC 2d</a:t>
            </a:r>
            <a:r>
              <a:rPr lang="ko-KR" altLang="en-US" sz="1600">
                <a:latin typeface="+mn-lt"/>
                <a:ea typeface="+mn-ea"/>
                <a:cs typeface="+mn-cs"/>
              </a:rPr>
              <a:t>로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391146" lvl="0" indent="-391146">
              <a:spcBef>
                <a:spcPct val="20000"/>
              </a:spcBef>
              <a:defRPr lang="en-US">
                <a:latin typeface="+mn-lt"/>
                <a:ea typeface="+mn-ea"/>
                <a:cs typeface="+mn-cs"/>
              </a:defRPr>
            </a:pPr>
            <a:r>
              <a:rPr lang="ko-KR" altLang="en-US" sz="1600">
                <a:latin typeface="+mn-lt"/>
                <a:ea typeface="+mn-ea"/>
                <a:cs typeface="+mn-cs"/>
              </a:rPr>
              <a:t>구현</a:t>
            </a:r>
            <a:r>
              <a:rPr lang="en-US" altLang="ko-KR" sz="1600">
                <a:latin typeface="+mn-lt"/>
                <a:ea typeface="+mn-ea"/>
                <a:cs typeface="+mn-cs"/>
              </a:rPr>
              <a:t>　</a:t>
            </a:r>
            <a:endParaRPr lang="en-US" altLang="ko-KR" sz="1600">
              <a:latin typeface="+mn-lt"/>
              <a:ea typeface="+mn-ea"/>
              <a:cs typeface="+mn-cs"/>
            </a:endParaRPr>
          </a:p>
        </p:txBody>
      </p:sp>
      <p:pic>
        <p:nvPicPr>
          <p:cNvPr id="18" name="그림 17" descr="plus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4"/>
          <p:cNvSpPr>
            <a:spLocks noGrp="1"/>
          </p:cNvSpPr>
          <p:nvPr/>
        </p:nvSpPr>
        <p:spPr>
          <a:xfrm>
            <a:off x="1746700" y="4608723"/>
            <a:ext cx="7200000" cy="2412188"/>
          </a:xfrm>
          <a:prstGeom prst="rect">
            <a:avLst/>
          </a:prstGeom>
        </p:spPr>
        <p:txBody>
          <a:bodyPr lIns="0" tIns="0" rIns="0" bIns="0"/>
          <a:p>
            <a:pPr marL="391146" lvl="0" indent="-391146" algn="ctr" defTabSz="1043055" eaLnBrk="1" latinLnBrk="1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8000" b="1" spc="-324">
                <a:solidFill>
                  <a:schemeClr val="accent6">
                    <a:lumMod val="70000"/>
                  </a:schemeClr>
                </a:solidFill>
                <a:latin typeface="나눔손글씨 펜"/>
                <a:ea typeface="나눔손글씨 펜"/>
              </a:rPr>
              <a:t>HOOK</a:t>
            </a:r>
            <a:endParaRPr lang="en-US" altLang="ko-KR" sz="8000" b="1" spc="-324">
              <a:solidFill>
                <a:schemeClr val="accent6">
                  <a:lumMod val="70000"/>
                </a:schemeClr>
              </a:solidFill>
              <a:latin typeface="나눔손글씨 펜"/>
              <a:ea typeface="나눔손글씨 펜"/>
            </a:endParaRPr>
          </a:p>
          <a:p>
            <a:pPr marL="391146" lvl="0" indent="-391146" algn="l" defTabSz="1043055" eaLnBrk="1" latinLnBrk="1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 sz="4000" spc="-164">
                <a:solidFill>
                  <a:schemeClr val="accent6"/>
                </a:solidFill>
                <a:latin typeface="나눔손글씨 펜"/>
                <a:ea typeface="나눔손글씨 펜"/>
              </a:rPr>
              <a:t>복수하겠어 게임빌!! 근데 어떻게 가야하는거야?!</a:t>
            </a:r>
            <a:endParaRPr lang="ko-KR" altLang="en-US" sz="4000" spc="-164">
              <a:solidFill>
                <a:schemeClr val="accent6"/>
              </a:solidFill>
              <a:latin typeface="나눔손글씨 펜"/>
              <a:ea typeface="나눔손글씨 펜"/>
            </a:endParaRPr>
          </a:p>
          <a:p>
            <a:pPr marL="391146" lvl="0" indent="-391146" algn="l" defTabSz="1043055" eaLnBrk="1" latinLnBrk="1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lang="ko-KR" altLang="en-US">
                <a:latin typeface="+mn-lt"/>
                <a:ea typeface="+mn-ea"/>
                <a:cs typeface="+mn-cs"/>
              </a:defRPr>
            </a:pPr>
            <a:endParaRPr lang="en-US" altLang="ko-KR" sz="4000" spc="-164">
              <a:solidFill>
                <a:srgbClr val="595757"/>
              </a:solidFill>
              <a:latin typeface="나눔손글씨 펜"/>
              <a:ea typeface="나눔손글씨 펜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70836" y="4791397"/>
            <a:ext cx="390525" cy="933450"/>
          </a:xfrm>
          <a:prstGeom prst="rect">
            <a:avLst/>
          </a:prstGeom>
        </p:spPr>
      </p:pic>
      <p:sp>
        <p:nvSpPr>
          <p:cNvPr id="22" name="직사각형 21"/>
          <p:cNvSpPr txBox="1"/>
          <p:nvPr/>
        </p:nvSpPr>
        <p:spPr>
          <a:xfrm>
            <a:off x="7614952" y="7150678"/>
            <a:ext cx="2088232" cy="31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2page/8pages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>
          <a:xfrm>
            <a:off x="2016699" y="6409003"/>
            <a:ext cx="6660000" cy="7200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7000">
                <a:latin typeface="나눔손글씨 펜"/>
                <a:ea typeface="나눔손글씨 펜"/>
              </a:rPr>
              <a:t>구현해봅시다!</a:t>
            </a:r>
            <a:endParaRPr lang="ko-KR" altLang="en-US" sz="7000">
              <a:latin typeface="나눔손글씨 펜"/>
              <a:ea typeface="나눔손글씨 펜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000">
                <a:latin typeface="+mn-lt"/>
                <a:ea typeface="+mn-ea"/>
                <a:cs typeface="+mn-cs"/>
              </a:rPr>
              <a:t>Development scope</a:t>
            </a:r>
            <a:endParaRPr lang="en-US" altLang="ko-KR" sz="3000">
              <a:latin typeface="+mn-lt"/>
              <a:ea typeface="+mn-ea"/>
              <a:cs typeface="+mn-cs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놈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의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부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활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098228" y="1204775"/>
          <a:ext cx="9379042" cy="5151712"/>
        </p:xfrm>
        <a:graphic>
          <a:graphicData uri="http://schemas.openxmlformats.org/drawingml/2006/table">
            <a:tbl>
              <a:tblPr firstRow="1" firstCol="1" bandRow="1">
                <a:tableStyleId>{9E8720A3-5941-40F5-A0B3-43CF88240495}</a:tableStyleId>
              </a:tblPr>
              <a:tblGrid>
                <a:gridCol w="1709261"/>
                <a:gridCol w="3184097"/>
                <a:gridCol w="4485684"/>
              </a:tblGrid>
              <a:tr h="3490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최소범위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추가범위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5149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800">
                          <a:latin typeface="+mn-lt"/>
                          <a:ea typeface="+mn-ea"/>
                          <a:cs typeface="+mn-cs"/>
                        </a:rPr>
                        <a:t>캐릭터컨트롤</a:t>
                      </a:r>
                      <a:endParaRPr lang="ko-KR" altLang="en-US" sz="18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놈은 기본적으로 1개의 키를 사용한다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모바일을 컴퓨터화하는 만큼 배속조절등이 가능한 추가키를 준비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811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800">
                          <a:latin typeface="+mn-lt"/>
                          <a:ea typeface="+mn-ea"/>
                          <a:cs typeface="+mn-cs"/>
                        </a:rPr>
                        <a:t>캐릭터기술</a:t>
                      </a:r>
                      <a:endParaRPr lang="ko-KR" altLang="en-US" sz="18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상황에 따라 점프, 숙이기, 2단점프등 자연스럽게 조절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541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800"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endParaRPr lang="ko-KR" altLang="en-US" sz="18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아래, 양옆, 위로도 캐릭터가 이동하도록 만들며 방향을 바꿀때 마다, 맵의 테마와 색등의 변화를 준다.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화면에 테두리 만이 아닌 테두리-&gt;중앙 </a:t>
                      </a:r>
                      <a:r>
                        <a:rPr lang="en-US" altLang="ko-KR" sz="1200"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 중앙-&gt;테두리 등의 기존놈에서 색다름을 추가한다.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541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800">
                          <a:latin typeface="+mn-lt"/>
                          <a:ea typeface="+mn-ea"/>
                          <a:cs typeface="+mn-cs"/>
                        </a:rPr>
                        <a:t>적 </a:t>
                      </a:r>
                      <a:r>
                        <a:rPr lang="en-US" altLang="ko-KR" sz="1800"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endParaRPr lang="en-US" altLang="ko-KR" sz="18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기본적으로 놈에는 적이라는 개념은 없다 장애물을 넘고 헤쳐나가 달리는 게임이다.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이번 작품에선 자신을 은퇴시킨 게임빌에 복수를 하는 테마이므로 마지막보스에게 공을 차는 모션을 취하고 보스는 여러 장애물을 설치한다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319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800">
                          <a:latin typeface="+mn-lt"/>
                          <a:ea typeface="+mn-ea"/>
                          <a:cs typeface="+mn-cs"/>
                        </a:rPr>
                        <a:t>난이도</a:t>
                      </a:r>
                      <a:endParaRPr lang="ko-KR" altLang="en-US" sz="18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각 스테이지마다 장애물의 난이도가 오른다.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배속을 올림으로서 난이도 조절이 가능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693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800">
                          <a:latin typeface="+mn-lt"/>
                          <a:ea typeface="+mn-ea"/>
                          <a:cs typeface="+mn-cs"/>
                        </a:rPr>
                        <a:t>게임기능</a:t>
                      </a:r>
                      <a:endParaRPr lang="ko-KR" altLang="en-US" sz="18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장애물에 걸릴시 체력게이지가 감소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체력바가 다없어지면 사망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부활시 현방향의 시작점에서 시작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보스에 체력바를 나타내기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공을 맞을때마다 체력바 감소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테두리-&gt;중앙으로 갈때 ᄈᆞᆯ려들어가는듯한 임팩트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중앙-&gt;테두리에서 빠져나오는듯한 임팩트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541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800">
                          <a:latin typeface="+mn-lt"/>
                          <a:ea typeface="+mn-ea"/>
                          <a:cs typeface="+mn-cs"/>
                        </a:rPr>
                        <a:t>사운드</a:t>
                      </a:r>
                      <a:endParaRPr lang="ko-KR" altLang="en-US" sz="18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스테이지에 따라 다른 사운드를 줘서 자칫 지루 할수있는 상황을 조기에 저지한다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보스등장시 게임빌의</a:t>
                      </a:r>
                      <a:r>
                        <a:rPr lang="en-US" altLang="ko-KR" sz="120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인트로 삽입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놈의고뇌에 앞서 임팩트사운드 첨가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582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800">
                          <a:latin typeface="+mn-lt"/>
                          <a:ea typeface="+mn-ea"/>
                          <a:cs typeface="+mn-cs"/>
                        </a:rPr>
                        <a:t>애니메이션</a:t>
                      </a:r>
                      <a:endParaRPr lang="ko-KR" altLang="en-US" sz="18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캐릭터의 달리기, 점프, 숙이기, 모서리 회전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타임중간중간 놈의 고뇌 표현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atin typeface="+mn-lt"/>
                          <a:ea typeface="+mn-ea"/>
                          <a:cs typeface="+mn-cs"/>
                        </a:rPr>
                        <a:t>보스전에서 보스가 설치하는 장애물을 피해 공을 먹으면 발로 차서 보스를 맞추는 애내메이션 추가</a:t>
                      </a:r>
                      <a:endParaRPr lang="ko-KR" altLang="en-US" sz="12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4" name="직사각형 33"/>
          <p:cNvSpPr txBox="1"/>
          <p:nvPr/>
        </p:nvSpPr>
        <p:spPr>
          <a:xfrm>
            <a:off x="7614952" y="7150678"/>
            <a:ext cx="2088232" cy="31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3page/8pages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놈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의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부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활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 sz="3000">
                <a:latin typeface="+mn-lt"/>
                <a:ea typeface="+mn-ea"/>
                <a:cs typeface="+mn-cs"/>
              </a:rPr>
              <a:t>Game system</a:t>
            </a:r>
            <a:endParaRPr lang="en-US" altLang="ko-KR" sz="3000">
              <a:latin typeface="+mn-lt"/>
              <a:ea typeface="+mn-ea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6200000" flipH="1">
            <a:off x="6012774" y="3618613"/>
            <a:ext cx="6696744" cy="36004"/>
          </a:xfrm>
          <a:prstGeom prst="line">
            <a:avLst/>
          </a:prstGeom>
          <a:ln w="57150">
            <a:solidFill>
              <a:srgbClr val="b8e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46700" y="4274951"/>
            <a:ext cx="4120229" cy="19899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6700" y="936315"/>
            <a:ext cx="4131295" cy="33215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31956" y="3996655"/>
            <a:ext cx="4114743" cy="23042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56307" y="936315"/>
            <a:ext cx="4090392" cy="3060340"/>
          </a:xfrm>
          <a:prstGeom prst="rect">
            <a:avLst/>
          </a:prstGeom>
        </p:spPr>
      </p:pic>
      <p:sp>
        <p:nvSpPr>
          <p:cNvPr id="17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062964" y="6480931"/>
            <a:ext cx="6660000" cy="720000"/>
          </a:xfrm>
        </p:spPr>
        <p:txBody>
          <a:bodyPr lIns="0" tIns="0" rIns="0" bIns="0"/>
          <a:lstStyle/>
          <a:p>
            <a:pPr lvl="0">
              <a:defRPr lang="ko-KR" altLang="en-US"/>
            </a:pPr>
            <a:r>
              <a:rPr lang="ko-KR" altLang="en-US" sz="7000" b="1">
                <a:solidFill>
                  <a:srgbClr val="fdd623"/>
                </a:solidFill>
                <a:latin typeface="나눔손글씨 펜"/>
                <a:ea typeface="나눔손글씨 펜"/>
              </a:rPr>
              <a:t>다양한 맵에디터!</a:t>
            </a:r>
            <a:endParaRPr lang="ko-KR" altLang="en-US" sz="7000" b="1">
              <a:solidFill>
                <a:srgbClr val="fdd623"/>
              </a:solidFill>
              <a:latin typeface="나눔손글씨 펜"/>
              <a:ea typeface="나눔손글씨 펜"/>
            </a:endParaRPr>
          </a:p>
        </p:txBody>
      </p:sp>
      <p:sp>
        <p:nvSpPr>
          <p:cNvPr id="18" name="직사각형 17"/>
          <p:cNvSpPr txBox="1"/>
          <p:nvPr/>
        </p:nvSpPr>
        <p:spPr>
          <a:xfrm>
            <a:off x="7614952" y="7150678"/>
            <a:ext cx="2088232" cy="31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4page/8pages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놈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의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부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활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 sz="3000">
                <a:latin typeface="+mn-lt"/>
                <a:ea typeface="+mn-ea"/>
                <a:cs typeface="+mn-cs"/>
              </a:rPr>
              <a:t>Game system</a:t>
            </a:r>
            <a:endParaRPr lang="en-US" altLang="ko-KR" sz="3000">
              <a:latin typeface="+mn-lt"/>
              <a:ea typeface="+mn-ea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6200000" flipH="1">
            <a:off x="6012774" y="3618613"/>
            <a:ext cx="6696744" cy="36004"/>
          </a:xfrm>
          <a:prstGeom prst="line">
            <a:avLst/>
          </a:prstGeom>
          <a:ln w="57150">
            <a:solidFill>
              <a:srgbClr val="b8e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40"/>
          <p:cNvCxnSpPr/>
          <p:nvPr/>
        </p:nvCxnSpPr>
        <p:spPr>
          <a:xfrm>
            <a:off x="3018875" y="5220791"/>
            <a:ext cx="975426" cy="0"/>
          </a:xfrm>
          <a:prstGeom prst="straightConnector1">
            <a:avLst/>
          </a:prstGeom>
          <a:ln w="57150">
            <a:solidFill>
              <a:schemeClr val="accent2">
                <a:shade val="95000"/>
                <a:satMod val="105000"/>
              </a:schemeClr>
            </a:solidFill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9" name="직선 화살표 연결선 40"/>
          <p:cNvCxnSpPr/>
          <p:nvPr/>
        </p:nvCxnSpPr>
        <p:spPr>
          <a:xfrm rot="16200000">
            <a:off x="4502478" y="6536382"/>
            <a:ext cx="974997" cy="0"/>
          </a:xfrm>
          <a:prstGeom prst="straightConnector1">
            <a:avLst/>
          </a:prstGeom>
          <a:ln w="57150">
            <a:solidFill>
              <a:schemeClr val="accent2">
                <a:shade val="95000"/>
                <a:satMod val="105000"/>
              </a:schemeClr>
            </a:solidFill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0" name="직선 화살표 연결선 40"/>
          <p:cNvCxnSpPr/>
          <p:nvPr/>
        </p:nvCxnSpPr>
        <p:spPr>
          <a:xfrm>
            <a:off x="2466380" y="2124447"/>
            <a:ext cx="975426" cy="0"/>
          </a:xfrm>
          <a:prstGeom prst="straightConnector1">
            <a:avLst/>
          </a:prstGeom>
          <a:ln w="57150">
            <a:solidFill>
              <a:schemeClr val="accent2">
                <a:shade val="95000"/>
                <a:satMod val="105000"/>
              </a:schemeClr>
            </a:solidFill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1" name="직선 화살표 연결선 40"/>
          <p:cNvCxnSpPr/>
          <p:nvPr/>
        </p:nvCxnSpPr>
        <p:spPr>
          <a:xfrm rot="5400000">
            <a:off x="7002879" y="931942"/>
            <a:ext cx="688449" cy="688449"/>
          </a:xfrm>
          <a:prstGeom prst="straightConnector1">
            <a:avLst/>
          </a:prstGeom>
          <a:ln w="57150">
            <a:solidFill>
              <a:schemeClr val="accent2">
                <a:shade val="95000"/>
                <a:satMod val="105000"/>
              </a:schemeClr>
            </a:solidFill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2" name="자유형 7"/>
          <p:cNvSpPr/>
          <p:nvPr/>
        </p:nvSpPr>
        <p:spPr>
          <a:xfrm flipH="1">
            <a:off x="882204" y="874199"/>
            <a:ext cx="1548172" cy="1214244"/>
          </a:xfrm>
          <a:custGeom>
            <a:avLst/>
            <a:gdLst>
              <a:gd name="connsiteX0" fmla="*/ 0 w 1558528"/>
              <a:gd name="connsiteY0" fmla="*/ 146052 h 1142236"/>
              <a:gd name="connsiteX1" fmla="*/ 146052 w 1558528"/>
              <a:gd name="connsiteY1" fmla="*/ 0 h 1142236"/>
              <a:gd name="connsiteX2" fmla="*/ 259675 w 1558528"/>
              <a:gd name="connsiteY2" fmla="*/ 0 h 1142236"/>
              <a:gd name="connsiteX3" fmla="*/ 259675 w 1558528"/>
              <a:gd name="connsiteY3" fmla="*/ 0 h 1142236"/>
              <a:gd name="connsiteX4" fmla="*/ 649188 w 1558528"/>
              <a:gd name="connsiteY4" fmla="*/ 0 h 1142236"/>
              <a:gd name="connsiteX5" fmla="*/ 1411999 w 1558528"/>
              <a:gd name="connsiteY5" fmla="*/ 0 h 1142236"/>
              <a:gd name="connsiteX6" fmla="*/ 1558052 w 1558528"/>
              <a:gd name="connsiteY6" fmla="*/ 146052 h 1142236"/>
              <a:gd name="connsiteX7" fmla="*/ 1558052 w 1558528"/>
              <a:gd name="connsiteY7" fmla="*/ 146052 h 1142236"/>
              <a:gd name="connsiteX8" fmla="*/ 1558052 w 1558528"/>
              <a:gd name="connsiteY8" fmla="*/ 511175 h 1142236"/>
              <a:gd name="connsiteX9" fmla="*/ 1558052 w 1558528"/>
              <a:gd name="connsiteY9" fmla="*/ 511175 h 1142236"/>
              <a:gd name="connsiteX10" fmla="*/ 1558052 w 1558528"/>
              <a:gd name="connsiteY10" fmla="*/ 730250 h 1142236"/>
              <a:gd name="connsiteX11" fmla="*/ 1558052 w 1558528"/>
              <a:gd name="connsiteY11" fmla="*/ 730247 h 1142236"/>
              <a:gd name="connsiteX12" fmla="*/ 1411999 w 1558528"/>
              <a:gd name="connsiteY12" fmla="*/ 876300 h 1142236"/>
              <a:gd name="connsiteX13" fmla="*/ 649188 w 1558528"/>
              <a:gd name="connsiteY13" fmla="*/ 876300 h 1142236"/>
              <a:gd name="connsiteX14" fmla="*/ 176413 w 1558528"/>
              <a:gd name="connsiteY14" fmla="*/ 1136914 h 1142236"/>
              <a:gd name="connsiteX15" fmla="*/ 259675 w 1558528"/>
              <a:gd name="connsiteY15" fmla="*/ 876300 h 1142236"/>
              <a:gd name="connsiteX16" fmla="*/ 146052 w 1558528"/>
              <a:gd name="connsiteY16" fmla="*/ 876300 h 1142236"/>
              <a:gd name="connsiteX17" fmla="*/ 0 w 1558528"/>
              <a:gd name="connsiteY17" fmla="*/ 730247 h 1142236"/>
              <a:gd name="connsiteX18" fmla="*/ 0 w 1558528"/>
              <a:gd name="connsiteY18" fmla="*/ 730250 h 1142236"/>
              <a:gd name="connsiteX19" fmla="*/ 0 w 1558528"/>
              <a:gd name="connsiteY19" fmla="*/ 511175 h 1142236"/>
              <a:gd name="connsiteX20" fmla="*/ 0 w 1558528"/>
              <a:gd name="connsiteY20" fmla="*/ 511175 h 1142236"/>
              <a:gd name="connsiteX21" fmla="*/ 0 w 1558528"/>
              <a:gd name="connsiteY21" fmla="*/ 146052 h 11422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8528" h="1142236">
                <a:moveTo>
                  <a:pt x="0" y="146052"/>
                </a:moveTo>
                <a:cubicBezTo>
                  <a:pt x="0" y="65390"/>
                  <a:pt x="65389" y="0"/>
                  <a:pt x="146052" y="0"/>
                </a:cubicBezTo>
                <a:lnTo>
                  <a:pt x="259675" y="0"/>
                </a:lnTo>
                <a:lnTo>
                  <a:pt x="259675" y="0"/>
                </a:lnTo>
                <a:lnTo>
                  <a:pt x="649188" y="0"/>
                </a:lnTo>
                <a:lnTo>
                  <a:pt x="1411999" y="0"/>
                </a:lnTo>
                <a:cubicBezTo>
                  <a:pt x="1492662" y="0"/>
                  <a:pt x="1558052" y="65389"/>
                  <a:pt x="1558052" y="146052"/>
                </a:cubicBezTo>
                <a:quadBezTo>
                  <a:pt x="1558052" y="146052"/>
                  <a:pt x="1558052" y="146052"/>
                </a:quadBezTo>
                <a:lnTo>
                  <a:pt x="1558052" y="511175"/>
                </a:lnTo>
                <a:lnTo>
                  <a:pt x="1558052" y="511175"/>
                </a:lnTo>
                <a:lnTo>
                  <a:pt x="1558052" y="730250"/>
                </a:lnTo>
                <a:lnTo>
                  <a:pt x="1558052" y="730247"/>
                </a:lnTo>
                <a:cubicBezTo>
                  <a:pt x="1558052" y="810909"/>
                  <a:pt x="1492662" y="876300"/>
                  <a:pt x="1411999" y="876300"/>
                </a:cubicBezTo>
                <a:lnTo>
                  <a:pt x="649188" y="876300"/>
                </a:lnTo>
                <a:lnTo>
                  <a:pt x="176413" y="1136914"/>
                </a:lnTo>
                <a:lnTo>
                  <a:pt x="259675" y="876300"/>
                </a:lnTo>
                <a:lnTo>
                  <a:pt x="146052" y="876300"/>
                </a:lnTo>
                <a:cubicBezTo>
                  <a:pt x="65390" y="876300"/>
                  <a:pt x="0" y="810910"/>
                  <a:pt x="0" y="730247"/>
                </a:cubicBezTo>
                <a:lnTo>
                  <a:pt x="0" y="730250"/>
                </a:lnTo>
                <a:lnTo>
                  <a:pt x="0" y="511175"/>
                </a:lnTo>
                <a:lnTo>
                  <a:pt x="0" y="511175"/>
                </a:lnTo>
                <a:lnTo>
                  <a:pt x="0" y="146052"/>
                </a:lnTo>
                <a:close/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>
                <a:cs typeface="+mj-cs"/>
              </a:rPr>
              <a:t>남은 목숨</a:t>
            </a:r>
            <a:endParaRPr lang="ko-KR" altLang="en-US">
              <a:cs typeface="+mj-cs"/>
            </a:endParaRPr>
          </a:p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endParaRPr lang="ko-KR" altLang="en-US">
              <a:cs typeface="+mj-cs"/>
            </a:endParaRPr>
          </a:p>
        </p:txBody>
      </p:sp>
      <p:sp>
        <p:nvSpPr>
          <p:cNvPr id="23" name="자유형 7"/>
          <p:cNvSpPr/>
          <p:nvPr/>
        </p:nvSpPr>
        <p:spPr>
          <a:xfrm flipH="1">
            <a:off x="954212" y="4068663"/>
            <a:ext cx="1836204" cy="1178239"/>
          </a:xfrm>
          <a:custGeom>
            <a:avLst/>
            <a:gdLst>
              <a:gd name="connsiteX0" fmla="*/ 0 w 1558528"/>
              <a:gd name="connsiteY0" fmla="*/ 146052 h 1142236"/>
              <a:gd name="connsiteX1" fmla="*/ 146052 w 1558528"/>
              <a:gd name="connsiteY1" fmla="*/ 0 h 1142236"/>
              <a:gd name="connsiteX2" fmla="*/ 259675 w 1558528"/>
              <a:gd name="connsiteY2" fmla="*/ 0 h 1142236"/>
              <a:gd name="connsiteX3" fmla="*/ 259675 w 1558528"/>
              <a:gd name="connsiteY3" fmla="*/ 0 h 1142236"/>
              <a:gd name="connsiteX4" fmla="*/ 649188 w 1558528"/>
              <a:gd name="connsiteY4" fmla="*/ 0 h 1142236"/>
              <a:gd name="connsiteX5" fmla="*/ 1411999 w 1558528"/>
              <a:gd name="connsiteY5" fmla="*/ 0 h 1142236"/>
              <a:gd name="connsiteX6" fmla="*/ 1558052 w 1558528"/>
              <a:gd name="connsiteY6" fmla="*/ 146052 h 1142236"/>
              <a:gd name="connsiteX7" fmla="*/ 1558052 w 1558528"/>
              <a:gd name="connsiteY7" fmla="*/ 146052 h 1142236"/>
              <a:gd name="connsiteX8" fmla="*/ 1558052 w 1558528"/>
              <a:gd name="connsiteY8" fmla="*/ 511175 h 1142236"/>
              <a:gd name="connsiteX9" fmla="*/ 1558052 w 1558528"/>
              <a:gd name="connsiteY9" fmla="*/ 511175 h 1142236"/>
              <a:gd name="connsiteX10" fmla="*/ 1558052 w 1558528"/>
              <a:gd name="connsiteY10" fmla="*/ 730250 h 1142236"/>
              <a:gd name="connsiteX11" fmla="*/ 1558052 w 1558528"/>
              <a:gd name="connsiteY11" fmla="*/ 730247 h 1142236"/>
              <a:gd name="connsiteX12" fmla="*/ 1411999 w 1558528"/>
              <a:gd name="connsiteY12" fmla="*/ 876300 h 1142236"/>
              <a:gd name="connsiteX13" fmla="*/ 649188 w 1558528"/>
              <a:gd name="connsiteY13" fmla="*/ 876300 h 1142236"/>
              <a:gd name="connsiteX14" fmla="*/ 176413 w 1558528"/>
              <a:gd name="connsiteY14" fmla="*/ 1136914 h 1142236"/>
              <a:gd name="connsiteX15" fmla="*/ 259675 w 1558528"/>
              <a:gd name="connsiteY15" fmla="*/ 876300 h 1142236"/>
              <a:gd name="connsiteX16" fmla="*/ 146052 w 1558528"/>
              <a:gd name="connsiteY16" fmla="*/ 876300 h 1142236"/>
              <a:gd name="connsiteX17" fmla="*/ 0 w 1558528"/>
              <a:gd name="connsiteY17" fmla="*/ 730247 h 1142236"/>
              <a:gd name="connsiteX18" fmla="*/ 0 w 1558528"/>
              <a:gd name="connsiteY18" fmla="*/ 730250 h 1142236"/>
              <a:gd name="connsiteX19" fmla="*/ 0 w 1558528"/>
              <a:gd name="connsiteY19" fmla="*/ 511175 h 1142236"/>
              <a:gd name="connsiteX20" fmla="*/ 0 w 1558528"/>
              <a:gd name="connsiteY20" fmla="*/ 511175 h 1142236"/>
              <a:gd name="connsiteX21" fmla="*/ 0 w 1558528"/>
              <a:gd name="connsiteY21" fmla="*/ 146052 h 11422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8528" h="1142236">
                <a:moveTo>
                  <a:pt x="0" y="146052"/>
                </a:moveTo>
                <a:cubicBezTo>
                  <a:pt x="0" y="65390"/>
                  <a:pt x="65389" y="0"/>
                  <a:pt x="146052" y="0"/>
                </a:cubicBezTo>
                <a:lnTo>
                  <a:pt x="259675" y="0"/>
                </a:lnTo>
                <a:lnTo>
                  <a:pt x="259675" y="0"/>
                </a:lnTo>
                <a:lnTo>
                  <a:pt x="649188" y="0"/>
                </a:lnTo>
                <a:lnTo>
                  <a:pt x="1411999" y="0"/>
                </a:lnTo>
                <a:cubicBezTo>
                  <a:pt x="1492662" y="0"/>
                  <a:pt x="1558052" y="65389"/>
                  <a:pt x="1558052" y="146052"/>
                </a:cubicBezTo>
                <a:quadBezTo>
                  <a:pt x="1558052" y="146052"/>
                  <a:pt x="1558052" y="146052"/>
                </a:quadBezTo>
                <a:lnTo>
                  <a:pt x="1558052" y="511175"/>
                </a:lnTo>
                <a:lnTo>
                  <a:pt x="1558052" y="511175"/>
                </a:lnTo>
                <a:lnTo>
                  <a:pt x="1558052" y="730250"/>
                </a:lnTo>
                <a:lnTo>
                  <a:pt x="1558052" y="730247"/>
                </a:lnTo>
                <a:cubicBezTo>
                  <a:pt x="1558052" y="810909"/>
                  <a:pt x="1492662" y="876300"/>
                  <a:pt x="1411999" y="876300"/>
                </a:cubicBezTo>
                <a:lnTo>
                  <a:pt x="649188" y="876300"/>
                </a:lnTo>
                <a:lnTo>
                  <a:pt x="176413" y="1136914"/>
                </a:lnTo>
                <a:lnTo>
                  <a:pt x="259675" y="876300"/>
                </a:lnTo>
                <a:lnTo>
                  <a:pt x="146052" y="876300"/>
                </a:lnTo>
                <a:cubicBezTo>
                  <a:pt x="65390" y="876300"/>
                  <a:pt x="0" y="810910"/>
                  <a:pt x="0" y="730247"/>
                </a:cubicBezTo>
                <a:lnTo>
                  <a:pt x="0" y="730250"/>
                </a:lnTo>
                <a:lnTo>
                  <a:pt x="0" y="511175"/>
                </a:lnTo>
                <a:lnTo>
                  <a:pt x="0" y="511175"/>
                </a:lnTo>
                <a:lnTo>
                  <a:pt x="0" y="146052"/>
                </a:lnTo>
                <a:close/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>
                <a:cs typeface="+mj-cs"/>
              </a:rPr>
              <a:t>놈</a:t>
            </a:r>
            <a:endParaRPr lang="ko-KR" altLang="en-US">
              <a:cs typeface="+mj-cs"/>
            </a:endParaRPr>
          </a:p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>
                <a:cs typeface="+mj-cs"/>
              </a:rPr>
              <a:t>(바로나라구!)</a:t>
            </a:r>
            <a:endParaRPr lang="ko-KR" altLang="en-US">
              <a:cs typeface="+mj-cs"/>
            </a:endParaRPr>
          </a:p>
        </p:txBody>
      </p:sp>
      <p:sp>
        <p:nvSpPr>
          <p:cNvPr id="24" name="자유형 7"/>
          <p:cNvSpPr/>
          <p:nvPr/>
        </p:nvSpPr>
        <p:spPr>
          <a:xfrm>
            <a:off x="8072648" y="334139"/>
            <a:ext cx="1558528" cy="1142236"/>
          </a:xfrm>
          <a:custGeom>
            <a:avLst/>
            <a:gdLst>
              <a:gd name="connsiteX0" fmla="*/ 0 w 1558528"/>
              <a:gd name="connsiteY0" fmla="*/ 146052 h 1142236"/>
              <a:gd name="connsiteX1" fmla="*/ 146052 w 1558528"/>
              <a:gd name="connsiteY1" fmla="*/ 0 h 1142236"/>
              <a:gd name="connsiteX2" fmla="*/ 259675 w 1558528"/>
              <a:gd name="connsiteY2" fmla="*/ 0 h 1142236"/>
              <a:gd name="connsiteX3" fmla="*/ 259675 w 1558528"/>
              <a:gd name="connsiteY3" fmla="*/ 0 h 1142236"/>
              <a:gd name="connsiteX4" fmla="*/ 649188 w 1558528"/>
              <a:gd name="connsiteY4" fmla="*/ 0 h 1142236"/>
              <a:gd name="connsiteX5" fmla="*/ 1411999 w 1558528"/>
              <a:gd name="connsiteY5" fmla="*/ 0 h 1142236"/>
              <a:gd name="connsiteX6" fmla="*/ 1558052 w 1558528"/>
              <a:gd name="connsiteY6" fmla="*/ 146052 h 1142236"/>
              <a:gd name="connsiteX7" fmla="*/ 1558052 w 1558528"/>
              <a:gd name="connsiteY7" fmla="*/ 146052 h 1142236"/>
              <a:gd name="connsiteX8" fmla="*/ 1558052 w 1558528"/>
              <a:gd name="connsiteY8" fmla="*/ 511175 h 1142236"/>
              <a:gd name="connsiteX9" fmla="*/ 1558052 w 1558528"/>
              <a:gd name="connsiteY9" fmla="*/ 511175 h 1142236"/>
              <a:gd name="connsiteX10" fmla="*/ 1558052 w 1558528"/>
              <a:gd name="connsiteY10" fmla="*/ 730250 h 1142236"/>
              <a:gd name="connsiteX11" fmla="*/ 1558052 w 1558528"/>
              <a:gd name="connsiteY11" fmla="*/ 730247 h 1142236"/>
              <a:gd name="connsiteX12" fmla="*/ 1411999 w 1558528"/>
              <a:gd name="connsiteY12" fmla="*/ 876300 h 1142236"/>
              <a:gd name="connsiteX13" fmla="*/ 649188 w 1558528"/>
              <a:gd name="connsiteY13" fmla="*/ 876300 h 1142236"/>
              <a:gd name="connsiteX14" fmla="*/ 176413 w 1558528"/>
              <a:gd name="connsiteY14" fmla="*/ 1136914 h 1142236"/>
              <a:gd name="connsiteX15" fmla="*/ 259675 w 1558528"/>
              <a:gd name="connsiteY15" fmla="*/ 876300 h 1142236"/>
              <a:gd name="connsiteX16" fmla="*/ 146052 w 1558528"/>
              <a:gd name="connsiteY16" fmla="*/ 876300 h 1142236"/>
              <a:gd name="connsiteX17" fmla="*/ 0 w 1558528"/>
              <a:gd name="connsiteY17" fmla="*/ 730247 h 1142236"/>
              <a:gd name="connsiteX18" fmla="*/ 0 w 1558528"/>
              <a:gd name="connsiteY18" fmla="*/ 730250 h 1142236"/>
              <a:gd name="connsiteX19" fmla="*/ 0 w 1558528"/>
              <a:gd name="connsiteY19" fmla="*/ 511175 h 1142236"/>
              <a:gd name="connsiteX20" fmla="*/ 0 w 1558528"/>
              <a:gd name="connsiteY20" fmla="*/ 511175 h 1142236"/>
              <a:gd name="connsiteX21" fmla="*/ 0 w 1558528"/>
              <a:gd name="connsiteY21" fmla="*/ 146052 h 11422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8528" h="1142236">
                <a:moveTo>
                  <a:pt x="0" y="146052"/>
                </a:moveTo>
                <a:cubicBezTo>
                  <a:pt x="0" y="65390"/>
                  <a:pt x="65389" y="0"/>
                  <a:pt x="146052" y="0"/>
                </a:cubicBezTo>
                <a:lnTo>
                  <a:pt x="259675" y="0"/>
                </a:lnTo>
                <a:lnTo>
                  <a:pt x="259675" y="0"/>
                </a:lnTo>
                <a:lnTo>
                  <a:pt x="649188" y="0"/>
                </a:lnTo>
                <a:lnTo>
                  <a:pt x="1411999" y="0"/>
                </a:lnTo>
                <a:cubicBezTo>
                  <a:pt x="1492662" y="0"/>
                  <a:pt x="1558052" y="65389"/>
                  <a:pt x="1558052" y="146052"/>
                </a:cubicBezTo>
                <a:quadBezTo>
                  <a:pt x="1558052" y="146052"/>
                  <a:pt x="1558052" y="146052"/>
                </a:quadBezTo>
                <a:lnTo>
                  <a:pt x="1558052" y="511175"/>
                </a:lnTo>
                <a:lnTo>
                  <a:pt x="1558052" y="511175"/>
                </a:lnTo>
                <a:lnTo>
                  <a:pt x="1558052" y="730250"/>
                </a:lnTo>
                <a:lnTo>
                  <a:pt x="1558052" y="730247"/>
                </a:lnTo>
                <a:cubicBezTo>
                  <a:pt x="1558052" y="810909"/>
                  <a:pt x="1492662" y="876300"/>
                  <a:pt x="1411999" y="876300"/>
                </a:cubicBezTo>
                <a:lnTo>
                  <a:pt x="649188" y="876300"/>
                </a:lnTo>
                <a:lnTo>
                  <a:pt x="176413" y="1136914"/>
                </a:lnTo>
                <a:lnTo>
                  <a:pt x="259675" y="876300"/>
                </a:lnTo>
                <a:lnTo>
                  <a:pt x="146052" y="876300"/>
                </a:lnTo>
                <a:cubicBezTo>
                  <a:pt x="65390" y="876300"/>
                  <a:pt x="0" y="810910"/>
                  <a:pt x="0" y="730247"/>
                </a:cubicBezTo>
                <a:lnTo>
                  <a:pt x="0" y="730250"/>
                </a:lnTo>
                <a:lnTo>
                  <a:pt x="0" y="511175"/>
                </a:lnTo>
                <a:lnTo>
                  <a:pt x="0" y="511175"/>
                </a:lnTo>
                <a:lnTo>
                  <a:pt x="0" y="146052"/>
                </a:lnTo>
                <a:close/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>
                <a:cs typeface="+mj-cs"/>
              </a:rPr>
              <a:t>점수 &amp;</a:t>
            </a:r>
            <a:endParaRPr lang="ko-KR" altLang="en-US">
              <a:cs typeface="+mj-cs"/>
            </a:endParaRPr>
          </a:p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>
                <a:cs typeface="+mj-cs"/>
              </a:rPr>
              <a:t>에너지</a:t>
            </a:r>
            <a:endParaRPr lang="ko-KR" altLang="en-US">
              <a:cs typeface="+mj-cs"/>
            </a:endParaRPr>
          </a:p>
        </p:txBody>
      </p:sp>
      <p:sp>
        <p:nvSpPr>
          <p:cNvPr id="25" name="자유형 7"/>
          <p:cNvSpPr/>
          <p:nvPr/>
        </p:nvSpPr>
        <p:spPr>
          <a:xfrm flipH="1">
            <a:off x="5346700" y="6156895"/>
            <a:ext cx="1584176" cy="1106231"/>
          </a:xfrm>
          <a:custGeom>
            <a:avLst/>
            <a:gdLst>
              <a:gd name="connsiteX0" fmla="*/ 0 w 1558528"/>
              <a:gd name="connsiteY0" fmla="*/ 146052 h 1142236"/>
              <a:gd name="connsiteX1" fmla="*/ 146052 w 1558528"/>
              <a:gd name="connsiteY1" fmla="*/ 0 h 1142236"/>
              <a:gd name="connsiteX2" fmla="*/ 259675 w 1558528"/>
              <a:gd name="connsiteY2" fmla="*/ 0 h 1142236"/>
              <a:gd name="connsiteX3" fmla="*/ 259675 w 1558528"/>
              <a:gd name="connsiteY3" fmla="*/ 0 h 1142236"/>
              <a:gd name="connsiteX4" fmla="*/ 649188 w 1558528"/>
              <a:gd name="connsiteY4" fmla="*/ 0 h 1142236"/>
              <a:gd name="connsiteX5" fmla="*/ 1411999 w 1558528"/>
              <a:gd name="connsiteY5" fmla="*/ 0 h 1142236"/>
              <a:gd name="connsiteX6" fmla="*/ 1558052 w 1558528"/>
              <a:gd name="connsiteY6" fmla="*/ 146052 h 1142236"/>
              <a:gd name="connsiteX7" fmla="*/ 1558052 w 1558528"/>
              <a:gd name="connsiteY7" fmla="*/ 146052 h 1142236"/>
              <a:gd name="connsiteX8" fmla="*/ 1558052 w 1558528"/>
              <a:gd name="connsiteY8" fmla="*/ 511175 h 1142236"/>
              <a:gd name="connsiteX9" fmla="*/ 1558052 w 1558528"/>
              <a:gd name="connsiteY9" fmla="*/ 511175 h 1142236"/>
              <a:gd name="connsiteX10" fmla="*/ 1558052 w 1558528"/>
              <a:gd name="connsiteY10" fmla="*/ 730250 h 1142236"/>
              <a:gd name="connsiteX11" fmla="*/ 1558052 w 1558528"/>
              <a:gd name="connsiteY11" fmla="*/ 730247 h 1142236"/>
              <a:gd name="connsiteX12" fmla="*/ 1411999 w 1558528"/>
              <a:gd name="connsiteY12" fmla="*/ 876300 h 1142236"/>
              <a:gd name="connsiteX13" fmla="*/ 649188 w 1558528"/>
              <a:gd name="connsiteY13" fmla="*/ 876300 h 1142236"/>
              <a:gd name="connsiteX14" fmla="*/ 176413 w 1558528"/>
              <a:gd name="connsiteY14" fmla="*/ 1136914 h 1142236"/>
              <a:gd name="connsiteX15" fmla="*/ 259675 w 1558528"/>
              <a:gd name="connsiteY15" fmla="*/ 876300 h 1142236"/>
              <a:gd name="connsiteX16" fmla="*/ 146052 w 1558528"/>
              <a:gd name="connsiteY16" fmla="*/ 876300 h 1142236"/>
              <a:gd name="connsiteX17" fmla="*/ 0 w 1558528"/>
              <a:gd name="connsiteY17" fmla="*/ 730247 h 1142236"/>
              <a:gd name="connsiteX18" fmla="*/ 0 w 1558528"/>
              <a:gd name="connsiteY18" fmla="*/ 730250 h 1142236"/>
              <a:gd name="connsiteX19" fmla="*/ 0 w 1558528"/>
              <a:gd name="connsiteY19" fmla="*/ 511175 h 1142236"/>
              <a:gd name="connsiteX20" fmla="*/ 0 w 1558528"/>
              <a:gd name="connsiteY20" fmla="*/ 511175 h 1142236"/>
              <a:gd name="connsiteX21" fmla="*/ 0 w 1558528"/>
              <a:gd name="connsiteY21" fmla="*/ 146052 h 11422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8528" h="1142236">
                <a:moveTo>
                  <a:pt x="0" y="146052"/>
                </a:moveTo>
                <a:cubicBezTo>
                  <a:pt x="0" y="65390"/>
                  <a:pt x="65389" y="0"/>
                  <a:pt x="146052" y="0"/>
                </a:cubicBezTo>
                <a:lnTo>
                  <a:pt x="259675" y="0"/>
                </a:lnTo>
                <a:lnTo>
                  <a:pt x="259675" y="0"/>
                </a:lnTo>
                <a:lnTo>
                  <a:pt x="649188" y="0"/>
                </a:lnTo>
                <a:lnTo>
                  <a:pt x="1411999" y="0"/>
                </a:lnTo>
                <a:cubicBezTo>
                  <a:pt x="1492662" y="0"/>
                  <a:pt x="1558052" y="65389"/>
                  <a:pt x="1558052" y="146052"/>
                </a:cubicBezTo>
                <a:quadBezTo>
                  <a:pt x="1558052" y="146052"/>
                  <a:pt x="1558052" y="146052"/>
                </a:quadBezTo>
                <a:lnTo>
                  <a:pt x="1558052" y="511175"/>
                </a:lnTo>
                <a:lnTo>
                  <a:pt x="1558052" y="511175"/>
                </a:lnTo>
                <a:lnTo>
                  <a:pt x="1558052" y="730250"/>
                </a:lnTo>
                <a:lnTo>
                  <a:pt x="1558052" y="730247"/>
                </a:lnTo>
                <a:cubicBezTo>
                  <a:pt x="1558052" y="810909"/>
                  <a:pt x="1492662" y="876300"/>
                  <a:pt x="1411999" y="876300"/>
                </a:cubicBezTo>
                <a:lnTo>
                  <a:pt x="649188" y="876300"/>
                </a:lnTo>
                <a:lnTo>
                  <a:pt x="176413" y="1136914"/>
                </a:lnTo>
                <a:lnTo>
                  <a:pt x="259675" y="876300"/>
                </a:lnTo>
                <a:lnTo>
                  <a:pt x="146052" y="876300"/>
                </a:lnTo>
                <a:cubicBezTo>
                  <a:pt x="65390" y="876300"/>
                  <a:pt x="0" y="810910"/>
                  <a:pt x="0" y="730247"/>
                </a:cubicBezTo>
                <a:lnTo>
                  <a:pt x="0" y="730250"/>
                </a:lnTo>
                <a:lnTo>
                  <a:pt x="0" y="511175"/>
                </a:lnTo>
                <a:lnTo>
                  <a:pt x="0" y="511175"/>
                </a:lnTo>
                <a:lnTo>
                  <a:pt x="0" y="146052"/>
                </a:lnTo>
                <a:close/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>
                <a:cs typeface="+mj-cs"/>
              </a:rPr>
              <a:t>나의 장애물이지!</a:t>
            </a:r>
            <a:endParaRPr lang="ko-KR" altLang="en-US">
              <a:cs typeface="+mj-cs"/>
            </a:endParaRPr>
          </a:p>
          <a:p>
            <a:pPr algn="ctr">
              <a:defRPr lang="ko-KR" altLang="en-US">
                <a:latin typeface="+mn-lt"/>
                <a:ea typeface="+mn-ea"/>
                <a:cs typeface="+mn-cs"/>
              </a:defRPr>
            </a:pPr>
            <a:endParaRPr lang="ko-KR" altLang="en-US"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10996" y="4556007"/>
            <a:ext cx="1299778" cy="19969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3440750" y="1331876"/>
            <a:ext cx="4314988" cy="4897511"/>
          </a:xfrm>
          <a:prstGeom prst="rect">
            <a:avLst/>
          </a:prstGeom>
        </p:spPr>
      </p:pic>
      <p:sp>
        <p:nvSpPr>
          <p:cNvPr id="28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10935" y="6409003"/>
            <a:ext cx="6660000" cy="720000"/>
          </a:xfrm>
        </p:spPr>
        <p:txBody>
          <a:bodyPr lIns="0" tIns="0" rIns="0" bIns="0"/>
          <a:lstStyle/>
          <a:p>
            <a:pPr lvl="0">
              <a:defRPr lang="ko-KR" altLang="en-US"/>
            </a:pPr>
            <a:r>
              <a:rPr lang="ko-KR" altLang="en-US" sz="7000" b="1">
                <a:solidFill>
                  <a:srgbClr val="fdd623"/>
                </a:solidFill>
                <a:latin typeface="나눔손글씨 펜"/>
                <a:ea typeface="나눔손글씨 펜"/>
              </a:rPr>
              <a:t>플레이 모드!</a:t>
            </a:r>
            <a:endParaRPr lang="ko-KR" altLang="en-US" sz="7000" b="1">
              <a:solidFill>
                <a:srgbClr val="fdd623"/>
              </a:solidFill>
              <a:latin typeface="나눔손글씨 펜"/>
              <a:ea typeface="나눔손글씨 펜"/>
            </a:endParaRPr>
          </a:p>
        </p:txBody>
      </p:sp>
      <p:sp>
        <p:nvSpPr>
          <p:cNvPr id="29" name="직사각형 28"/>
          <p:cNvSpPr txBox="1"/>
          <p:nvPr/>
        </p:nvSpPr>
        <p:spPr>
          <a:xfrm>
            <a:off x="7614952" y="7150678"/>
            <a:ext cx="2088232" cy="31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5page/8pages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놈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의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부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활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 sz="3000">
                <a:latin typeface="+mn-lt"/>
                <a:ea typeface="+mn-ea"/>
                <a:cs typeface="+mn-cs"/>
              </a:rPr>
              <a:t>Development schedule</a:t>
            </a:r>
            <a:endParaRPr lang="en-US" altLang="ko-KR" sz="3000">
              <a:latin typeface="+mn-lt"/>
              <a:ea typeface="+mn-ea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6200000" flipH="1">
            <a:off x="6012774" y="3618613"/>
            <a:ext cx="6696744" cy="36004"/>
          </a:xfrm>
          <a:prstGeom prst="line">
            <a:avLst/>
          </a:prstGeom>
          <a:ln w="57150">
            <a:solidFill>
              <a:srgbClr val="b8e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062964" y="6517015"/>
            <a:ext cx="6660000" cy="720000"/>
          </a:xfrm>
        </p:spPr>
        <p:txBody>
          <a:bodyPr lIns="0" tIns="0" rIns="0" bIns="0"/>
          <a:lstStyle/>
          <a:p>
            <a:pPr lvl="0">
              <a:defRPr lang="ko-KR" altLang="en-US"/>
            </a:pPr>
            <a:r>
              <a:rPr lang="ko-KR" altLang="en-US" sz="7000" b="1">
                <a:solidFill>
                  <a:srgbClr val="fdd623"/>
                </a:solidFill>
                <a:latin typeface="나눔손글씨 펜"/>
                <a:ea typeface="나눔손글씨 펜"/>
              </a:rPr>
              <a:t>나는 </a:t>
            </a:r>
            <a:r>
              <a:rPr lang="en-US" altLang="ko-KR" sz="7000" b="1">
                <a:solidFill>
                  <a:srgbClr val="fdd623"/>
                </a:solidFill>
                <a:latin typeface="나눔손글씨 펜"/>
                <a:ea typeface="나눔손글씨 펜"/>
              </a:rPr>
              <a:t>JUICY</a:t>
            </a:r>
            <a:r>
              <a:rPr lang="ko-KR" altLang="en-US" sz="7000" b="1">
                <a:solidFill>
                  <a:srgbClr val="fdd623"/>
                </a:solidFill>
                <a:latin typeface="나눔손글씨 펜"/>
                <a:ea typeface="나눔손글씨 펜"/>
              </a:rPr>
              <a:t>한 조물주가 된다!</a:t>
            </a:r>
            <a:endParaRPr lang="ko-KR" altLang="en-US" sz="7000" b="1">
              <a:solidFill>
                <a:srgbClr val="fdd623"/>
              </a:solidFill>
              <a:latin typeface="나눔손글씨 펜"/>
              <a:ea typeface="나눔손글씨 펜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197252" y="1228665"/>
          <a:ext cx="8832551" cy="5206365"/>
        </p:xfrm>
        <a:graphic>
          <a:graphicData uri="http://schemas.openxmlformats.org/drawingml/2006/table">
            <a:tbl>
              <a:tblPr firstCol="1" bandRow="1">
                <a:tableStyleId>{9E8720A3-5941-40F5-A0B3-43CF88240495}</a:tableStyleId>
              </a:tblPr>
              <a:tblGrid>
                <a:gridCol w="1161116"/>
                <a:gridCol w="2087880"/>
                <a:gridCol w="5583555"/>
              </a:tblGrid>
              <a:tr h="4152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1주차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자료수집 &amp; 프로그램 공부</a:t>
                      </a:r>
                      <a:endParaRPr lang="ko-KR" altLang="en-US" sz="15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놈에 쓰일 자료와 파이썬 자체의 공부에 열중한다.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52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2주차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프로그램 공부 &amp;인터페이스 구조설정</a:t>
                      </a:r>
                      <a:endParaRPr lang="ko-KR" altLang="en-US" sz="15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프로그래밍 공부를 완전히 습득하고, 게임에서 사용될 인터페이스(조작키)를 설정한다.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52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3주차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캐릭터 이동 및 동작 설정</a:t>
                      </a:r>
                      <a:endParaRPr lang="ko-KR" altLang="en-US" sz="15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캐릭터의 모션 및 언제 뛰고 언제 숙이고 2단점프는 언제 할지에 대한 코딩을 한다.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52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4주차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스테이지 난이도 설정</a:t>
                      </a:r>
                      <a:endParaRPr lang="ko-KR" altLang="en-US" sz="15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각 스테이지 컨셉에 따라 사용될 장애물을 선정 코딩한다.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52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5주차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중간점검 추가 자료수집</a:t>
                      </a:r>
                      <a:endParaRPr lang="ko-KR" altLang="en-US" sz="15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현재까지 구현이 덜 된 부분과 마무리 되지않은 부분을 수정하고 필요한 자료를 수집한다.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52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6주차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적 이동 및 동작설정</a:t>
                      </a:r>
                      <a:endParaRPr lang="ko-KR" altLang="en-US" sz="15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보스의 이동과 공격(장애물 설치)와 캐릭터의 공격 방식을 코딩한다.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52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7주차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배경음악, 효과추가</a:t>
                      </a:r>
                      <a:endParaRPr lang="ko-KR" altLang="en-US" sz="15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바뀌는 스테이지마다의 테마에 맞는 인트로를 준비하고, 보스의 특별한 인트로를 준비한다.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52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8주차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캐릭터 동작 최종</a:t>
                      </a:r>
                      <a:endParaRPr lang="ko-KR" altLang="en-US" sz="15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캐릭터의 회전과 자연스러운 움직임을 구현한다.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52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9주차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장애물 설정 최종</a:t>
                      </a:r>
                      <a:endParaRPr lang="ko-KR" altLang="en-US" sz="15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장애물의 등장과 캐릭터간의 충돌을 마무리한다.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52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10주차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적 설정 최종</a:t>
                      </a:r>
                      <a:endParaRPr lang="ko-KR" altLang="en-US" sz="15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적의 게이지와 충돌 판단을 마무리한다.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52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>
                          <a:latin typeface="+mn-lt"/>
                          <a:ea typeface="+mn-ea"/>
                          <a:cs typeface="+mn-cs"/>
                        </a:rPr>
                        <a:t>11주차</a:t>
                      </a: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500">
                          <a:latin typeface="+mn-lt"/>
                          <a:ea typeface="+mn-ea"/>
                          <a:cs typeface="+mn-cs"/>
                        </a:rPr>
                        <a:t>수정 &amp; 마무리</a:t>
                      </a:r>
                      <a:endParaRPr lang="ko-KR" altLang="en-US" sz="15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전체 게임의 난이도 벨런싱을 한뒤 릴리즈한다.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9" name="직사각형 48"/>
          <p:cNvSpPr txBox="1"/>
          <p:nvPr/>
        </p:nvSpPr>
        <p:spPr>
          <a:xfrm>
            <a:off x="7614952" y="7150678"/>
            <a:ext cx="2088232" cy="31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6page/8pages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이상 발표를 마치겠습니다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thank you.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놈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의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부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활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000"/>
              <a:t>end</a:t>
            </a:r>
            <a:endParaRPr lang="ko-KR" altLang="en-US" sz="3000"/>
          </a:p>
        </p:txBody>
      </p:sp>
      <p:sp>
        <p:nvSpPr>
          <p:cNvPr id="6" name="TextBox 9"/>
          <p:cNvSpPr txBox="1"/>
          <p:nvPr/>
        </p:nvSpPr>
        <p:spPr>
          <a:xfrm rot="16200000">
            <a:off x="9333403" y="3720692"/>
            <a:ext cx="2154267" cy="2417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>
                <a:latin typeface="+mn-lt"/>
                <a:ea typeface="+mn-ea"/>
                <a:cs typeface="+mn-cs"/>
              </a:defRPr>
            </a:pPr>
            <a:r>
              <a:rPr lang="ko-KR" altLang="en-US" sz="800">
                <a:solidFill>
                  <a:srgbClr val="42b25d"/>
                </a:solidFill>
                <a:latin typeface="+mn-lt"/>
                <a:ea typeface="+mn-ea"/>
                <a:cs typeface="+mn-cs"/>
              </a:rPr>
              <a:t>이 문서는 나눔글꼴로 작성되었습니다</a:t>
            </a:r>
            <a:r>
              <a:rPr lang="en-US" altLang="ko-KR" sz="800">
                <a:solidFill>
                  <a:srgbClr val="42b25d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800">
                <a:latin typeface="+mn-lt"/>
                <a:ea typeface="+mn-ea"/>
                <a:cs typeface="+mn-cs"/>
                <a:hlinkClick r:id="rId2"/>
              </a:rPr>
              <a:t>다운받기</a:t>
            </a:r>
            <a:endParaRPr lang="ko-KR" altLang="en-US" sz="800"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 txBox="1"/>
          <p:nvPr/>
        </p:nvSpPr>
        <p:spPr>
          <a:xfrm>
            <a:off x="7614952" y="7150678"/>
            <a:ext cx="2088232" cy="31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7page/8pages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조금더 매끄럽게..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000">
                <a:latin typeface="+mn-lt"/>
                <a:ea typeface="+mn-ea"/>
                <a:cs typeface="+mn-cs"/>
              </a:rPr>
              <a:t>Evaluation</a:t>
            </a:r>
            <a:endParaRPr lang="en-US" altLang="ko-KR" sz="3000">
              <a:latin typeface="+mn-lt"/>
              <a:ea typeface="+mn-ea"/>
              <a:cs typeface="+mn-cs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놈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의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부</a:t>
            </a:r>
            <a:endParaRPr lang="ko-KR" altLang="en-US">
              <a:latin typeface="+mn-lt"/>
              <a:ea typeface="+mn-ea"/>
              <a:cs typeface="+mn-cs"/>
            </a:endParaRPr>
          </a:p>
          <a:p>
            <a:pPr lvl="0">
              <a:defRPr lang="ko-KR" altLang="en-US"/>
            </a:pPr>
            <a:r>
              <a:rPr lang="ko-KR" altLang="en-US">
                <a:latin typeface="+mn-lt"/>
                <a:ea typeface="+mn-ea"/>
                <a:cs typeface="+mn-cs"/>
              </a:rPr>
              <a:t>활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표 2"/>
          <p:cNvGraphicFramePr>
            <a:graphicFrameLocks noGrp="1"/>
          </p:cNvGraphicFramePr>
          <p:nvPr/>
        </p:nvGraphicFramePr>
        <p:xfrm>
          <a:off x="1170236" y="1260351"/>
          <a:ext cx="7956883" cy="414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660"/>
                <a:gridCol w="4184223"/>
              </a:tblGrid>
              <a:tr h="13413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3000">
                          <a:latin typeface="+mn-lt"/>
                          <a:ea typeface="+mn-ea"/>
                          <a:cs typeface="+mn-cs"/>
                        </a:rPr>
                        <a:t>평가항목</a:t>
                      </a:r>
                      <a:endParaRPr lang="ko-KR" altLang="en-US" sz="30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평가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(A:</a:t>
                      </a: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매우잘함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,B:</a:t>
                      </a: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잘함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,C:</a:t>
                      </a: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보통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,D:</a:t>
                      </a: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못함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,E:</a:t>
                      </a: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매우못함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30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발표자료에 포함할 내용을 다 포함했는가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30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30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게임 핵심 메카닉의 제시가 잘 되었는가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30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게임 실행 흐름이 잘 표현되었는가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30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 측정 가능한가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  <a:tr h="41306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개발 계획이 구체적이며 실행가능한가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0" name="직사각형 19"/>
          <p:cNvSpPr txBox="1"/>
          <p:nvPr/>
        </p:nvSpPr>
        <p:spPr>
          <a:xfrm>
            <a:off x="7614952" y="7150678"/>
            <a:ext cx="2088232" cy="31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>
                <a:latin typeface="+mn-lt"/>
                <a:ea typeface="+mn-ea"/>
                <a:cs typeface="+mn-cs"/>
              </a:defRPr>
            </a:pPr>
            <a:r>
              <a:rPr lang="en-US" altLang="ko-KR" sz="1500">
                <a:latin typeface="+mn-lt"/>
                <a:ea typeface="+mn-ea"/>
                <a:cs typeface="+mn-cs"/>
              </a:rPr>
              <a:t>8page/8pages</a:t>
            </a:r>
            <a:endParaRPr lang="en-US" altLang="ko-KR" sz="15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학생용프로젝트발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User</ep:Company>
  <ep:Words>151</ep:Words>
  <ep:PresentationFormat>사용자 지정</ep:PresentationFormat>
  <ep:Paragraphs>86</ep:Paragraphs>
  <ep:Slides>9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2012-01-17T03:47:30.000</dcterms:created>
  <dc:creator>네이버 한글한글 아름답게</dc:creator>
  <dc:description/>
  <cp:keywords/>
  <cp:lastModifiedBy>현우</cp:lastModifiedBy>
  <dcterms:modified xsi:type="dcterms:W3CDTF">2016-09-21T16:12:50.910</dcterms:modified>
  <cp:revision>107</cp:revision>
  <dc:subject/>
  <dc:title/>
</cp:coreProperties>
</file>