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13" r:id="rId2"/>
    <p:sldId id="316" r:id="rId3"/>
    <p:sldId id="319" r:id="rId4"/>
    <p:sldId id="328" r:id="rId5"/>
    <p:sldId id="320" r:id="rId6"/>
    <p:sldId id="321" r:id="rId7"/>
    <p:sldId id="322" r:id="rId8"/>
    <p:sldId id="323" r:id="rId9"/>
    <p:sldId id="329" r:id="rId10"/>
    <p:sldId id="324" r:id="rId11"/>
    <p:sldId id="325" r:id="rId12"/>
    <p:sldId id="326" r:id="rId13"/>
    <p:sldId id="32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4B2B"/>
    <a:srgbClr val="F3F3F3"/>
    <a:srgbClr val="272C31"/>
    <a:srgbClr val="9177A5"/>
    <a:srgbClr val="FF9999"/>
    <a:srgbClr val="1F4B7B"/>
    <a:srgbClr val="1950C7"/>
    <a:srgbClr val="484481"/>
    <a:srgbClr val="8AF5FF"/>
    <a:srgbClr val="25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-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56F9C-87AB-4DF5-B484-42DB36595F6A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EA706-DEBF-4C44-BF90-AF8381B31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70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0B922083-CAF0-408B-A07A-041326B2F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1E556CD-5B99-4A34-8E0B-5F8E340F8666}"/>
              </a:ext>
            </a:extLst>
          </p:cNvPr>
          <p:cNvSpPr txBox="1"/>
          <p:nvPr/>
        </p:nvSpPr>
        <p:spPr>
          <a:xfrm>
            <a:off x="3287688" y="2035985"/>
            <a:ext cx="5616623" cy="830962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dist"/>
            <a:r>
              <a:rPr lang="ko-KR" altLang="en-US" sz="4800" b="1" dirty="0">
                <a:solidFill>
                  <a:schemeClr val="bg1">
                    <a:lumMod val="95000"/>
                  </a:schemeClr>
                </a:solidFill>
                <a:latin typeface="Century Gothic" pitchFamily="34" charset="0"/>
                <a:cs typeface="Consolas" pitchFamily="49" charset="0"/>
              </a:rPr>
              <a:t>자 각 마 </a:t>
            </a:r>
            <a:r>
              <a:rPr lang="ko-KR" altLang="en-US" sz="4800" b="1" dirty="0" err="1">
                <a:solidFill>
                  <a:schemeClr val="bg1">
                    <a:lumMod val="95000"/>
                  </a:schemeClr>
                </a:solidFill>
                <a:latin typeface="Century Gothic" pitchFamily="34" charset="0"/>
                <a:cs typeface="Consolas" pitchFamily="49" charset="0"/>
              </a:rPr>
              <a:t>녀</a:t>
            </a:r>
            <a:endParaRPr lang="zh-CN" altLang="en-US" sz="4800" b="1" dirty="0">
              <a:solidFill>
                <a:schemeClr val="bg1">
                  <a:lumMod val="95000"/>
                </a:schemeClr>
              </a:solidFill>
              <a:latin typeface="Century Gothic" pitchFamily="34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E02161-9602-4189-B1B9-3D7C204DE870}"/>
              </a:ext>
            </a:extLst>
          </p:cNvPr>
          <p:cNvSpPr txBox="1"/>
          <p:nvPr/>
        </p:nvSpPr>
        <p:spPr>
          <a:xfrm>
            <a:off x="4514487" y="3136613"/>
            <a:ext cx="3213970" cy="369213"/>
          </a:xfrm>
          <a:prstGeom prst="rect">
            <a:avLst/>
          </a:prstGeom>
          <a:noFill/>
        </p:spPr>
        <p:txBody>
          <a:bodyPr wrap="square" lIns="91385" tIns="45692" rIns="91385" bIns="45692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  <a:cs typeface="Consolas" pitchFamily="49" charset="0"/>
              </a:rPr>
              <a:t>MIDDLE PRESENTATION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Century Gothic" pitchFamily="34" charset="0"/>
              <a:cs typeface="Consolas" pitchFamily="49" charset="0"/>
            </a:endParaRPr>
          </a:p>
        </p:txBody>
      </p:sp>
      <p:sp>
        <p:nvSpPr>
          <p:cNvPr id="35" name="椭圆 3">
            <a:extLst>
              <a:ext uri="{FF2B5EF4-FFF2-40B4-BE49-F238E27FC236}">
                <a16:creationId xmlns:a16="http://schemas.microsoft.com/office/drawing/2014/main" id="{24E7C63B-FC2A-453A-B420-FF5F81747348}"/>
              </a:ext>
            </a:extLst>
          </p:cNvPr>
          <p:cNvSpPr/>
          <p:nvPr/>
        </p:nvSpPr>
        <p:spPr>
          <a:xfrm>
            <a:off x="7762188" y="3281389"/>
            <a:ext cx="79694" cy="7969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2" rIns="91385" bIns="45692" rtlCol="0" anchor="ctr"/>
          <a:lstStyle/>
          <a:p>
            <a:pPr algn="ctr"/>
            <a:endParaRPr lang="zh-CN" altLang="en-US"/>
          </a:p>
        </p:txBody>
      </p:sp>
      <p:sp>
        <p:nvSpPr>
          <p:cNvPr id="36" name="椭圆 4">
            <a:extLst>
              <a:ext uri="{FF2B5EF4-FFF2-40B4-BE49-F238E27FC236}">
                <a16:creationId xmlns:a16="http://schemas.microsoft.com/office/drawing/2014/main" id="{70644BCF-5A91-4E50-AF48-F5F6065278D8}"/>
              </a:ext>
            </a:extLst>
          </p:cNvPr>
          <p:cNvSpPr/>
          <p:nvPr/>
        </p:nvSpPr>
        <p:spPr>
          <a:xfrm>
            <a:off x="4434793" y="3281389"/>
            <a:ext cx="79694" cy="7969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2" rIns="91385" bIns="45692" rtlCol="0" anchor="ctr"/>
          <a:lstStyle/>
          <a:p>
            <a:pPr algn="ctr"/>
            <a:endParaRPr lang="zh-CN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E515C13-EA52-4CE7-A0A0-C181F2618D7A}"/>
              </a:ext>
            </a:extLst>
          </p:cNvPr>
          <p:cNvSpPr/>
          <p:nvPr/>
        </p:nvSpPr>
        <p:spPr>
          <a:xfrm>
            <a:off x="4669708" y="4108103"/>
            <a:ext cx="2852581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강현웅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김민정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전현우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54EB364-37B4-420A-9A9D-1BB05573E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81965"/>
              </p:ext>
            </p:extLst>
          </p:nvPr>
        </p:nvGraphicFramePr>
        <p:xfrm>
          <a:off x="10709663" y="5545666"/>
          <a:ext cx="1348575" cy="10362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8575">
                  <a:extLst>
                    <a:ext uri="{9D8B030D-6E8A-4147-A177-3AD203B41FA5}">
                      <a16:colId xmlns:a16="http://schemas.microsoft.com/office/drawing/2014/main" val="1438103960"/>
                    </a:ext>
                  </a:extLst>
                </a:gridCol>
              </a:tblGrid>
              <a:tr h="578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지도교수</a:t>
                      </a:r>
                      <a:r>
                        <a:rPr lang="en-US" altLang="ko-KR" dirty="0"/>
                        <a:t>: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 err="1"/>
                        <a:t>오황석</a:t>
                      </a:r>
                      <a:r>
                        <a:rPr lang="ko-KR" altLang="en-US" sz="1400" dirty="0"/>
                        <a:t> 교수님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246255"/>
                  </a:ext>
                </a:extLst>
              </a:tr>
              <a:tr h="4570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319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445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8634CB29-BC1B-4137-9226-D2719E100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3" t="19386"/>
          <a:stretch/>
        </p:blipFill>
        <p:spPr>
          <a:xfrm>
            <a:off x="0" y="0"/>
            <a:ext cx="8491532" cy="45569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1950" y="342900"/>
            <a:ext cx="11410950" cy="603885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419100" dist="736600" dir="5400000" sx="93000" sy="93000" algn="t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42709B-0194-4120-B26A-8205B32FF04C}"/>
              </a:ext>
            </a:extLst>
          </p:cNvPr>
          <p:cNvSpPr/>
          <p:nvPr/>
        </p:nvSpPr>
        <p:spPr>
          <a:xfrm>
            <a:off x="1000928" y="51881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8. </a:t>
            </a:r>
            <a:r>
              <a:rPr lang="ko-KR" alt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문제점 및 보완책</a:t>
            </a:r>
            <a:endParaRPr lang="en-US" altLang="ko-KR" sz="2800" b="1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AEA3B70-4760-4AD4-81F4-9DA35479ED86}"/>
              </a:ext>
            </a:extLst>
          </p:cNvPr>
          <p:cNvGrpSpPr/>
          <p:nvPr/>
        </p:nvGrpSpPr>
        <p:grpSpPr>
          <a:xfrm>
            <a:off x="1171428" y="1943680"/>
            <a:ext cx="2509645" cy="484808"/>
            <a:chOff x="878953" y="2731625"/>
            <a:chExt cx="2165189" cy="28936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A6A489E-603E-43D3-9ACD-17E12D0A3451}"/>
                </a:ext>
              </a:extLst>
            </p:cNvPr>
            <p:cNvSpPr/>
            <p:nvPr/>
          </p:nvSpPr>
          <p:spPr>
            <a:xfrm>
              <a:off x="1122744" y="2731625"/>
              <a:ext cx="1921398" cy="2893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강현웅</a:t>
              </a:r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id="{D1009513-F1F2-4B32-8C80-277C10DB77D6}"/>
                </a:ext>
              </a:extLst>
            </p:cNvPr>
            <p:cNvSpPr/>
            <p:nvPr/>
          </p:nvSpPr>
          <p:spPr>
            <a:xfrm flipH="1" flipV="1">
              <a:off x="878953" y="2731625"/>
              <a:ext cx="254643" cy="289367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54B4248-6DF9-42A8-9F86-BF98724C2409}"/>
              </a:ext>
            </a:extLst>
          </p:cNvPr>
          <p:cNvSpPr/>
          <p:nvPr/>
        </p:nvSpPr>
        <p:spPr>
          <a:xfrm>
            <a:off x="4087066" y="1863951"/>
            <a:ext cx="2553431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테스트가 어려운 환경으로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알아채기 힘든 버그 존재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pPr lvl="0" algn="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부족한 퀄리티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4C10D25-9EDE-4AD1-9D7F-69AB32D61B30}"/>
              </a:ext>
            </a:extLst>
          </p:cNvPr>
          <p:cNvGrpSpPr/>
          <p:nvPr/>
        </p:nvGrpSpPr>
        <p:grpSpPr>
          <a:xfrm>
            <a:off x="1171428" y="3250767"/>
            <a:ext cx="2509645" cy="484808"/>
            <a:chOff x="878953" y="2731625"/>
            <a:chExt cx="2165189" cy="28936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D829AE9-EA4B-4D57-B656-6BDD131EC328}"/>
                </a:ext>
              </a:extLst>
            </p:cNvPr>
            <p:cNvSpPr/>
            <p:nvPr/>
          </p:nvSpPr>
          <p:spPr>
            <a:xfrm>
              <a:off x="1122744" y="2731625"/>
              <a:ext cx="1921398" cy="2893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김민정</a:t>
              </a:r>
            </a:p>
          </p:txBody>
        </p:sp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id="{A24970A3-F72F-4856-B357-A3CA80FDE1C0}"/>
                </a:ext>
              </a:extLst>
            </p:cNvPr>
            <p:cNvSpPr/>
            <p:nvPr/>
          </p:nvSpPr>
          <p:spPr>
            <a:xfrm flipH="1" flipV="1">
              <a:off x="878953" y="2731625"/>
              <a:ext cx="254643" cy="289367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9204940-F56A-4577-8E2F-C86191E8F18B}"/>
              </a:ext>
            </a:extLst>
          </p:cNvPr>
          <p:cNvGrpSpPr/>
          <p:nvPr/>
        </p:nvGrpSpPr>
        <p:grpSpPr>
          <a:xfrm>
            <a:off x="1171428" y="4443233"/>
            <a:ext cx="2509645" cy="484808"/>
            <a:chOff x="878953" y="2731625"/>
            <a:chExt cx="2165189" cy="28936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572A7A6-6C7C-44FC-BD74-EDD449160FB1}"/>
                </a:ext>
              </a:extLst>
            </p:cNvPr>
            <p:cNvSpPr/>
            <p:nvPr/>
          </p:nvSpPr>
          <p:spPr>
            <a:xfrm>
              <a:off x="1122744" y="2731625"/>
              <a:ext cx="1921398" cy="2893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전현우</a:t>
              </a: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24DBE451-9266-4050-8D62-53213A8B4584}"/>
                </a:ext>
              </a:extLst>
            </p:cNvPr>
            <p:cNvSpPr/>
            <p:nvPr/>
          </p:nvSpPr>
          <p:spPr>
            <a:xfrm flipH="1" flipV="1">
              <a:off x="878953" y="2731625"/>
              <a:ext cx="254643" cy="289367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41E0E09B-56B1-4D16-BAE1-F01A1733D4EE}"/>
              </a:ext>
            </a:extLst>
          </p:cNvPr>
          <p:cNvSpPr/>
          <p:nvPr/>
        </p:nvSpPr>
        <p:spPr>
          <a:xfrm>
            <a:off x="1300115" y="1985894"/>
            <a:ext cx="66473" cy="96083"/>
          </a:xfrm>
          <a:prstGeom prst="ellipse">
            <a:avLst/>
          </a:prstGeom>
          <a:solidFill>
            <a:srgbClr val="E9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243E986-9346-4979-A79A-25857D62E6F3}"/>
              </a:ext>
            </a:extLst>
          </p:cNvPr>
          <p:cNvSpPr/>
          <p:nvPr/>
        </p:nvSpPr>
        <p:spPr>
          <a:xfrm>
            <a:off x="1288336" y="3288410"/>
            <a:ext cx="66473" cy="96083"/>
          </a:xfrm>
          <a:prstGeom prst="ellipse">
            <a:avLst/>
          </a:prstGeom>
          <a:solidFill>
            <a:srgbClr val="E9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9F3233B-D4AF-4950-987A-D3AB2609B96F}"/>
              </a:ext>
            </a:extLst>
          </p:cNvPr>
          <p:cNvSpPr/>
          <p:nvPr/>
        </p:nvSpPr>
        <p:spPr>
          <a:xfrm>
            <a:off x="1257856" y="4475130"/>
            <a:ext cx="66473" cy="96083"/>
          </a:xfrm>
          <a:prstGeom prst="ellipse">
            <a:avLst/>
          </a:prstGeom>
          <a:solidFill>
            <a:srgbClr val="E9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9C5B992-16E9-4BB4-A198-3A427F08E7C2}"/>
              </a:ext>
            </a:extLst>
          </p:cNvPr>
          <p:cNvSpPr/>
          <p:nvPr/>
        </p:nvSpPr>
        <p:spPr>
          <a:xfrm>
            <a:off x="3421241" y="3215197"/>
            <a:ext cx="321925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퀄리티 부족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작업속도 느림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D458D8-949A-44AD-B148-0F8D99FE566A}"/>
              </a:ext>
            </a:extLst>
          </p:cNvPr>
          <p:cNvSpPr/>
          <p:nvPr/>
        </p:nvSpPr>
        <p:spPr>
          <a:xfrm>
            <a:off x="2844192" y="4465075"/>
            <a:ext cx="3796305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오큘러스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인지 부조화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pPr lvl="0"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어색한 게임 진행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부족한 퀄리티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266E291-A6F1-4755-A827-DA2D3EE302AE}"/>
              </a:ext>
            </a:extLst>
          </p:cNvPr>
          <p:cNvCxnSpPr>
            <a:cxnSpLocks/>
          </p:cNvCxnSpPr>
          <p:nvPr/>
        </p:nvCxnSpPr>
        <p:spPr>
          <a:xfrm>
            <a:off x="6640497" y="3429000"/>
            <a:ext cx="57704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45A2CBE-F8A3-4DBD-A423-EE9F5905E323}"/>
              </a:ext>
            </a:extLst>
          </p:cNvPr>
          <p:cNvSpPr/>
          <p:nvPr/>
        </p:nvSpPr>
        <p:spPr>
          <a:xfrm>
            <a:off x="7217546" y="3215197"/>
            <a:ext cx="321925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모델의 수정 최소화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리깅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순서 최적화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DF57FB-DDE0-4570-A022-4176E9338C85}"/>
              </a:ext>
            </a:extLst>
          </p:cNvPr>
          <p:cNvSpPr/>
          <p:nvPr/>
        </p:nvSpPr>
        <p:spPr>
          <a:xfrm>
            <a:off x="7002447" y="4465075"/>
            <a:ext cx="331691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기능 최적화 및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쉐이더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이펙트 보완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</a:p>
          <a:p>
            <a:pPr lvl="0"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게임 전체 플로우 완성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3FCE081-CA6E-4063-B274-3B73F1DC9647}"/>
              </a:ext>
            </a:extLst>
          </p:cNvPr>
          <p:cNvCxnSpPr>
            <a:cxnSpLocks/>
          </p:cNvCxnSpPr>
          <p:nvPr/>
        </p:nvCxnSpPr>
        <p:spPr>
          <a:xfrm>
            <a:off x="6640497" y="4685637"/>
            <a:ext cx="57704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EDED580-8E0D-4BA6-804D-969C1FB16955}"/>
              </a:ext>
            </a:extLst>
          </p:cNvPr>
          <p:cNvCxnSpPr>
            <a:cxnSpLocks/>
          </p:cNvCxnSpPr>
          <p:nvPr/>
        </p:nvCxnSpPr>
        <p:spPr>
          <a:xfrm>
            <a:off x="6640497" y="2112309"/>
            <a:ext cx="57704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C7071AB-E573-4451-BE0A-A1BA3F685B67}"/>
              </a:ext>
            </a:extLst>
          </p:cNvPr>
          <p:cNvSpPr/>
          <p:nvPr/>
        </p:nvSpPr>
        <p:spPr>
          <a:xfrm>
            <a:off x="7096928" y="1873470"/>
            <a:ext cx="3219256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많은 테스트 필요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효과 구현을 위한 여러가지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파티클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기법 연구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609D68-10B2-4B2B-BFE2-7806654CD78A}"/>
              </a:ext>
            </a:extLst>
          </p:cNvPr>
          <p:cNvSpPr txBox="1"/>
          <p:nvPr/>
        </p:nvSpPr>
        <p:spPr>
          <a:xfrm>
            <a:off x="11418476" y="6457890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10/13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37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8634CB29-BC1B-4137-9226-D2719E100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3" t="19386"/>
          <a:stretch/>
        </p:blipFill>
        <p:spPr>
          <a:xfrm>
            <a:off x="0" y="0"/>
            <a:ext cx="8491532" cy="45569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1950" y="342900"/>
            <a:ext cx="11410950" cy="603885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419100" dist="736600" dir="5400000" sx="93000" sy="93000" algn="t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B68D6A-FD6C-48F0-AA10-6308C5D7EAAB}"/>
              </a:ext>
            </a:extLst>
          </p:cNvPr>
          <p:cNvCxnSpPr>
            <a:cxnSpLocks/>
          </p:cNvCxnSpPr>
          <p:nvPr/>
        </p:nvCxnSpPr>
        <p:spPr>
          <a:xfrm>
            <a:off x="8499289" y="1489136"/>
            <a:ext cx="0" cy="38005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42709B-0194-4120-B26A-8205B32FF04C}"/>
              </a:ext>
            </a:extLst>
          </p:cNvPr>
          <p:cNvSpPr/>
          <p:nvPr/>
        </p:nvSpPr>
        <p:spPr>
          <a:xfrm>
            <a:off x="1000928" y="51881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9. </a:t>
            </a:r>
            <a:r>
              <a:rPr lang="ko-KR" alt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향후 계획</a:t>
            </a:r>
            <a:endParaRPr lang="en-US" altLang="ko-KR" sz="2800" b="1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D62141E6-90FB-4C8E-804A-BF1564E49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545902"/>
              </p:ext>
            </p:extLst>
          </p:nvPr>
        </p:nvGraphicFramePr>
        <p:xfrm>
          <a:off x="1457662" y="1437389"/>
          <a:ext cx="1427380" cy="453641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27380">
                  <a:extLst>
                    <a:ext uri="{9D8B030D-6E8A-4147-A177-3AD203B41FA5}">
                      <a16:colId xmlns:a16="http://schemas.microsoft.com/office/drawing/2014/main" val="925993189"/>
                    </a:ext>
                  </a:extLst>
                </a:gridCol>
              </a:tblGrid>
              <a:tr h="4306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040458"/>
                  </a:ext>
                </a:extLst>
              </a:tr>
              <a:tr h="1368591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b="1" dirty="0">
                          <a:latin typeface="+mj-lt"/>
                        </a:rPr>
                        <a:t>강현웅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888784"/>
                  </a:ext>
                </a:extLst>
              </a:tr>
              <a:tr h="1368591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b="1" dirty="0"/>
                        <a:t>김민정</a:t>
                      </a:r>
                      <a:endParaRPr lang="en-US" altLang="ko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357994"/>
                  </a:ext>
                </a:extLst>
              </a:tr>
              <a:tr h="1368591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b="1" dirty="0"/>
                        <a:t>전현우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63868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F3C0D4F-8B11-4265-A43C-80E90C1A6BD7}"/>
              </a:ext>
            </a:extLst>
          </p:cNvPr>
          <p:cNvSpPr txBox="1"/>
          <p:nvPr/>
        </p:nvSpPr>
        <p:spPr>
          <a:xfrm>
            <a:off x="2985839" y="5158882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게임 플로우 최적화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C4B8822-EA20-4B4F-8404-22EB326BA719}"/>
              </a:ext>
            </a:extLst>
          </p:cNvPr>
          <p:cNvSpPr/>
          <p:nvPr/>
        </p:nvSpPr>
        <p:spPr>
          <a:xfrm>
            <a:off x="8425561" y="3822686"/>
            <a:ext cx="139700" cy="139700"/>
          </a:xfrm>
          <a:prstGeom prst="ellipse">
            <a:avLst/>
          </a:prstGeom>
          <a:solidFill>
            <a:srgbClr val="E9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919B4E-DD56-49CD-810B-3A97374A06CB}"/>
              </a:ext>
            </a:extLst>
          </p:cNvPr>
          <p:cNvSpPr txBox="1"/>
          <p:nvPr/>
        </p:nvSpPr>
        <p:spPr>
          <a:xfrm>
            <a:off x="5056410" y="5077135"/>
            <a:ext cx="3299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게임 스테이지 적용 및 </a:t>
            </a:r>
            <a:r>
              <a:rPr lang="ko-KR" altLang="en-US" sz="1400" b="1" dirty="0" err="1"/>
              <a:t>쉐이더</a:t>
            </a:r>
            <a:r>
              <a:rPr lang="ko-KR" altLang="en-US" sz="1400" b="1" dirty="0"/>
              <a:t> 연구</a:t>
            </a:r>
            <a:r>
              <a:rPr lang="en-US" altLang="ko-KR" sz="1400" b="1" dirty="0"/>
              <a:t>,</a:t>
            </a:r>
          </a:p>
          <a:p>
            <a:r>
              <a:rPr lang="en-US" altLang="ko-KR" sz="1400" b="1" dirty="0"/>
              <a:t> </a:t>
            </a:r>
            <a:r>
              <a:rPr lang="ko-KR" altLang="en-US" sz="1400" b="1" dirty="0"/>
              <a:t>전체 프로젝트 버그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오류등</a:t>
            </a:r>
            <a:r>
              <a:rPr lang="ko-KR" altLang="en-US" sz="1400" b="1" dirty="0"/>
              <a:t> 문제 해결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5FE38F0-61E5-438E-97DC-AEC82B44A92B}"/>
              </a:ext>
            </a:extLst>
          </p:cNvPr>
          <p:cNvSpPr/>
          <p:nvPr/>
        </p:nvSpPr>
        <p:spPr>
          <a:xfrm>
            <a:off x="8421682" y="5235828"/>
            <a:ext cx="139700" cy="139700"/>
          </a:xfrm>
          <a:prstGeom prst="ellipse">
            <a:avLst/>
          </a:prstGeom>
          <a:solidFill>
            <a:srgbClr val="E9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DA24045-0C9E-456C-8875-C0C249540403}"/>
              </a:ext>
            </a:extLst>
          </p:cNvPr>
          <p:cNvCxnSpPr>
            <a:cxnSpLocks/>
            <a:endCxn id="25" idx="4"/>
          </p:cNvCxnSpPr>
          <p:nvPr/>
        </p:nvCxnSpPr>
        <p:spPr>
          <a:xfrm flipH="1">
            <a:off x="4742445" y="1371874"/>
            <a:ext cx="1332" cy="40036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56F60FE3-D6EC-4C5F-96D6-768F85DCE6B4}"/>
              </a:ext>
            </a:extLst>
          </p:cNvPr>
          <p:cNvSpPr/>
          <p:nvPr/>
        </p:nvSpPr>
        <p:spPr>
          <a:xfrm>
            <a:off x="4672595" y="5235828"/>
            <a:ext cx="139700" cy="139700"/>
          </a:xfrm>
          <a:prstGeom prst="ellipse">
            <a:avLst/>
          </a:prstGeom>
          <a:solidFill>
            <a:srgbClr val="E9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F5CF28-F38F-4B2F-975A-6583798824D8}"/>
              </a:ext>
            </a:extLst>
          </p:cNvPr>
          <p:cNvSpPr/>
          <p:nvPr/>
        </p:nvSpPr>
        <p:spPr>
          <a:xfrm>
            <a:off x="4232197" y="3646549"/>
            <a:ext cx="422680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전체 맵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보스 모델 완성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게임 퀄리티 체크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B9EDA83-2BF3-42C2-A2C5-EB448ECD8A14}"/>
              </a:ext>
            </a:extLst>
          </p:cNvPr>
          <p:cNvSpPr/>
          <p:nvPr/>
        </p:nvSpPr>
        <p:spPr>
          <a:xfrm>
            <a:off x="4179785" y="2278492"/>
            <a:ext cx="4226809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저장 및 옵션 기능 최적화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VR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추가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적용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pPr lvl="0"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추가 스테이지 몬스터 적용 및 스킬 제작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6CA6967-DEBF-42A8-8637-6AF14DBABA3C}"/>
              </a:ext>
            </a:extLst>
          </p:cNvPr>
          <p:cNvSpPr/>
          <p:nvPr/>
        </p:nvSpPr>
        <p:spPr>
          <a:xfrm>
            <a:off x="8421682" y="2418249"/>
            <a:ext cx="139700" cy="139700"/>
          </a:xfrm>
          <a:prstGeom prst="ellipse">
            <a:avLst/>
          </a:prstGeom>
          <a:solidFill>
            <a:srgbClr val="E9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86B6C2-D1D6-49A0-AFE6-A2A6217417B3}"/>
              </a:ext>
            </a:extLst>
          </p:cNvPr>
          <p:cNvSpPr/>
          <p:nvPr/>
        </p:nvSpPr>
        <p:spPr>
          <a:xfrm>
            <a:off x="3351320" y="1385237"/>
            <a:ext cx="101769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월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B640A2-E330-4904-98FD-43D04C041DF8}"/>
              </a:ext>
            </a:extLst>
          </p:cNvPr>
          <p:cNvSpPr/>
          <p:nvPr/>
        </p:nvSpPr>
        <p:spPr>
          <a:xfrm>
            <a:off x="5225679" y="1391340"/>
            <a:ext cx="101769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C21392-C4A7-4661-AE6C-5B84F046988E}"/>
              </a:ext>
            </a:extLst>
          </p:cNvPr>
          <p:cNvSpPr/>
          <p:nvPr/>
        </p:nvSpPr>
        <p:spPr>
          <a:xfrm>
            <a:off x="7096216" y="1387407"/>
            <a:ext cx="101769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0E46AC-36CE-433A-ACCF-37A26D39B65A}"/>
              </a:ext>
            </a:extLst>
          </p:cNvPr>
          <p:cNvSpPr/>
          <p:nvPr/>
        </p:nvSpPr>
        <p:spPr>
          <a:xfrm>
            <a:off x="8970575" y="1389227"/>
            <a:ext cx="101769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월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BDE4987-64CF-42C9-A1FB-F52EB9A5541A}"/>
              </a:ext>
            </a:extLst>
          </p:cNvPr>
          <p:cNvCxnSpPr>
            <a:cxnSpLocks/>
          </p:cNvCxnSpPr>
          <p:nvPr/>
        </p:nvCxnSpPr>
        <p:spPr>
          <a:xfrm>
            <a:off x="10507122" y="1489136"/>
            <a:ext cx="0" cy="38005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418C25E-867E-4400-A7B0-63E464CC6E2C}"/>
              </a:ext>
            </a:extLst>
          </p:cNvPr>
          <p:cNvSpPr/>
          <p:nvPr/>
        </p:nvSpPr>
        <p:spPr>
          <a:xfrm>
            <a:off x="10429515" y="5235828"/>
            <a:ext cx="139700" cy="139700"/>
          </a:xfrm>
          <a:prstGeom prst="ellipse">
            <a:avLst/>
          </a:prstGeom>
          <a:solidFill>
            <a:srgbClr val="E9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BD6A8D7-96CE-4AA2-88A7-CD7A9DD4B666}"/>
              </a:ext>
            </a:extLst>
          </p:cNvPr>
          <p:cNvSpPr/>
          <p:nvPr/>
        </p:nvSpPr>
        <p:spPr>
          <a:xfrm>
            <a:off x="10429515" y="2418249"/>
            <a:ext cx="139700" cy="139700"/>
          </a:xfrm>
          <a:prstGeom prst="ellipse">
            <a:avLst/>
          </a:prstGeom>
          <a:solidFill>
            <a:srgbClr val="E9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1330FA2-E71B-4F65-A8DD-68FBA591A9A9}"/>
              </a:ext>
            </a:extLst>
          </p:cNvPr>
          <p:cNvSpPr/>
          <p:nvPr/>
        </p:nvSpPr>
        <p:spPr>
          <a:xfrm>
            <a:off x="6231487" y="2251980"/>
            <a:ext cx="422680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게임 완성 및 테스트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28395F5-79DC-42D6-9D5D-AAB66B44CAF2}"/>
              </a:ext>
            </a:extLst>
          </p:cNvPr>
          <p:cNvSpPr/>
          <p:nvPr/>
        </p:nvSpPr>
        <p:spPr>
          <a:xfrm>
            <a:off x="6219464" y="5095481"/>
            <a:ext cx="422680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게임 완성 </a:t>
            </a:r>
            <a:r>
              <a:rPr lang="ko-KR" alt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및 테스트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48FC8B0-F0C8-43C3-8878-5AEED5A1A799}"/>
              </a:ext>
            </a:extLst>
          </p:cNvPr>
          <p:cNvSpPr/>
          <p:nvPr/>
        </p:nvSpPr>
        <p:spPr>
          <a:xfrm>
            <a:off x="450121" y="2249495"/>
            <a:ext cx="4226809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전반적 퀄리티 보수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pPr lvl="0"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스킬 및 이펙트 제작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FF04859-F16E-4A76-8DD9-634EE5E39476}"/>
              </a:ext>
            </a:extLst>
          </p:cNvPr>
          <p:cNvSpPr/>
          <p:nvPr/>
        </p:nvSpPr>
        <p:spPr>
          <a:xfrm>
            <a:off x="4692018" y="2389252"/>
            <a:ext cx="139700" cy="139700"/>
          </a:xfrm>
          <a:prstGeom prst="ellipse">
            <a:avLst/>
          </a:prstGeom>
          <a:solidFill>
            <a:srgbClr val="E9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41BD2-BF11-45B7-A225-C408FA710194}"/>
              </a:ext>
            </a:extLst>
          </p:cNvPr>
          <p:cNvSpPr txBox="1"/>
          <p:nvPr/>
        </p:nvSpPr>
        <p:spPr>
          <a:xfrm>
            <a:off x="11418476" y="6457890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11/13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431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8634CB29-BC1B-4137-9226-D2719E100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3" t="19386"/>
          <a:stretch/>
        </p:blipFill>
        <p:spPr>
          <a:xfrm>
            <a:off x="0" y="0"/>
            <a:ext cx="8491532" cy="45569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1950" y="342900"/>
            <a:ext cx="11410950" cy="603885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419100" dist="736600" dir="5400000" sx="93000" sy="93000" algn="t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42709B-0194-4120-B26A-8205B32FF04C}"/>
              </a:ext>
            </a:extLst>
          </p:cNvPr>
          <p:cNvSpPr/>
          <p:nvPr/>
        </p:nvSpPr>
        <p:spPr>
          <a:xfrm>
            <a:off x="1000928" y="51881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10. </a:t>
            </a:r>
            <a:r>
              <a:rPr lang="ko-KR" alt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데모 시연</a:t>
            </a:r>
            <a:endParaRPr lang="en-US" altLang="ko-KR" sz="2800" b="1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0D1F30-400F-4C51-B93E-3A07B07F79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41" b="18101"/>
          <a:stretch/>
        </p:blipFill>
        <p:spPr>
          <a:xfrm>
            <a:off x="3311264" y="1031455"/>
            <a:ext cx="5512322" cy="47950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6BEA25-20C1-49FE-A5F0-9CC66C6CDB6E}"/>
              </a:ext>
            </a:extLst>
          </p:cNvPr>
          <p:cNvSpPr txBox="1"/>
          <p:nvPr/>
        </p:nvSpPr>
        <p:spPr>
          <a:xfrm>
            <a:off x="4980072" y="2617047"/>
            <a:ext cx="2231854" cy="523164"/>
          </a:xfrm>
          <a:prstGeom prst="rect">
            <a:avLst/>
          </a:prstGeom>
          <a:noFill/>
        </p:spPr>
        <p:txBody>
          <a:bodyPr wrap="square" lIns="91385" tIns="45692" rIns="91385" bIns="45692" rtlCol="0">
            <a:spAutoFit/>
          </a:bodyPr>
          <a:lstStyle/>
          <a:p>
            <a:pPr algn="dist"/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  <a:cs typeface="Consolas" pitchFamily="49" charset="0"/>
              </a:rPr>
              <a:t>영상대체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entury Gothic" pitchFamily="34" charset="0"/>
              <a:cs typeface="Consolas" pitchFamily="49" charset="0"/>
            </a:endParaRP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004898D8-452B-41D0-BBFA-626999AEEFC6}"/>
              </a:ext>
            </a:extLst>
          </p:cNvPr>
          <p:cNvSpPr/>
          <p:nvPr/>
        </p:nvSpPr>
        <p:spPr>
          <a:xfrm rot="5400000">
            <a:off x="5984368" y="3783855"/>
            <a:ext cx="223264" cy="226890"/>
          </a:xfrm>
          <a:prstGeom prst="triangle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BE9E3B-1944-49D5-AB04-8F044495D1E9}"/>
              </a:ext>
            </a:extLst>
          </p:cNvPr>
          <p:cNvSpPr/>
          <p:nvPr/>
        </p:nvSpPr>
        <p:spPr>
          <a:xfrm>
            <a:off x="5569258" y="3484488"/>
            <a:ext cx="1053483" cy="825623"/>
          </a:xfrm>
          <a:prstGeom prst="rect">
            <a:avLst/>
          </a:prstGeom>
          <a:noFill/>
          <a:ln w="762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762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CF5061-1F65-49A4-86A1-CB4DE32D4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3D78C4-3452-4BC3-9566-DC5AD6CBFFDF}"/>
              </a:ext>
            </a:extLst>
          </p:cNvPr>
          <p:cNvSpPr txBox="1"/>
          <p:nvPr/>
        </p:nvSpPr>
        <p:spPr>
          <a:xfrm>
            <a:off x="4309465" y="2976815"/>
            <a:ext cx="3573070" cy="523164"/>
          </a:xfrm>
          <a:prstGeom prst="rect">
            <a:avLst/>
          </a:prstGeom>
          <a:noFill/>
        </p:spPr>
        <p:txBody>
          <a:bodyPr wrap="square" lIns="91385" tIns="45692" rIns="91385" bIns="45692" rtlCol="0">
            <a:spAutoFit/>
          </a:bodyPr>
          <a:lstStyle/>
          <a:p>
            <a:pPr algn="dist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Century Gothic" pitchFamily="34" charset="0"/>
                <a:cs typeface="Consolas" pitchFamily="49" charset="0"/>
              </a:rPr>
              <a:t>감사합니다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Century Gothic" pitchFamily="34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06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8634CB29-BC1B-4137-9226-D2719E100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3" t="19386"/>
          <a:stretch/>
        </p:blipFill>
        <p:spPr>
          <a:xfrm>
            <a:off x="0" y="0"/>
            <a:ext cx="8491532" cy="45569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1950" y="342900"/>
            <a:ext cx="11410950" cy="603885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419100" dist="736600" dir="5400000" sx="93000" sy="93000" algn="t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42709B-0194-4120-B26A-8205B32FF04C}"/>
              </a:ext>
            </a:extLst>
          </p:cNvPr>
          <p:cNvSpPr/>
          <p:nvPr/>
        </p:nvSpPr>
        <p:spPr>
          <a:xfrm>
            <a:off x="1000928" y="51881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목차</a:t>
            </a:r>
            <a:endParaRPr lang="en-US" altLang="ko-KR" sz="2800" b="1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116598-1AB0-4473-A39C-9B7D47B6C02A}"/>
              </a:ext>
            </a:extLst>
          </p:cNvPr>
          <p:cNvSpPr txBox="1"/>
          <p:nvPr/>
        </p:nvSpPr>
        <p:spPr>
          <a:xfrm>
            <a:off x="6428020" y="1300305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게임 설명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0C26E1-097E-4B56-B271-FE7DCBA92B39}"/>
              </a:ext>
            </a:extLst>
          </p:cNvPr>
          <p:cNvSpPr txBox="1"/>
          <p:nvPr/>
        </p:nvSpPr>
        <p:spPr>
          <a:xfrm>
            <a:off x="6436369" y="1821584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게임 조작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8B907B-8B55-4F95-BE88-61A4B8AC6A74}"/>
              </a:ext>
            </a:extLst>
          </p:cNvPr>
          <p:cNvSpPr txBox="1"/>
          <p:nvPr/>
        </p:nvSpPr>
        <p:spPr>
          <a:xfrm>
            <a:off x="6428020" y="2346851"/>
            <a:ext cx="3491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chemeClr val="tx2">
                    <a:lumMod val="75000"/>
                  </a:schemeClr>
                </a:solidFill>
              </a:rPr>
              <a:t>4.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기술요소와 중점연구 분야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F1ABE3-E80D-4CB1-9B83-2F5A46AF048B}"/>
              </a:ext>
            </a:extLst>
          </p:cNvPr>
          <p:cNvSpPr txBox="1"/>
          <p:nvPr/>
        </p:nvSpPr>
        <p:spPr>
          <a:xfrm>
            <a:off x="6440499" y="2862377"/>
            <a:ext cx="2465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chemeClr val="tx2">
                    <a:lumMod val="75000"/>
                  </a:schemeClr>
                </a:solidFill>
              </a:rPr>
              <a:t>5.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구성원 역할 분담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926B29-473E-4934-BD1D-470FA2AACB1F}"/>
              </a:ext>
            </a:extLst>
          </p:cNvPr>
          <p:cNvSpPr txBox="1"/>
          <p:nvPr/>
        </p:nvSpPr>
        <p:spPr>
          <a:xfrm>
            <a:off x="6436369" y="3395673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chemeClr val="tx2">
                    <a:lumMod val="75000"/>
                  </a:schemeClr>
                </a:solidFill>
              </a:rPr>
              <a:t>6.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개발 내용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718589-0CBD-41CB-A86B-98142D3DDA45}"/>
              </a:ext>
            </a:extLst>
          </p:cNvPr>
          <p:cNvSpPr txBox="1"/>
          <p:nvPr/>
        </p:nvSpPr>
        <p:spPr>
          <a:xfrm>
            <a:off x="6436369" y="3927563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chemeClr val="tx2">
                    <a:lumMod val="75000"/>
                  </a:schemeClr>
                </a:solidFill>
              </a:rPr>
              <a:t>7.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구현 현황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C31789-CA2F-425D-95FE-4650CBF1B4EE}"/>
              </a:ext>
            </a:extLst>
          </p:cNvPr>
          <p:cNvSpPr txBox="1"/>
          <p:nvPr/>
        </p:nvSpPr>
        <p:spPr>
          <a:xfrm>
            <a:off x="6429173" y="4458489"/>
            <a:ext cx="2465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chemeClr val="tx2">
                    <a:lumMod val="75000"/>
                  </a:schemeClr>
                </a:solidFill>
              </a:rPr>
              <a:t>8.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문제점 및 보완책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9A00FE-FBBB-4C95-B7C1-D625518D3169}"/>
              </a:ext>
            </a:extLst>
          </p:cNvPr>
          <p:cNvSpPr txBox="1"/>
          <p:nvPr/>
        </p:nvSpPr>
        <p:spPr>
          <a:xfrm>
            <a:off x="6436369" y="4988659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chemeClr val="tx2">
                    <a:lumMod val="75000"/>
                  </a:schemeClr>
                </a:solidFill>
              </a:rPr>
              <a:t>9.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향후 계획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2CA32EE-AB9C-4BD0-8F3E-47C85FCB778F}"/>
              </a:ext>
            </a:extLst>
          </p:cNvPr>
          <p:cNvCxnSpPr>
            <a:cxnSpLocks/>
          </p:cNvCxnSpPr>
          <p:nvPr/>
        </p:nvCxnSpPr>
        <p:spPr>
          <a:xfrm>
            <a:off x="6482925" y="1700415"/>
            <a:ext cx="445702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B3E0E862-1B6E-4B6B-9606-01DAE3F7693C}"/>
              </a:ext>
            </a:extLst>
          </p:cNvPr>
          <p:cNvCxnSpPr>
            <a:cxnSpLocks/>
          </p:cNvCxnSpPr>
          <p:nvPr/>
        </p:nvCxnSpPr>
        <p:spPr>
          <a:xfrm>
            <a:off x="6482925" y="2221694"/>
            <a:ext cx="445702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F01968B-AB8B-4F96-A622-736F014F7A3A}"/>
              </a:ext>
            </a:extLst>
          </p:cNvPr>
          <p:cNvCxnSpPr>
            <a:cxnSpLocks/>
          </p:cNvCxnSpPr>
          <p:nvPr/>
        </p:nvCxnSpPr>
        <p:spPr>
          <a:xfrm>
            <a:off x="6482925" y="2746961"/>
            <a:ext cx="445702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3B05A962-14E4-4947-9AC3-D9D1987F6D30}"/>
              </a:ext>
            </a:extLst>
          </p:cNvPr>
          <p:cNvCxnSpPr>
            <a:cxnSpLocks/>
          </p:cNvCxnSpPr>
          <p:nvPr/>
        </p:nvCxnSpPr>
        <p:spPr>
          <a:xfrm>
            <a:off x="6482925" y="3262487"/>
            <a:ext cx="445702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FC1FA530-87AD-41FA-8AAE-13DC435DA0CA}"/>
              </a:ext>
            </a:extLst>
          </p:cNvPr>
          <p:cNvCxnSpPr>
            <a:cxnSpLocks/>
          </p:cNvCxnSpPr>
          <p:nvPr/>
        </p:nvCxnSpPr>
        <p:spPr>
          <a:xfrm>
            <a:off x="6482925" y="3795783"/>
            <a:ext cx="445702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0869DF74-C2E9-4E71-93D7-8B2CF646022D}"/>
              </a:ext>
            </a:extLst>
          </p:cNvPr>
          <p:cNvCxnSpPr>
            <a:cxnSpLocks/>
          </p:cNvCxnSpPr>
          <p:nvPr/>
        </p:nvCxnSpPr>
        <p:spPr>
          <a:xfrm>
            <a:off x="6482925" y="4327673"/>
            <a:ext cx="445702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C696AEEB-614B-4BC6-A241-FE5EB9340B01}"/>
              </a:ext>
            </a:extLst>
          </p:cNvPr>
          <p:cNvCxnSpPr>
            <a:cxnSpLocks/>
          </p:cNvCxnSpPr>
          <p:nvPr/>
        </p:nvCxnSpPr>
        <p:spPr>
          <a:xfrm>
            <a:off x="6482925" y="4858599"/>
            <a:ext cx="445702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DCEF253D-8D34-447D-ACE5-249FB9956372}"/>
              </a:ext>
            </a:extLst>
          </p:cNvPr>
          <p:cNvCxnSpPr>
            <a:cxnSpLocks/>
          </p:cNvCxnSpPr>
          <p:nvPr/>
        </p:nvCxnSpPr>
        <p:spPr>
          <a:xfrm>
            <a:off x="6482925" y="5388769"/>
            <a:ext cx="445702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3C28BCA-DACE-40D7-B4BC-B0A3105795D0}"/>
              </a:ext>
            </a:extLst>
          </p:cNvPr>
          <p:cNvSpPr txBox="1"/>
          <p:nvPr/>
        </p:nvSpPr>
        <p:spPr>
          <a:xfrm>
            <a:off x="6433610" y="783277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개요</a:t>
            </a: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36789E2C-B1DC-4DD4-B65A-9E46EE14E39B}"/>
              </a:ext>
            </a:extLst>
          </p:cNvPr>
          <p:cNvCxnSpPr>
            <a:cxnSpLocks/>
          </p:cNvCxnSpPr>
          <p:nvPr/>
        </p:nvCxnSpPr>
        <p:spPr>
          <a:xfrm>
            <a:off x="6488515" y="1183387"/>
            <a:ext cx="445702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AACD317-9002-41EC-B4A2-F6D8E0462BED}"/>
              </a:ext>
            </a:extLst>
          </p:cNvPr>
          <p:cNvSpPr txBox="1"/>
          <p:nvPr/>
        </p:nvSpPr>
        <p:spPr>
          <a:xfrm>
            <a:off x="6436369" y="5518828"/>
            <a:ext cx="1755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chemeClr val="tx2">
                    <a:lumMod val="75000"/>
                  </a:schemeClr>
                </a:solidFill>
              </a:rPr>
              <a:t>10.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데모 시연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8D6F144-86F9-450D-AEE4-3B0FDF1F20F8}"/>
              </a:ext>
            </a:extLst>
          </p:cNvPr>
          <p:cNvCxnSpPr>
            <a:cxnSpLocks/>
          </p:cNvCxnSpPr>
          <p:nvPr/>
        </p:nvCxnSpPr>
        <p:spPr>
          <a:xfrm>
            <a:off x="6482925" y="5918938"/>
            <a:ext cx="445702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AC74453-0642-4A82-88C7-5DAB9AB46CAD}"/>
              </a:ext>
            </a:extLst>
          </p:cNvPr>
          <p:cNvSpPr txBox="1"/>
          <p:nvPr/>
        </p:nvSpPr>
        <p:spPr>
          <a:xfrm>
            <a:off x="11418476" y="6457890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2/13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26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8634CB29-BC1B-4137-9226-D2719E100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3" t="19386"/>
          <a:stretch/>
        </p:blipFill>
        <p:spPr>
          <a:xfrm>
            <a:off x="0" y="0"/>
            <a:ext cx="8491532" cy="45569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1950" y="342900"/>
            <a:ext cx="11410950" cy="603885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419100" dist="736600" dir="5400000" sx="93000" sy="93000" algn="t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42709B-0194-4120-B26A-8205B32FF04C}"/>
              </a:ext>
            </a:extLst>
          </p:cNvPr>
          <p:cNvSpPr/>
          <p:nvPr/>
        </p:nvSpPr>
        <p:spPr>
          <a:xfrm>
            <a:off x="1000928" y="51881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1. </a:t>
            </a:r>
            <a:r>
              <a:rPr lang="ko-KR" alt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개요</a:t>
            </a:r>
            <a:endParaRPr lang="en-US" altLang="ko-KR" sz="2800" b="1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2D36DEA9-3E20-4CAB-865D-55D9D8B1A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616648"/>
              </p:ext>
            </p:extLst>
          </p:nvPr>
        </p:nvGraphicFramePr>
        <p:xfrm>
          <a:off x="2521258" y="1748084"/>
          <a:ext cx="8462321" cy="3361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2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6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0458">
                <a:tc rowSpan="4"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2400" dirty="0" err="1">
                          <a:solidFill>
                            <a:schemeClr val="tx1"/>
                          </a:solidFill>
                        </a:rPr>
                        <a:t>Rucid</a:t>
                      </a:r>
                      <a:endParaRPr lang="en-US" altLang="ko-KR" sz="2400" dirty="0">
                        <a:solidFill>
                          <a:schemeClr val="tx1"/>
                        </a:solidFill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Witch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자각마녀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marT="21600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장르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3D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아케이드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대전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458"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>
                        <a:solidFill>
                          <a:srgbClr val="3ECF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effectLst/>
                        </a:rPr>
                        <a:t>플랫폼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</a:rPr>
                        <a:t>PC, </a:t>
                      </a:r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  <a:effectLst/>
                        </a:rPr>
                        <a:t>오큘러스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effectLst/>
                        </a:rPr>
                        <a:t> 리프트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0458"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>
                        <a:solidFill>
                          <a:srgbClr val="3ECF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연령 등급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세 </a:t>
                      </a:r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</a:rPr>
                        <a:t>이용가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0458"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>
                        <a:solidFill>
                          <a:srgbClr val="3ECF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요구 사항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/>
                        <a:t>그래픽카드 </a:t>
                      </a:r>
                      <a:r>
                        <a:rPr lang="en-US" altLang="ko-KR" sz="1600" b="1" dirty="0"/>
                        <a:t>GTX 980</a:t>
                      </a:r>
                      <a:r>
                        <a:rPr lang="ko-KR" altLang="en-US" sz="1600" b="1" dirty="0"/>
                        <a:t>이상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5B64A4A-D18C-428F-9A9F-E4D54AB6D97F}"/>
              </a:ext>
            </a:extLst>
          </p:cNvPr>
          <p:cNvSpPr txBox="1"/>
          <p:nvPr/>
        </p:nvSpPr>
        <p:spPr>
          <a:xfrm>
            <a:off x="11418476" y="6457890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3/13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04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8634CB29-BC1B-4137-9226-D2719E100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3" t="19386"/>
          <a:stretch/>
        </p:blipFill>
        <p:spPr>
          <a:xfrm>
            <a:off x="0" y="0"/>
            <a:ext cx="8491532" cy="45569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1950" y="342900"/>
            <a:ext cx="11410950" cy="603885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419100" dist="736600" dir="5400000" sx="93000" sy="93000" algn="t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42709B-0194-4120-B26A-8205B32FF04C}"/>
              </a:ext>
            </a:extLst>
          </p:cNvPr>
          <p:cNvSpPr/>
          <p:nvPr/>
        </p:nvSpPr>
        <p:spPr>
          <a:xfrm>
            <a:off x="1000928" y="51881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2. </a:t>
            </a:r>
            <a:r>
              <a:rPr lang="ko-KR" alt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게임 설명</a:t>
            </a:r>
            <a:endParaRPr lang="en-US" altLang="ko-KR" sz="2800" b="1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950389-E0BD-45FF-8B24-E74BA7F534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92" y="1613473"/>
            <a:ext cx="4467074" cy="29661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8C6C1D6-E506-484C-97DB-9A1AD69E1B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993" y="1590846"/>
            <a:ext cx="4467074" cy="2966137"/>
          </a:xfrm>
          <a:prstGeom prst="rect">
            <a:avLst/>
          </a:prstGeom>
        </p:spPr>
      </p:pic>
      <p:sp>
        <p:nvSpPr>
          <p:cNvPr id="13" name="모서리가 둥근 직사각형 92">
            <a:extLst>
              <a:ext uri="{FF2B5EF4-FFF2-40B4-BE49-F238E27FC236}">
                <a16:creationId xmlns:a16="http://schemas.microsoft.com/office/drawing/2014/main" id="{3BA70ADF-392C-41A7-A932-8BAF4ABBBF68}"/>
              </a:ext>
            </a:extLst>
          </p:cNvPr>
          <p:cNvSpPr/>
          <p:nvPr/>
        </p:nvSpPr>
        <p:spPr>
          <a:xfrm>
            <a:off x="7434698" y="4820650"/>
            <a:ext cx="2425664" cy="525251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전투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모서리가 둥근 직사각형 92">
            <a:extLst>
              <a:ext uri="{FF2B5EF4-FFF2-40B4-BE49-F238E27FC236}">
                <a16:creationId xmlns:a16="http://schemas.microsoft.com/office/drawing/2014/main" id="{EDDA7FA8-FD8E-436E-B3BA-F543B4826989}"/>
              </a:ext>
            </a:extLst>
          </p:cNvPr>
          <p:cNvSpPr/>
          <p:nvPr/>
        </p:nvSpPr>
        <p:spPr>
          <a:xfrm>
            <a:off x="2340597" y="4820651"/>
            <a:ext cx="2425664" cy="525251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스킬 등록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7DA763-52F2-4D30-9C9E-52022353AD60}"/>
              </a:ext>
            </a:extLst>
          </p:cNvPr>
          <p:cNvSpPr txBox="1"/>
          <p:nvPr/>
        </p:nvSpPr>
        <p:spPr>
          <a:xfrm>
            <a:off x="11418476" y="6457890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4/13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2B1920-42B7-4F34-9C2B-2C5AC852A0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10" y="1408992"/>
            <a:ext cx="3040954" cy="171053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4B065DA-49DC-4E9F-8720-27F5E9B820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25" y="1408992"/>
            <a:ext cx="2905594" cy="163439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A4E38EC-49B3-4B50-8777-1797B5B4D54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121" y="3119528"/>
            <a:ext cx="2927957" cy="164697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012D8E2-7874-477C-A3D6-E6D8D837008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12" y="3206954"/>
            <a:ext cx="2779813" cy="156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0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8634CB29-BC1B-4137-9226-D2719E100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3" t="19386"/>
          <a:stretch/>
        </p:blipFill>
        <p:spPr>
          <a:xfrm>
            <a:off x="0" y="0"/>
            <a:ext cx="8491532" cy="45569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1950" y="342900"/>
            <a:ext cx="11410950" cy="603885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419100" dist="736600" dir="5400000" sx="93000" sy="93000" algn="t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42709B-0194-4120-B26A-8205B32FF04C}"/>
              </a:ext>
            </a:extLst>
          </p:cNvPr>
          <p:cNvSpPr/>
          <p:nvPr/>
        </p:nvSpPr>
        <p:spPr>
          <a:xfrm>
            <a:off x="1000928" y="51881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3. </a:t>
            </a:r>
            <a:r>
              <a:rPr lang="ko-KR" alt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게임 조작</a:t>
            </a:r>
            <a:endParaRPr lang="en-US" altLang="ko-KR" sz="2800" b="1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ECAB57-346D-4917-B975-0618BA9E8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679" y="1517086"/>
            <a:ext cx="8990641" cy="43198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74053A-E03F-482E-8620-A420DC849932}"/>
              </a:ext>
            </a:extLst>
          </p:cNvPr>
          <p:cNvSpPr txBox="1"/>
          <p:nvPr/>
        </p:nvSpPr>
        <p:spPr>
          <a:xfrm>
            <a:off x="11418476" y="6457890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5/13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8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8634CB29-BC1B-4137-9226-D2719E100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3" t="19386"/>
          <a:stretch/>
        </p:blipFill>
        <p:spPr>
          <a:xfrm>
            <a:off x="0" y="0"/>
            <a:ext cx="8491532" cy="45569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4823" y="356043"/>
            <a:ext cx="11410950" cy="603885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419100" dist="736600" dir="5400000" sx="93000" sy="93000" algn="t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각 삼각형 21">
            <a:extLst>
              <a:ext uri="{FF2B5EF4-FFF2-40B4-BE49-F238E27FC236}">
                <a16:creationId xmlns:a16="http://schemas.microsoft.com/office/drawing/2014/main" id="{4E5AD868-70F7-4736-B4D2-92414412A050}"/>
              </a:ext>
            </a:extLst>
          </p:cNvPr>
          <p:cNvSpPr/>
          <p:nvPr/>
        </p:nvSpPr>
        <p:spPr>
          <a:xfrm rot="18778041" flipH="1">
            <a:off x="7526068" y="2892805"/>
            <a:ext cx="914537" cy="3816235"/>
          </a:xfrm>
          <a:prstGeom prst="rtTriangle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prstClr val="white"/>
              </a:solidFill>
              <a:latin typeface="+mn-ea"/>
            </a:endParaRPr>
          </a:p>
        </p:txBody>
      </p:sp>
      <p:sp>
        <p:nvSpPr>
          <p:cNvPr id="23" name="모서리가 둥근 직사각형 11">
            <a:extLst>
              <a:ext uri="{FF2B5EF4-FFF2-40B4-BE49-F238E27FC236}">
                <a16:creationId xmlns:a16="http://schemas.microsoft.com/office/drawing/2014/main" id="{1B04D3DE-BC63-4580-9BC9-3216B8022561}"/>
              </a:ext>
            </a:extLst>
          </p:cNvPr>
          <p:cNvSpPr/>
          <p:nvPr/>
        </p:nvSpPr>
        <p:spPr>
          <a:xfrm rot="18900000">
            <a:off x="8311580" y="3328737"/>
            <a:ext cx="2263235" cy="2263235"/>
          </a:xfrm>
          <a:prstGeom prst="roundRect">
            <a:avLst>
              <a:gd name="adj" fmla="val 6953"/>
            </a:avLst>
          </a:prstGeom>
          <a:solidFill>
            <a:schemeClr val="bg1"/>
          </a:solidFill>
          <a:ln w="22860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42709B-0194-4120-B26A-8205B32FF04C}"/>
              </a:ext>
            </a:extLst>
          </p:cNvPr>
          <p:cNvSpPr/>
          <p:nvPr/>
        </p:nvSpPr>
        <p:spPr>
          <a:xfrm>
            <a:off x="1000928" y="51881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4. </a:t>
            </a:r>
            <a:r>
              <a:rPr lang="ko-KR" alt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기술요소와 중점연구 분야</a:t>
            </a:r>
            <a:endParaRPr lang="en-US" altLang="ko-KR" sz="2800" b="1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EE2D31-D743-43ED-8221-6BBC5758924F}"/>
              </a:ext>
            </a:extLst>
          </p:cNvPr>
          <p:cNvGrpSpPr/>
          <p:nvPr/>
        </p:nvGrpSpPr>
        <p:grpSpPr>
          <a:xfrm>
            <a:off x="-355747" y="2035328"/>
            <a:ext cx="7806900" cy="2463573"/>
            <a:chOff x="-1711117" y="1553297"/>
            <a:chExt cx="9618043" cy="3035104"/>
          </a:xfrm>
        </p:grpSpPr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9F159463-38C3-4B50-B03C-9A832882E47E}"/>
                </a:ext>
              </a:extLst>
            </p:cNvPr>
            <p:cNvSpPr/>
            <p:nvPr/>
          </p:nvSpPr>
          <p:spPr>
            <a:xfrm rot="18778041" flipH="1">
              <a:off x="76318" y="1016232"/>
              <a:ext cx="1126703" cy="4701574"/>
            </a:xfrm>
            <a:prstGeom prst="rtTriangl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  <a:effectLst>
              <a:softEdge rad="228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8" name="모서리가 둥근 직사각형 11">
              <a:extLst>
                <a:ext uri="{FF2B5EF4-FFF2-40B4-BE49-F238E27FC236}">
                  <a16:creationId xmlns:a16="http://schemas.microsoft.com/office/drawing/2014/main" id="{30CC762D-5169-4C01-AAA5-03BF8766CDC9}"/>
                </a:ext>
              </a:extLst>
            </p:cNvPr>
            <p:cNvSpPr/>
            <p:nvPr/>
          </p:nvSpPr>
          <p:spPr>
            <a:xfrm rot="18900000">
              <a:off x="1044063" y="1553297"/>
              <a:ext cx="2788289" cy="2788289"/>
            </a:xfrm>
            <a:prstGeom prst="roundRect">
              <a:avLst>
                <a:gd name="adj" fmla="val 6953"/>
              </a:avLst>
            </a:prstGeom>
            <a:solidFill>
              <a:schemeClr val="bg1"/>
            </a:solidFill>
            <a:ln w="22860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D20129-6A61-46B8-B7C6-143F286D390B}"/>
                </a:ext>
              </a:extLst>
            </p:cNvPr>
            <p:cNvSpPr txBox="1"/>
            <p:nvPr/>
          </p:nvSpPr>
          <p:spPr>
            <a:xfrm>
              <a:off x="5101929" y="3109606"/>
              <a:ext cx="2804997" cy="1478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메모리풀</a:t>
              </a:r>
              <a:r>
                <a:rPr lang="en-US" altLang="ko-KR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, </a:t>
              </a:r>
              <a:r>
                <a:rPr lang="ko-KR" altLang="en-US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코루틴등을</a:t>
              </a:r>
              <a:r>
                <a:rPr lang="ko-KR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 활용한 </a:t>
              </a:r>
              <a:r>
                <a:rPr lang="en-US" altLang="ko-KR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60~100fps </a:t>
              </a:r>
            </a:p>
            <a:p>
              <a:pPr algn="ctr"/>
              <a:r>
                <a:rPr lang="en-US" altLang="ko-KR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VR</a:t>
              </a:r>
              <a:r>
                <a:rPr lang="ko-KR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게임 최적화</a:t>
              </a:r>
              <a:endPara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</p:grpSp>
      <p:sp>
        <p:nvSpPr>
          <p:cNvPr id="10" name="모서리가 둥근 직사각형 20">
            <a:extLst>
              <a:ext uri="{FF2B5EF4-FFF2-40B4-BE49-F238E27FC236}">
                <a16:creationId xmlns:a16="http://schemas.microsoft.com/office/drawing/2014/main" id="{9BC567F8-AD99-4199-8485-FA8F06DA3BA2}"/>
              </a:ext>
            </a:extLst>
          </p:cNvPr>
          <p:cNvSpPr/>
          <p:nvPr/>
        </p:nvSpPr>
        <p:spPr>
          <a:xfrm rot="18900000">
            <a:off x="5110881" y="2643159"/>
            <a:ext cx="2263235" cy="2263235"/>
          </a:xfrm>
          <a:prstGeom prst="roundRect">
            <a:avLst>
              <a:gd name="adj" fmla="val 6953"/>
            </a:avLst>
          </a:prstGeom>
          <a:noFill/>
          <a:ln w="2222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3C015F-8403-4F9A-B31B-3E9B6DF7F470}"/>
              </a:ext>
            </a:extLst>
          </p:cNvPr>
          <p:cNvSpPr txBox="1"/>
          <p:nvPr/>
        </p:nvSpPr>
        <p:spPr>
          <a:xfrm>
            <a:off x="8413535" y="4180470"/>
            <a:ext cx="212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BTS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패턴을 이용한 인공지능 구현</a:t>
            </a:r>
            <a:endParaRPr lang="ko-KR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89D460-E061-4101-8906-85AB6933F486}"/>
              </a:ext>
            </a:extLst>
          </p:cNvPr>
          <p:cNvSpPr txBox="1"/>
          <p:nvPr/>
        </p:nvSpPr>
        <p:spPr>
          <a:xfrm>
            <a:off x="2017705" y="2914049"/>
            <a:ext cx="212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VR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모션컨트롤 및 </a:t>
            </a:r>
            <a:r>
              <a:rPr lang="ko-KR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룸스케일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구성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57E076B-47A0-4BA9-A414-E84935A7D5AC}"/>
              </a:ext>
            </a:extLst>
          </p:cNvPr>
          <p:cNvGrpSpPr/>
          <p:nvPr/>
        </p:nvGrpSpPr>
        <p:grpSpPr>
          <a:xfrm>
            <a:off x="1552370" y="2449363"/>
            <a:ext cx="416222" cy="416222"/>
            <a:chOff x="943440" y="1949747"/>
            <a:chExt cx="476182" cy="476182"/>
          </a:xfrm>
          <a:effectLst/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8577158-1970-42E9-80E7-52D1C8A62FC4}"/>
                </a:ext>
              </a:extLst>
            </p:cNvPr>
            <p:cNvSpPr/>
            <p:nvPr/>
          </p:nvSpPr>
          <p:spPr>
            <a:xfrm>
              <a:off x="943440" y="1949747"/>
              <a:ext cx="476182" cy="476182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7" name="자유형 34">
              <a:extLst>
                <a:ext uri="{FF2B5EF4-FFF2-40B4-BE49-F238E27FC236}">
                  <a16:creationId xmlns:a16="http://schemas.microsoft.com/office/drawing/2014/main" id="{E409294D-9EB5-49F5-AACA-19FDC0216B88}"/>
                </a:ext>
              </a:extLst>
            </p:cNvPr>
            <p:cNvSpPr/>
            <p:nvPr/>
          </p:nvSpPr>
          <p:spPr>
            <a:xfrm rot="14400000">
              <a:off x="1115495" y="2081363"/>
              <a:ext cx="147707" cy="218308"/>
            </a:xfrm>
            <a:custGeom>
              <a:avLst/>
              <a:gdLst>
                <a:gd name="connsiteX0" fmla="*/ 28584 w 390845"/>
                <a:gd name="connsiteY0" fmla="*/ 9071 h 577661"/>
                <a:gd name="connsiteX1" fmla="*/ 28584 w 390845"/>
                <a:gd name="connsiteY1" fmla="*/ 9071 h 577661"/>
                <a:gd name="connsiteX2" fmla="*/ 28583 w 390845"/>
                <a:gd name="connsiteY2" fmla="*/ 9071 h 577661"/>
                <a:gd name="connsiteX3" fmla="*/ 369453 w 390845"/>
                <a:gd name="connsiteY3" fmla="*/ 554985 h 577661"/>
                <a:gd name="connsiteX4" fmla="*/ 352434 w 390845"/>
                <a:gd name="connsiteY4" fmla="*/ 569997 h 577661"/>
                <a:gd name="connsiteX5" fmla="*/ 352433 w 390845"/>
                <a:gd name="connsiteY5" fmla="*/ 569996 h 577661"/>
                <a:gd name="connsiteX6" fmla="*/ 274365 w 390845"/>
                <a:gd name="connsiteY6" fmla="*/ 549078 h 577661"/>
                <a:gd name="connsiteX7" fmla="*/ 7666 w 390845"/>
                <a:gd name="connsiteY7" fmla="*/ 87139 h 577661"/>
                <a:gd name="connsiteX8" fmla="*/ 11565 w 390845"/>
                <a:gd name="connsiteY8" fmla="*/ 24083 h 577661"/>
                <a:gd name="connsiteX9" fmla="*/ 28584 w 390845"/>
                <a:gd name="connsiteY9" fmla="*/ 9071 h 577661"/>
                <a:gd name="connsiteX10" fmla="*/ 50094 w 390845"/>
                <a:gd name="connsiteY10" fmla="*/ 1838 h 577661"/>
                <a:gd name="connsiteX11" fmla="*/ 71950 w 390845"/>
                <a:gd name="connsiteY11" fmla="*/ 3362 h 577661"/>
                <a:gd name="connsiteX12" fmla="*/ 75589 w 390845"/>
                <a:gd name="connsiteY12" fmla="*/ 5138 h 577661"/>
                <a:gd name="connsiteX13" fmla="*/ 87994 w 390845"/>
                <a:gd name="connsiteY13" fmla="*/ 0 h 577661"/>
                <a:gd name="connsiteX14" fmla="*/ 333695 w 390845"/>
                <a:gd name="connsiteY14" fmla="*/ 0 h 577661"/>
                <a:gd name="connsiteX15" fmla="*/ 390845 w 390845"/>
                <a:gd name="connsiteY15" fmla="*/ 57150 h 577661"/>
                <a:gd name="connsiteX16" fmla="*/ 390844 w 390845"/>
                <a:gd name="connsiteY16" fmla="*/ 57150 h 577661"/>
                <a:gd name="connsiteX17" fmla="*/ 333694 w 390845"/>
                <a:gd name="connsiteY17" fmla="*/ 114300 h 577661"/>
                <a:gd name="connsiteX18" fmla="*/ 155328 w 390845"/>
                <a:gd name="connsiteY18" fmla="*/ 114299 h 577661"/>
                <a:gd name="connsiteX19" fmla="*/ 373352 w 390845"/>
                <a:gd name="connsiteY19" fmla="*/ 491929 h 577661"/>
                <a:gd name="connsiteX20" fmla="*/ 369453 w 390845"/>
                <a:gd name="connsiteY20" fmla="*/ 554985 h 577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0845" h="577661">
                  <a:moveTo>
                    <a:pt x="28584" y="9071"/>
                  </a:moveTo>
                  <a:lnTo>
                    <a:pt x="28584" y="9071"/>
                  </a:lnTo>
                  <a:lnTo>
                    <a:pt x="28583" y="9071"/>
                  </a:lnTo>
                  <a:close/>
                  <a:moveTo>
                    <a:pt x="369453" y="554985"/>
                  </a:moveTo>
                  <a:cubicBezTo>
                    <a:pt x="364978" y="560908"/>
                    <a:pt x="359267" y="566051"/>
                    <a:pt x="352434" y="569997"/>
                  </a:cubicBezTo>
                  <a:lnTo>
                    <a:pt x="352433" y="569996"/>
                  </a:lnTo>
                  <a:cubicBezTo>
                    <a:pt x="325099" y="585777"/>
                    <a:pt x="290146" y="576412"/>
                    <a:pt x="274365" y="549078"/>
                  </a:cubicBezTo>
                  <a:lnTo>
                    <a:pt x="7666" y="87139"/>
                  </a:lnTo>
                  <a:cubicBezTo>
                    <a:pt x="-4170" y="66638"/>
                    <a:pt x="-1861" y="41852"/>
                    <a:pt x="11565" y="24083"/>
                  </a:cubicBezTo>
                  <a:lnTo>
                    <a:pt x="28584" y="9071"/>
                  </a:lnTo>
                  <a:lnTo>
                    <a:pt x="50094" y="1838"/>
                  </a:lnTo>
                  <a:cubicBezTo>
                    <a:pt x="57461" y="924"/>
                    <a:pt x="64886" y="1469"/>
                    <a:pt x="71950" y="3362"/>
                  </a:cubicBezTo>
                  <a:lnTo>
                    <a:pt x="75589" y="5138"/>
                  </a:lnTo>
                  <a:lnTo>
                    <a:pt x="87994" y="0"/>
                  </a:lnTo>
                  <a:lnTo>
                    <a:pt x="333695" y="0"/>
                  </a:lnTo>
                  <a:cubicBezTo>
                    <a:pt x="365258" y="0"/>
                    <a:pt x="390845" y="25587"/>
                    <a:pt x="390845" y="57150"/>
                  </a:cubicBezTo>
                  <a:lnTo>
                    <a:pt x="390844" y="57150"/>
                  </a:lnTo>
                  <a:cubicBezTo>
                    <a:pt x="390844" y="88713"/>
                    <a:pt x="365257" y="114300"/>
                    <a:pt x="333694" y="114300"/>
                  </a:cubicBezTo>
                  <a:lnTo>
                    <a:pt x="155328" y="114299"/>
                  </a:lnTo>
                  <a:lnTo>
                    <a:pt x="373352" y="491929"/>
                  </a:lnTo>
                  <a:cubicBezTo>
                    <a:pt x="385188" y="512429"/>
                    <a:pt x="382879" y="537215"/>
                    <a:pt x="369453" y="5549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80D765-3F21-47BE-BED8-74ECAA64D8BF}"/>
              </a:ext>
            </a:extLst>
          </p:cNvPr>
          <p:cNvGrpSpPr/>
          <p:nvPr/>
        </p:nvGrpSpPr>
        <p:grpSpPr>
          <a:xfrm>
            <a:off x="4827715" y="3106714"/>
            <a:ext cx="416222" cy="416222"/>
            <a:chOff x="943440" y="1949747"/>
            <a:chExt cx="476182" cy="476182"/>
          </a:xfrm>
          <a:effectLst/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2BDBF0B-8F4F-4A10-B7DF-37789C43CB3E}"/>
                </a:ext>
              </a:extLst>
            </p:cNvPr>
            <p:cNvSpPr/>
            <p:nvPr/>
          </p:nvSpPr>
          <p:spPr>
            <a:xfrm>
              <a:off x="943440" y="1949747"/>
              <a:ext cx="476182" cy="476182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20" name="자유형 34">
              <a:extLst>
                <a:ext uri="{FF2B5EF4-FFF2-40B4-BE49-F238E27FC236}">
                  <a16:creationId xmlns:a16="http://schemas.microsoft.com/office/drawing/2014/main" id="{25CB0CFB-7A52-4731-8F71-2FA72A4CDA40}"/>
                </a:ext>
              </a:extLst>
            </p:cNvPr>
            <p:cNvSpPr/>
            <p:nvPr/>
          </p:nvSpPr>
          <p:spPr>
            <a:xfrm rot="14400000">
              <a:off x="1115495" y="2081363"/>
              <a:ext cx="147707" cy="218308"/>
            </a:xfrm>
            <a:custGeom>
              <a:avLst/>
              <a:gdLst>
                <a:gd name="connsiteX0" fmla="*/ 28584 w 390845"/>
                <a:gd name="connsiteY0" fmla="*/ 9071 h 577661"/>
                <a:gd name="connsiteX1" fmla="*/ 28584 w 390845"/>
                <a:gd name="connsiteY1" fmla="*/ 9071 h 577661"/>
                <a:gd name="connsiteX2" fmla="*/ 28583 w 390845"/>
                <a:gd name="connsiteY2" fmla="*/ 9071 h 577661"/>
                <a:gd name="connsiteX3" fmla="*/ 369453 w 390845"/>
                <a:gd name="connsiteY3" fmla="*/ 554985 h 577661"/>
                <a:gd name="connsiteX4" fmla="*/ 352434 w 390845"/>
                <a:gd name="connsiteY4" fmla="*/ 569997 h 577661"/>
                <a:gd name="connsiteX5" fmla="*/ 352433 w 390845"/>
                <a:gd name="connsiteY5" fmla="*/ 569996 h 577661"/>
                <a:gd name="connsiteX6" fmla="*/ 274365 w 390845"/>
                <a:gd name="connsiteY6" fmla="*/ 549078 h 577661"/>
                <a:gd name="connsiteX7" fmla="*/ 7666 w 390845"/>
                <a:gd name="connsiteY7" fmla="*/ 87139 h 577661"/>
                <a:gd name="connsiteX8" fmla="*/ 11565 w 390845"/>
                <a:gd name="connsiteY8" fmla="*/ 24083 h 577661"/>
                <a:gd name="connsiteX9" fmla="*/ 28584 w 390845"/>
                <a:gd name="connsiteY9" fmla="*/ 9071 h 577661"/>
                <a:gd name="connsiteX10" fmla="*/ 50094 w 390845"/>
                <a:gd name="connsiteY10" fmla="*/ 1838 h 577661"/>
                <a:gd name="connsiteX11" fmla="*/ 71950 w 390845"/>
                <a:gd name="connsiteY11" fmla="*/ 3362 h 577661"/>
                <a:gd name="connsiteX12" fmla="*/ 75589 w 390845"/>
                <a:gd name="connsiteY12" fmla="*/ 5138 h 577661"/>
                <a:gd name="connsiteX13" fmla="*/ 87994 w 390845"/>
                <a:gd name="connsiteY13" fmla="*/ 0 h 577661"/>
                <a:gd name="connsiteX14" fmla="*/ 333695 w 390845"/>
                <a:gd name="connsiteY14" fmla="*/ 0 h 577661"/>
                <a:gd name="connsiteX15" fmla="*/ 390845 w 390845"/>
                <a:gd name="connsiteY15" fmla="*/ 57150 h 577661"/>
                <a:gd name="connsiteX16" fmla="*/ 390844 w 390845"/>
                <a:gd name="connsiteY16" fmla="*/ 57150 h 577661"/>
                <a:gd name="connsiteX17" fmla="*/ 333694 w 390845"/>
                <a:gd name="connsiteY17" fmla="*/ 114300 h 577661"/>
                <a:gd name="connsiteX18" fmla="*/ 155328 w 390845"/>
                <a:gd name="connsiteY18" fmla="*/ 114299 h 577661"/>
                <a:gd name="connsiteX19" fmla="*/ 373352 w 390845"/>
                <a:gd name="connsiteY19" fmla="*/ 491929 h 577661"/>
                <a:gd name="connsiteX20" fmla="*/ 369453 w 390845"/>
                <a:gd name="connsiteY20" fmla="*/ 554985 h 577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0845" h="577661">
                  <a:moveTo>
                    <a:pt x="28584" y="9071"/>
                  </a:moveTo>
                  <a:lnTo>
                    <a:pt x="28584" y="9071"/>
                  </a:lnTo>
                  <a:lnTo>
                    <a:pt x="28583" y="9071"/>
                  </a:lnTo>
                  <a:close/>
                  <a:moveTo>
                    <a:pt x="369453" y="554985"/>
                  </a:moveTo>
                  <a:cubicBezTo>
                    <a:pt x="364978" y="560908"/>
                    <a:pt x="359267" y="566051"/>
                    <a:pt x="352434" y="569997"/>
                  </a:cubicBezTo>
                  <a:lnTo>
                    <a:pt x="352433" y="569996"/>
                  </a:lnTo>
                  <a:cubicBezTo>
                    <a:pt x="325099" y="585777"/>
                    <a:pt x="290146" y="576412"/>
                    <a:pt x="274365" y="549078"/>
                  </a:cubicBezTo>
                  <a:lnTo>
                    <a:pt x="7666" y="87139"/>
                  </a:lnTo>
                  <a:cubicBezTo>
                    <a:pt x="-4170" y="66638"/>
                    <a:pt x="-1861" y="41852"/>
                    <a:pt x="11565" y="24083"/>
                  </a:cubicBezTo>
                  <a:lnTo>
                    <a:pt x="28584" y="9071"/>
                  </a:lnTo>
                  <a:lnTo>
                    <a:pt x="50094" y="1838"/>
                  </a:lnTo>
                  <a:cubicBezTo>
                    <a:pt x="57461" y="924"/>
                    <a:pt x="64886" y="1469"/>
                    <a:pt x="71950" y="3362"/>
                  </a:cubicBezTo>
                  <a:lnTo>
                    <a:pt x="75589" y="5138"/>
                  </a:lnTo>
                  <a:lnTo>
                    <a:pt x="87994" y="0"/>
                  </a:lnTo>
                  <a:lnTo>
                    <a:pt x="333695" y="0"/>
                  </a:lnTo>
                  <a:cubicBezTo>
                    <a:pt x="365258" y="0"/>
                    <a:pt x="390845" y="25587"/>
                    <a:pt x="390845" y="57150"/>
                  </a:cubicBezTo>
                  <a:lnTo>
                    <a:pt x="390844" y="57150"/>
                  </a:lnTo>
                  <a:cubicBezTo>
                    <a:pt x="390844" y="88713"/>
                    <a:pt x="365257" y="114300"/>
                    <a:pt x="333694" y="114300"/>
                  </a:cubicBezTo>
                  <a:lnTo>
                    <a:pt x="155328" y="114299"/>
                  </a:lnTo>
                  <a:lnTo>
                    <a:pt x="373352" y="491929"/>
                  </a:lnTo>
                  <a:cubicBezTo>
                    <a:pt x="385188" y="512429"/>
                    <a:pt x="382879" y="537215"/>
                    <a:pt x="369453" y="5549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F4A58B6-B944-4990-B692-D2ED8B3D527E}"/>
              </a:ext>
            </a:extLst>
          </p:cNvPr>
          <p:cNvGrpSpPr/>
          <p:nvPr/>
        </p:nvGrpSpPr>
        <p:grpSpPr>
          <a:xfrm>
            <a:off x="8086986" y="3819471"/>
            <a:ext cx="416222" cy="416222"/>
            <a:chOff x="943440" y="1949747"/>
            <a:chExt cx="476182" cy="476182"/>
          </a:xfrm>
          <a:effectLst/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9A64381C-33CA-4A41-BFC1-9F36991663FA}"/>
                </a:ext>
              </a:extLst>
            </p:cNvPr>
            <p:cNvSpPr/>
            <p:nvPr/>
          </p:nvSpPr>
          <p:spPr>
            <a:xfrm>
              <a:off x="943440" y="1949747"/>
              <a:ext cx="476182" cy="476182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25" name="자유형 34">
              <a:extLst>
                <a:ext uri="{FF2B5EF4-FFF2-40B4-BE49-F238E27FC236}">
                  <a16:creationId xmlns:a16="http://schemas.microsoft.com/office/drawing/2014/main" id="{B16475F8-23A5-4125-90EE-66E7A72A169F}"/>
                </a:ext>
              </a:extLst>
            </p:cNvPr>
            <p:cNvSpPr/>
            <p:nvPr/>
          </p:nvSpPr>
          <p:spPr>
            <a:xfrm rot="14400000">
              <a:off x="1115495" y="2081363"/>
              <a:ext cx="147707" cy="218308"/>
            </a:xfrm>
            <a:custGeom>
              <a:avLst/>
              <a:gdLst>
                <a:gd name="connsiteX0" fmla="*/ 28584 w 390845"/>
                <a:gd name="connsiteY0" fmla="*/ 9071 h 577661"/>
                <a:gd name="connsiteX1" fmla="*/ 28584 w 390845"/>
                <a:gd name="connsiteY1" fmla="*/ 9071 h 577661"/>
                <a:gd name="connsiteX2" fmla="*/ 28583 w 390845"/>
                <a:gd name="connsiteY2" fmla="*/ 9071 h 577661"/>
                <a:gd name="connsiteX3" fmla="*/ 369453 w 390845"/>
                <a:gd name="connsiteY3" fmla="*/ 554985 h 577661"/>
                <a:gd name="connsiteX4" fmla="*/ 352434 w 390845"/>
                <a:gd name="connsiteY4" fmla="*/ 569997 h 577661"/>
                <a:gd name="connsiteX5" fmla="*/ 352433 w 390845"/>
                <a:gd name="connsiteY5" fmla="*/ 569996 h 577661"/>
                <a:gd name="connsiteX6" fmla="*/ 274365 w 390845"/>
                <a:gd name="connsiteY6" fmla="*/ 549078 h 577661"/>
                <a:gd name="connsiteX7" fmla="*/ 7666 w 390845"/>
                <a:gd name="connsiteY7" fmla="*/ 87139 h 577661"/>
                <a:gd name="connsiteX8" fmla="*/ 11565 w 390845"/>
                <a:gd name="connsiteY8" fmla="*/ 24083 h 577661"/>
                <a:gd name="connsiteX9" fmla="*/ 28584 w 390845"/>
                <a:gd name="connsiteY9" fmla="*/ 9071 h 577661"/>
                <a:gd name="connsiteX10" fmla="*/ 50094 w 390845"/>
                <a:gd name="connsiteY10" fmla="*/ 1838 h 577661"/>
                <a:gd name="connsiteX11" fmla="*/ 71950 w 390845"/>
                <a:gd name="connsiteY11" fmla="*/ 3362 h 577661"/>
                <a:gd name="connsiteX12" fmla="*/ 75589 w 390845"/>
                <a:gd name="connsiteY12" fmla="*/ 5138 h 577661"/>
                <a:gd name="connsiteX13" fmla="*/ 87994 w 390845"/>
                <a:gd name="connsiteY13" fmla="*/ 0 h 577661"/>
                <a:gd name="connsiteX14" fmla="*/ 333695 w 390845"/>
                <a:gd name="connsiteY14" fmla="*/ 0 h 577661"/>
                <a:gd name="connsiteX15" fmla="*/ 390845 w 390845"/>
                <a:gd name="connsiteY15" fmla="*/ 57150 h 577661"/>
                <a:gd name="connsiteX16" fmla="*/ 390844 w 390845"/>
                <a:gd name="connsiteY16" fmla="*/ 57150 h 577661"/>
                <a:gd name="connsiteX17" fmla="*/ 333694 w 390845"/>
                <a:gd name="connsiteY17" fmla="*/ 114300 h 577661"/>
                <a:gd name="connsiteX18" fmla="*/ 155328 w 390845"/>
                <a:gd name="connsiteY18" fmla="*/ 114299 h 577661"/>
                <a:gd name="connsiteX19" fmla="*/ 373352 w 390845"/>
                <a:gd name="connsiteY19" fmla="*/ 491929 h 577661"/>
                <a:gd name="connsiteX20" fmla="*/ 369453 w 390845"/>
                <a:gd name="connsiteY20" fmla="*/ 554985 h 577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0845" h="577661">
                  <a:moveTo>
                    <a:pt x="28584" y="9071"/>
                  </a:moveTo>
                  <a:lnTo>
                    <a:pt x="28584" y="9071"/>
                  </a:lnTo>
                  <a:lnTo>
                    <a:pt x="28583" y="9071"/>
                  </a:lnTo>
                  <a:close/>
                  <a:moveTo>
                    <a:pt x="369453" y="554985"/>
                  </a:moveTo>
                  <a:cubicBezTo>
                    <a:pt x="364978" y="560908"/>
                    <a:pt x="359267" y="566051"/>
                    <a:pt x="352434" y="569997"/>
                  </a:cubicBezTo>
                  <a:lnTo>
                    <a:pt x="352433" y="569996"/>
                  </a:lnTo>
                  <a:cubicBezTo>
                    <a:pt x="325099" y="585777"/>
                    <a:pt x="290146" y="576412"/>
                    <a:pt x="274365" y="549078"/>
                  </a:cubicBezTo>
                  <a:lnTo>
                    <a:pt x="7666" y="87139"/>
                  </a:lnTo>
                  <a:cubicBezTo>
                    <a:pt x="-4170" y="66638"/>
                    <a:pt x="-1861" y="41852"/>
                    <a:pt x="11565" y="24083"/>
                  </a:cubicBezTo>
                  <a:lnTo>
                    <a:pt x="28584" y="9071"/>
                  </a:lnTo>
                  <a:lnTo>
                    <a:pt x="50094" y="1838"/>
                  </a:lnTo>
                  <a:cubicBezTo>
                    <a:pt x="57461" y="924"/>
                    <a:pt x="64886" y="1469"/>
                    <a:pt x="71950" y="3362"/>
                  </a:cubicBezTo>
                  <a:lnTo>
                    <a:pt x="75589" y="5138"/>
                  </a:lnTo>
                  <a:lnTo>
                    <a:pt x="87994" y="0"/>
                  </a:lnTo>
                  <a:lnTo>
                    <a:pt x="333695" y="0"/>
                  </a:lnTo>
                  <a:cubicBezTo>
                    <a:pt x="365258" y="0"/>
                    <a:pt x="390845" y="25587"/>
                    <a:pt x="390845" y="57150"/>
                  </a:cubicBezTo>
                  <a:lnTo>
                    <a:pt x="390844" y="57150"/>
                  </a:lnTo>
                  <a:cubicBezTo>
                    <a:pt x="390844" y="88713"/>
                    <a:pt x="365257" y="114300"/>
                    <a:pt x="333694" y="114300"/>
                  </a:cubicBezTo>
                  <a:lnTo>
                    <a:pt x="155328" y="114299"/>
                  </a:lnTo>
                  <a:lnTo>
                    <a:pt x="373352" y="491929"/>
                  </a:lnTo>
                  <a:cubicBezTo>
                    <a:pt x="385188" y="512429"/>
                    <a:pt x="382879" y="537215"/>
                    <a:pt x="369453" y="5549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3C2AF9F-BB17-40F0-A2BB-AD35BCDB847A}"/>
              </a:ext>
            </a:extLst>
          </p:cNvPr>
          <p:cNvSpPr txBox="1"/>
          <p:nvPr/>
        </p:nvSpPr>
        <p:spPr>
          <a:xfrm>
            <a:off x="11418476" y="6457890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6/13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48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8634CB29-BC1B-4137-9226-D2719E100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3" t="19386"/>
          <a:stretch/>
        </p:blipFill>
        <p:spPr>
          <a:xfrm>
            <a:off x="0" y="0"/>
            <a:ext cx="8491532" cy="45569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1950" y="342900"/>
            <a:ext cx="11410950" cy="603885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419100" dist="736600" dir="5400000" sx="93000" sy="93000" algn="t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42709B-0194-4120-B26A-8205B32FF04C}"/>
              </a:ext>
            </a:extLst>
          </p:cNvPr>
          <p:cNvSpPr/>
          <p:nvPr/>
        </p:nvSpPr>
        <p:spPr>
          <a:xfrm>
            <a:off x="1000928" y="51881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5. </a:t>
            </a:r>
            <a:r>
              <a:rPr lang="ko-KR" alt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구성원 역할 분담</a:t>
            </a:r>
            <a:endParaRPr lang="en-US" altLang="ko-KR" sz="2800" b="1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9FA89C3-55AC-4282-A37A-6781B86640A2}"/>
              </a:ext>
            </a:extLst>
          </p:cNvPr>
          <p:cNvGrpSpPr/>
          <p:nvPr/>
        </p:nvGrpSpPr>
        <p:grpSpPr>
          <a:xfrm>
            <a:off x="2023833" y="1174186"/>
            <a:ext cx="9088435" cy="4930780"/>
            <a:chOff x="604925" y="221360"/>
            <a:chExt cx="9763559" cy="5316415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BFDBB59F-9F2C-47BD-AB4C-300EF7BAC7BB}"/>
                </a:ext>
              </a:extLst>
            </p:cNvPr>
            <p:cNvGrpSpPr/>
            <p:nvPr/>
          </p:nvGrpSpPr>
          <p:grpSpPr>
            <a:xfrm>
              <a:off x="604925" y="221360"/>
              <a:ext cx="3228432" cy="5316415"/>
              <a:chOff x="3261932" y="705384"/>
              <a:chExt cx="2894984" cy="4767309"/>
            </a:xfrm>
          </p:grpSpPr>
          <p:sp>
            <p:nvSpPr>
              <p:cNvPr id="85" name="자유형 14">
                <a:extLst>
                  <a:ext uri="{FF2B5EF4-FFF2-40B4-BE49-F238E27FC236}">
                    <a16:creationId xmlns:a16="http://schemas.microsoft.com/office/drawing/2014/main" id="{675F713C-F17E-4BD2-AA76-9D7F7B545764}"/>
                  </a:ext>
                </a:extLst>
              </p:cNvPr>
              <p:cNvSpPr/>
              <p:nvPr/>
            </p:nvSpPr>
            <p:spPr>
              <a:xfrm rot="13500000">
                <a:off x="4314135" y="3504229"/>
                <a:ext cx="706064" cy="2035988"/>
              </a:xfrm>
              <a:custGeom>
                <a:avLst/>
                <a:gdLst>
                  <a:gd name="connsiteX0" fmla="*/ 0 w 706064"/>
                  <a:gd name="connsiteY0" fmla="*/ 0 h 2035988"/>
                  <a:gd name="connsiteX1" fmla="*/ 47051 w 706064"/>
                  <a:gd name="connsiteY1" fmla="*/ 0 h 2035988"/>
                  <a:gd name="connsiteX2" fmla="*/ 47051 w 706064"/>
                  <a:gd name="connsiteY2" fmla="*/ 1710047 h 2035988"/>
                  <a:gd name="connsiteX3" fmla="*/ 226612 w 706064"/>
                  <a:gd name="connsiteY3" fmla="*/ 1738482 h 2035988"/>
                  <a:gd name="connsiteX4" fmla="*/ 706064 w 706064"/>
                  <a:gd name="connsiteY4" fmla="*/ 2001232 h 2035988"/>
                  <a:gd name="connsiteX5" fmla="*/ 673083 w 706064"/>
                  <a:gd name="connsiteY5" fmla="*/ 2035988 h 2035988"/>
                  <a:gd name="connsiteX6" fmla="*/ 215063 w 706064"/>
                  <a:gd name="connsiteY6" fmla="*/ 1784983 h 2035988"/>
                  <a:gd name="connsiteX7" fmla="*/ 47051 w 706064"/>
                  <a:gd name="connsiteY7" fmla="*/ 1758377 h 2035988"/>
                  <a:gd name="connsiteX8" fmla="*/ 47051 w 706064"/>
                  <a:gd name="connsiteY8" fmla="*/ 1759268 h 2035988"/>
                  <a:gd name="connsiteX9" fmla="*/ 0 w 706064"/>
                  <a:gd name="connsiteY9" fmla="*/ 1759268 h 203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064" h="2035988">
                    <a:moveTo>
                      <a:pt x="0" y="0"/>
                    </a:moveTo>
                    <a:lnTo>
                      <a:pt x="47051" y="0"/>
                    </a:lnTo>
                    <a:lnTo>
                      <a:pt x="47051" y="1710047"/>
                    </a:lnTo>
                    <a:lnTo>
                      <a:pt x="226612" y="1738482"/>
                    </a:lnTo>
                    <a:cubicBezTo>
                      <a:pt x="405445" y="1782900"/>
                      <a:pt x="570890" y="1872963"/>
                      <a:pt x="706064" y="2001232"/>
                    </a:cubicBezTo>
                    <a:lnTo>
                      <a:pt x="673083" y="2035988"/>
                    </a:lnTo>
                    <a:cubicBezTo>
                      <a:pt x="543952" y="1913452"/>
                      <a:pt x="385902" y="1827416"/>
                      <a:pt x="215063" y="1784983"/>
                    </a:cubicBezTo>
                    <a:lnTo>
                      <a:pt x="47051" y="1758377"/>
                    </a:lnTo>
                    <a:lnTo>
                      <a:pt x="47051" y="1759268"/>
                    </a:lnTo>
                    <a:lnTo>
                      <a:pt x="0" y="1759268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자유형 15">
                <a:extLst>
                  <a:ext uri="{FF2B5EF4-FFF2-40B4-BE49-F238E27FC236}">
                    <a16:creationId xmlns:a16="http://schemas.microsoft.com/office/drawing/2014/main" id="{83A648D7-412B-42A8-8162-78FF4DE82D2D}"/>
                  </a:ext>
                </a:extLst>
              </p:cNvPr>
              <p:cNvSpPr/>
              <p:nvPr/>
            </p:nvSpPr>
            <p:spPr>
              <a:xfrm rot="16200000">
                <a:off x="4055630" y="2117151"/>
                <a:ext cx="706064" cy="2035988"/>
              </a:xfrm>
              <a:custGeom>
                <a:avLst/>
                <a:gdLst>
                  <a:gd name="connsiteX0" fmla="*/ 0 w 706064"/>
                  <a:gd name="connsiteY0" fmla="*/ 0 h 2035988"/>
                  <a:gd name="connsiteX1" fmla="*/ 47051 w 706064"/>
                  <a:gd name="connsiteY1" fmla="*/ 0 h 2035988"/>
                  <a:gd name="connsiteX2" fmla="*/ 47051 w 706064"/>
                  <a:gd name="connsiteY2" fmla="*/ 1710047 h 2035988"/>
                  <a:gd name="connsiteX3" fmla="*/ 226612 w 706064"/>
                  <a:gd name="connsiteY3" fmla="*/ 1738482 h 2035988"/>
                  <a:gd name="connsiteX4" fmla="*/ 706064 w 706064"/>
                  <a:gd name="connsiteY4" fmla="*/ 2001232 h 2035988"/>
                  <a:gd name="connsiteX5" fmla="*/ 673083 w 706064"/>
                  <a:gd name="connsiteY5" fmla="*/ 2035988 h 2035988"/>
                  <a:gd name="connsiteX6" fmla="*/ 215063 w 706064"/>
                  <a:gd name="connsiteY6" fmla="*/ 1784983 h 2035988"/>
                  <a:gd name="connsiteX7" fmla="*/ 47051 w 706064"/>
                  <a:gd name="connsiteY7" fmla="*/ 1758377 h 2035988"/>
                  <a:gd name="connsiteX8" fmla="*/ 47051 w 706064"/>
                  <a:gd name="connsiteY8" fmla="*/ 1759268 h 2035988"/>
                  <a:gd name="connsiteX9" fmla="*/ 0 w 706064"/>
                  <a:gd name="connsiteY9" fmla="*/ 1759268 h 203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064" h="2035988">
                    <a:moveTo>
                      <a:pt x="0" y="0"/>
                    </a:moveTo>
                    <a:lnTo>
                      <a:pt x="47051" y="0"/>
                    </a:lnTo>
                    <a:lnTo>
                      <a:pt x="47051" y="1710047"/>
                    </a:lnTo>
                    <a:lnTo>
                      <a:pt x="226612" y="1738482"/>
                    </a:lnTo>
                    <a:cubicBezTo>
                      <a:pt x="405445" y="1782900"/>
                      <a:pt x="570890" y="1872963"/>
                      <a:pt x="706064" y="2001232"/>
                    </a:cubicBezTo>
                    <a:lnTo>
                      <a:pt x="673083" y="2035988"/>
                    </a:lnTo>
                    <a:cubicBezTo>
                      <a:pt x="543952" y="1913452"/>
                      <a:pt x="385902" y="1827416"/>
                      <a:pt x="215063" y="1784983"/>
                    </a:cubicBezTo>
                    <a:lnTo>
                      <a:pt x="47051" y="1758377"/>
                    </a:lnTo>
                    <a:lnTo>
                      <a:pt x="47051" y="1759268"/>
                    </a:lnTo>
                    <a:lnTo>
                      <a:pt x="0" y="175926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자유형 16">
                <a:extLst>
                  <a:ext uri="{FF2B5EF4-FFF2-40B4-BE49-F238E27FC236}">
                    <a16:creationId xmlns:a16="http://schemas.microsoft.com/office/drawing/2014/main" id="{CE43CE67-AB77-4B20-B1EC-BD1EB2719B4D}"/>
                  </a:ext>
                </a:extLst>
              </p:cNvPr>
              <p:cNvSpPr/>
              <p:nvPr/>
            </p:nvSpPr>
            <p:spPr>
              <a:xfrm rot="18900000">
                <a:off x="4847686" y="947671"/>
                <a:ext cx="706064" cy="2035988"/>
              </a:xfrm>
              <a:custGeom>
                <a:avLst/>
                <a:gdLst>
                  <a:gd name="connsiteX0" fmla="*/ 0 w 706064"/>
                  <a:gd name="connsiteY0" fmla="*/ 0 h 2035988"/>
                  <a:gd name="connsiteX1" fmla="*/ 47051 w 706064"/>
                  <a:gd name="connsiteY1" fmla="*/ 0 h 2035988"/>
                  <a:gd name="connsiteX2" fmla="*/ 47051 w 706064"/>
                  <a:gd name="connsiteY2" fmla="*/ 1710047 h 2035988"/>
                  <a:gd name="connsiteX3" fmla="*/ 226612 w 706064"/>
                  <a:gd name="connsiteY3" fmla="*/ 1738482 h 2035988"/>
                  <a:gd name="connsiteX4" fmla="*/ 706064 w 706064"/>
                  <a:gd name="connsiteY4" fmla="*/ 2001232 h 2035988"/>
                  <a:gd name="connsiteX5" fmla="*/ 673083 w 706064"/>
                  <a:gd name="connsiteY5" fmla="*/ 2035988 h 2035988"/>
                  <a:gd name="connsiteX6" fmla="*/ 215063 w 706064"/>
                  <a:gd name="connsiteY6" fmla="*/ 1784983 h 2035988"/>
                  <a:gd name="connsiteX7" fmla="*/ 47051 w 706064"/>
                  <a:gd name="connsiteY7" fmla="*/ 1758377 h 2035988"/>
                  <a:gd name="connsiteX8" fmla="*/ 47051 w 706064"/>
                  <a:gd name="connsiteY8" fmla="*/ 1759268 h 2035988"/>
                  <a:gd name="connsiteX9" fmla="*/ 0 w 706064"/>
                  <a:gd name="connsiteY9" fmla="*/ 1759268 h 203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064" h="2035988">
                    <a:moveTo>
                      <a:pt x="0" y="0"/>
                    </a:moveTo>
                    <a:lnTo>
                      <a:pt x="47051" y="0"/>
                    </a:lnTo>
                    <a:lnTo>
                      <a:pt x="47051" y="1710047"/>
                    </a:lnTo>
                    <a:lnTo>
                      <a:pt x="226612" y="1738482"/>
                    </a:lnTo>
                    <a:cubicBezTo>
                      <a:pt x="405445" y="1782900"/>
                      <a:pt x="570890" y="1872963"/>
                      <a:pt x="706064" y="2001232"/>
                    </a:cubicBezTo>
                    <a:lnTo>
                      <a:pt x="673083" y="2035988"/>
                    </a:lnTo>
                    <a:cubicBezTo>
                      <a:pt x="543952" y="1913452"/>
                      <a:pt x="385902" y="1827416"/>
                      <a:pt x="215063" y="1784983"/>
                    </a:cubicBezTo>
                    <a:lnTo>
                      <a:pt x="47051" y="1758377"/>
                    </a:lnTo>
                    <a:lnTo>
                      <a:pt x="47051" y="1759268"/>
                    </a:lnTo>
                    <a:lnTo>
                      <a:pt x="0" y="1759268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자유형 37">
                <a:extLst>
                  <a:ext uri="{FF2B5EF4-FFF2-40B4-BE49-F238E27FC236}">
                    <a16:creationId xmlns:a16="http://schemas.microsoft.com/office/drawing/2014/main" id="{53C2C069-F271-4136-9317-CDACCDC4B8F4}"/>
                  </a:ext>
                </a:extLst>
              </p:cNvPr>
              <p:cNvSpPr/>
              <p:nvPr/>
            </p:nvSpPr>
            <p:spPr>
              <a:xfrm rot="18900000">
                <a:off x="3261932" y="1945434"/>
                <a:ext cx="1900941" cy="1937698"/>
              </a:xfrm>
              <a:custGeom>
                <a:avLst/>
                <a:gdLst>
                  <a:gd name="connsiteX0" fmla="*/ 1892866 w 1900941"/>
                  <a:gd name="connsiteY0" fmla="*/ 0 h 1937698"/>
                  <a:gd name="connsiteX1" fmla="*/ 1900941 w 1900941"/>
                  <a:gd name="connsiteY1" fmla="*/ 1622071 h 1937698"/>
                  <a:gd name="connsiteX2" fmla="*/ 1118137 w 1900941"/>
                  <a:gd name="connsiteY2" fmla="*/ 1937698 h 1937698"/>
                  <a:gd name="connsiteX3" fmla="*/ 0 w 1900941"/>
                  <a:gd name="connsiteY3" fmla="*/ 764907 h 1937698"/>
                  <a:gd name="connsiteX4" fmla="*/ 73402 w 1900941"/>
                  <a:gd name="connsiteY4" fmla="*/ 698196 h 1937698"/>
                  <a:gd name="connsiteX5" fmla="*/ 174139 w 1900941"/>
                  <a:gd name="connsiteY5" fmla="*/ 610921 h 1937698"/>
                  <a:gd name="connsiteX6" fmla="*/ 275504 w 1900941"/>
                  <a:gd name="connsiteY6" fmla="*/ 535121 h 1937698"/>
                  <a:gd name="connsiteX7" fmla="*/ 389253 w 1900941"/>
                  <a:gd name="connsiteY7" fmla="*/ 454101 h 1937698"/>
                  <a:gd name="connsiteX8" fmla="*/ 487791 w 1900941"/>
                  <a:gd name="connsiteY8" fmla="*/ 394237 h 1937698"/>
                  <a:gd name="connsiteX9" fmla="*/ 618710 w 1900941"/>
                  <a:gd name="connsiteY9" fmla="*/ 318507 h 1937698"/>
                  <a:gd name="connsiteX10" fmla="*/ 710469 w 1900941"/>
                  <a:gd name="connsiteY10" fmla="*/ 274304 h 1937698"/>
                  <a:gd name="connsiteX11" fmla="*/ 859531 w 1900941"/>
                  <a:gd name="connsiteY11" fmla="*/ 205891 h 1937698"/>
                  <a:gd name="connsiteX12" fmla="*/ 945651 w 1900941"/>
                  <a:gd name="connsiteY12" fmla="*/ 174371 h 1937698"/>
                  <a:gd name="connsiteX13" fmla="*/ 1109012 w 1900941"/>
                  <a:gd name="connsiteY13" fmla="*/ 117273 h 1937698"/>
                  <a:gd name="connsiteX14" fmla="*/ 1199086 w 1900941"/>
                  <a:gd name="connsiteY14" fmla="*/ 94113 h 1937698"/>
                  <a:gd name="connsiteX15" fmla="*/ 1365515 w 1900941"/>
                  <a:gd name="connsiteY15" fmla="*/ 53015 h 1937698"/>
                  <a:gd name="connsiteX16" fmla="*/ 1500601 w 1900941"/>
                  <a:gd name="connsiteY16" fmla="*/ 32398 h 1937698"/>
                  <a:gd name="connsiteX17" fmla="*/ 1628812 w 1900941"/>
                  <a:gd name="connsiteY17" fmla="*/ 13334 h 1937698"/>
                  <a:gd name="connsiteX18" fmla="*/ 1892866 w 1900941"/>
                  <a:gd name="connsiteY18" fmla="*/ 0 h 1937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00941" h="1937698">
                    <a:moveTo>
                      <a:pt x="1892866" y="0"/>
                    </a:moveTo>
                    <a:lnTo>
                      <a:pt x="1900941" y="1622071"/>
                    </a:lnTo>
                    <a:cubicBezTo>
                      <a:pt x="1609288" y="1623523"/>
                      <a:pt x="1329229" y="1736443"/>
                      <a:pt x="1118137" y="1937698"/>
                    </a:cubicBezTo>
                    <a:lnTo>
                      <a:pt x="0" y="764907"/>
                    </a:lnTo>
                    <a:lnTo>
                      <a:pt x="73402" y="698196"/>
                    </a:lnTo>
                    <a:lnTo>
                      <a:pt x="174139" y="610921"/>
                    </a:lnTo>
                    <a:lnTo>
                      <a:pt x="275504" y="535121"/>
                    </a:lnTo>
                    <a:lnTo>
                      <a:pt x="389253" y="454101"/>
                    </a:lnTo>
                    <a:lnTo>
                      <a:pt x="487791" y="394237"/>
                    </a:lnTo>
                    <a:lnTo>
                      <a:pt x="618710" y="318507"/>
                    </a:lnTo>
                    <a:lnTo>
                      <a:pt x="710469" y="274304"/>
                    </a:lnTo>
                    <a:lnTo>
                      <a:pt x="859531" y="205891"/>
                    </a:lnTo>
                    <a:lnTo>
                      <a:pt x="945651" y="174371"/>
                    </a:lnTo>
                    <a:lnTo>
                      <a:pt x="1109012" y="117273"/>
                    </a:lnTo>
                    <a:lnTo>
                      <a:pt x="1199086" y="94113"/>
                    </a:lnTo>
                    <a:lnTo>
                      <a:pt x="1365515" y="53015"/>
                    </a:lnTo>
                    <a:lnTo>
                      <a:pt x="1500601" y="32398"/>
                    </a:lnTo>
                    <a:lnTo>
                      <a:pt x="1628812" y="13334"/>
                    </a:lnTo>
                    <a:lnTo>
                      <a:pt x="1892866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자유형 38">
                <a:extLst>
                  <a:ext uri="{FF2B5EF4-FFF2-40B4-BE49-F238E27FC236}">
                    <a16:creationId xmlns:a16="http://schemas.microsoft.com/office/drawing/2014/main" id="{D18E9361-16E8-4EF9-A7E0-BE3F3FA6BBBF}"/>
                  </a:ext>
                </a:extLst>
              </p:cNvPr>
              <p:cNvSpPr/>
              <p:nvPr/>
            </p:nvSpPr>
            <p:spPr>
              <a:xfrm rot="16200000">
                <a:off x="3421450" y="3553374"/>
                <a:ext cx="1900941" cy="1937698"/>
              </a:xfrm>
              <a:custGeom>
                <a:avLst/>
                <a:gdLst>
                  <a:gd name="connsiteX0" fmla="*/ 1892866 w 1900941"/>
                  <a:gd name="connsiteY0" fmla="*/ 0 h 1937698"/>
                  <a:gd name="connsiteX1" fmla="*/ 1900941 w 1900941"/>
                  <a:gd name="connsiteY1" fmla="*/ 1622071 h 1937698"/>
                  <a:gd name="connsiteX2" fmla="*/ 1118137 w 1900941"/>
                  <a:gd name="connsiteY2" fmla="*/ 1937698 h 1937698"/>
                  <a:gd name="connsiteX3" fmla="*/ 0 w 1900941"/>
                  <a:gd name="connsiteY3" fmla="*/ 764907 h 1937698"/>
                  <a:gd name="connsiteX4" fmla="*/ 73402 w 1900941"/>
                  <a:gd name="connsiteY4" fmla="*/ 698196 h 1937698"/>
                  <a:gd name="connsiteX5" fmla="*/ 174139 w 1900941"/>
                  <a:gd name="connsiteY5" fmla="*/ 610921 h 1937698"/>
                  <a:gd name="connsiteX6" fmla="*/ 275504 w 1900941"/>
                  <a:gd name="connsiteY6" fmla="*/ 535121 h 1937698"/>
                  <a:gd name="connsiteX7" fmla="*/ 389253 w 1900941"/>
                  <a:gd name="connsiteY7" fmla="*/ 454101 h 1937698"/>
                  <a:gd name="connsiteX8" fmla="*/ 487791 w 1900941"/>
                  <a:gd name="connsiteY8" fmla="*/ 394237 h 1937698"/>
                  <a:gd name="connsiteX9" fmla="*/ 618710 w 1900941"/>
                  <a:gd name="connsiteY9" fmla="*/ 318507 h 1937698"/>
                  <a:gd name="connsiteX10" fmla="*/ 710469 w 1900941"/>
                  <a:gd name="connsiteY10" fmla="*/ 274304 h 1937698"/>
                  <a:gd name="connsiteX11" fmla="*/ 859531 w 1900941"/>
                  <a:gd name="connsiteY11" fmla="*/ 205891 h 1937698"/>
                  <a:gd name="connsiteX12" fmla="*/ 945651 w 1900941"/>
                  <a:gd name="connsiteY12" fmla="*/ 174371 h 1937698"/>
                  <a:gd name="connsiteX13" fmla="*/ 1109012 w 1900941"/>
                  <a:gd name="connsiteY13" fmla="*/ 117273 h 1937698"/>
                  <a:gd name="connsiteX14" fmla="*/ 1199086 w 1900941"/>
                  <a:gd name="connsiteY14" fmla="*/ 94113 h 1937698"/>
                  <a:gd name="connsiteX15" fmla="*/ 1365515 w 1900941"/>
                  <a:gd name="connsiteY15" fmla="*/ 53015 h 1937698"/>
                  <a:gd name="connsiteX16" fmla="*/ 1500601 w 1900941"/>
                  <a:gd name="connsiteY16" fmla="*/ 32398 h 1937698"/>
                  <a:gd name="connsiteX17" fmla="*/ 1628812 w 1900941"/>
                  <a:gd name="connsiteY17" fmla="*/ 13334 h 1937698"/>
                  <a:gd name="connsiteX18" fmla="*/ 1892866 w 1900941"/>
                  <a:gd name="connsiteY18" fmla="*/ 0 h 1937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00941" h="1937698">
                    <a:moveTo>
                      <a:pt x="1892866" y="0"/>
                    </a:moveTo>
                    <a:lnTo>
                      <a:pt x="1900941" y="1622071"/>
                    </a:lnTo>
                    <a:cubicBezTo>
                      <a:pt x="1609288" y="1623523"/>
                      <a:pt x="1329229" y="1736443"/>
                      <a:pt x="1118137" y="1937698"/>
                    </a:cubicBezTo>
                    <a:lnTo>
                      <a:pt x="0" y="764907"/>
                    </a:lnTo>
                    <a:lnTo>
                      <a:pt x="73402" y="698196"/>
                    </a:lnTo>
                    <a:lnTo>
                      <a:pt x="174139" y="610921"/>
                    </a:lnTo>
                    <a:lnTo>
                      <a:pt x="275504" y="535121"/>
                    </a:lnTo>
                    <a:lnTo>
                      <a:pt x="389253" y="454101"/>
                    </a:lnTo>
                    <a:lnTo>
                      <a:pt x="487791" y="394237"/>
                    </a:lnTo>
                    <a:lnTo>
                      <a:pt x="618710" y="318507"/>
                    </a:lnTo>
                    <a:lnTo>
                      <a:pt x="710469" y="274304"/>
                    </a:lnTo>
                    <a:lnTo>
                      <a:pt x="859531" y="205891"/>
                    </a:lnTo>
                    <a:lnTo>
                      <a:pt x="945651" y="174371"/>
                    </a:lnTo>
                    <a:lnTo>
                      <a:pt x="1109012" y="117273"/>
                    </a:lnTo>
                    <a:lnTo>
                      <a:pt x="1199086" y="94113"/>
                    </a:lnTo>
                    <a:lnTo>
                      <a:pt x="1365515" y="53015"/>
                    </a:lnTo>
                    <a:lnTo>
                      <a:pt x="1500601" y="32398"/>
                    </a:lnTo>
                    <a:lnTo>
                      <a:pt x="1628812" y="13334"/>
                    </a:lnTo>
                    <a:lnTo>
                      <a:pt x="1892866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자유형 35">
                <a:extLst>
                  <a:ext uri="{FF2B5EF4-FFF2-40B4-BE49-F238E27FC236}">
                    <a16:creationId xmlns:a16="http://schemas.microsoft.com/office/drawing/2014/main" id="{96F880A6-8C1E-480B-A26C-B73EB30A5D36}"/>
                  </a:ext>
                </a:extLst>
              </p:cNvPr>
              <p:cNvSpPr/>
              <p:nvPr/>
            </p:nvSpPr>
            <p:spPr>
              <a:xfrm>
                <a:off x="4255975" y="705384"/>
                <a:ext cx="1900941" cy="1937698"/>
              </a:xfrm>
              <a:custGeom>
                <a:avLst/>
                <a:gdLst>
                  <a:gd name="connsiteX0" fmla="*/ 1892866 w 1900941"/>
                  <a:gd name="connsiteY0" fmla="*/ 0 h 1937698"/>
                  <a:gd name="connsiteX1" fmla="*/ 1900941 w 1900941"/>
                  <a:gd name="connsiteY1" fmla="*/ 1622071 h 1937698"/>
                  <a:gd name="connsiteX2" fmla="*/ 1118137 w 1900941"/>
                  <a:gd name="connsiteY2" fmla="*/ 1937698 h 1937698"/>
                  <a:gd name="connsiteX3" fmla="*/ 0 w 1900941"/>
                  <a:gd name="connsiteY3" fmla="*/ 764907 h 1937698"/>
                  <a:gd name="connsiteX4" fmla="*/ 73402 w 1900941"/>
                  <a:gd name="connsiteY4" fmla="*/ 698196 h 1937698"/>
                  <a:gd name="connsiteX5" fmla="*/ 174139 w 1900941"/>
                  <a:gd name="connsiteY5" fmla="*/ 610921 h 1937698"/>
                  <a:gd name="connsiteX6" fmla="*/ 275504 w 1900941"/>
                  <a:gd name="connsiteY6" fmla="*/ 535121 h 1937698"/>
                  <a:gd name="connsiteX7" fmla="*/ 389253 w 1900941"/>
                  <a:gd name="connsiteY7" fmla="*/ 454101 h 1937698"/>
                  <a:gd name="connsiteX8" fmla="*/ 487791 w 1900941"/>
                  <a:gd name="connsiteY8" fmla="*/ 394237 h 1937698"/>
                  <a:gd name="connsiteX9" fmla="*/ 618710 w 1900941"/>
                  <a:gd name="connsiteY9" fmla="*/ 318507 h 1937698"/>
                  <a:gd name="connsiteX10" fmla="*/ 710469 w 1900941"/>
                  <a:gd name="connsiteY10" fmla="*/ 274304 h 1937698"/>
                  <a:gd name="connsiteX11" fmla="*/ 859531 w 1900941"/>
                  <a:gd name="connsiteY11" fmla="*/ 205891 h 1937698"/>
                  <a:gd name="connsiteX12" fmla="*/ 945651 w 1900941"/>
                  <a:gd name="connsiteY12" fmla="*/ 174371 h 1937698"/>
                  <a:gd name="connsiteX13" fmla="*/ 1109012 w 1900941"/>
                  <a:gd name="connsiteY13" fmla="*/ 117273 h 1937698"/>
                  <a:gd name="connsiteX14" fmla="*/ 1199086 w 1900941"/>
                  <a:gd name="connsiteY14" fmla="*/ 94113 h 1937698"/>
                  <a:gd name="connsiteX15" fmla="*/ 1365515 w 1900941"/>
                  <a:gd name="connsiteY15" fmla="*/ 53015 h 1937698"/>
                  <a:gd name="connsiteX16" fmla="*/ 1500601 w 1900941"/>
                  <a:gd name="connsiteY16" fmla="*/ 32398 h 1937698"/>
                  <a:gd name="connsiteX17" fmla="*/ 1628812 w 1900941"/>
                  <a:gd name="connsiteY17" fmla="*/ 13334 h 1937698"/>
                  <a:gd name="connsiteX18" fmla="*/ 1892866 w 1900941"/>
                  <a:gd name="connsiteY18" fmla="*/ 0 h 1937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00941" h="1937698">
                    <a:moveTo>
                      <a:pt x="1892866" y="0"/>
                    </a:moveTo>
                    <a:lnTo>
                      <a:pt x="1900941" y="1622071"/>
                    </a:lnTo>
                    <a:cubicBezTo>
                      <a:pt x="1609288" y="1623523"/>
                      <a:pt x="1329229" y="1736443"/>
                      <a:pt x="1118137" y="1937698"/>
                    </a:cubicBezTo>
                    <a:lnTo>
                      <a:pt x="0" y="764907"/>
                    </a:lnTo>
                    <a:lnTo>
                      <a:pt x="73402" y="698196"/>
                    </a:lnTo>
                    <a:lnTo>
                      <a:pt x="174139" y="610921"/>
                    </a:lnTo>
                    <a:lnTo>
                      <a:pt x="275504" y="535121"/>
                    </a:lnTo>
                    <a:lnTo>
                      <a:pt x="389253" y="454101"/>
                    </a:lnTo>
                    <a:lnTo>
                      <a:pt x="487791" y="394237"/>
                    </a:lnTo>
                    <a:lnTo>
                      <a:pt x="618710" y="318507"/>
                    </a:lnTo>
                    <a:lnTo>
                      <a:pt x="710469" y="274304"/>
                    </a:lnTo>
                    <a:lnTo>
                      <a:pt x="859531" y="205891"/>
                    </a:lnTo>
                    <a:lnTo>
                      <a:pt x="945651" y="174371"/>
                    </a:lnTo>
                    <a:lnTo>
                      <a:pt x="1109012" y="117273"/>
                    </a:lnTo>
                    <a:lnTo>
                      <a:pt x="1199086" y="94113"/>
                    </a:lnTo>
                    <a:lnTo>
                      <a:pt x="1365515" y="53015"/>
                    </a:lnTo>
                    <a:lnTo>
                      <a:pt x="1500601" y="32398"/>
                    </a:lnTo>
                    <a:lnTo>
                      <a:pt x="1628812" y="13334"/>
                    </a:lnTo>
                    <a:lnTo>
                      <a:pt x="1892866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F0B3EE9-2053-413A-845E-3963CAB453A4}"/>
                </a:ext>
              </a:extLst>
            </p:cNvPr>
            <p:cNvSpPr/>
            <p:nvPr/>
          </p:nvSpPr>
          <p:spPr>
            <a:xfrm>
              <a:off x="838369" y="3551354"/>
              <a:ext cx="1634194" cy="10962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ct val="150000"/>
                </a:lnSpc>
              </a:pPr>
              <a:r>
                <a:rPr lang="ko-KR" altLang="en-US" b="1" dirty="0">
                  <a:solidFill>
                    <a:prstClr val="white"/>
                  </a:solidFill>
                  <a:latin typeface="+mn-ea"/>
                </a:rPr>
                <a:t>전현우</a:t>
              </a:r>
              <a:endParaRPr lang="ko-KR" altLang="en-US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B0B68FF-2263-4DCE-B7E5-D92E0B48EEC4}"/>
                </a:ext>
              </a:extLst>
            </p:cNvPr>
            <p:cNvSpPr/>
            <p:nvPr/>
          </p:nvSpPr>
          <p:spPr>
            <a:xfrm>
              <a:off x="748489" y="1989171"/>
              <a:ext cx="1634194" cy="10962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ct val="150000"/>
                </a:lnSpc>
              </a:pPr>
              <a:r>
                <a:rPr lang="ko-KR" altLang="en-US" b="1" dirty="0">
                  <a:solidFill>
                    <a:prstClr val="white"/>
                  </a:solidFill>
                  <a:latin typeface="+mn-ea"/>
                </a:rPr>
                <a:t>김민정</a:t>
              </a:r>
              <a:endParaRPr lang="en-US" altLang="ko-KR" b="1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9AA5EEE-FD80-41EE-BA25-176112F53697}"/>
                </a:ext>
              </a:extLst>
            </p:cNvPr>
            <p:cNvSpPr/>
            <p:nvPr/>
          </p:nvSpPr>
          <p:spPr>
            <a:xfrm>
              <a:off x="2118809" y="681138"/>
              <a:ext cx="1634194" cy="10962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ct val="150000"/>
                </a:lnSpc>
              </a:pPr>
              <a:r>
                <a:rPr lang="ko-KR" altLang="en-US" b="1" dirty="0">
                  <a:solidFill>
                    <a:prstClr val="white"/>
                  </a:solidFill>
                  <a:latin typeface="+mn-ea"/>
                </a:rPr>
                <a:t>강현웅</a:t>
              </a:r>
              <a:endParaRPr lang="en-US" altLang="ko-KR" b="1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09A2C7C-CADA-476E-A9E3-94E432DBB452}"/>
                </a:ext>
              </a:extLst>
            </p:cNvPr>
            <p:cNvSpPr/>
            <p:nvPr/>
          </p:nvSpPr>
          <p:spPr>
            <a:xfrm>
              <a:off x="5948329" y="683128"/>
              <a:ext cx="4420155" cy="16908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클라이언트</a:t>
              </a: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둠형 환경</a:t>
              </a:r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애니메이션 컨트롤</a:t>
              </a:r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UI, </a:t>
              </a: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오브젝트 효과 구현</a:t>
              </a:r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게임 시스템 구현</a:t>
              </a:r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알고리즘</a:t>
              </a:r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파티클</a:t>
              </a:r>
              <a:endPara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72576E59-C1C5-459E-B18A-501BB44E5F6E}"/>
              </a:ext>
            </a:extLst>
          </p:cNvPr>
          <p:cNvCxnSpPr>
            <a:cxnSpLocks/>
          </p:cNvCxnSpPr>
          <p:nvPr/>
        </p:nvCxnSpPr>
        <p:spPr>
          <a:xfrm>
            <a:off x="4208069" y="2335496"/>
            <a:ext cx="258334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85887DB4-CC14-4CE7-81F6-501C0D419C89}"/>
              </a:ext>
            </a:extLst>
          </p:cNvPr>
          <p:cNvCxnSpPr>
            <a:cxnSpLocks/>
          </p:cNvCxnSpPr>
          <p:nvPr/>
        </p:nvCxnSpPr>
        <p:spPr>
          <a:xfrm>
            <a:off x="2916395" y="3545622"/>
            <a:ext cx="38750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CEBB0F3B-E0B7-4AFA-998E-ACCC8E3707E6}"/>
              </a:ext>
            </a:extLst>
          </p:cNvPr>
          <p:cNvCxnSpPr>
            <a:cxnSpLocks/>
          </p:cNvCxnSpPr>
          <p:nvPr/>
        </p:nvCxnSpPr>
        <p:spPr>
          <a:xfrm>
            <a:off x="3032779" y="5020794"/>
            <a:ext cx="37586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E6B754F-A36C-42B1-A739-CA8A6B3E1F27}"/>
              </a:ext>
            </a:extLst>
          </p:cNvPr>
          <p:cNvSpPr/>
          <p:nvPr/>
        </p:nvSpPr>
        <p:spPr>
          <a:xfrm>
            <a:off x="7014171" y="3069718"/>
            <a:ext cx="4794359" cy="1198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 기획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맵 디자인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UI/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애니메이션 제작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캐릭터 제작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리소스 수집 및 제작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CA9AC1B-0068-4170-A934-95E4AD206ED6}"/>
              </a:ext>
            </a:extLst>
          </p:cNvPr>
          <p:cNvSpPr/>
          <p:nvPr/>
        </p:nvSpPr>
        <p:spPr>
          <a:xfrm>
            <a:off x="7049681" y="4687009"/>
            <a:ext cx="4723338" cy="1568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스테이지 레벨 디자인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오큘러스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환경 구축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블랜딩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,VR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기능 및 기술 구현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 시스템 구현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 기획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BC5BEE-95F2-47BE-906E-6972D0B34F16}"/>
              </a:ext>
            </a:extLst>
          </p:cNvPr>
          <p:cNvSpPr txBox="1"/>
          <p:nvPr/>
        </p:nvSpPr>
        <p:spPr>
          <a:xfrm>
            <a:off x="11418476" y="6457890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7/13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84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8634CB29-BC1B-4137-9226-D2719E100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3" t="19386"/>
          <a:stretch/>
        </p:blipFill>
        <p:spPr>
          <a:xfrm>
            <a:off x="0" y="0"/>
            <a:ext cx="8491532" cy="45569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1950" y="342900"/>
            <a:ext cx="11410950" cy="603885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419100" dist="736600" dir="5400000" sx="93000" sy="93000" algn="t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42709B-0194-4120-B26A-8205B32FF04C}"/>
              </a:ext>
            </a:extLst>
          </p:cNvPr>
          <p:cNvSpPr/>
          <p:nvPr/>
        </p:nvSpPr>
        <p:spPr>
          <a:xfrm>
            <a:off x="1000928" y="51881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6. </a:t>
            </a:r>
            <a:r>
              <a:rPr lang="ko-KR" alt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개발 내용</a:t>
            </a:r>
            <a:endParaRPr lang="en-US" altLang="ko-KR" sz="2800" b="1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26F8A08-34EF-408B-AE94-79EE7BFF5542}"/>
              </a:ext>
            </a:extLst>
          </p:cNvPr>
          <p:cNvGrpSpPr/>
          <p:nvPr/>
        </p:nvGrpSpPr>
        <p:grpSpPr>
          <a:xfrm>
            <a:off x="1171428" y="1943680"/>
            <a:ext cx="2509645" cy="484808"/>
            <a:chOff x="878953" y="2731625"/>
            <a:chExt cx="2165189" cy="28936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6D1C2A0-B097-4178-8961-71E837D3F7D0}"/>
                </a:ext>
              </a:extLst>
            </p:cNvPr>
            <p:cNvSpPr/>
            <p:nvPr/>
          </p:nvSpPr>
          <p:spPr>
            <a:xfrm>
              <a:off x="1122744" y="2731625"/>
              <a:ext cx="1921398" cy="2893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강현웅</a:t>
              </a:r>
            </a:p>
          </p:txBody>
        </p:sp>
        <p:sp>
          <p:nvSpPr>
            <p:cNvPr id="69" name="직각 삼각형 68">
              <a:extLst>
                <a:ext uri="{FF2B5EF4-FFF2-40B4-BE49-F238E27FC236}">
                  <a16:creationId xmlns:a16="http://schemas.microsoft.com/office/drawing/2014/main" id="{92A208FF-09C2-4DFE-ABDB-175653C6A94E}"/>
                </a:ext>
              </a:extLst>
            </p:cNvPr>
            <p:cNvSpPr/>
            <p:nvPr/>
          </p:nvSpPr>
          <p:spPr>
            <a:xfrm flipH="1" flipV="1">
              <a:off x="878953" y="2731625"/>
              <a:ext cx="254643" cy="289367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53E5CB0-14B3-4E8E-9777-BEAD4464A134}"/>
              </a:ext>
            </a:extLst>
          </p:cNvPr>
          <p:cNvSpPr/>
          <p:nvPr/>
        </p:nvSpPr>
        <p:spPr>
          <a:xfrm>
            <a:off x="3963648" y="1996262"/>
            <a:ext cx="669497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BTS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패턴을 이용한 몬스터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스킬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환경 이펙트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둠형 환경 조성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UI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시스템 구현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AE991D3-D159-4466-9E22-8744A237EC34}"/>
              </a:ext>
            </a:extLst>
          </p:cNvPr>
          <p:cNvGrpSpPr/>
          <p:nvPr/>
        </p:nvGrpSpPr>
        <p:grpSpPr>
          <a:xfrm>
            <a:off x="1171428" y="3250767"/>
            <a:ext cx="2509645" cy="484808"/>
            <a:chOff x="878953" y="2731625"/>
            <a:chExt cx="2165189" cy="289367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5ECD877-8E3A-478D-A832-FF59B09F090E}"/>
                </a:ext>
              </a:extLst>
            </p:cNvPr>
            <p:cNvSpPr/>
            <p:nvPr/>
          </p:nvSpPr>
          <p:spPr>
            <a:xfrm>
              <a:off x="1122744" y="2731625"/>
              <a:ext cx="1921398" cy="2893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김민정</a:t>
              </a:r>
            </a:p>
          </p:txBody>
        </p:sp>
        <p:sp>
          <p:nvSpPr>
            <p:cNvPr id="73" name="직각 삼각형 72">
              <a:extLst>
                <a:ext uri="{FF2B5EF4-FFF2-40B4-BE49-F238E27FC236}">
                  <a16:creationId xmlns:a16="http://schemas.microsoft.com/office/drawing/2014/main" id="{B1DCD39B-EBAF-4311-87A9-8E29252EFF6F}"/>
                </a:ext>
              </a:extLst>
            </p:cNvPr>
            <p:cNvSpPr/>
            <p:nvPr/>
          </p:nvSpPr>
          <p:spPr>
            <a:xfrm flipH="1" flipV="1">
              <a:off x="878953" y="2731625"/>
              <a:ext cx="254643" cy="289367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77F5C8B-98D3-4EF1-85EB-A119923E4043}"/>
              </a:ext>
            </a:extLst>
          </p:cNvPr>
          <p:cNvGrpSpPr/>
          <p:nvPr/>
        </p:nvGrpSpPr>
        <p:grpSpPr>
          <a:xfrm>
            <a:off x="1171428" y="4443233"/>
            <a:ext cx="2509645" cy="484808"/>
            <a:chOff x="878953" y="2731625"/>
            <a:chExt cx="2165189" cy="289367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87533E8-9072-4A09-8B16-3678DF1D57C7}"/>
                </a:ext>
              </a:extLst>
            </p:cNvPr>
            <p:cNvSpPr/>
            <p:nvPr/>
          </p:nvSpPr>
          <p:spPr>
            <a:xfrm>
              <a:off x="1122744" y="2731625"/>
              <a:ext cx="1921398" cy="2893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전현우</a:t>
              </a:r>
            </a:p>
          </p:txBody>
        </p:sp>
        <p:sp>
          <p:nvSpPr>
            <p:cNvPr id="77" name="직각 삼각형 76">
              <a:extLst>
                <a:ext uri="{FF2B5EF4-FFF2-40B4-BE49-F238E27FC236}">
                  <a16:creationId xmlns:a16="http://schemas.microsoft.com/office/drawing/2014/main" id="{9E4CE44C-3B27-4473-AB17-570C2FEB2A10}"/>
                </a:ext>
              </a:extLst>
            </p:cNvPr>
            <p:cNvSpPr/>
            <p:nvPr/>
          </p:nvSpPr>
          <p:spPr>
            <a:xfrm flipH="1" flipV="1">
              <a:off x="878953" y="2731625"/>
              <a:ext cx="254643" cy="289367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9" name="타원 78">
            <a:extLst>
              <a:ext uri="{FF2B5EF4-FFF2-40B4-BE49-F238E27FC236}">
                <a16:creationId xmlns:a16="http://schemas.microsoft.com/office/drawing/2014/main" id="{3C0C5B4D-C0BA-46BA-BDC7-FADFD1C32F1D}"/>
              </a:ext>
            </a:extLst>
          </p:cNvPr>
          <p:cNvSpPr/>
          <p:nvPr/>
        </p:nvSpPr>
        <p:spPr>
          <a:xfrm>
            <a:off x="1300115" y="1985894"/>
            <a:ext cx="66473" cy="96083"/>
          </a:xfrm>
          <a:prstGeom prst="ellipse">
            <a:avLst/>
          </a:prstGeom>
          <a:solidFill>
            <a:srgbClr val="E9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A54E36BE-937A-4822-BC08-133EA09644F0}"/>
              </a:ext>
            </a:extLst>
          </p:cNvPr>
          <p:cNvSpPr/>
          <p:nvPr/>
        </p:nvSpPr>
        <p:spPr>
          <a:xfrm>
            <a:off x="1288336" y="3288410"/>
            <a:ext cx="66473" cy="96083"/>
          </a:xfrm>
          <a:prstGeom prst="ellipse">
            <a:avLst/>
          </a:prstGeom>
          <a:solidFill>
            <a:srgbClr val="E9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53AAB59E-FDCA-4E62-894B-D53CD6448283}"/>
              </a:ext>
            </a:extLst>
          </p:cNvPr>
          <p:cNvSpPr/>
          <p:nvPr/>
        </p:nvSpPr>
        <p:spPr>
          <a:xfrm>
            <a:off x="1257856" y="4475130"/>
            <a:ext cx="66473" cy="96083"/>
          </a:xfrm>
          <a:prstGeom prst="ellipse">
            <a:avLst/>
          </a:prstGeom>
          <a:solidFill>
            <a:srgbClr val="E9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0A3F9A6-F243-4E0B-BFD2-A72F31A78A3F}"/>
              </a:ext>
            </a:extLst>
          </p:cNvPr>
          <p:cNvSpPr/>
          <p:nvPr/>
        </p:nvSpPr>
        <p:spPr>
          <a:xfrm>
            <a:off x="4043022" y="3242057"/>
            <a:ext cx="564251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스테이지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몬스터 모델링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애니메이션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UI/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기타 리소스 제작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3B76BA8-E60E-44ED-8557-168A5EC8D7AC}"/>
              </a:ext>
            </a:extLst>
          </p:cNvPr>
          <p:cNvSpPr/>
          <p:nvPr/>
        </p:nvSpPr>
        <p:spPr>
          <a:xfrm>
            <a:off x="4043023" y="4422495"/>
            <a:ext cx="589996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VR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동기화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객체의 이동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판정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VR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활용 기능 구현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UI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시스템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스킬 구현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6D8FA0-C5B5-4D47-BC74-8B40BA025262}"/>
              </a:ext>
            </a:extLst>
          </p:cNvPr>
          <p:cNvSpPr txBox="1"/>
          <p:nvPr/>
        </p:nvSpPr>
        <p:spPr>
          <a:xfrm>
            <a:off x="11418476" y="6457890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8/13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647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8634CB29-BC1B-4137-9226-D2719E100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3" t="19386"/>
          <a:stretch/>
        </p:blipFill>
        <p:spPr>
          <a:xfrm>
            <a:off x="0" y="0"/>
            <a:ext cx="8491532" cy="45569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1950" y="342900"/>
            <a:ext cx="11410950" cy="603885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419100" dist="736600" dir="5400000" sx="93000" sy="93000" algn="t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42709B-0194-4120-B26A-8205B32FF04C}"/>
              </a:ext>
            </a:extLst>
          </p:cNvPr>
          <p:cNvSpPr/>
          <p:nvPr/>
        </p:nvSpPr>
        <p:spPr>
          <a:xfrm>
            <a:off x="1000928" y="51881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7. </a:t>
            </a:r>
            <a:r>
              <a:rPr lang="ko-KR" alt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구현 현황</a:t>
            </a:r>
            <a:endParaRPr lang="en-US" altLang="ko-KR" sz="2800" b="1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1" name="모서리가 둥근 사각형 설명선 17">
            <a:extLst>
              <a:ext uri="{FF2B5EF4-FFF2-40B4-BE49-F238E27FC236}">
                <a16:creationId xmlns:a16="http://schemas.microsoft.com/office/drawing/2014/main" id="{70181FBA-BE69-4849-B999-1ECCDB6FDF8D}"/>
              </a:ext>
            </a:extLst>
          </p:cNvPr>
          <p:cNvSpPr/>
          <p:nvPr/>
        </p:nvSpPr>
        <p:spPr>
          <a:xfrm>
            <a:off x="2320540" y="1841597"/>
            <a:ext cx="7550921" cy="508763"/>
          </a:xfrm>
          <a:prstGeom prst="wedgeRoundRectCallout">
            <a:avLst>
              <a:gd name="adj1" fmla="val -22804"/>
              <a:gd name="adj2" fmla="val 83519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공격 모션 기능 구현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모서리가 둥근 사각형 설명선 17">
            <a:extLst>
              <a:ext uri="{FF2B5EF4-FFF2-40B4-BE49-F238E27FC236}">
                <a16:creationId xmlns:a16="http://schemas.microsoft.com/office/drawing/2014/main" id="{2E0A972B-6FBE-43F2-81B9-A0296A551722}"/>
              </a:ext>
            </a:extLst>
          </p:cNvPr>
          <p:cNvSpPr/>
          <p:nvPr/>
        </p:nvSpPr>
        <p:spPr>
          <a:xfrm>
            <a:off x="2320542" y="2776191"/>
            <a:ext cx="7550921" cy="508763"/>
          </a:xfrm>
          <a:prstGeom prst="wedgeRoundRectCallout">
            <a:avLst>
              <a:gd name="adj1" fmla="val -22804"/>
              <a:gd name="adj2" fmla="val 83519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속성 제외 스킬 적용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기능 구현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o)</a:t>
            </a:r>
          </a:p>
        </p:txBody>
      </p:sp>
      <p:sp>
        <p:nvSpPr>
          <p:cNvPr id="24" name="모서리가 둥근 사각형 설명선 17">
            <a:extLst>
              <a:ext uri="{FF2B5EF4-FFF2-40B4-BE49-F238E27FC236}">
                <a16:creationId xmlns:a16="http://schemas.microsoft.com/office/drawing/2014/main" id="{EFDF20B2-B219-4458-BDAD-95A5C896367A}"/>
              </a:ext>
            </a:extLst>
          </p:cNvPr>
          <p:cNvSpPr/>
          <p:nvPr/>
        </p:nvSpPr>
        <p:spPr>
          <a:xfrm>
            <a:off x="2320539" y="3710908"/>
            <a:ext cx="7550921" cy="508763"/>
          </a:xfrm>
          <a:prstGeom prst="wedgeRoundRectCallout">
            <a:avLst>
              <a:gd name="adj1" fmla="val -22804"/>
              <a:gd name="adj2" fmla="val 83519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스테이지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개 완료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/4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개 추가 예정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모서리가 둥근 사각형 설명선 17">
            <a:extLst>
              <a:ext uri="{FF2B5EF4-FFF2-40B4-BE49-F238E27FC236}">
                <a16:creationId xmlns:a16="http://schemas.microsoft.com/office/drawing/2014/main" id="{89A3596F-2DD0-4D16-B5A8-32F16B91BCD5}"/>
              </a:ext>
            </a:extLst>
          </p:cNvPr>
          <p:cNvSpPr/>
          <p:nvPr/>
        </p:nvSpPr>
        <p:spPr>
          <a:xfrm>
            <a:off x="2320539" y="4645502"/>
            <a:ext cx="7550921" cy="508763"/>
          </a:xfrm>
          <a:prstGeom prst="wedgeRoundRectCallout">
            <a:avLst>
              <a:gd name="adj1" fmla="val -22804"/>
              <a:gd name="adj2" fmla="val 83519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BTS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상태 선택과 실행 구현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15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가지 선택 처리 완료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상태 이상 조건 추가 예정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D9938-7E8E-43F8-9987-1DB73DB7F737}"/>
              </a:ext>
            </a:extLst>
          </p:cNvPr>
          <p:cNvSpPr txBox="1"/>
          <p:nvPr/>
        </p:nvSpPr>
        <p:spPr>
          <a:xfrm>
            <a:off x="11418476" y="6457890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9/13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111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자각마녀 중간발표 ppt" id="{D3B48A4E-04B8-4C4E-9974-98DC32CFA832}" vid="{ED459AF9-3C17-49EF-A936-A7D45B23EE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자각마녀 중간발표 ppt</Template>
  <TotalTime>19</TotalTime>
  <Words>449</Words>
  <Application>Microsoft Office PowerPoint</Application>
  <PresentationFormat>와이드스크린</PresentationFormat>
  <Paragraphs>112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宋体</vt:lpstr>
      <vt:lpstr>맑은 고딕</vt:lpstr>
      <vt:lpstr>Arial</vt:lpstr>
      <vt:lpstr>Century Gothic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현우 전</dc:creator>
  <cp:lastModifiedBy>현우 전</cp:lastModifiedBy>
  <cp:revision>4</cp:revision>
  <dcterms:created xsi:type="dcterms:W3CDTF">2018-05-08T22:00:58Z</dcterms:created>
  <dcterms:modified xsi:type="dcterms:W3CDTF">2018-05-08T22:23:43Z</dcterms:modified>
</cp:coreProperties>
</file>