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3" r:id="rId2"/>
    <p:sldId id="316" r:id="rId3"/>
    <p:sldId id="319" r:id="rId4"/>
    <p:sldId id="328" r:id="rId5"/>
    <p:sldId id="320" r:id="rId6"/>
    <p:sldId id="321" r:id="rId7"/>
    <p:sldId id="322" r:id="rId8"/>
    <p:sldId id="323" r:id="rId9"/>
    <p:sldId id="329" r:id="rId10"/>
    <p:sldId id="324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B"/>
    <a:srgbClr val="F3F3F3"/>
    <a:srgbClr val="272C31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6F9C-87AB-4DF5-B484-42DB36595F6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EA706-DEBF-4C44-BF90-AF8381B3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B922083-CAF0-408B-A07A-041326B2F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E556CD-5B99-4A34-8E0B-5F8E340F8666}"/>
              </a:ext>
            </a:extLst>
          </p:cNvPr>
          <p:cNvSpPr txBox="1"/>
          <p:nvPr/>
        </p:nvSpPr>
        <p:spPr>
          <a:xfrm>
            <a:off x="3287688" y="2035985"/>
            <a:ext cx="5616623" cy="830962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자 각 마 </a:t>
            </a:r>
            <a:r>
              <a:rPr lang="ko-KR" altLang="en-US" sz="4800" b="1" dirty="0" err="1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녀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E02161-9602-4189-B1B9-3D7C204DE870}"/>
              </a:ext>
            </a:extLst>
          </p:cNvPr>
          <p:cNvSpPr txBox="1"/>
          <p:nvPr/>
        </p:nvSpPr>
        <p:spPr>
          <a:xfrm>
            <a:off x="4514487" y="3136613"/>
            <a:ext cx="3213970" cy="369213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cs typeface="Consolas" pitchFamily="49" charset="0"/>
              </a:rPr>
              <a:t>MIDDLE PRESENTATION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5" name="椭圆 3">
            <a:extLst>
              <a:ext uri="{FF2B5EF4-FFF2-40B4-BE49-F238E27FC236}">
                <a16:creationId xmlns:a16="http://schemas.microsoft.com/office/drawing/2014/main" id="{24E7C63B-FC2A-453A-B420-FF5F81747348}"/>
              </a:ext>
            </a:extLst>
          </p:cNvPr>
          <p:cNvSpPr/>
          <p:nvPr/>
        </p:nvSpPr>
        <p:spPr>
          <a:xfrm>
            <a:off x="7762188" y="3281389"/>
            <a:ext cx="79694" cy="796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2" rIns="91385" bIns="45692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4">
            <a:extLst>
              <a:ext uri="{FF2B5EF4-FFF2-40B4-BE49-F238E27FC236}">
                <a16:creationId xmlns:a16="http://schemas.microsoft.com/office/drawing/2014/main" id="{70644BCF-5A91-4E50-AF48-F5F6065278D8}"/>
              </a:ext>
            </a:extLst>
          </p:cNvPr>
          <p:cNvSpPr/>
          <p:nvPr/>
        </p:nvSpPr>
        <p:spPr>
          <a:xfrm>
            <a:off x="4434793" y="3281389"/>
            <a:ext cx="79694" cy="796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2" rIns="91385" bIns="45692" rtlCol="0" anchor="ctr"/>
          <a:lstStyle/>
          <a:p>
            <a:pPr algn="ctr"/>
            <a:endParaRPr lang="zh-CN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515C13-EA52-4CE7-A0A0-C181F2618D7A}"/>
              </a:ext>
            </a:extLst>
          </p:cNvPr>
          <p:cNvSpPr/>
          <p:nvPr/>
        </p:nvSpPr>
        <p:spPr>
          <a:xfrm>
            <a:off x="4669708" y="4108103"/>
            <a:ext cx="285258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강현웅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김민정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전현우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4EB364-37B4-420A-9A9D-1BB05573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81965"/>
              </p:ext>
            </p:extLst>
          </p:nvPr>
        </p:nvGraphicFramePr>
        <p:xfrm>
          <a:off x="10709663" y="5545666"/>
          <a:ext cx="1348575" cy="1036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8575">
                  <a:extLst>
                    <a:ext uri="{9D8B030D-6E8A-4147-A177-3AD203B41FA5}">
                      <a16:colId xmlns:a16="http://schemas.microsoft.com/office/drawing/2014/main" val="1438103960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지도교수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오황석</a:t>
                      </a:r>
                      <a:r>
                        <a:rPr lang="ko-KR" altLang="en-US" sz="1400" dirty="0"/>
                        <a:t> 교수님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6255"/>
                  </a:ext>
                </a:extLst>
              </a:tr>
              <a:tr h="457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8.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문제점 및 보완책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EA3B70-4760-4AD4-81F4-9DA35479ED86}"/>
              </a:ext>
            </a:extLst>
          </p:cNvPr>
          <p:cNvGrpSpPr/>
          <p:nvPr/>
        </p:nvGrpSpPr>
        <p:grpSpPr>
          <a:xfrm>
            <a:off x="1171428" y="1943680"/>
            <a:ext cx="2509645" cy="484808"/>
            <a:chOff x="878953" y="2731625"/>
            <a:chExt cx="2165189" cy="28936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6A489E-603E-43D3-9ACD-17E12D0A3451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강현웅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D1009513-F1F2-4B32-8C80-277C10DB77D6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4B4248-6DF9-42A8-9F86-BF98724C2409}"/>
              </a:ext>
            </a:extLst>
          </p:cNvPr>
          <p:cNvSpPr/>
          <p:nvPr/>
        </p:nvSpPr>
        <p:spPr>
          <a:xfrm>
            <a:off x="4087066" y="1863951"/>
            <a:ext cx="255343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테스트가 어려운 환경으로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알아채기 힘든 버그 존재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퀄리티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C10D25-9EDE-4AD1-9D7F-69AB32D61B30}"/>
              </a:ext>
            </a:extLst>
          </p:cNvPr>
          <p:cNvGrpSpPr/>
          <p:nvPr/>
        </p:nvGrpSpPr>
        <p:grpSpPr>
          <a:xfrm>
            <a:off x="1171428" y="3250767"/>
            <a:ext cx="2509645" cy="484808"/>
            <a:chOff x="878953" y="2731625"/>
            <a:chExt cx="2165189" cy="2893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829AE9-EA4B-4D57-B656-6BDD131EC328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김민정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A24970A3-F72F-4856-B357-A3CA80FDE1C0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204940-F56A-4577-8E2F-C86191E8F18B}"/>
              </a:ext>
            </a:extLst>
          </p:cNvPr>
          <p:cNvGrpSpPr/>
          <p:nvPr/>
        </p:nvGrpSpPr>
        <p:grpSpPr>
          <a:xfrm>
            <a:off x="1171428" y="4443233"/>
            <a:ext cx="2509645" cy="484808"/>
            <a:chOff x="878953" y="2731625"/>
            <a:chExt cx="2165189" cy="28936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72A7A6-6C7C-44FC-BD74-EDD449160FB1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전현우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24DBE451-9266-4050-8D62-53213A8B4584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1E0E09B-56B1-4D16-BAE1-F01A1733D4EE}"/>
              </a:ext>
            </a:extLst>
          </p:cNvPr>
          <p:cNvSpPr/>
          <p:nvPr/>
        </p:nvSpPr>
        <p:spPr>
          <a:xfrm>
            <a:off x="1300115" y="1985894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43E986-9346-4979-A79A-25857D62E6F3}"/>
              </a:ext>
            </a:extLst>
          </p:cNvPr>
          <p:cNvSpPr/>
          <p:nvPr/>
        </p:nvSpPr>
        <p:spPr>
          <a:xfrm>
            <a:off x="1288336" y="328841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9F3233B-D4AF-4950-987A-D3AB2609B96F}"/>
              </a:ext>
            </a:extLst>
          </p:cNvPr>
          <p:cNvSpPr/>
          <p:nvPr/>
        </p:nvSpPr>
        <p:spPr>
          <a:xfrm>
            <a:off x="1257856" y="447513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5B992-16E9-4BB4-A198-3A427F08E7C2}"/>
              </a:ext>
            </a:extLst>
          </p:cNvPr>
          <p:cNvSpPr/>
          <p:nvPr/>
        </p:nvSpPr>
        <p:spPr>
          <a:xfrm>
            <a:off x="3421241" y="3215197"/>
            <a:ext cx="3219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퀄리티 부족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작업속도 느림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458D8-949A-44AD-B148-0F8D99FE566A}"/>
              </a:ext>
            </a:extLst>
          </p:cNvPr>
          <p:cNvSpPr/>
          <p:nvPr/>
        </p:nvSpPr>
        <p:spPr>
          <a:xfrm>
            <a:off x="2844192" y="4465075"/>
            <a:ext cx="379630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오큘러스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인지 부조화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어색한 게임 진행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퀄리티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66E291-A6F1-4755-A827-DA2D3EE302AE}"/>
              </a:ext>
            </a:extLst>
          </p:cNvPr>
          <p:cNvCxnSpPr>
            <a:cxnSpLocks/>
          </p:cNvCxnSpPr>
          <p:nvPr/>
        </p:nvCxnSpPr>
        <p:spPr>
          <a:xfrm>
            <a:off x="6640497" y="3429000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5A2CBE-F8A3-4DBD-A423-EE9F5905E323}"/>
              </a:ext>
            </a:extLst>
          </p:cNvPr>
          <p:cNvSpPr/>
          <p:nvPr/>
        </p:nvSpPr>
        <p:spPr>
          <a:xfrm>
            <a:off x="7217546" y="3215197"/>
            <a:ext cx="3219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수정 최소화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리깅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순서 최적화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DF57FB-DDE0-4570-A022-4176E9338C85}"/>
              </a:ext>
            </a:extLst>
          </p:cNvPr>
          <p:cNvSpPr/>
          <p:nvPr/>
        </p:nvSpPr>
        <p:spPr>
          <a:xfrm>
            <a:off x="7002447" y="4465075"/>
            <a:ext cx="331691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최적화 및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쉐이더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이펙트 보완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전체 플로우 완성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FCE081-CA6E-4063-B274-3B73F1DC9647}"/>
              </a:ext>
            </a:extLst>
          </p:cNvPr>
          <p:cNvCxnSpPr>
            <a:cxnSpLocks/>
          </p:cNvCxnSpPr>
          <p:nvPr/>
        </p:nvCxnSpPr>
        <p:spPr>
          <a:xfrm>
            <a:off x="6640497" y="4685637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EDED580-8E0D-4BA6-804D-969C1FB16955}"/>
              </a:ext>
            </a:extLst>
          </p:cNvPr>
          <p:cNvCxnSpPr>
            <a:cxnSpLocks/>
          </p:cNvCxnSpPr>
          <p:nvPr/>
        </p:nvCxnSpPr>
        <p:spPr>
          <a:xfrm>
            <a:off x="6640497" y="2112309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7071AB-E573-4451-BE0A-A1BA3F685B67}"/>
              </a:ext>
            </a:extLst>
          </p:cNvPr>
          <p:cNvSpPr/>
          <p:nvPr/>
        </p:nvSpPr>
        <p:spPr>
          <a:xfrm>
            <a:off x="7096928" y="1873470"/>
            <a:ext cx="321925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많은 테스트 필요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효과 구현을 위한 여러가지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파티클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기법 연구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609D68-10B2-4B2B-BFE2-7806654CD78A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10/13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B68D6A-FD6C-48F0-AA10-6308C5D7EAAB}"/>
              </a:ext>
            </a:extLst>
          </p:cNvPr>
          <p:cNvCxnSpPr>
            <a:cxnSpLocks/>
          </p:cNvCxnSpPr>
          <p:nvPr/>
        </p:nvCxnSpPr>
        <p:spPr>
          <a:xfrm>
            <a:off x="8499289" y="1489136"/>
            <a:ext cx="0" cy="3800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9.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향후 계획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2141E6-90FB-4C8E-804A-BF1564E49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45902"/>
              </p:ext>
            </p:extLst>
          </p:nvPr>
        </p:nvGraphicFramePr>
        <p:xfrm>
          <a:off x="1457662" y="1437389"/>
          <a:ext cx="1427380" cy="45364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7380">
                  <a:extLst>
                    <a:ext uri="{9D8B030D-6E8A-4147-A177-3AD203B41FA5}">
                      <a16:colId xmlns:a16="http://schemas.microsoft.com/office/drawing/2014/main" val="925993189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0458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>
                          <a:latin typeface="+mj-lt"/>
                        </a:rPr>
                        <a:t>강현웅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8784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김민정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57994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전현우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386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3C0D4F-8B11-4265-A43C-80E90C1A6BD7}"/>
              </a:ext>
            </a:extLst>
          </p:cNvPr>
          <p:cNvSpPr txBox="1"/>
          <p:nvPr/>
        </p:nvSpPr>
        <p:spPr>
          <a:xfrm>
            <a:off x="2985839" y="51588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플로우 최적화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4B8822-EA20-4B4F-8404-22EB326BA719}"/>
              </a:ext>
            </a:extLst>
          </p:cNvPr>
          <p:cNvSpPr/>
          <p:nvPr/>
        </p:nvSpPr>
        <p:spPr>
          <a:xfrm>
            <a:off x="8425561" y="3822686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19B4E-DD56-49CD-810B-3A97374A06CB}"/>
              </a:ext>
            </a:extLst>
          </p:cNvPr>
          <p:cNvSpPr txBox="1"/>
          <p:nvPr/>
        </p:nvSpPr>
        <p:spPr>
          <a:xfrm>
            <a:off x="5056410" y="507713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스테이지 적용 및 </a:t>
            </a:r>
            <a:r>
              <a:rPr lang="ko-KR" altLang="en-US" sz="1400" b="1" dirty="0" err="1"/>
              <a:t>쉐이더</a:t>
            </a:r>
            <a:r>
              <a:rPr lang="ko-KR" altLang="en-US" sz="1400" b="1" dirty="0"/>
              <a:t> 연구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전체 프로젝트 버그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오류등</a:t>
            </a:r>
            <a:r>
              <a:rPr lang="ko-KR" altLang="en-US" sz="1400" b="1" dirty="0"/>
              <a:t> 문제 해결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5FE38F0-61E5-438E-97DC-AEC82B44A92B}"/>
              </a:ext>
            </a:extLst>
          </p:cNvPr>
          <p:cNvSpPr/>
          <p:nvPr/>
        </p:nvSpPr>
        <p:spPr>
          <a:xfrm>
            <a:off x="8421682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A24045-0C9E-456C-8875-C0C249540403}"/>
              </a:ext>
            </a:extLst>
          </p:cNvPr>
          <p:cNvCxnSpPr>
            <a:cxnSpLocks/>
            <a:endCxn id="25" idx="4"/>
          </p:cNvCxnSpPr>
          <p:nvPr/>
        </p:nvCxnSpPr>
        <p:spPr>
          <a:xfrm flipH="1">
            <a:off x="4742445" y="1371874"/>
            <a:ext cx="1332" cy="40036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F60FE3-D6EC-4C5F-96D6-768F85DCE6B4}"/>
              </a:ext>
            </a:extLst>
          </p:cNvPr>
          <p:cNvSpPr/>
          <p:nvPr/>
        </p:nvSpPr>
        <p:spPr>
          <a:xfrm>
            <a:off x="4672595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F5CF28-F38F-4B2F-975A-6583798824D8}"/>
              </a:ext>
            </a:extLst>
          </p:cNvPr>
          <p:cNvSpPr/>
          <p:nvPr/>
        </p:nvSpPr>
        <p:spPr>
          <a:xfrm>
            <a:off x="4232197" y="3646549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 맵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보스 모델 완성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퀄리티 체크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EDA83-2BF3-42C2-A2C5-EB448ECD8A14}"/>
              </a:ext>
            </a:extLst>
          </p:cNvPr>
          <p:cNvSpPr/>
          <p:nvPr/>
        </p:nvSpPr>
        <p:spPr>
          <a:xfrm>
            <a:off x="4179785" y="2278492"/>
            <a:ext cx="4226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 및 옵션 기능 최적화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스테이지 몬스터 적용 및 스킬 제작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CA6967-DEBF-42A8-8637-6AF14DBABA3C}"/>
              </a:ext>
            </a:extLst>
          </p:cNvPr>
          <p:cNvSpPr/>
          <p:nvPr/>
        </p:nvSpPr>
        <p:spPr>
          <a:xfrm>
            <a:off x="8421682" y="2418249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86B6C2-D1D6-49A0-AFE6-A2A6217417B3}"/>
              </a:ext>
            </a:extLst>
          </p:cNvPr>
          <p:cNvSpPr/>
          <p:nvPr/>
        </p:nvSpPr>
        <p:spPr>
          <a:xfrm>
            <a:off x="3351320" y="138523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B640A2-E330-4904-98FD-43D04C041DF8}"/>
              </a:ext>
            </a:extLst>
          </p:cNvPr>
          <p:cNvSpPr/>
          <p:nvPr/>
        </p:nvSpPr>
        <p:spPr>
          <a:xfrm>
            <a:off x="5225679" y="1391340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C21392-C4A7-4661-AE6C-5B84F046988E}"/>
              </a:ext>
            </a:extLst>
          </p:cNvPr>
          <p:cNvSpPr/>
          <p:nvPr/>
        </p:nvSpPr>
        <p:spPr>
          <a:xfrm>
            <a:off x="7096216" y="138740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0E46AC-36CE-433A-ACCF-37A26D39B65A}"/>
              </a:ext>
            </a:extLst>
          </p:cNvPr>
          <p:cNvSpPr/>
          <p:nvPr/>
        </p:nvSpPr>
        <p:spPr>
          <a:xfrm>
            <a:off x="8970575" y="138922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DE4987-64CF-42C9-A1FB-F52EB9A5541A}"/>
              </a:ext>
            </a:extLst>
          </p:cNvPr>
          <p:cNvCxnSpPr>
            <a:cxnSpLocks/>
          </p:cNvCxnSpPr>
          <p:nvPr/>
        </p:nvCxnSpPr>
        <p:spPr>
          <a:xfrm>
            <a:off x="10507122" y="1489136"/>
            <a:ext cx="0" cy="3800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418C25E-867E-4400-A7B0-63E464CC6E2C}"/>
              </a:ext>
            </a:extLst>
          </p:cNvPr>
          <p:cNvSpPr/>
          <p:nvPr/>
        </p:nvSpPr>
        <p:spPr>
          <a:xfrm>
            <a:off x="10429515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BD6A8D7-96CE-4AA2-88A7-CD7A9DD4B666}"/>
              </a:ext>
            </a:extLst>
          </p:cNvPr>
          <p:cNvSpPr/>
          <p:nvPr/>
        </p:nvSpPr>
        <p:spPr>
          <a:xfrm>
            <a:off x="10429515" y="2418249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330FA2-E71B-4F65-A8DD-68FBA591A9A9}"/>
              </a:ext>
            </a:extLst>
          </p:cNvPr>
          <p:cNvSpPr/>
          <p:nvPr/>
        </p:nvSpPr>
        <p:spPr>
          <a:xfrm>
            <a:off x="6231487" y="2251980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완성 및 테스트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8395F5-79DC-42D6-9D5D-AAB66B44CAF2}"/>
              </a:ext>
            </a:extLst>
          </p:cNvPr>
          <p:cNvSpPr/>
          <p:nvPr/>
        </p:nvSpPr>
        <p:spPr>
          <a:xfrm>
            <a:off x="6219464" y="5095481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완성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및 테스트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8FC8B0-F0C8-43C3-8878-5AEED5A1A799}"/>
              </a:ext>
            </a:extLst>
          </p:cNvPr>
          <p:cNvSpPr/>
          <p:nvPr/>
        </p:nvSpPr>
        <p:spPr>
          <a:xfrm>
            <a:off x="450121" y="2249495"/>
            <a:ext cx="4226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전반적 퀄리티 보수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및 이펙트 제작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F04859-F16E-4A76-8DD9-634EE5E39476}"/>
              </a:ext>
            </a:extLst>
          </p:cNvPr>
          <p:cNvSpPr/>
          <p:nvPr/>
        </p:nvSpPr>
        <p:spPr>
          <a:xfrm>
            <a:off x="4692018" y="2389252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41BD2-BF11-45B7-A225-C408FA710194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11/13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3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10.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데모 시연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D1F30-400F-4C51-B93E-3A07B07F7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1" b="18101"/>
          <a:stretch/>
        </p:blipFill>
        <p:spPr>
          <a:xfrm>
            <a:off x="3311264" y="1031455"/>
            <a:ext cx="5512322" cy="4795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BEA25-20C1-49FE-A5F0-9CC66C6CDB6E}"/>
              </a:ext>
            </a:extLst>
          </p:cNvPr>
          <p:cNvSpPr txBox="1"/>
          <p:nvPr/>
        </p:nvSpPr>
        <p:spPr>
          <a:xfrm>
            <a:off x="4980072" y="2617047"/>
            <a:ext cx="2231854" cy="523164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Consolas" pitchFamily="49" charset="0"/>
              </a:rPr>
              <a:t>영상대체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04898D8-452B-41D0-BBFA-626999AEEFC6}"/>
              </a:ext>
            </a:extLst>
          </p:cNvPr>
          <p:cNvSpPr/>
          <p:nvPr/>
        </p:nvSpPr>
        <p:spPr>
          <a:xfrm rot="5400000">
            <a:off x="5984368" y="3783855"/>
            <a:ext cx="223264" cy="226890"/>
          </a:xfrm>
          <a:prstGeom prst="triangl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E9E3B-1944-49D5-AB04-8F044495D1E9}"/>
              </a:ext>
            </a:extLst>
          </p:cNvPr>
          <p:cNvSpPr/>
          <p:nvPr/>
        </p:nvSpPr>
        <p:spPr>
          <a:xfrm>
            <a:off x="5569258" y="3484488"/>
            <a:ext cx="1053483" cy="825623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6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CF5061-1F65-49A4-86A1-CB4DE32D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D78C4-3452-4BC3-9566-DC5AD6CBFFDF}"/>
              </a:ext>
            </a:extLst>
          </p:cNvPr>
          <p:cNvSpPr txBox="1"/>
          <p:nvPr/>
        </p:nvSpPr>
        <p:spPr>
          <a:xfrm>
            <a:off x="4309465" y="2976815"/>
            <a:ext cx="3573070" cy="523164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감사합니다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목차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16598-1AB0-4473-A39C-9B7D47B6C02A}"/>
              </a:ext>
            </a:extLst>
          </p:cNvPr>
          <p:cNvSpPr txBox="1"/>
          <p:nvPr/>
        </p:nvSpPr>
        <p:spPr>
          <a:xfrm>
            <a:off x="6428020" y="130030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게임 설명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C26E1-097E-4B56-B271-FE7DCBA92B39}"/>
              </a:ext>
            </a:extLst>
          </p:cNvPr>
          <p:cNvSpPr txBox="1"/>
          <p:nvPr/>
        </p:nvSpPr>
        <p:spPr>
          <a:xfrm>
            <a:off x="6436369" y="182158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게임 조작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B907B-8B55-4F95-BE88-61A4B8AC6A74}"/>
              </a:ext>
            </a:extLst>
          </p:cNvPr>
          <p:cNvSpPr txBox="1"/>
          <p:nvPr/>
        </p:nvSpPr>
        <p:spPr>
          <a:xfrm>
            <a:off x="6428020" y="2346851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기술요소와 중점연구 분야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F1ABE3-E80D-4CB1-9B83-2F5A46AF048B}"/>
              </a:ext>
            </a:extLst>
          </p:cNvPr>
          <p:cNvSpPr txBox="1"/>
          <p:nvPr/>
        </p:nvSpPr>
        <p:spPr>
          <a:xfrm>
            <a:off x="6440499" y="2862377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구성원 역할 분담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926B29-473E-4934-BD1D-470FA2AACB1F}"/>
              </a:ext>
            </a:extLst>
          </p:cNvPr>
          <p:cNvSpPr txBox="1"/>
          <p:nvPr/>
        </p:nvSpPr>
        <p:spPr>
          <a:xfrm>
            <a:off x="6436369" y="339567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개발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18589-0CBD-41CB-A86B-98142D3DDA45}"/>
              </a:ext>
            </a:extLst>
          </p:cNvPr>
          <p:cNvSpPr txBox="1"/>
          <p:nvPr/>
        </p:nvSpPr>
        <p:spPr>
          <a:xfrm>
            <a:off x="6436369" y="392756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구현 현황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31789-CA2F-425D-95FE-4650CBF1B4EE}"/>
              </a:ext>
            </a:extLst>
          </p:cNvPr>
          <p:cNvSpPr txBox="1"/>
          <p:nvPr/>
        </p:nvSpPr>
        <p:spPr>
          <a:xfrm>
            <a:off x="6429173" y="4458489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8.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문제점 및 보완책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9A00FE-FBBB-4C95-B7C1-D625518D3169}"/>
              </a:ext>
            </a:extLst>
          </p:cNvPr>
          <p:cNvSpPr txBox="1"/>
          <p:nvPr/>
        </p:nvSpPr>
        <p:spPr>
          <a:xfrm>
            <a:off x="6436369" y="4988659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9.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향후 계획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CA32EE-AB9C-4BD0-8F3E-47C85FCB778F}"/>
              </a:ext>
            </a:extLst>
          </p:cNvPr>
          <p:cNvCxnSpPr>
            <a:cxnSpLocks/>
          </p:cNvCxnSpPr>
          <p:nvPr/>
        </p:nvCxnSpPr>
        <p:spPr>
          <a:xfrm>
            <a:off x="6482925" y="1700415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3E0E862-1B6E-4B6B-9606-01DAE3F7693C}"/>
              </a:ext>
            </a:extLst>
          </p:cNvPr>
          <p:cNvCxnSpPr>
            <a:cxnSpLocks/>
          </p:cNvCxnSpPr>
          <p:nvPr/>
        </p:nvCxnSpPr>
        <p:spPr>
          <a:xfrm>
            <a:off x="6482925" y="2221694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F01968B-AB8B-4F96-A622-736F014F7A3A}"/>
              </a:ext>
            </a:extLst>
          </p:cNvPr>
          <p:cNvCxnSpPr>
            <a:cxnSpLocks/>
          </p:cNvCxnSpPr>
          <p:nvPr/>
        </p:nvCxnSpPr>
        <p:spPr>
          <a:xfrm>
            <a:off x="6482925" y="2746961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B05A962-14E4-4947-9AC3-D9D1987F6D30}"/>
              </a:ext>
            </a:extLst>
          </p:cNvPr>
          <p:cNvCxnSpPr>
            <a:cxnSpLocks/>
          </p:cNvCxnSpPr>
          <p:nvPr/>
        </p:nvCxnSpPr>
        <p:spPr>
          <a:xfrm>
            <a:off x="6482925" y="3262487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C1FA530-87AD-41FA-8AAE-13DC435DA0CA}"/>
              </a:ext>
            </a:extLst>
          </p:cNvPr>
          <p:cNvCxnSpPr>
            <a:cxnSpLocks/>
          </p:cNvCxnSpPr>
          <p:nvPr/>
        </p:nvCxnSpPr>
        <p:spPr>
          <a:xfrm>
            <a:off x="6482925" y="3795783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869DF74-C2E9-4E71-93D7-8B2CF646022D}"/>
              </a:ext>
            </a:extLst>
          </p:cNvPr>
          <p:cNvCxnSpPr>
            <a:cxnSpLocks/>
          </p:cNvCxnSpPr>
          <p:nvPr/>
        </p:nvCxnSpPr>
        <p:spPr>
          <a:xfrm>
            <a:off x="6482925" y="4327673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696AEEB-614B-4BC6-A241-FE5EB9340B01}"/>
              </a:ext>
            </a:extLst>
          </p:cNvPr>
          <p:cNvCxnSpPr>
            <a:cxnSpLocks/>
          </p:cNvCxnSpPr>
          <p:nvPr/>
        </p:nvCxnSpPr>
        <p:spPr>
          <a:xfrm>
            <a:off x="6482925" y="4858599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EF253D-8D34-447D-ACE5-249FB9956372}"/>
              </a:ext>
            </a:extLst>
          </p:cNvPr>
          <p:cNvCxnSpPr>
            <a:cxnSpLocks/>
          </p:cNvCxnSpPr>
          <p:nvPr/>
        </p:nvCxnSpPr>
        <p:spPr>
          <a:xfrm>
            <a:off x="6482925" y="5388769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3C28BCA-DACE-40D7-B4BC-B0A3105795D0}"/>
              </a:ext>
            </a:extLst>
          </p:cNvPr>
          <p:cNvSpPr txBox="1"/>
          <p:nvPr/>
        </p:nvSpPr>
        <p:spPr>
          <a:xfrm>
            <a:off x="6433610" y="783277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개요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6789E2C-B1DC-4DD4-B65A-9E46EE14E39B}"/>
              </a:ext>
            </a:extLst>
          </p:cNvPr>
          <p:cNvCxnSpPr>
            <a:cxnSpLocks/>
          </p:cNvCxnSpPr>
          <p:nvPr/>
        </p:nvCxnSpPr>
        <p:spPr>
          <a:xfrm>
            <a:off x="6488515" y="1183387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ACD317-9002-41EC-B4A2-F6D8E0462BED}"/>
              </a:ext>
            </a:extLst>
          </p:cNvPr>
          <p:cNvSpPr txBox="1"/>
          <p:nvPr/>
        </p:nvSpPr>
        <p:spPr>
          <a:xfrm>
            <a:off x="6436369" y="5518828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10.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데모 시연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D6F144-86F9-450D-AEE4-3B0FDF1F20F8}"/>
              </a:ext>
            </a:extLst>
          </p:cNvPr>
          <p:cNvCxnSpPr>
            <a:cxnSpLocks/>
          </p:cNvCxnSpPr>
          <p:nvPr/>
        </p:nvCxnSpPr>
        <p:spPr>
          <a:xfrm>
            <a:off x="6482925" y="5918938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C74453-0642-4A82-88C7-5DAB9AB46CAD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개요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D36DEA9-3E20-4CAB-865D-55D9D8B1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16648"/>
              </p:ext>
            </p:extLst>
          </p:nvPr>
        </p:nvGraphicFramePr>
        <p:xfrm>
          <a:off x="2521258" y="1748084"/>
          <a:ext cx="8462321" cy="336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458">
                <a:tc rowSpan="4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Rucid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Witch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자각마녀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T="21600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아케이드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플랫폼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PC,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오큘러스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 리프트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연령 등급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이용가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요구 사항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그래픽카드 </a:t>
                      </a:r>
                      <a:r>
                        <a:rPr lang="en-US" altLang="ko-KR" sz="1600" b="1" dirty="0"/>
                        <a:t>GTX 980</a:t>
                      </a:r>
                      <a:r>
                        <a:rPr lang="ko-KR" altLang="en-US" sz="1600" b="1" dirty="0"/>
                        <a:t>이상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B64A4A-D18C-428F-9A9F-E4D54AB6D97F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설명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950389-E0BD-45FF-8B24-E74BA7F53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2" y="1613473"/>
            <a:ext cx="4467074" cy="296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C6C1D6-E506-484C-97DB-9A1AD69E1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93" y="1590846"/>
            <a:ext cx="4467074" cy="2966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A8766-C57E-457F-8D6A-E924E23026A9}"/>
              </a:ext>
            </a:extLst>
          </p:cNvPr>
          <p:cNvSpPr txBox="1"/>
          <p:nvPr/>
        </p:nvSpPr>
        <p:spPr>
          <a:xfrm>
            <a:off x="2331640" y="254254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마법진</a:t>
            </a:r>
            <a:r>
              <a:rPr lang="ko-KR" altLang="en-US" dirty="0"/>
              <a:t> 그리는 이미지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CCFC-A2A4-4B6F-B779-CB57536A8C62}"/>
              </a:ext>
            </a:extLst>
          </p:cNvPr>
          <p:cNvSpPr txBox="1"/>
          <p:nvPr/>
        </p:nvSpPr>
        <p:spPr>
          <a:xfrm>
            <a:off x="7546019" y="29118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이미지</a:t>
            </a:r>
          </a:p>
        </p:txBody>
      </p:sp>
      <p:sp>
        <p:nvSpPr>
          <p:cNvPr id="13" name="모서리가 둥근 직사각형 92">
            <a:extLst>
              <a:ext uri="{FF2B5EF4-FFF2-40B4-BE49-F238E27FC236}">
                <a16:creationId xmlns:a16="http://schemas.microsoft.com/office/drawing/2014/main" id="{3BA70ADF-392C-41A7-A932-8BAF4ABBBF68}"/>
              </a:ext>
            </a:extLst>
          </p:cNvPr>
          <p:cNvSpPr/>
          <p:nvPr/>
        </p:nvSpPr>
        <p:spPr>
          <a:xfrm>
            <a:off x="7434698" y="4820650"/>
            <a:ext cx="2425664" cy="5252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92">
            <a:extLst>
              <a:ext uri="{FF2B5EF4-FFF2-40B4-BE49-F238E27FC236}">
                <a16:creationId xmlns:a16="http://schemas.microsoft.com/office/drawing/2014/main" id="{EDDA7FA8-FD8E-436E-B3BA-F543B4826989}"/>
              </a:ext>
            </a:extLst>
          </p:cNvPr>
          <p:cNvSpPr/>
          <p:nvPr/>
        </p:nvSpPr>
        <p:spPr>
          <a:xfrm>
            <a:off x="2340597" y="4820651"/>
            <a:ext cx="2425664" cy="5252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등록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A763-52F2-4D30-9C9E-52022353AD60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조작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CAB57-346D-4917-B975-0618BA9E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79" y="1517086"/>
            <a:ext cx="8990641" cy="4319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4053A-E03F-482E-8620-A420DC849932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823" y="356043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E5AD868-70F7-4736-B4D2-92414412A050}"/>
              </a:ext>
            </a:extLst>
          </p:cNvPr>
          <p:cNvSpPr/>
          <p:nvPr/>
        </p:nvSpPr>
        <p:spPr>
          <a:xfrm rot="18778041" flipH="1">
            <a:off x="7526068" y="2892805"/>
            <a:ext cx="914537" cy="3816235"/>
          </a:xfrm>
          <a:prstGeom prst="rtTriangle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3" name="모서리가 둥근 직사각형 11">
            <a:extLst>
              <a:ext uri="{FF2B5EF4-FFF2-40B4-BE49-F238E27FC236}">
                <a16:creationId xmlns:a16="http://schemas.microsoft.com/office/drawing/2014/main" id="{1B04D3DE-BC63-4580-9BC9-3216B8022561}"/>
              </a:ext>
            </a:extLst>
          </p:cNvPr>
          <p:cNvSpPr/>
          <p:nvPr/>
        </p:nvSpPr>
        <p:spPr>
          <a:xfrm rot="18900000">
            <a:off x="8311580" y="3328737"/>
            <a:ext cx="2263235" cy="2263235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4.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기술요소와 중점연구 분야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EE2D31-D743-43ED-8221-6BBC5758924F}"/>
              </a:ext>
            </a:extLst>
          </p:cNvPr>
          <p:cNvGrpSpPr/>
          <p:nvPr/>
        </p:nvGrpSpPr>
        <p:grpSpPr>
          <a:xfrm>
            <a:off x="-355747" y="2035328"/>
            <a:ext cx="7806900" cy="2463573"/>
            <a:chOff x="-1711117" y="1553297"/>
            <a:chExt cx="9618043" cy="3035104"/>
          </a:xfrm>
        </p:grpSpPr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9F159463-38C3-4B50-B03C-9A832882E47E}"/>
                </a:ext>
              </a:extLst>
            </p:cNvPr>
            <p:cNvSpPr/>
            <p:nvPr/>
          </p:nvSpPr>
          <p:spPr>
            <a:xfrm rot="18778041" flipH="1">
              <a:off x="76318" y="1016232"/>
              <a:ext cx="1126703" cy="4701574"/>
            </a:xfrm>
            <a:prstGeom prst="rtTriangl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" name="모서리가 둥근 직사각형 11">
              <a:extLst>
                <a:ext uri="{FF2B5EF4-FFF2-40B4-BE49-F238E27FC236}">
                  <a16:creationId xmlns:a16="http://schemas.microsoft.com/office/drawing/2014/main" id="{30CC762D-5169-4C01-AAA5-03BF8766CDC9}"/>
                </a:ext>
              </a:extLst>
            </p:cNvPr>
            <p:cNvSpPr/>
            <p:nvPr/>
          </p:nvSpPr>
          <p:spPr>
            <a:xfrm rot="18900000">
              <a:off x="1044063" y="1553297"/>
              <a:ext cx="2788289" cy="2788289"/>
            </a:xfrm>
            <a:prstGeom prst="roundRect">
              <a:avLst>
                <a:gd name="adj" fmla="val 6953"/>
              </a:avLst>
            </a:prstGeom>
            <a:solidFill>
              <a:schemeClr val="bg1"/>
            </a:solidFill>
            <a:ln w="2286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D20129-6A61-46B8-B7C6-143F286D390B}"/>
                </a:ext>
              </a:extLst>
            </p:cNvPr>
            <p:cNvSpPr txBox="1"/>
            <p:nvPr/>
          </p:nvSpPr>
          <p:spPr>
            <a:xfrm>
              <a:off x="5101929" y="3109606"/>
              <a:ext cx="2804997" cy="147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메모리풀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코루틴등을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활용한 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60~100fps 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VR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게임 최적화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9BC567F8-AD99-4199-8485-FA8F06DA3BA2}"/>
              </a:ext>
            </a:extLst>
          </p:cNvPr>
          <p:cNvSpPr/>
          <p:nvPr/>
        </p:nvSpPr>
        <p:spPr>
          <a:xfrm rot="18900000">
            <a:off x="5110881" y="2643159"/>
            <a:ext cx="2263235" cy="2263235"/>
          </a:xfrm>
          <a:prstGeom prst="roundRect">
            <a:avLst>
              <a:gd name="adj" fmla="val 6953"/>
            </a:avLst>
          </a:prstGeom>
          <a:noFill/>
          <a:ln w="222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C015F-8403-4F9A-B31B-3E9B6DF7F470}"/>
              </a:ext>
            </a:extLst>
          </p:cNvPr>
          <p:cNvSpPr txBox="1"/>
          <p:nvPr/>
        </p:nvSpPr>
        <p:spPr>
          <a:xfrm>
            <a:off x="8413535" y="4180470"/>
            <a:ext cx="212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BTS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패턴을 이용한 인공지능 구현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9D460-E061-4101-8906-85AB6933F486}"/>
              </a:ext>
            </a:extLst>
          </p:cNvPr>
          <p:cNvSpPr txBox="1"/>
          <p:nvPr/>
        </p:nvSpPr>
        <p:spPr>
          <a:xfrm>
            <a:off x="2017705" y="2914049"/>
            <a:ext cx="212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VR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모션컨트롤 및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룸스케일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구성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7E076B-47A0-4BA9-A414-E84935A7D5AC}"/>
              </a:ext>
            </a:extLst>
          </p:cNvPr>
          <p:cNvGrpSpPr/>
          <p:nvPr/>
        </p:nvGrpSpPr>
        <p:grpSpPr>
          <a:xfrm>
            <a:off x="1552370" y="2449363"/>
            <a:ext cx="416222" cy="416222"/>
            <a:chOff x="943440" y="1949747"/>
            <a:chExt cx="476182" cy="476182"/>
          </a:xfrm>
          <a:effectLst/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577158-1970-42E9-80E7-52D1C8A62FC4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E409294D-9EB5-49F5-AACA-19FDC0216B88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80D765-3F21-47BE-BED8-74ECAA64D8BF}"/>
              </a:ext>
            </a:extLst>
          </p:cNvPr>
          <p:cNvGrpSpPr/>
          <p:nvPr/>
        </p:nvGrpSpPr>
        <p:grpSpPr>
          <a:xfrm>
            <a:off x="4827715" y="3106714"/>
            <a:ext cx="416222" cy="416222"/>
            <a:chOff x="943440" y="1949747"/>
            <a:chExt cx="476182" cy="476182"/>
          </a:xfrm>
          <a:effectLst/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BDBF0B-8F4F-4A10-B7DF-37789C43CB3E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0" name="자유형 34">
              <a:extLst>
                <a:ext uri="{FF2B5EF4-FFF2-40B4-BE49-F238E27FC236}">
                  <a16:creationId xmlns:a16="http://schemas.microsoft.com/office/drawing/2014/main" id="{25CB0CFB-7A52-4731-8F71-2FA72A4CDA40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4A58B6-B944-4990-B692-D2ED8B3D527E}"/>
              </a:ext>
            </a:extLst>
          </p:cNvPr>
          <p:cNvGrpSpPr/>
          <p:nvPr/>
        </p:nvGrpSpPr>
        <p:grpSpPr>
          <a:xfrm>
            <a:off x="8086986" y="3819471"/>
            <a:ext cx="416222" cy="416222"/>
            <a:chOff x="943440" y="1949747"/>
            <a:chExt cx="476182" cy="476182"/>
          </a:xfrm>
          <a:effectLst/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64381C-33CA-4A41-BFC1-9F36991663FA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5" name="자유형 34">
              <a:extLst>
                <a:ext uri="{FF2B5EF4-FFF2-40B4-BE49-F238E27FC236}">
                  <a16:creationId xmlns:a16="http://schemas.microsoft.com/office/drawing/2014/main" id="{B16475F8-23A5-4125-90EE-66E7A72A169F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C2AF9F-BB17-40F0-A2BB-AD35BCDB847A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구성원 역할 분담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FA89C3-55AC-4282-A37A-6781B86640A2}"/>
              </a:ext>
            </a:extLst>
          </p:cNvPr>
          <p:cNvGrpSpPr/>
          <p:nvPr/>
        </p:nvGrpSpPr>
        <p:grpSpPr>
          <a:xfrm>
            <a:off x="2023833" y="1174186"/>
            <a:ext cx="9088435" cy="4930780"/>
            <a:chOff x="604925" y="221360"/>
            <a:chExt cx="9763559" cy="5316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FDBB59F-9F2C-47BD-AB4C-300EF7BAC7BB}"/>
                </a:ext>
              </a:extLst>
            </p:cNvPr>
            <p:cNvGrpSpPr/>
            <p:nvPr/>
          </p:nvGrpSpPr>
          <p:grpSpPr>
            <a:xfrm>
              <a:off x="604925" y="221360"/>
              <a:ext cx="3228432" cy="5316415"/>
              <a:chOff x="3261932" y="705384"/>
              <a:chExt cx="2894984" cy="4767309"/>
            </a:xfrm>
          </p:grpSpPr>
          <p:sp>
            <p:nvSpPr>
              <p:cNvPr id="85" name="자유형 14">
                <a:extLst>
                  <a:ext uri="{FF2B5EF4-FFF2-40B4-BE49-F238E27FC236}">
                    <a16:creationId xmlns:a16="http://schemas.microsoft.com/office/drawing/2014/main" id="{675F713C-F17E-4BD2-AA76-9D7F7B545764}"/>
                  </a:ext>
                </a:extLst>
              </p:cNvPr>
              <p:cNvSpPr/>
              <p:nvPr/>
            </p:nvSpPr>
            <p:spPr>
              <a:xfrm rot="13500000">
                <a:off x="4314135" y="3504229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15">
                <a:extLst>
                  <a:ext uri="{FF2B5EF4-FFF2-40B4-BE49-F238E27FC236}">
                    <a16:creationId xmlns:a16="http://schemas.microsoft.com/office/drawing/2014/main" id="{83A648D7-412B-42A8-8162-78FF4DE82D2D}"/>
                  </a:ext>
                </a:extLst>
              </p:cNvPr>
              <p:cNvSpPr/>
              <p:nvPr/>
            </p:nvSpPr>
            <p:spPr>
              <a:xfrm rot="16200000">
                <a:off x="4055630" y="211715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 16">
                <a:extLst>
                  <a:ext uri="{FF2B5EF4-FFF2-40B4-BE49-F238E27FC236}">
                    <a16:creationId xmlns:a16="http://schemas.microsoft.com/office/drawing/2014/main" id="{CE43CE67-AB77-4B20-B1EC-BD1EB2719B4D}"/>
                  </a:ext>
                </a:extLst>
              </p:cNvPr>
              <p:cNvSpPr/>
              <p:nvPr/>
            </p:nvSpPr>
            <p:spPr>
              <a:xfrm rot="18900000">
                <a:off x="4847686" y="94767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 37">
                <a:extLst>
                  <a:ext uri="{FF2B5EF4-FFF2-40B4-BE49-F238E27FC236}">
                    <a16:creationId xmlns:a16="http://schemas.microsoft.com/office/drawing/2014/main" id="{53C2C069-F271-4136-9317-CDACCDC4B8F4}"/>
                  </a:ext>
                </a:extLst>
              </p:cNvPr>
              <p:cNvSpPr/>
              <p:nvPr/>
            </p:nvSpPr>
            <p:spPr>
              <a:xfrm rot="18900000">
                <a:off x="3261932" y="194543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자유형 38">
                <a:extLst>
                  <a:ext uri="{FF2B5EF4-FFF2-40B4-BE49-F238E27FC236}">
                    <a16:creationId xmlns:a16="http://schemas.microsoft.com/office/drawing/2014/main" id="{D18E9361-16E8-4EF9-A7E0-BE3F3FA6BBBF}"/>
                  </a:ext>
                </a:extLst>
              </p:cNvPr>
              <p:cNvSpPr/>
              <p:nvPr/>
            </p:nvSpPr>
            <p:spPr>
              <a:xfrm rot="16200000">
                <a:off x="3421450" y="355337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자유형 35">
                <a:extLst>
                  <a:ext uri="{FF2B5EF4-FFF2-40B4-BE49-F238E27FC236}">
                    <a16:creationId xmlns:a16="http://schemas.microsoft.com/office/drawing/2014/main" id="{96F880A6-8C1E-480B-A26C-B73EB30A5D36}"/>
                  </a:ext>
                </a:extLst>
              </p:cNvPr>
              <p:cNvSpPr/>
              <p:nvPr/>
            </p:nvSpPr>
            <p:spPr>
              <a:xfrm>
                <a:off x="4255975" y="70538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0B3EE9-2053-413A-845E-3963CAB453A4}"/>
                </a:ext>
              </a:extLst>
            </p:cNvPr>
            <p:cNvSpPr/>
            <p:nvPr/>
          </p:nvSpPr>
          <p:spPr>
            <a:xfrm>
              <a:off x="838369" y="3551354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전현우</a:t>
              </a: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B0B68FF-2263-4DCE-B7E5-D92E0B48EEC4}"/>
                </a:ext>
              </a:extLst>
            </p:cNvPr>
            <p:cNvSpPr/>
            <p:nvPr/>
          </p:nvSpPr>
          <p:spPr>
            <a:xfrm>
              <a:off x="748489" y="1989171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김민정</a:t>
              </a:r>
              <a:endParaRPr lang="en-US" altLang="ko-KR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9AA5EEE-FD80-41EE-BA25-176112F53697}"/>
                </a:ext>
              </a:extLst>
            </p:cNvPr>
            <p:cNvSpPr/>
            <p:nvPr/>
          </p:nvSpPr>
          <p:spPr>
            <a:xfrm>
              <a:off x="2118809" y="681138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강현웅</a:t>
              </a:r>
              <a:endParaRPr lang="en-US" altLang="ko-KR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09A2C7C-CADA-476E-A9E3-94E432DBB452}"/>
                </a:ext>
              </a:extLst>
            </p:cNvPr>
            <p:cNvSpPr/>
            <p:nvPr/>
          </p:nvSpPr>
          <p:spPr>
            <a:xfrm>
              <a:off x="5948329" y="683128"/>
              <a:ext cx="4420155" cy="169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클라이언트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둠형 환경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애니메이션 컨트롤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UI,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오브젝트 효과 구현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게임 시스템 구현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알고리즘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파티클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2576E59-C1C5-459E-B18A-501BB44E5F6E}"/>
              </a:ext>
            </a:extLst>
          </p:cNvPr>
          <p:cNvCxnSpPr>
            <a:cxnSpLocks/>
          </p:cNvCxnSpPr>
          <p:nvPr/>
        </p:nvCxnSpPr>
        <p:spPr>
          <a:xfrm>
            <a:off x="4208069" y="2335496"/>
            <a:ext cx="25833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5887DB4-CC14-4CE7-81F6-501C0D419C89}"/>
              </a:ext>
            </a:extLst>
          </p:cNvPr>
          <p:cNvCxnSpPr>
            <a:cxnSpLocks/>
          </p:cNvCxnSpPr>
          <p:nvPr/>
        </p:nvCxnSpPr>
        <p:spPr>
          <a:xfrm>
            <a:off x="2916395" y="3545622"/>
            <a:ext cx="3875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EBB0F3B-E0B7-4AFA-998E-ACCC8E3707E6}"/>
              </a:ext>
            </a:extLst>
          </p:cNvPr>
          <p:cNvCxnSpPr>
            <a:cxnSpLocks/>
          </p:cNvCxnSpPr>
          <p:nvPr/>
        </p:nvCxnSpPr>
        <p:spPr>
          <a:xfrm>
            <a:off x="3032779" y="5020794"/>
            <a:ext cx="37586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E6B754F-A36C-42B1-A739-CA8A6B3E1F27}"/>
              </a:ext>
            </a:extLst>
          </p:cNvPr>
          <p:cNvSpPr/>
          <p:nvPr/>
        </p:nvSpPr>
        <p:spPr>
          <a:xfrm>
            <a:off x="7014171" y="3069718"/>
            <a:ext cx="4794359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 기획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맵 디자인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UI/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애니메이션 제작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캐릭터 제작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리소스 수집 및 제작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CA9AC1B-0068-4170-A934-95E4AD206ED6}"/>
              </a:ext>
            </a:extLst>
          </p:cNvPr>
          <p:cNvSpPr/>
          <p:nvPr/>
        </p:nvSpPr>
        <p:spPr>
          <a:xfrm>
            <a:off x="7049681" y="4687009"/>
            <a:ext cx="4723338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 레벨 디자인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오큘러스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환경 구축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블랜딩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,VR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및 기술 구현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시스템 구현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기획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C5BEE-95F2-47BE-906E-6972D0B34F16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7/13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6.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개발 내용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6F8A08-34EF-408B-AE94-79EE7BFF5542}"/>
              </a:ext>
            </a:extLst>
          </p:cNvPr>
          <p:cNvGrpSpPr/>
          <p:nvPr/>
        </p:nvGrpSpPr>
        <p:grpSpPr>
          <a:xfrm>
            <a:off x="1171428" y="1943680"/>
            <a:ext cx="2509645" cy="484808"/>
            <a:chOff x="878953" y="2731625"/>
            <a:chExt cx="2165189" cy="28936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6D1C2A0-B097-4178-8961-71E837D3F7D0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강현웅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92A208FF-09C2-4DFE-ABDB-175653C6A94E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3E5CB0-14B3-4E8E-9777-BEAD4464A134}"/>
              </a:ext>
            </a:extLst>
          </p:cNvPr>
          <p:cNvSpPr/>
          <p:nvPr/>
        </p:nvSpPr>
        <p:spPr>
          <a:xfrm>
            <a:off x="3963648" y="1996262"/>
            <a:ext cx="66949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패턴을 이용한 몬스터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환경 이펙트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둠형 환경 조성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시스템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E991D3-D159-4466-9E22-8744A237EC34}"/>
              </a:ext>
            </a:extLst>
          </p:cNvPr>
          <p:cNvGrpSpPr/>
          <p:nvPr/>
        </p:nvGrpSpPr>
        <p:grpSpPr>
          <a:xfrm>
            <a:off x="1171428" y="3250767"/>
            <a:ext cx="2509645" cy="484808"/>
            <a:chOff x="878953" y="2731625"/>
            <a:chExt cx="2165189" cy="28936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ECD877-8E3A-478D-A832-FF59B09F090E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김민정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B1DCD39B-EBAF-4311-87A9-8E29252EFF6F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77F5C8B-98D3-4EF1-85EB-A119923E4043}"/>
              </a:ext>
            </a:extLst>
          </p:cNvPr>
          <p:cNvGrpSpPr/>
          <p:nvPr/>
        </p:nvGrpSpPr>
        <p:grpSpPr>
          <a:xfrm>
            <a:off x="1171428" y="4443233"/>
            <a:ext cx="2509645" cy="484808"/>
            <a:chOff x="878953" y="2731625"/>
            <a:chExt cx="2165189" cy="28936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7533E8-9072-4A09-8B16-3678DF1D57C7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전현우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9E4CE44C-3B27-4473-AB17-570C2FEB2A10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3C0C5B4D-C0BA-46BA-BDC7-FADFD1C32F1D}"/>
              </a:ext>
            </a:extLst>
          </p:cNvPr>
          <p:cNvSpPr/>
          <p:nvPr/>
        </p:nvSpPr>
        <p:spPr>
          <a:xfrm>
            <a:off x="1300115" y="1985894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54E36BE-937A-4822-BC08-133EA09644F0}"/>
              </a:ext>
            </a:extLst>
          </p:cNvPr>
          <p:cNvSpPr/>
          <p:nvPr/>
        </p:nvSpPr>
        <p:spPr>
          <a:xfrm>
            <a:off x="1288336" y="328841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3AAB59E-FDCA-4E62-894B-D53CD6448283}"/>
              </a:ext>
            </a:extLst>
          </p:cNvPr>
          <p:cNvSpPr/>
          <p:nvPr/>
        </p:nvSpPr>
        <p:spPr>
          <a:xfrm>
            <a:off x="1257856" y="447513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0A3F9A6-F243-4E0B-BFD2-A72F31A78A3F}"/>
              </a:ext>
            </a:extLst>
          </p:cNvPr>
          <p:cNvSpPr/>
          <p:nvPr/>
        </p:nvSpPr>
        <p:spPr>
          <a:xfrm>
            <a:off x="4043022" y="3242057"/>
            <a:ext cx="56425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몬스터 모델링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애니메이션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 리소스 제작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B76BA8-E60E-44ED-8557-168A5EC8D7AC}"/>
              </a:ext>
            </a:extLst>
          </p:cNvPr>
          <p:cNvSpPr/>
          <p:nvPr/>
        </p:nvSpPr>
        <p:spPr>
          <a:xfrm>
            <a:off x="4043023" y="4422495"/>
            <a:ext cx="589996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동기화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객체의 이동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판정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활용 기능 구현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D8FA0-C5B5-4D47-BC74-8B40BA025262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8/13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7.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구현 현황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모서리가 둥근 사각형 설명선 17">
            <a:extLst>
              <a:ext uri="{FF2B5EF4-FFF2-40B4-BE49-F238E27FC236}">
                <a16:creationId xmlns:a16="http://schemas.microsoft.com/office/drawing/2014/main" id="{70181FBA-BE69-4849-B999-1ECCDB6FDF8D}"/>
              </a:ext>
            </a:extLst>
          </p:cNvPr>
          <p:cNvSpPr/>
          <p:nvPr/>
        </p:nvSpPr>
        <p:spPr>
          <a:xfrm>
            <a:off x="2320540" y="1841597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공격 모션 기능 구현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모서리가 둥근 사각형 설명선 17">
            <a:extLst>
              <a:ext uri="{FF2B5EF4-FFF2-40B4-BE49-F238E27FC236}">
                <a16:creationId xmlns:a16="http://schemas.microsoft.com/office/drawing/2014/main" id="{2E0A972B-6FBE-43F2-81B9-A0296A551722}"/>
              </a:ext>
            </a:extLst>
          </p:cNvPr>
          <p:cNvSpPr/>
          <p:nvPr/>
        </p:nvSpPr>
        <p:spPr>
          <a:xfrm>
            <a:off x="2320542" y="2776191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속성 제외 스킬 적용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구현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o)</a:t>
            </a:r>
          </a:p>
        </p:txBody>
      </p:sp>
      <p:sp>
        <p:nvSpPr>
          <p:cNvPr id="24" name="모서리가 둥근 사각형 설명선 17">
            <a:extLst>
              <a:ext uri="{FF2B5EF4-FFF2-40B4-BE49-F238E27FC236}">
                <a16:creationId xmlns:a16="http://schemas.microsoft.com/office/drawing/2014/main" id="{EFDF20B2-B219-4458-BDAD-95A5C896367A}"/>
              </a:ext>
            </a:extLst>
          </p:cNvPr>
          <p:cNvSpPr/>
          <p:nvPr/>
        </p:nvSpPr>
        <p:spPr>
          <a:xfrm>
            <a:off x="2320539" y="3710908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스테이지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완료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/4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추가 예정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모서리가 둥근 사각형 설명선 17">
            <a:extLst>
              <a:ext uri="{FF2B5EF4-FFF2-40B4-BE49-F238E27FC236}">
                <a16:creationId xmlns:a16="http://schemas.microsoft.com/office/drawing/2014/main" id="{89A3596F-2DD0-4D16-B5A8-32F16B91BCD5}"/>
              </a:ext>
            </a:extLst>
          </p:cNvPr>
          <p:cNvSpPr/>
          <p:nvPr/>
        </p:nvSpPr>
        <p:spPr>
          <a:xfrm>
            <a:off x="2320539" y="4645502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BTS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선택과 실행 구현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15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선택 처리 완료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이상 조건 추가 예정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D9938-7E8E-43F8-9987-1DB73DB7F737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9/13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1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각마녀 중간발표 ppt" id="{D3B48A4E-04B8-4C4E-9974-98DC32CFA832}" vid="{ED459AF9-3C17-49EF-A936-A7D45B23E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자각마녀 중간발표 ppt</Template>
  <TotalTime>10</TotalTime>
  <Words>454</Words>
  <Application>Microsoft Office PowerPoint</Application>
  <PresentationFormat>와이드스크린</PresentationFormat>
  <Paragraphs>114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宋体</vt:lpstr>
      <vt:lpstr>맑은 고딕</vt:lpstr>
      <vt:lpstr>Arial</vt:lpstr>
      <vt:lpstr>Century Gothic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전</dc:creator>
  <cp:lastModifiedBy>현우 전</cp:lastModifiedBy>
  <cp:revision>2</cp:revision>
  <dcterms:created xsi:type="dcterms:W3CDTF">2018-05-08T22:00:58Z</dcterms:created>
  <dcterms:modified xsi:type="dcterms:W3CDTF">2018-05-08T22:11:17Z</dcterms:modified>
</cp:coreProperties>
</file>