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4" y="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849CBD-CF44-4BC0-8EE1-92879C942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EC364A6-76B7-4E0B-9E92-A7F375AB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96B437-6548-4607-9D57-E2C37CD3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AE5422-809C-4463-9E86-4026B006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6EAD9A-2570-45F1-8630-2CEC8E87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3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DCFF2E-2A04-49D9-B71B-B9B45B74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2477AF2-B983-46B7-8752-941B3F3D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6AD331-121F-4179-8D28-5455B5C3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75F79-2EDB-44E2-8C60-9C60031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82BC5F-E4D8-4D37-9161-715229A0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964A823-1B4D-40BA-80C2-53E654773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A28B2EA-F735-4EC8-9048-A5A4C82C0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20FD5A-B841-46B3-B2EA-85FA3305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B675BC-2A89-4703-8751-8ACF3145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40104C-7211-44C7-AF09-F21025A9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FFCB1A-E954-4C65-97CD-63150D99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88AE77-4A68-4EEE-AAA3-BBD8E17C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546426-AF05-4F0C-AD56-636F3466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2B1FD8-BD8C-41A5-A361-80E116BD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DFF33E-5DBA-4091-B80E-E2B33BF7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8478D7-15A7-422F-B508-D67E7399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FB18F6B-5691-4C20-A617-BC071D862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3D3DFD-F924-4AB4-9585-EEE474B8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707FC8-9A56-4351-AA83-704F7DE7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01E134-B0D9-4D92-8FFC-D37BC390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1B6633-CAFC-4665-8618-FF7B6FAE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C70430-7B22-4551-83A9-4EED946A0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95D66D0-7F10-4E87-87B6-E499A75E8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6186FC-249F-4AB0-A89E-68D4876D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AAA8588-5CF2-4B88-878E-3C0D85D1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021732-1896-4167-9B49-69943440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4A1928-7986-4755-BC74-09CA5FB0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706243-7D52-4074-B918-67B86EF6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8B48B7-5AFC-4E51-8BC8-F78D0FD4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50A176F-E617-4188-9981-9C31E7170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994C4A0-AA20-49A5-B93A-C5F57363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C2BE84-B961-474C-80E3-E063585A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AB8A85A-35FA-40E5-9632-766B4AA1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4785961-98B8-4026-8019-2BD7FE7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ECDAE7-9A75-4583-AA06-B40EF32A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38372B6-AD7F-47C2-840D-3E5D5483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6C5E85-18E0-4CD2-8ED3-BBFA9FEF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953557-3E26-4D35-A02A-DB77A35C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E62EDA4-5634-4421-85E3-528EA559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A8CE4B-4822-4A4E-9DCE-7E5D26F8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4F3908A-C090-44A6-A233-BB9107E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03F112-B4A6-4094-8A6E-7BE3D23B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54185F6-6E97-429B-B099-37F2393D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3BFA2C4-34E3-40F6-8D48-F61B0E88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83613B7-47B1-4E68-87B4-9AA4D544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2E0388-39E1-43D0-AEED-906E708C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C29E095-253F-40A1-9146-6E6ABDAF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7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81169A-EBFC-4857-B4B5-4B61193D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4CD3209-BD7B-4F0E-8E8A-3A5634972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25CF8F-5B92-49D9-8A01-BD45EB1E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C30B8B-D0D7-412D-B102-80F2D6DD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3E1CD9-06E0-4E45-8AB3-8B2B956E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584CBE-44A2-4DC6-A45A-E81D6D0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1348EE1-F96A-462B-99E4-4759C2A7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863E86-D0BB-41ED-BFB6-8ABEB6F2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577A80-2827-4D3F-AE9A-B087FE32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8965-9348-4EF7-8BE9-796B4FA42A22}" type="datetimeFigureOut">
              <a:rPr lang="ko-KR" altLang="en-US" smtClean="0"/>
              <a:t>2017. 9. 4.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03A85C-C624-49AF-A9FF-79D12BD05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68E4C4-AB2B-4256-AA1D-36A13B308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F5CA-CA95-42D9-B4F4-176F18A2FC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B2BA83-B165-43F0-8F63-4D1C1D5815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사람, 남자, 서있는, 가장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19C6F69-86C0-40E4-8D5E-13DC9CE3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555991" y="1690688"/>
            <a:ext cx="4636009" cy="5167312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24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6118D499-B1FD-4038-97F1-196DD4549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9616"/>
              </p:ext>
            </p:extLst>
          </p:nvPr>
        </p:nvGraphicFramePr>
        <p:xfrm>
          <a:off x="0" y="4830390"/>
          <a:ext cx="12191999" cy="202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xmlns="" val="344478763"/>
                    </a:ext>
                  </a:extLst>
                </a:gridCol>
                <a:gridCol w="5321299">
                  <a:extLst>
                    <a:ext uri="{9D8B030D-6E8A-4147-A177-3AD203B41FA5}">
                      <a16:colId xmlns:a16="http://schemas.microsoft.com/office/drawing/2014/main" xmlns="" val="2633379848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xmlns="" val="825989597"/>
                    </a:ext>
                  </a:extLst>
                </a:gridCol>
              </a:tblGrid>
              <a:tr h="672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2017. 07 ~ 2017. 08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엔씨소프트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게임기획 주니어 인턴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0897930"/>
                  </a:ext>
                </a:extLst>
              </a:tr>
              <a:tr h="672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2016. 07 ~ 2017. 09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한국산업기술대학교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졸업작품 노루막이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8418669"/>
                  </a:ext>
                </a:extLst>
              </a:tr>
              <a:tr h="68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2015.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2016.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아이덴티티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게임즈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던전 스트라이커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비긴즈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65749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155568-EDED-4F8D-B89F-2335419796B2}"/>
              </a:ext>
            </a:extLst>
          </p:cNvPr>
          <p:cNvSpPr txBox="1"/>
          <p:nvPr/>
        </p:nvSpPr>
        <p:spPr>
          <a:xfrm>
            <a:off x="317500" y="1837606"/>
            <a:ext cx="8178800" cy="2833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5700" dirty="0">
                <a:solidFill>
                  <a:schemeClr val="bg1"/>
                </a:solidFill>
              </a:rPr>
              <a:t>신창섭</a:t>
            </a:r>
            <a:endParaRPr lang="en-US" altLang="ko-KR" sz="5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한국산업기술대학교 게임공학부 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(18. 3, </a:t>
            </a:r>
            <a:r>
              <a:rPr lang="ko-KR" alt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졸예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leinster92@me.com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010 – 3187 - 8092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323846-B129-46A3-8EAE-C7C700A97B68}"/>
              </a:ext>
            </a:extLst>
          </p:cNvPr>
          <p:cNvSpPr txBox="1"/>
          <p:nvPr/>
        </p:nvSpPr>
        <p:spPr>
          <a:xfrm>
            <a:off x="165100" y="231616"/>
            <a:ext cx="1113155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8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Game Design</a:t>
            </a:r>
          </a:p>
        </p:txBody>
      </p:sp>
    </p:spTree>
    <p:extLst>
      <p:ext uri="{BB962C8B-B14F-4D97-AF65-F5344CB8AC3E}">
        <p14:creationId xmlns:p14="http://schemas.microsoft.com/office/powerpoint/2010/main" val="11173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B150E-DA4A-4CEB-9A12-CBA4E8FC64EA}"/>
              </a:ext>
            </a:extLst>
          </p:cNvPr>
          <p:cNvSpPr txBox="1"/>
          <p:nvPr/>
        </p:nvSpPr>
        <p:spPr>
          <a:xfrm>
            <a:off x="165100" y="231616"/>
            <a:ext cx="1084580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6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아이덴티티 </a:t>
            </a:r>
            <a:r>
              <a:rPr lang="ko-KR" altLang="en-US" sz="6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게임즈</a:t>
            </a:r>
            <a:endParaRPr lang="en-US" altLang="ko-KR" sz="6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40D787-9BCB-42D6-854F-033466BB4F4D}"/>
              </a:ext>
            </a:extLst>
          </p:cNvPr>
          <p:cNvSpPr txBox="1"/>
          <p:nvPr/>
        </p:nvSpPr>
        <p:spPr>
          <a:xfrm>
            <a:off x="165100" y="1231846"/>
            <a:ext cx="8978900" cy="60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2015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~  2016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FAAFF4-5B6F-45E6-85CF-9C58FFB2CE20}"/>
              </a:ext>
            </a:extLst>
          </p:cNvPr>
          <p:cNvCxnSpPr>
            <a:cxnSpLocks/>
          </p:cNvCxnSpPr>
          <p:nvPr/>
        </p:nvCxnSpPr>
        <p:spPr>
          <a:xfrm>
            <a:off x="165100" y="1833149"/>
            <a:ext cx="1067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4A6A94-B74B-4582-8BA4-9AD25864E550}"/>
              </a:ext>
            </a:extLst>
          </p:cNvPr>
          <p:cNvSpPr txBox="1"/>
          <p:nvPr/>
        </p:nvSpPr>
        <p:spPr>
          <a:xfrm>
            <a:off x="709613" y="5684911"/>
            <a:ext cx="10845800" cy="982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액션 </a:t>
            </a:r>
            <a:r>
              <a:rPr lang="en-US" altLang="ko-KR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MORPG,</a:t>
            </a:r>
            <a:r>
              <a:rPr lang="en-US" altLang="ko-KR" sz="4800" b="1" dirty="0">
                <a:solidFill>
                  <a:srgbClr val="00B0F0"/>
                </a:solidFill>
              </a:rPr>
              <a:t> </a:t>
            </a:r>
            <a:r>
              <a:rPr lang="ko-KR" altLang="en-US" sz="4800" b="1" dirty="0">
                <a:solidFill>
                  <a:srgbClr val="00B0F0"/>
                </a:solidFill>
              </a:rPr>
              <a:t>던전 스트라이커 </a:t>
            </a:r>
            <a:r>
              <a:rPr lang="ko-KR" altLang="en-US" sz="4800" b="1" dirty="0" err="1">
                <a:solidFill>
                  <a:srgbClr val="00B0F0"/>
                </a:solidFill>
              </a:rPr>
              <a:t>비긴즈</a:t>
            </a:r>
            <a:endParaRPr lang="en-US" altLang="ko-KR" sz="4800" b="1" dirty="0">
              <a:solidFill>
                <a:srgbClr val="00B0F0"/>
              </a:solidFill>
            </a:endParaRPr>
          </a:p>
        </p:txBody>
      </p:sp>
      <p:pic>
        <p:nvPicPr>
          <p:cNvPr id="3074" name="Picture 2" descr="eyedentity games에 대한 이미지 검색결과">
            <a:extLst>
              <a:ext uri="{FF2B5EF4-FFF2-40B4-BE49-F238E27FC236}">
                <a16:creationId xmlns:a16="http://schemas.microsoft.com/office/drawing/2014/main" xmlns="" id="{B422A4EA-0C3F-4369-85F2-F45615C14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614" y1="33333" x2="48586" y2="44444"/>
                        <a14:foregroundMark x1="48586" y1="64141" x2="48586" y2="68182"/>
                        <a14:backgroundMark x1="22879" y1="50505" x2="25450" y2="60101"/>
                        <a14:backgroundMark x1="41388" y1="42424" x2="40874" y2="55051"/>
                        <a14:backgroundMark x1="74036" y1="39394" x2="76864" y2="59091"/>
                        <a14:backgroundMark x1="59126" y1="34848" x2="58098" y2="55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96350" y="349600"/>
            <a:ext cx="1943100" cy="9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던전 스트라이커 비긴즈에 대한 이미지 검색결과">
            <a:extLst>
              <a:ext uri="{FF2B5EF4-FFF2-40B4-BE49-F238E27FC236}">
                <a16:creationId xmlns:a16="http://schemas.microsoft.com/office/drawing/2014/main" xmlns="" id="{AEEDAA16-71DE-4450-A579-B9339DE1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457" y="2442815"/>
            <a:ext cx="5443015" cy="30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던전 스트라이커 비긴즈에 대한 이미지 검색결과">
            <a:extLst>
              <a:ext uri="{FF2B5EF4-FFF2-40B4-BE49-F238E27FC236}">
                <a16:creationId xmlns:a16="http://schemas.microsoft.com/office/drawing/2014/main" xmlns="" id="{DE5E0B15-15F3-4B49-BD9A-32605CEC9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0443" y="2442816"/>
            <a:ext cx="5427114" cy="30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60972E-20DA-4606-8549-5B3A35B355A6}"/>
              </a:ext>
            </a:extLst>
          </p:cNvPr>
          <p:cNvSpPr txBox="1"/>
          <p:nvPr/>
        </p:nvSpPr>
        <p:spPr>
          <a:xfrm>
            <a:off x="165100" y="2082746"/>
            <a:ext cx="11817350" cy="4622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400" b="1" dirty="0">
                <a:solidFill>
                  <a:srgbClr val="00B0F0"/>
                </a:solidFill>
              </a:rPr>
              <a:t>개요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전반적인 게임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내 데이터 </a:t>
            </a:r>
            <a:r>
              <a:rPr lang="ko-KR" altLang="en-US" sz="2400" b="1" dirty="0">
                <a:solidFill>
                  <a:schemeClr val="bg1"/>
                </a:solidFill>
              </a:rPr>
              <a:t>테이블 관리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신규 도입 예정 용병 기획 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실제 출시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VIP  </a:t>
            </a:r>
            <a:r>
              <a:rPr lang="ko-KR" altLang="en-US" sz="2400" b="1" dirty="0">
                <a:solidFill>
                  <a:schemeClr val="bg1"/>
                </a:solidFill>
              </a:rPr>
              <a:t>시스템 도입에 따라 재화 밸런스 및 </a:t>
            </a:r>
            <a:r>
              <a:rPr lang="en-US" altLang="ko-KR" sz="2400" b="1" dirty="0">
                <a:solidFill>
                  <a:schemeClr val="bg1"/>
                </a:solidFill>
              </a:rPr>
              <a:t>BM </a:t>
            </a:r>
            <a:r>
              <a:rPr lang="ko-KR" altLang="en-US" sz="2400" b="1" dirty="0">
                <a:solidFill>
                  <a:schemeClr val="bg1"/>
                </a:solidFill>
              </a:rPr>
              <a:t>설계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게임 내 전반적인 신규 퀘스트 스크립트 작성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신규 아바타 소환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갓챠</a:t>
            </a:r>
            <a:r>
              <a:rPr lang="en-US" altLang="ko-KR" sz="2400" b="1" dirty="0">
                <a:solidFill>
                  <a:schemeClr val="bg1"/>
                </a:solidFill>
              </a:rPr>
              <a:t>) </a:t>
            </a:r>
            <a:r>
              <a:rPr lang="ko-KR" altLang="en-US" sz="2400" b="1" dirty="0">
                <a:solidFill>
                  <a:schemeClr val="bg1"/>
                </a:solidFill>
              </a:rPr>
              <a:t>시스템 및 </a:t>
            </a:r>
            <a:r>
              <a:rPr lang="en-US" altLang="ko-KR" sz="2400" b="1" dirty="0">
                <a:solidFill>
                  <a:schemeClr val="bg1"/>
                </a:solidFill>
              </a:rPr>
              <a:t>UI </a:t>
            </a:r>
            <a:r>
              <a:rPr lang="ko-KR" altLang="en-US" sz="2400" b="1" dirty="0">
                <a:solidFill>
                  <a:schemeClr val="bg1"/>
                </a:solidFill>
              </a:rPr>
              <a:t>설계 후 관리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400" b="1" dirty="0">
                <a:solidFill>
                  <a:srgbClr val="00B0F0"/>
                </a:solidFill>
              </a:rPr>
              <a:t>성과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입사 후 </a:t>
            </a:r>
            <a:r>
              <a:rPr lang="en-US" altLang="ko-KR" sz="2400" b="1" dirty="0">
                <a:solidFill>
                  <a:schemeClr val="bg1"/>
                </a:solidFill>
              </a:rPr>
              <a:t>CBT </a:t>
            </a:r>
            <a:r>
              <a:rPr lang="ko-KR" altLang="en-US" sz="2400" b="1" dirty="0">
                <a:solidFill>
                  <a:schemeClr val="bg1"/>
                </a:solidFill>
              </a:rPr>
              <a:t>준비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및 오픈 후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라이브 서비스 참여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일본 출시 준비 중 퇴사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highlight>
                  <a:srgbClr val="FFFF00"/>
                </a:highlight>
              </a:rPr>
              <a:t>국내 </a:t>
            </a:r>
            <a:r>
              <a:rPr lang="en-US" altLang="ko-KR" sz="2400" b="1" dirty="0">
                <a:highlight>
                  <a:srgbClr val="FFFF00"/>
                </a:highlight>
              </a:rPr>
              <a:t>AOS, iOS </a:t>
            </a:r>
            <a:r>
              <a:rPr lang="ko-KR" altLang="en-US" sz="2400" b="1" dirty="0">
                <a:highlight>
                  <a:srgbClr val="FFFF00"/>
                </a:highlight>
              </a:rPr>
              <a:t>매출 </a:t>
            </a:r>
            <a:r>
              <a:rPr lang="en-US" altLang="ko-KR" sz="2400" b="1" dirty="0">
                <a:highlight>
                  <a:srgbClr val="FFFF00"/>
                </a:highlight>
              </a:rPr>
              <a:t>10</a:t>
            </a:r>
            <a:r>
              <a:rPr lang="ko-KR" altLang="en-US" sz="2400" b="1" dirty="0">
                <a:highlight>
                  <a:srgbClr val="FFFF00"/>
                </a:highlight>
              </a:rPr>
              <a:t>위권 달성</a:t>
            </a:r>
            <a:endParaRPr lang="en-US" altLang="ko-KR" sz="24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BE8C00-3379-4101-A9AD-8464763166CD}"/>
              </a:ext>
            </a:extLst>
          </p:cNvPr>
          <p:cNvSpPr txBox="1"/>
          <p:nvPr/>
        </p:nvSpPr>
        <p:spPr>
          <a:xfrm>
            <a:off x="165100" y="231616"/>
            <a:ext cx="1084580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6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아이덴티티 </a:t>
            </a:r>
            <a:r>
              <a:rPr lang="ko-KR" altLang="en-US" sz="6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게임즈</a:t>
            </a:r>
            <a:endParaRPr lang="en-US" altLang="ko-KR" sz="6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24DEAB-57A8-4104-AB7B-1FA7B1C774DF}"/>
              </a:ext>
            </a:extLst>
          </p:cNvPr>
          <p:cNvSpPr txBox="1"/>
          <p:nvPr/>
        </p:nvSpPr>
        <p:spPr>
          <a:xfrm>
            <a:off x="165100" y="1231846"/>
            <a:ext cx="8978900" cy="60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2015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~  2016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2BD4BD7-8267-49DD-B9DC-A147DC7E238F}"/>
              </a:ext>
            </a:extLst>
          </p:cNvPr>
          <p:cNvCxnSpPr>
            <a:cxnSpLocks/>
          </p:cNvCxnSpPr>
          <p:nvPr/>
        </p:nvCxnSpPr>
        <p:spPr>
          <a:xfrm>
            <a:off x="165100" y="1833149"/>
            <a:ext cx="1067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yedentity games에 대한 이미지 검색결과">
            <a:extLst>
              <a:ext uri="{FF2B5EF4-FFF2-40B4-BE49-F238E27FC236}">
                <a16:creationId xmlns:a16="http://schemas.microsoft.com/office/drawing/2014/main" xmlns="" id="{5840DCAF-D38F-4FE4-B34A-CD3B93D89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614" y1="33333" x2="48586" y2="44444"/>
                        <a14:foregroundMark x1="48586" y1="64141" x2="48586" y2="68182"/>
                        <a14:backgroundMark x1="22879" y1="50505" x2="25450" y2="60101"/>
                        <a14:backgroundMark x1="41388" y1="42424" x2="40874" y2="55051"/>
                        <a14:backgroundMark x1="74036" y1="39394" x2="76864" y2="59091"/>
                        <a14:backgroundMark x1="59126" y1="34848" x2="58098" y2="55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96350" y="349600"/>
            <a:ext cx="1943100" cy="9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60972E-20DA-4606-8549-5B3A35B355A6}"/>
              </a:ext>
            </a:extLst>
          </p:cNvPr>
          <p:cNvSpPr txBox="1"/>
          <p:nvPr/>
        </p:nvSpPr>
        <p:spPr>
          <a:xfrm>
            <a:off x="165100" y="2082746"/>
            <a:ext cx="11817350" cy="2195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2800" b="1" dirty="0">
                <a:solidFill>
                  <a:srgbClr val="00B0F0"/>
                </a:solidFill>
              </a:rPr>
              <a:t>잘 된 점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팀 인원이 부족하여 실무로 즉시 투입 후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업무능력을 인정받아 계약직 직원으로 전환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클라이언트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서버에 사용되는 테이블 및 스크립트의 빠른 파악 후 응용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핵심 </a:t>
            </a:r>
            <a:r>
              <a:rPr lang="en-US" altLang="ko-KR" sz="2000" b="1" dirty="0">
                <a:solidFill>
                  <a:schemeClr val="bg1"/>
                </a:solidFill>
              </a:rPr>
              <a:t>BM</a:t>
            </a:r>
            <a:r>
              <a:rPr lang="ko-KR" altLang="en-US" sz="2000" b="1" dirty="0">
                <a:solidFill>
                  <a:schemeClr val="bg1"/>
                </a:solidFill>
              </a:rPr>
              <a:t>요소인 아바타와 용병 뽑기의 시스템 및 컨텐츠 디자인 담당자로 근무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884690-E464-4C77-9FF9-AA16B93DC9D7}"/>
              </a:ext>
            </a:extLst>
          </p:cNvPr>
          <p:cNvSpPr txBox="1"/>
          <p:nvPr/>
        </p:nvSpPr>
        <p:spPr>
          <a:xfrm>
            <a:off x="165100" y="4528298"/>
            <a:ext cx="11817350" cy="2195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2800" b="1" dirty="0">
                <a:solidFill>
                  <a:srgbClr val="00B0F0"/>
                </a:solidFill>
              </a:rPr>
              <a:t>어려웠던 점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기 작성된 기획서가 존재하지 않아 테이블을 모두 하나씩 열어봐서 구조 파악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전반적인 개발 프로세스의 </a:t>
            </a:r>
            <a:r>
              <a:rPr lang="ko-KR" altLang="en-US" sz="2000" b="1" dirty="0" err="1">
                <a:solidFill>
                  <a:schemeClr val="bg1"/>
                </a:solidFill>
              </a:rPr>
              <a:t>미정립</a:t>
            </a:r>
            <a:r>
              <a:rPr lang="ko-KR" altLang="en-US" sz="2000" b="1" dirty="0">
                <a:solidFill>
                  <a:schemeClr val="bg1"/>
                </a:solidFill>
              </a:rPr>
              <a:t> 및 개발 인력의 부족으로 신규 개발 일정이 잡히지 못하고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기존 시스템만 계속 재활용하여 반복성 컨텐츠만 생성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8B4B5F-8CC5-4261-8491-EE17A960E551}"/>
              </a:ext>
            </a:extLst>
          </p:cNvPr>
          <p:cNvSpPr txBox="1"/>
          <p:nvPr/>
        </p:nvSpPr>
        <p:spPr>
          <a:xfrm>
            <a:off x="165100" y="231616"/>
            <a:ext cx="1084580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6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아이덴티티 </a:t>
            </a:r>
            <a:r>
              <a:rPr lang="ko-KR" altLang="en-US" sz="6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게임즈</a:t>
            </a:r>
            <a:endParaRPr lang="en-US" altLang="ko-KR" sz="6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FD0922-3DBC-4DDA-831D-4FB5E29FF6EA}"/>
              </a:ext>
            </a:extLst>
          </p:cNvPr>
          <p:cNvSpPr txBox="1"/>
          <p:nvPr/>
        </p:nvSpPr>
        <p:spPr>
          <a:xfrm>
            <a:off x="165100" y="1231846"/>
            <a:ext cx="8978900" cy="60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2015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~  2016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55D6B44-5E5F-47F9-B7BC-3C118CC3B76A}"/>
              </a:ext>
            </a:extLst>
          </p:cNvPr>
          <p:cNvCxnSpPr>
            <a:cxnSpLocks/>
          </p:cNvCxnSpPr>
          <p:nvPr/>
        </p:nvCxnSpPr>
        <p:spPr>
          <a:xfrm>
            <a:off x="165100" y="1833149"/>
            <a:ext cx="1067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yedentity games에 대한 이미지 검색결과">
            <a:extLst>
              <a:ext uri="{FF2B5EF4-FFF2-40B4-BE49-F238E27FC236}">
                <a16:creationId xmlns:a16="http://schemas.microsoft.com/office/drawing/2014/main" xmlns="" id="{9E1FB671-1FF7-49BA-A341-F0193C12D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614" y1="33333" x2="48586" y2="44444"/>
                        <a14:foregroundMark x1="48586" y1="64141" x2="48586" y2="68182"/>
                        <a14:backgroundMark x1="22879" y1="50505" x2="25450" y2="60101"/>
                        <a14:backgroundMark x1="41388" y1="42424" x2="40874" y2="55051"/>
                        <a14:backgroundMark x1="74036" y1="39394" x2="76864" y2="59091"/>
                        <a14:backgroundMark x1="59126" y1="34848" x2="58098" y2="55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96350" y="349600"/>
            <a:ext cx="1943100" cy="9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5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B150E-DA4A-4CEB-9A12-CBA4E8FC64EA}"/>
              </a:ext>
            </a:extLst>
          </p:cNvPr>
          <p:cNvSpPr txBox="1"/>
          <p:nvPr/>
        </p:nvSpPr>
        <p:spPr>
          <a:xfrm>
            <a:off x="165100" y="231616"/>
            <a:ext cx="1084580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6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한국산업기술대학교</a:t>
            </a:r>
            <a:endParaRPr lang="en-US" altLang="ko-KR" sz="6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40D787-9BCB-42D6-854F-033466BB4F4D}"/>
              </a:ext>
            </a:extLst>
          </p:cNvPr>
          <p:cNvSpPr txBox="1"/>
          <p:nvPr/>
        </p:nvSpPr>
        <p:spPr>
          <a:xfrm>
            <a:off x="165100" y="1231846"/>
            <a:ext cx="8978900" cy="60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2016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~  2017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FAAFF4-5B6F-45E6-85CF-9C58FFB2CE20}"/>
              </a:ext>
            </a:extLst>
          </p:cNvPr>
          <p:cNvCxnSpPr>
            <a:cxnSpLocks/>
          </p:cNvCxnSpPr>
          <p:nvPr/>
        </p:nvCxnSpPr>
        <p:spPr>
          <a:xfrm>
            <a:off x="165100" y="1833149"/>
            <a:ext cx="1067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\Users\user\AppData\Local\Microsoft\Windows\INetCache\Content.Word\bandicam 2017-08-15 20-25-58-744.jpg">
            <a:extLst>
              <a:ext uri="{FF2B5EF4-FFF2-40B4-BE49-F238E27FC236}">
                <a16:creationId xmlns:a16="http://schemas.microsoft.com/office/drawing/2014/main" xmlns="" id="{17C83806-B98C-49FD-9579-EE9ADECBDC6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58" y="2248100"/>
            <a:ext cx="4495715" cy="3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7B595FA-0B44-4008-8F50-FEDCA1EE76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513" y="2248100"/>
            <a:ext cx="5261094" cy="33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4A6A94-B74B-4582-8BA4-9AD25864E550}"/>
              </a:ext>
            </a:extLst>
          </p:cNvPr>
          <p:cNvSpPr txBox="1"/>
          <p:nvPr/>
        </p:nvSpPr>
        <p:spPr>
          <a:xfrm>
            <a:off x="709613" y="5684911"/>
            <a:ext cx="10845800" cy="982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액션 </a:t>
            </a:r>
            <a:r>
              <a:rPr lang="en-US" altLang="ko-KR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MMORPG,</a:t>
            </a:r>
            <a:r>
              <a:rPr lang="en-US" altLang="ko-KR" sz="4800" b="1" dirty="0">
                <a:solidFill>
                  <a:srgbClr val="00B0F0"/>
                </a:solidFill>
              </a:rPr>
              <a:t> </a:t>
            </a:r>
            <a:r>
              <a:rPr lang="ko-KR" altLang="en-US" sz="4800" b="1" dirty="0">
                <a:solidFill>
                  <a:srgbClr val="00B0F0"/>
                </a:solidFill>
              </a:rPr>
              <a:t>노루막이</a:t>
            </a:r>
            <a:endParaRPr lang="en-US" altLang="ko-KR" sz="4800" b="1" dirty="0">
              <a:solidFill>
                <a:srgbClr val="00B0F0"/>
              </a:solidFill>
            </a:endParaRPr>
          </a:p>
        </p:txBody>
      </p:sp>
      <p:pic>
        <p:nvPicPr>
          <p:cNvPr id="10" name="Picture 4" descr="한국산업기술대학교에 대한 이미지 검색결과">
            <a:extLst>
              <a:ext uri="{FF2B5EF4-FFF2-40B4-BE49-F238E27FC236}">
                <a16:creationId xmlns:a16="http://schemas.microsoft.com/office/drawing/2014/main" xmlns="" id="{C89186F4-5928-479A-ABF0-33814E6D6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20" b="100000" l="0" r="100000">
                        <a14:foregroundMark x1="15827" y1="38013" x2="7194" y2="92873"/>
                        <a14:foregroundMark x1="7194" y1="92873" x2="7194" y2="92873"/>
                        <a14:foregroundMark x1="43885" y1="44708" x2="39658" y2="78186"/>
                        <a14:foregroundMark x1="61601" y1="4536" x2="69784" y2="5184"/>
                        <a14:foregroundMark x1="29317" y1="33477" x2="21223" y2="55508"/>
                        <a14:foregroundMark x1="21223" y1="55508" x2="21133" y2="55940"/>
                        <a14:foregroundMark x1="38939" y1="22030" x2="34982" y2="27646"/>
                        <a14:foregroundMark x1="70953" y1="57019" x2="66457" y2="87473"/>
                        <a14:foregroundMark x1="66457" y1="87473" x2="85791" y2="89201"/>
                        <a14:foregroundMark x1="85791" y1="89201" x2="89928" y2="77538"/>
                        <a14:foregroundMark x1="89928" y1="77538" x2="94424" y2="46436"/>
                        <a14:foregroundMark x1="28507" y1="95680" x2="24820" y2="87905"/>
                        <a14:foregroundMark x1="39478" y1="20950" x2="41097" y2="20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29221" y="382424"/>
            <a:ext cx="2010229" cy="8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B150E-DA4A-4CEB-9A12-CBA4E8FC64EA}"/>
              </a:ext>
            </a:extLst>
          </p:cNvPr>
          <p:cNvSpPr txBox="1"/>
          <p:nvPr/>
        </p:nvSpPr>
        <p:spPr>
          <a:xfrm>
            <a:off x="165100" y="231616"/>
            <a:ext cx="1084580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6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한국산업기술대학교</a:t>
            </a:r>
            <a:endParaRPr lang="en-US" altLang="ko-KR" sz="6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40D787-9BCB-42D6-854F-033466BB4F4D}"/>
              </a:ext>
            </a:extLst>
          </p:cNvPr>
          <p:cNvSpPr txBox="1"/>
          <p:nvPr/>
        </p:nvSpPr>
        <p:spPr>
          <a:xfrm>
            <a:off x="165100" y="1231846"/>
            <a:ext cx="8978900" cy="60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2016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~  2017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60972E-20DA-4606-8549-5B3A35B355A6}"/>
              </a:ext>
            </a:extLst>
          </p:cNvPr>
          <p:cNvSpPr txBox="1"/>
          <p:nvPr/>
        </p:nvSpPr>
        <p:spPr>
          <a:xfrm>
            <a:off x="165100" y="2082746"/>
            <a:ext cx="11817350" cy="4622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400" b="1" dirty="0">
                <a:solidFill>
                  <a:srgbClr val="00B0F0"/>
                </a:solidFill>
              </a:rPr>
              <a:t>개요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학기 중 졸업작품으로 팀 단위 프로젝트 진행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ko-KR" altLang="en-US" sz="2400" dirty="0">
                <a:solidFill>
                  <a:schemeClr val="bg1"/>
                </a:solidFill>
              </a:rPr>
              <a:t>인의 팀원 중</a:t>
            </a:r>
            <a:r>
              <a:rPr lang="ko-KR" altLang="en-US" sz="2400" b="1" dirty="0"/>
              <a:t> </a:t>
            </a:r>
            <a:r>
              <a:rPr lang="ko-KR" altLang="en-US" sz="2400" b="1" i="1" dirty="0">
                <a:highlight>
                  <a:srgbClr val="FFFF00"/>
                </a:highlight>
              </a:rPr>
              <a:t>게임 디자이너 및 그래픽 디자이너로 참여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 marL="800100" lvl="1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발열 시스템</a:t>
            </a:r>
            <a:r>
              <a:rPr lang="ko-KR" altLang="en-US" sz="2200" b="1" i="1" dirty="0">
                <a:solidFill>
                  <a:schemeClr val="bg1"/>
                </a:solidFill>
              </a:rPr>
              <a:t>을 메인으로 내세우는 속도감 있는 액션 게임 기획</a:t>
            </a:r>
            <a:endParaRPr lang="en-US" altLang="ko-KR" sz="2200" b="1" i="1" dirty="0">
              <a:solidFill>
                <a:schemeClr val="bg1"/>
              </a:solidFill>
            </a:endParaRPr>
          </a:p>
          <a:p>
            <a:pPr marL="800100" lvl="1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Bubble</a:t>
            </a:r>
            <a:r>
              <a:rPr lang="ko-KR" alt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Pop</a:t>
            </a:r>
            <a:r>
              <a:rPr lang="ko-KR" altLang="en-US" sz="2200" b="1" i="1" dirty="0">
                <a:solidFill>
                  <a:schemeClr val="bg1"/>
                </a:solidFill>
              </a:rPr>
              <a:t>을 기반으로 한 전투 시스템 기획</a:t>
            </a:r>
            <a:endParaRPr lang="en-US" altLang="ko-KR" sz="2200" b="1" i="1" dirty="0">
              <a:solidFill>
                <a:schemeClr val="bg1"/>
              </a:solidFill>
            </a:endParaRPr>
          </a:p>
          <a:p>
            <a:pPr marL="800100" lvl="1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i="1" dirty="0">
                <a:solidFill>
                  <a:schemeClr val="bg1"/>
                </a:solidFill>
              </a:rPr>
              <a:t>조작체계를 단순화 하여 </a:t>
            </a:r>
            <a:r>
              <a:rPr lang="ko-KR" alt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쉽게 접근할 수 있는 조작</a:t>
            </a:r>
            <a:r>
              <a:rPr lang="ko-KR" altLang="en-US" sz="2200" b="1" i="1" dirty="0">
                <a:solidFill>
                  <a:schemeClr val="bg1"/>
                </a:solidFill>
              </a:rPr>
              <a:t> 시스템 기획</a:t>
            </a:r>
            <a:endParaRPr lang="en-US" altLang="ko-KR" sz="2200" b="1" i="1" dirty="0">
              <a:solidFill>
                <a:schemeClr val="bg1"/>
              </a:solidFill>
            </a:endParaRPr>
          </a:p>
          <a:p>
            <a:pPr marL="800100" lvl="1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i="1" dirty="0">
                <a:solidFill>
                  <a:schemeClr val="bg1"/>
                </a:solidFill>
              </a:rPr>
              <a:t>발열과 </a:t>
            </a:r>
            <a:r>
              <a:rPr lang="ko-KR" altLang="en-US" sz="2200" b="1" i="1" dirty="0" err="1">
                <a:solidFill>
                  <a:schemeClr val="bg1"/>
                </a:solidFill>
              </a:rPr>
              <a:t>궁극기</a:t>
            </a:r>
            <a:r>
              <a:rPr lang="ko-KR" altLang="en-US" sz="2200" b="1" i="1" dirty="0">
                <a:solidFill>
                  <a:schemeClr val="bg1"/>
                </a:solidFill>
              </a:rPr>
              <a:t> 시스템의 연계를 통해 </a:t>
            </a:r>
            <a:r>
              <a:rPr lang="ko-KR" alt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전투 흐름에 대한 선택 부여</a:t>
            </a:r>
            <a:endParaRPr lang="en-US" altLang="ko-KR" sz="2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400" b="1" dirty="0">
                <a:solidFill>
                  <a:srgbClr val="00B0F0"/>
                </a:solidFill>
              </a:rPr>
              <a:t>성과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highlight>
                  <a:srgbClr val="FFFF00"/>
                </a:highlight>
              </a:rPr>
              <a:t>2017</a:t>
            </a:r>
            <a:r>
              <a:rPr lang="ko-KR" altLang="en-US" sz="2400" b="1" dirty="0">
                <a:highlight>
                  <a:srgbClr val="FFFF00"/>
                </a:highlight>
              </a:rPr>
              <a:t>년 한국산업기술대학교 우수작품 선정 및 전시</a:t>
            </a:r>
            <a:endParaRPr lang="en-US" altLang="ko-KR" sz="2400" b="1" dirty="0">
              <a:highlight>
                <a:srgbClr val="FFFF00"/>
              </a:highligh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FAAFF4-5B6F-45E6-85CF-9C58FFB2CE20}"/>
              </a:ext>
            </a:extLst>
          </p:cNvPr>
          <p:cNvCxnSpPr>
            <a:cxnSpLocks/>
          </p:cNvCxnSpPr>
          <p:nvPr/>
        </p:nvCxnSpPr>
        <p:spPr>
          <a:xfrm>
            <a:off x="165100" y="1833149"/>
            <a:ext cx="1067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한국산업기술대학교에 대한 이미지 검색결과">
            <a:extLst>
              <a:ext uri="{FF2B5EF4-FFF2-40B4-BE49-F238E27FC236}">
                <a16:creationId xmlns:a16="http://schemas.microsoft.com/office/drawing/2014/main" xmlns="" id="{27F34E44-6C64-47B7-9038-21A463530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0" b="100000" l="0" r="100000">
                        <a14:foregroundMark x1="15827" y1="38013" x2="7194" y2="92873"/>
                        <a14:foregroundMark x1="7194" y1="92873" x2="7194" y2="92873"/>
                        <a14:foregroundMark x1="43885" y1="44708" x2="39658" y2="78186"/>
                        <a14:foregroundMark x1="61601" y1="4536" x2="69784" y2="5184"/>
                        <a14:foregroundMark x1="29317" y1="33477" x2="21223" y2="55508"/>
                        <a14:foregroundMark x1="21223" y1="55508" x2="21133" y2="55940"/>
                        <a14:foregroundMark x1="38939" y1="22030" x2="34982" y2="27646"/>
                        <a14:foregroundMark x1="70953" y1="57019" x2="66457" y2="87473"/>
                        <a14:foregroundMark x1="66457" y1="87473" x2="85791" y2="89201"/>
                        <a14:foregroundMark x1="85791" y1="89201" x2="89928" y2="77538"/>
                        <a14:foregroundMark x1="89928" y1="77538" x2="94424" y2="46436"/>
                        <a14:foregroundMark x1="28507" y1="95680" x2="24820" y2="87905"/>
                        <a14:foregroundMark x1="39478" y1="20950" x2="41097" y2="20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29221" y="382424"/>
            <a:ext cx="2010229" cy="8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4B150E-DA4A-4CEB-9A12-CBA4E8FC64EA}"/>
              </a:ext>
            </a:extLst>
          </p:cNvPr>
          <p:cNvSpPr txBox="1"/>
          <p:nvPr/>
        </p:nvSpPr>
        <p:spPr>
          <a:xfrm>
            <a:off x="165100" y="231616"/>
            <a:ext cx="10845800" cy="13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6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한국산업기술대학교</a:t>
            </a:r>
            <a:endParaRPr lang="en-US" altLang="ko-KR" sz="6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40D787-9BCB-42D6-854F-033466BB4F4D}"/>
              </a:ext>
            </a:extLst>
          </p:cNvPr>
          <p:cNvSpPr txBox="1"/>
          <p:nvPr/>
        </p:nvSpPr>
        <p:spPr>
          <a:xfrm>
            <a:off x="165100" y="1231846"/>
            <a:ext cx="8978900" cy="60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2016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~  2017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년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</a:rPr>
              <a:t>월 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60972E-20DA-4606-8549-5B3A35B355A6}"/>
              </a:ext>
            </a:extLst>
          </p:cNvPr>
          <p:cNvSpPr txBox="1"/>
          <p:nvPr/>
        </p:nvSpPr>
        <p:spPr>
          <a:xfrm>
            <a:off x="165100" y="2082746"/>
            <a:ext cx="11817350" cy="3089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2800" b="1" dirty="0">
                <a:solidFill>
                  <a:srgbClr val="00B0F0"/>
                </a:solidFill>
              </a:rPr>
              <a:t>잘 된 점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실무 경험을 바탕으로 빠르게 개발 환경을 조성 </a:t>
            </a:r>
            <a:r>
              <a:rPr lang="en-US" altLang="ko-KR" b="1" dirty="0">
                <a:solidFill>
                  <a:schemeClr val="bg1"/>
                </a:solidFill>
              </a:rPr>
              <a:t>( Git, </a:t>
            </a:r>
            <a:r>
              <a:rPr lang="en-US" altLang="ko-KR" b="1" dirty="0" err="1">
                <a:solidFill>
                  <a:schemeClr val="bg1"/>
                </a:solidFill>
              </a:rPr>
              <a:t>Terllo</a:t>
            </a:r>
            <a:r>
              <a:rPr lang="en-US" altLang="ko-KR" b="1" dirty="0">
                <a:solidFill>
                  <a:schemeClr val="bg1"/>
                </a:solidFill>
              </a:rPr>
              <a:t> )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사전에 구현되어야 할 내용의 리스트업 후 기획서 작성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</a:rPr>
              <a:t>트렐로에</a:t>
            </a:r>
            <a:r>
              <a:rPr lang="ko-KR" altLang="en-US" sz="2000" b="1" dirty="0">
                <a:solidFill>
                  <a:schemeClr val="bg1"/>
                </a:solidFill>
              </a:rPr>
              <a:t> 일정 조율 후 구글 캘린더 연동을 통해 팀원 배포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모델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2000" b="1" dirty="0">
                <a:solidFill>
                  <a:schemeClr val="bg1"/>
                </a:solidFill>
              </a:rPr>
              <a:t>, UI, </a:t>
            </a:r>
            <a:r>
              <a:rPr lang="ko-KR" altLang="en-US" sz="2000" b="1" dirty="0">
                <a:solidFill>
                  <a:schemeClr val="bg1"/>
                </a:solidFill>
              </a:rPr>
              <a:t>이펙트 등 모든 분야의 그래픽 작업을 통해 직무 이해도 향상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FAAFF4-5B6F-45E6-85CF-9C58FFB2CE20}"/>
              </a:ext>
            </a:extLst>
          </p:cNvPr>
          <p:cNvCxnSpPr>
            <a:cxnSpLocks/>
          </p:cNvCxnSpPr>
          <p:nvPr/>
        </p:nvCxnSpPr>
        <p:spPr>
          <a:xfrm>
            <a:off x="165100" y="1833149"/>
            <a:ext cx="1067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884690-E464-4C77-9FF9-AA16B93DC9D7}"/>
              </a:ext>
            </a:extLst>
          </p:cNvPr>
          <p:cNvSpPr txBox="1"/>
          <p:nvPr/>
        </p:nvSpPr>
        <p:spPr>
          <a:xfrm>
            <a:off x="165100" y="4991937"/>
            <a:ext cx="11817350" cy="2195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2800" b="1" dirty="0">
                <a:solidFill>
                  <a:srgbClr val="00B0F0"/>
                </a:solidFill>
              </a:rPr>
              <a:t>어려웠던 점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프로젝트에 사용된 </a:t>
            </a:r>
            <a:r>
              <a:rPr lang="en-US" altLang="ko-KR" sz="2000" b="1" dirty="0">
                <a:solidFill>
                  <a:schemeClr val="bg1"/>
                </a:solidFill>
              </a:rPr>
              <a:t>MFC </a:t>
            </a:r>
            <a:r>
              <a:rPr lang="ko-KR" altLang="en-US" sz="2000" b="1" dirty="0">
                <a:solidFill>
                  <a:schemeClr val="bg1"/>
                </a:solidFill>
              </a:rPr>
              <a:t>맵툴의 성능 부족으로 기존 예정된 레벨 디자인의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미완성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팀 인원 부족으로 클라이언트 프로그래머의 업무 부하가 심하여 기존 예정된 컨텐츠 축소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한국산업기술대학교에 대한 이미지 검색결과">
            <a:extLst>
              <a:ext uri="{FF2B5EF4-FFF2-40B4-BE49-F238E27FC236}">
                <a16:creationId xmlns:a16="http://schemas.microsoft.com/office/drawing/2014/main" xmlns="" id="{56DC970E-D748-4AB9-A241-5F4372AB0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0" b="100000" l="0" r="100000">
                        <a14:foregroundMark x1="15827" y1="38013" x2="7194" y2="92873"/>
                        <a14:foregroundMark x1="7194" y1="92873" x2="7194" y2="92873"/>
                        <a14:foregroundMark x1="43885" y1="44708" x2="39658" y2="78186"/>
                        <a14:foregroundMark x1="61601" y1="4536" x2="69784" y2="5184"/>
                        <a14:foregroundMark x1="29317" y1="33477" x2="21223" y2="55508"/>
                        <a14:foregroundMark x1="21223" y1="55508" x2="21133" y2="55940"/>
                        <a14:foregroundMark x1="38939" y1="22030" x2="34982" y2="27646"/>
                        <a14:foregroundMark x1="70953" y1="57019" x2="66457" y2="87473"/>
                        <a14:foregroundMark x1="66457" y1="87473" x2="85791" y2="89201"/>
                        <a14:foregroundMark x1="85791" y1="89201" x2="89928" y2="77538"/>
                        <a14:foregroundMark x1="89928" y1="77538" x2="94424" y2="46436"/>
                        <a14:foregroundMark x1="28507" y1="95680" x2="24820" y2="87905"/>
                        <a14:foregroundMark x1="39478" y1="20950" x2="41097" y2="20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29221" y="382424"/>
            <a:ext cx="2010229" cy="8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406</Words>
  <Application>Microsoft Macintosh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180</cp:revision>
  <dcterms:created xsi:type="dcterms:W3CDTF">2017-08-21T09:15:01Z</dcterms:created>
  <dcterms:modified xsi:type="dcterms:W3CDTF">2017-09-04T09:55:11Z</dcterms:modified>
</cp:coreProperties>
</file>