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515" r:id="rId2"/>
    <p:sldId id="512" r:id="rId3"/>
    <p:sldId id="287" r:id="rId4"/>
    <p:sldId id="513" r:id="rId5"/>
    <p:sldId id="529" r:id="rId6"/>
    <p:sldId id="514" r:id="rId7"/>
    <p:sldId id="530" r:id="rId8"/>
    <p:sldId id="532" r:id="rId9"/>
    <p:sldId id="531" r:id="rId10"/>
    <p:sldId id="533" r:id="rId11"/>
    <p:sldId id="535" r:id="rId12"/>
    <p:sldId id="534" r:id="rId13"/>
    <p:sldId id="537" r:id="rId14"/>
    <p:sldId id="538" r:id="rId15"/>
    <p:sldId id="511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B2B"/>
    <a:srgbClr val="3D643A"/>
    <a:srgbClr val="1D301C"/>
    <a:srgbClr val="F66A81"/>
    <a:srgbClr val="FBB3BF"/>
    <a:srgbClr val="F995A6"/>
    <a:srgbClr val="664E59"/>
    <a:srgbClr val="896977"/>
    <a:srgbClr val="55414A"/>
    <a:srgbClr val="F55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4" autoAdjust="0"/>
    <p:restoredTop sz="99561" autoAdjust="0"/>
  </p:normalViewPr>
  <p:slideViewPr>
    <p:cSldViewPr snapToGrid="0">
      <p:cViewPr varScale="1">
        <p:scale>
          <a:sx n="85" d="100"/>
          <a:sy n="85" d="100"/>
        </p:scale>
        <p:origin x="1411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04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4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96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7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5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6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0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8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7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24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6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://blog.yhat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.yhat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wikipedia.org/wiki/%EC%95%8C%EA%B3%A0%EB%A6%AC%EC%A6%9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4828C10-66F5-4057-99FA-B7E9D2124005}"/>
              </a:ext>
            </a:extLst>
          </p:cNvPr>
          <p:cNvSpPr/>
          <p:nvPr/>
        </p:nvSpPr>
        <p:spPr>
          <a:xfrm>
            <a:off x="2162432" y="2607581"/>
            <a:ext cx="56717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Bold"/>
                <a:ea typeface="HY견고딕" panose="02030600000101010101" pitchFamily="18" charset="-127"/>
              </a:rPr>
              <a:t>인공신경망</a:t>
            </a:r>
            <a:endParaRPr lang="en-US" altLang="ko-KR" sz="3200" spc="-150" dirty="0">
              <a:solidFill>
                <a:schemeClr val="tx1">
                  <a:lumMod val="85000"/>
                  <a:lumOff val="15000"/>
                </a:schemeClr>
              </a:solidFill>
              <a:latin typeface="아리따-돋움(TTF)-Bold"/>
              <a:ea typeface="HY견고딕" panose="02030600000101010101" pitchFamily="18" charset="-127"/>
            </a:endParaRPr>
          </a:p>
          <a:p>
            <a:pPr algn="ctr"/>
            <a:r>
              <a:rPr lang="en-US" altLang="ko-KR" sz="3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Bold"/>
                <a:ea typeface="HY견고딕" panose="02030600000101010101" pitchFamily="18" charset="-127"/>
              </a:rPr>
              <a:t>: Artificial Neural Network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9AE8D3-35FA-4D5D-883B-30E67D342E46}"/>
              </a:ext>
            </a:extLst>
          </p:cNvPr>
          <p:cNvSpPr/>
          <p:nvPr/>
        </p:nvSpPr>
        <p:spPr>
          <a:xfrm>
            <a:off x="4027273" y="4265754"/>
            <a:ext cx="1644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1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팀</a:t>
            </a:r>
            <a:endParaRPr lang="en-US" altLang="ko-KR" sz="1200" spc="-150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/>
            </a:endParaRPr>
          </a:p>
          <a:p>
            <a:r>
              <a:rPr lang="ko-KR" altLang="en-US" sz="1200" spc="-150" dirty="0" err="1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박찬영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 </a:t>
            </a:r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/ 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최우혁 </a:t>
            </a:r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/ 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/>
              </a:rPr>
              <a:t>이태성</a:t>
            </a:r>
            <a:endParaRPr lang="en-US" altLang="ko-KR" sz="1200" spc="-150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68081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665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  <a:cs typeface="+mn-cs"/>
              </a:rPr>
              <a:t>코드 구현</a:t>
            </a:r>
            <a:endParaRPr kumimoji="0" lang="en-US" altLang="ko-KR" sz="15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4.0(TTF)-SemiBold" panose="02020603020101020101" pitchFamily="18" charset="-127"/>
              <a:ea typeface="아리따-돋움4.0(TTF)-SemiBold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46A456-0916-42B3-88AA-5408536E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77" y="690711"/>
            <a:ext cx="8756236" cy="1113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A27D81-9784-4CA7-A4BF-B06E7C4EF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73" y="3932959"/>
            <a:ext cx="3030085" cy="12487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11B585F-3399-4F67-9AC6-6666E6012E9E}"/>
              </a:ext>
            </a:extLst>
          </p:cNvPr>
          <p:cNvSpPr/>
          <p:nvPr/>
        </p:nvSpPr>
        <p:spPr>
          <a:xfrm>
            <a:off x="407773" y="3099355"/>
            <a:ext cx="3966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defTabSz="91440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000" b="1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b="1" spc="-15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시그모이드</a:t>
            </a:r>
            <a:r>
              <a:rPr lang="ko-KR" altLang="en-US" sz="2000" b="1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활성화 함수</a:t>
            </a:r>
            <a:endParaRPr lang="en-US" altLang="ko-KR" sz="2000" b="1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147" name="Picture 3" descr="sig">
            <a:extLst>
              <a:ext uri="{FF2B5EF4-FFF2-40B4-BE49-F238E27FC236}">
                <a16:creationId xmlns:a16="http://schemas.microsoft.com/office/drawing/2014/main" id="{2F1805E7-6598-4ECB-AA44-EC57BC786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292" y="3099355"/>
            <a:ext cx="5017873" cy="318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665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  <a:cs typeface="+mn-cs"/>
              </a:rPr>
              <a:t>코드 구현</a:t>
            </a:r>
            <a:endParaRPr kumimoji="0" lang="en-US" altLang="ko-KR" sz="15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4.0(TTF)-SemiBold" panose="02020603020101020101" pitchFamily="18" charset="-127"/>
              <a:ea typeface="아리따-돋움4.0(TTF)-SemiBold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F03854-67F4-4B36-B370-86A7E8752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09" y="640318"/>
            <a:ext cx="8804997" cy="24939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F92F9E8-D67A-4195-B2A0-A3737F8E2B82}"/>
              </a:ext>
            </a:extLst>
          </p:cNvPr>
          <p:cNvSpPr/>
          <p:nvPr/>
        </p:nvSpPr>
        <p:spPr>
          <a:xfrm>
            <a:off x="291009" y="3458096"/>
            <a:ext cx="294095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2000" b="1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000" b="1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b="1" spc="-15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순전파</a:t>
            </a:r>
            <a:r>
              <a:rPr lang="ko-KR" altLang="en-US" sz="2000" b="1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 계산</a:t>
            </a:r>
            <a:endParaRPr lang="en-US" altLang="ko-KR" sz="2000" b="1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914400" latinLnBrk="1"/>
            <a:endParaRPr lang="en-US" altLang="ko-KR" sz="1500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914400" latinLnBrk="1"/>
            <a:r>
              <a:rPr lang="en-US" altLang="ko-KR" sz="20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z2  =  X  *  W 1</a:t>
            </a:r>
          </a:p>
          <a:p>
            <a:pPr defTabSz="914400" latinLnBrk="1"/>
            <a:r>
              <a:rPr lang="en-US" altLang="ko-KR" sz="20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a 2  =  f ( Z 2 )</a:t>
            </a:r>
          </a:p>
          <a:p>
            <a:pPr defTabSz="914400" latinLnBrk="1"/>
            <a:r>
              <a:rPr lang="en-US" altLang="ko-KR" sz="20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Z ( 3 )  =  a 2  *  W 2</a:t>
            </a:r>
            <a:br>
              <a:rPr lang="cy-GB" altLang="ko-KR" sz="2000" spc="-150" dirty="0">
                <a:latin typeface="HY견고딕" panose="02030600000101010101" pitchFamily="18" charset="-127"/>
                <a:ea typeface="HY견고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cy-GB" altLang="ko-KR" sz="2000" spc="-150" dirty="0">
                <a:latin typeface="HY견고딕" panose="02030600000101010101" pitchFamily="18" charset="-127"/>
                <a:ea typeface="HY견고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ŷ   =   f ( z 3 )</a:t>
            </a:r>
          </a:p>
          <a:p>
            <a:pPr defTabSz="914400" latinLnBrk="1"/>
            <a:endParaRPr lang="en-US" altLang="ko-KR" sz="1500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CE19D3-72B5-4CC8-994A-3D3AC60E7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018" y="3458096"/>
            <a:ext cx="6907982" cy="29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6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665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  <a:cs typeface="+mn-cs"/>
              </a:rPr>
              <a:t>코드 구현</a:t>
            </a:r>
            <a:endParaRPr kumimoji="0" lang="en-US" altLang="ko-KR" sz="15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4.0(TTF)-SemiBold" panose="02020603020101020101" pitchFamily="18" charset="-127"/>
              <a:ea typeface="아리따-돋움4.0(TTF)-SemiBold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99BD79-C975-4E3F-9358-10F90125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08" y="696158"/>
            <a:ext cx="8666260" cy="14539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930C1EF-5DDB-400A-8FB1-0BF61CD57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76" y="3424073"/>
            <a:ext cx="4435224" cy="19127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850C9A-0DED-4B46-A188-401F90165F47}"/>
              </a:ext>
            </a:extLst>
          </p:cNvPr>
          <p:cNvSpPr/>
          <p:nvPr/>
        </p:nvSpPr>
        <p:spPr>
          <a:xfrm>
            <a:off x="517776" y="2529724"/>
            <a:ext cx="3966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defTabSz="91440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000" b="1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 비용 함수 </a:t>
            </a:r>
            <a:r>
              <a:rPr lang="en-US" altLang="ko-KR" sz="2000" b="1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비용</a:t>
            </a:r>
            <a:r>
              <a:rPr lang="en-US" altLang="ko-KR" sz="14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(loss)</a:t>
            </a:r>
            <a:r>
              <a:rPr lang="ko-KR" altLang="en-US" sz="14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최소화가 목표</a:t>
            </a:r>
            <a:endParaRPr lang="en-US" altLang="ko-KR" sz="2000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72D77C-B7F8-45A2-9B35-A8A7E8B72C12}"/>
              </a:ext>
            </a:extLst>
          </p:cNvPr>
          <p:cNvSpPr/>
          <p:nvPr/>
        </p:nvSpPr>
        <p:spPr>
          <a:xfrm>
            <a:off x="5421704" y="2500743"/>
            <a:ext cx="44352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b="1" spc="-15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경사하강법</a:t>
            </a:r>
            <a:r>
              <a:rPr lang="ko-KR" altLang="en-US" sz="2000" b="1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4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loss</a:t>
            </a:r>
            <a:r>
              <a:rPr lang="ko-KR" altLang="en-US" sz="14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최소화 하기위해</a:t>
            </a:r>
            <a:r>
              <a:rPr lang="en-US" altLang="ko-KR" sz="14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기울기 </a:t>
            </a:r>
            <a:r>
              <a:rPr lang="en-US" altLang="ko-KR" sz="14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=0</a:t>
            </a:r>
            <a:r>
              <a:rPr lang="ko-KR" altLang="en-US" sz="14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가까운</a:t>
            </a:r>
            <a:r>
              <a:rPr lang="en-US" altLang="ko-KR" sz="14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4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사용하는 알고리즘 </a:t>
            </a:r>
            <a:endParaRPr lang="en-US" altLang="ko-KR" sz="1400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marR="0" lvl="0" indent="-342900" defTabSz="91440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가중치를 수정할 정도를 얻기 위한 알고리즘</a:t>
            </a:r>
            <a:endParaRPr lang="en-US" altLang="ko-KR" sz="2000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050B6E-0852-4698-AA24-C9B54C855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704" y="3424073"/>
            <a:ext cx="4340134" cy="270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6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665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  <a:cs typeface="+mn-cs"/>
              </a:rPr>
              <a:t>코드 구현</a:t>
            </a:r>
            <a:endParaRPr kumimoji="0" lang="en-US" altLang="ko-KR" sz="15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4.0(TTF)-SemiBold" panose="02020603020101020101" pitchFamily="18" charset="-127"/>
              <a:ea typeface="아리따-돋움4.0(TTF)-SemiBold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2D1EB5-80AF-4360-AD8E-E43F09A9A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0" y="681548"/>
            <a:ext cx="7912157" cy="41863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091CF2F-9337-4C57-85F7-35F6244BF23E}"/>
              </a:ext>
            </a:extLst>
          </p:cNvPr>
          <p:cNvSpPr/>
          <p:nvPr/>
        </p:nvSpPr>
        <p:spPr>
          <a:xfrm>
            <a:off x="292730" y="5083305"/>
            <a:ext cx="91107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b="1" spc="-15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역전파</a:t>
            </a:r>
            <a:r>
              <a:rPr lang="ko-KR" altLang="en-US" sz="2000" b="1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pPr marR="0" lvl="0" defTabSz="91440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sz="16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비용함수</a:t>
            </a:r>
            <a:r>
              <a:rPr lang="en-US" altLang="ko-KR" sz="16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(J) = (1/m) * </a:t>
            </a:r>
            <a:r>
              <a:rPr lang="ko-KR" altLang="en-US" sz="16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∑ </a:t>
            </a:r>
            <a:r>
              <a:rPr lang="en-US" altLang="ko-KR" sz="16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(y</a:t>
            </a:r>
            <a:r>
              <a:rPr lang="ko-KR" altLang="en-US" sz="16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cy-GB" altLang="ko-KR" sz="1600" spc="-150" dirty="0">
                <a:latin typeface="HY견고딕" panose="02030600000101010101" pitchFamily="18" charset="-127"/>
                <a:ea typeface="HY견고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ŷ</a:t>
            </a:r>
            <a:r>
              <a:rPr lang="cy-GB" altLang="ko-KR" sz="16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en-US" altLang="ko-KR" sz="16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²   -&gt;    J(x) = (1/m) * </a:t>
            </a:r>
            <a:r>
              <a:rPr lang="ko-KR" altLang="en-US" sz="16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∑</a:t>
            </a:r>
            <a:r>
              <a:rPr lang="en-US" altLang="ko-KR" sz="16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 (y – f( f( X * W1 ) * W2))²</a:t>
            </a:r>
          </a:p>
          <a:p>
            <a:pPr marR="0" lvl="0" defTabSz="91440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-</a:t>
            </a:r>
            <a:r>
              <a:rPr lang="en-US" altLang="ko-KR" sz="1600" spc="-15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dJ</a:t>
            </a:r>
            <a:r>
              <a:rPr lang="en-US" altLang="ko-KR" sz="16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en-US" altLang="ko-KR" sz="1600" spc="-15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dW</a:t>
            </a:r>
            <a:r>
              <a:rPr lang="ko-KR" altLang="en-US" sz="16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lang="en-US" altLang="ko-KR" sz="1600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13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665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  <a:cs typeface="+mn-cs"/>
              </a:rPr>
              <a:t>코드 구현</a:t>
            </a:r>
            <a:endParaRPr kumimoji="0" lang="en-US" altLang="ko-KR" sz="15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4.0(TTF)-SemiBold" panose="02020603020101020101" pitchFamily="18" charset="-127"/>
              <a:ea typeface="아리따-돋움4.0(TTF)-SemiBold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502DE2-C2BE-4A94-BB4E-FE5A1DF6E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90" y="931471"/>
            <a:ext cx="7925019" cy="12962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F3337E-244D-4A64-8A9F-519B93369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90" y="3101311"/>
            <a:ext cx="2552921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1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016829" y="2965929"/>
            <a:ext cx="3979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Bold"/>
                <a:ea typeface="아리따-돋움4.0(TTF)-SemiBold" panose="02020603020101020101" pitchFamily="18" charset="-127"/>
              </a:rPr>
              <a:t>감사합니다</a:t>
            </a:r>
            <a:r>
              <a:rPr kumimoji="0" lang="en-US" altLang="ko-KR" sz="3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Bold"/>
                <a:ea typeface="아리따-돋움4.0(TTF)-SemiBold" panose="02020603020101020101" pitchFamily="18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016829" y="4043334"/>
            <a:ext cx="3979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>
                <a:solidFill>
                  <a:srgbClr val="E7E6E6">
                    <a:lumMod val="50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복습 차원으로만 봐주세요</a:t>
            </a:r>
            <a:r>
              <a:rPr lang="en-US" altLang="ko-KR" sz="1200" spc="-150" dirty="0">
                <a:solidFill>
                  <a:srgbClr val="E7E6E6">
                    <a:lumMod val="50000"/>
                  </a:srgb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…</a:t>
            </a:r>
            <a:endParaRPr kumimoji="0" lang="en-US" altLang="ko-KR" sz="12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10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665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Bold"/>
                <a:ea typeface="아리따-돋움4.0(TTF)-SemiBold" panose="02020603020101020101" pitchFamily="18" charset="-127"/>
              </a:rPr>
              <a:t>목 차</a:t>
            </a:r>
            <a:endParaRPr kumimoji="0" lang="en-US" altLang="ko-KR" sz="15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(TTF)-Bold"/>
              <a:ea typeface="아리따-돋움4.0(TTF)-SemiBold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16829" y="3889884"/>
            <a:ext cx="4113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완성된 것은 없지만 저희가 공부한 것들 만이라도 공유하겠습니다</a:t>
            </a:r>
            <a:r>
              <a:rPr kumimoji="0" lang="en-US" altLang="ko-KR" sz="12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!</a:t>
            </a:r>
          </a:p>
        </p:txBody>
      </p:sp>
      <p:sp>
        <p:nvSpPr>
          <p:cNvPr id="4" name="타원 3"/>
          <p:cNvSpPr/>
          <p:nvPr/>
        </p:nvSpPr>
        <p:spPr>
          <a:xfrm>
            <a:off x="2099655" y="2023484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51623" y="2533517"/>
            <a:ext cx="1293565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인공신경망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225521" y="2023483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67346" y="2533518"/>
            <a:ext cx="1293565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활성화 함수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280591" y="1970187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22416" y="2539505"/>
            <a:ext cx="1293565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 구현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232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8AD8467-96ED-47BB-9375-677747761F2F}"/>
              </a:ext>
            </a:extLst>
          </p:cNvPr>
          <p:cNvSpPr/>
          <p:nvPr/>
        </p:nvSpPr>
        <p:spPr>
          <a:xfrm>
            <a:off x="4185249" y="2560699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05B007-6E1F-4C6B-BBA0-C480940CD907}"/>
              </a:ext>
            </a:extLst>
          </p:cNvPr>
          <p:cNvSpPr/>
          <p:nvPr/>
        </p:nvSpPr>
        <p:spPr>
          <a:xfrm>
            <a:off x="2732242" y="3152001"/>
            <a:ext cx="44415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  <a:latin typeface="아리따-돋움(TTF)-Bold"/>
                <a:ea typeface="HY견고딕" panose="02030600000101010101" pitchFamily="18" charset="-127"/>
              </a:rPr>
              <a:t>인공신경망</a:t>
            </a:r>
            <a:endParaRPr lang="en-US" altLang="ko-KR" sz="3000" dirty="0">
              <a:solidFill>
                <a:schemeClr val="bg2">
                  <a:lumMod val="25000"/>
                </a:schemeClr>
              </a:solidFill>
              <a:latin typeface="아리따-돋움(TTF)-Bold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665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/>
                <a:ea typeface="아리따-돋움4.0(TTF)-SemiBold" panose="02020603020101020101" pitchFamily="18" charset="-127"/>
              </a:rPr>
              <a:t>인공신경망</a:t>
            </a:r>
            <a:endParaRPr kumimoji="0" lang="en-US" altLang="ko-KR" sz="15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(TTF)-Bold"/>
              <a:ea typeface="아리따-돋움4.0(TTF)-SemiBold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53000" y="1739301"/>
            <a:ext cx="461941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ko-KR" altLang="en-US" sz="1500" spc="-150" dirty="0" err="1">
                <a:ea typeface="아리따-돋움(TTF)-Medium" panose="02020603020101020101"/>
              </a:rPr>
              <a:t>ㅇ</a:t>
            </a:r>
            <a:r>
              <a:rPr lang="ko-KR" altLang="en-US" sz="1500" spc="-150" dirty="0">
                <a:ea typeface="아리따-돋움(TTF)-Medium" panose="02020603020101020101"/>
              </a:rPr>
              <a:t> 기계학습과 인지과학에서 생물학의 신경망에서 </a:t>
            </a:r>
            <a:endParaRPr lang="en-US" altLang="ko-KR" sz="1500" spc="-150" dirty="0">
              <a:ea typeface="아리따-돋움(TTF)-Medium" panose="02020603020101020101"/>
            </a:endParaRPr>
          </a:p>
          <a:p>
            <a:pPr defTabSz="914400" latinLnBrk="1"/>
            <a:r>
              <a:rPr lang="en-US" altLang="ko-KR" sz="1500" spc="-150" dirty="0">
                <a:ea typeface="아리따-돋움(TTF)-Medium" panose="02020603020101020101"/>
              </a:rPr>
              <a:t>        </a:t>
            </a:r>
            <a:r>
              <a:rPr lang="ko-KR" altLang="en-US" sz="1500" spc="-150" dirty="0">
                <a:ea typeface="아리따-돋움(TTF)-Medium" panose="02020603020101020101"/>
              </a:rPr>
              <a:t>영감을 얻은 통계학적 학습 알고리즘이다</a:t>
            </a:r>
            <a:r>
              <a:rPr lang="en-US" altLang="ko-KR" sz="1500" spc="-150" dirty="0">
                <a:ea typeface="아리따-돋움(TTF)-Medium" panose="02020603020101020101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017165-05FE-4061-9D45-E16EC993A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57" y="1294458"/>
            <a:ext cx="3979655" cy="42690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B03BFF-20A7-498B-9CCC-EDC7B57C84C2}"/>
              </a:ext>
            </a:extLst>
          </p:cNvPr>
          <p:cNvSpPr/>
          <p:nvPr/>
        </p:nvSpPr>
        <p:spPr>
          <a:xfrm>
            <a:off x="4953000" y="3429000"/>
            <a:ext cx="461941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ko-KR" altLang="en-US" sz="1500" spc="-150" dirty="0" err="1">
                <a:ea typeface="아리따-돋움(TTF)-Medium" panose="02020603020101020101"/>
              </a:rPr>
              <a:t>ㅇ</a:t>
            </a:r>
            <a:r>
              <a:rPr lang="ko-KR" altLang="en-US" sz="1500" spc="-150" dirty="0">
                <a:ea typeface="아리따-돋움(TTF)-Medium" panose="02020603020101020101"/>
              </a:rPr>
              <a:t> </a:t>
            </a:r>
            <a:r>
              <a:rPr lang="ko-KR" altLang="en-US" sz="1500" spc="-150" dirty="0" err="1">
                <a:ea typeface="아리따-돋움(TTF)-Medium" panose="02020603020101020101"/>
              </a:rPr>
              <a:t>인공신경망이란</a:t>
            </a:r>
            <a:r>
              <a:rPr lang="ko-KR" altLang="en-US" sz="1500" spc="-150" dirty="0">
                <a:ea typeface="아리따-돋움(TTF)-Medium" panose="02020603020101020101"/>
              </a:rPr>
              <a:t> </a:t>
            </a:r>
            <a:r>
              <a:rPr lang="en-US" altLang="ko-KR" sz="1500" spc="-150" dirty="0">
                <a:ea typeface="아리따-돋움(TTF)-Medium" panose="02020603020101020101"/>
              </a:rPr>
              <a:t>,</a:t>
            </a:r>
            <a:r>
              <a:rPr lang="ko-KR" altLang="en-US" sz="1500" spc="-150" dirty="0">
                <a:ea typeface="아리따-돋움(TTF)-Medium" panose="02020603020101020101"/>
              </a:rPr>
              <a:t>통계학적 모델들의 집합이 다음과 같은 특징들을 가진다면 해당 집합을 신경</a:t>
            </a:r>
            <a:r>
              <a:rPr lang="en-US" altLang="ko-KR" sz="1500" spc="-150" dirty="0">
                <a:ea typeface="아리따-돋움(TTF)-Medium" panose="02020603020101020101"/>
              </a:rPr>
              <a:t>(neural)</a:t>
            </a:r>
            <a:r>
              <a:rPr lang="ko-KR" altLang="en-US" sz="1500" spc="-150" dirty="0">
                <a:ea typeface="아리따-돋움(TTF)-Medium" panose="02020603020101020101"/>
              </a:rPr>
              <a:t>이라고 부른다</a:t>
            </a:r>
            <a:r>
              <a:rPr lang="en-US" altLang="ko-KR" sz="1500" spc="-150" dirty="0">
                <a:ea typeface="아리따-돋움(TTF)-Medium" panose="02020603020101020101"/>
              </a:rPr>
              <a:t>.</a:t>
            </a:r>
          </a:p>
          <a:p>
            <a:pPr defTabSz="914400" latinLnBrk="1"/>
            <a:endParaRPr lang="en-US" altLang="ko-KR" sz="1500" spc="-150" dirty="0">
              <a:ea typeface="아리따-돋움(TTF)-Medium" panose="02020603020101020101"/>
            </a:endParaRPr>
          </a:p>
          <a:p>
            <a:pPr defTabSz="914400" latinLnBrk="1">
              <a:buFont typeface="+mj-lt"/>
              <a:buAutoNum type="arabicPeriod"/>
            </a:pPr>
            <a:r>
              <a:rPr lang="ko-KR" altLang="en-US" sz="1500" spc="-150" dirty="0">
                <a:ea typeface="아리따-돋움(TTF)-Medium" panose="02020603020101020101"/>
              </a:rPr>
              <a:t> 조정이 가능한 가중치들의 집합 즉</a:t>
            </a:r>
            <a:r>
              <a:rPr lang="en-US" altLang="ko-KR" sz="1500" spc="-150" dirty="0">
                <a:ea typeface="아리따-돋움(TTF)-Medium" panose="02020603020101020101"/>
              </a:rPr>
              <a:t>, </a:t>
            </a:r>
            <a:r>
              <a:rPr lang="ko-KR" altLang="en-US" sz="1500" spc="-150" dirty="0">
                <a:ea typeface="아리따-돋움(TTF)-Medium" panose="02020603020101020101"/>
              </a:rPr>
              <a:t>학습 </a:t>
            </a:r>
            <a:r>
              <a:rPr lang="ko-KR" altLang="en-US" sz="1500" spc="-150" dirty="0">
                <a:ea typeface="아리따-돋움(TTF)-Medium" panose="02020603020101020101"/>
                <a:hlinkClick r:id="rId4" tooltip="알고리즘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알고리즘</a:t>
            </a:r>
            <a:r>
              <a:rPr lang="ko-KR" altLang="en-US" sz="1500" spc="-150" dirty="0">
                <a:ea typeface="아리따-돋움(TTF)-Medium" panose="02020603020101020101"/>
              </a:rPr>
              <a:t>에 의해 조정이 가능한 숫자로 표현된 매개변수로 구성되어 있다</a:t>
            </a:r>
            <a:r>
              <a:rPr lang="en-US" altLang="ko-KR" sz="1500" spc="-150" dirty="0">
                <a:ea typeface="아리따-돋움(TTF)-Medium" panose="02020603020101020101"/>
              </a:rPr>
              <a:t>.</a:t>
            </a:r>
          </a:p>
          <a:p>
            <a:pPr defTabSz="914400" latinLnBrk="1"/>
            <a:endParaRPr lang="en-US" altLang="ko-KR" sz="1500" spc="-150" dirty="0">
              <a:ea typeface="아리따-돋움(TTF)-Medium" panose="02020603020101020101"/>
            </a:endParaRPr>
          </a:p>
          <a:p>
            <a:pPr defTabSz="914400" latinLnBrk="1"/>
            <a:r>
              <a:rPr lang="en-US" altLang="ko-KR" sz="1500" spc="-150" dirty="0">
                <a:ea typeface="아리따-돋움(TTF)-Medium" panose="02020603020101020101"/>
              </a:rPr>
              <a:t>2. </a:t>
            </a:r>
            <a:r>
              <a:rPr lang="ko-KR" altLang="en-US" sz="1500" spc="-150" dirty="0">
                <a:ea typeface="아리따-돋움(TTF)-Medium" panose="02020603020101020101"/>
              </a:rPr>
              <a:t>입력의 비선형 함수를 유추할 수 있다</a:t>
            </a:r>
            <a:r>
              <a:rPr lang="en-US" altLang="ko-KR" sz="1500" spc="-150" dirty="0">
                <a:ea typeface="아리따-돋움(TTF)-Medium" panose="020206030201010201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01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8AD8467-96ED-47BB-9375-677747761F2F}"/>
              </a:ext>
            </a:extLst>
          </p:cNvPr>
          <p:cNvSpPr/>
          <p:nvPr/>
        </p:nvSpPr>
        <p:spPr>
          <a:xfrm>
            <a:off x="4185249" y="2560699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05B007-6E1F-4C6B-BBA0-C480940CD907}"/>
              </a:ext>
            </a:extLst>
          </p:cNvPr>
          <p:cNvSpPr/>
          <p:nvPr/>
        </p:nvSpPr>
        <p:spPr>
          <a:xfrm>
            <a:off x="2732242" y="3152001"/>
            <a:ext cx="44415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아리따-돋움(TTF)-Bold"/>
                <a:ea typeface="HY견고딕" panose="02030600000101010101" pitchFamily="18" charset="-127"/>
                <a:cs typeface="+mn-cs"/>
              </a:rPr>
              <a:t>활성화 함수란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아리따-돋움(TTF)-Bold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15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665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Bold"/>
                <a:ea typeface="아리따-돋움4.0(TTF)-SemiBold" panose="02020603020101020101" pitchFamily="18" charset="-127"/>
              </a:rPr>
              <a:t>활성화 함수</a:t>
            </a:r>
            <a:endParaRPr kumimoji="0" lang="en-US" altLang="ko-KR" sz="15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(TTF)-Bold"/>
              <a:ea typeface="아리따-돋움4.0(TTF)-SemiBold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1908" y="4519422"/>
            <a:ext cx="7421709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1600" b="1" spc="-150" dirty="0">
                <a:ea typeface="아리따-돋움(TTF)-Medium" panose="02020603020101020101"/>
              </a:rPr>
              <a:t>- </a:t>
            </a:r>
            <a:r>
              <a:rPr lang="ko-KR" altLang="en-US" sz="1600" b="1" spc="-150" dirty="0">
                <a:ea typeface="아리따-돋움(TTF)-Medium" panose="02020603020101020101"/>
              </a:rPr>
              <a:t>활성화 함수 </a:t>
            </a:r>
            <a:r>
              <a:rPr lang="en-US" altLang="ko-KR" sz="1600" b="1" spc="-150" dirty="0">
                <a:ea typeface="아리따-돋움(TTF)-Medium" panose="02020603020101020101"/>
              </a:rPr>
              <a:t>: </a:t>
            </a:r>
            <a:r>
              <a:rPr lang="ko-KR" altLang="en-US" sz="1500" spc="-150" dirty="0">
                <a:ea typeface="아리따-돋움(TTF)-Medium" panose="02020603020101020101"/>
              </a:rPr>
              <a:t>노드에 들어오는 입력 신호의 총합을 출력 신호로 변환하는 함수</a:t>
            </a:r>
            <a:endParaRPr lang="en-US" altLang="ko-KR" sz="1500" spc="-150" dirty="0">
              <a:ea typeface="아리따-돋움(TTF)-Medium" panose="02020603020101020101"/>
            </a:endParaRPr>
          </a:p>
          <a:p>
            <a:pPr defTabSz="914400" latinLnBrk="1"/>
            <a:endParaRPr lang="en-US" altLang="ko-KR" sz="1500" spc="-150" dirty="0">
              <a:ea typeface="아리따-돋움(TTF)-Medium" panose="02020603020101020101"/>
            </a:endParaRPr>
          </a:p>
          <a:p>
            <a:pPr defTabSz="914400" latinLnBrk="1"/>
            <a:r>
              <a:rPr lang="en-US" altLang="ko-KR" sz="1500" spc="-150" dirty="0">
                <a:ea typeface="아리따-돋움(TTF)-Medium" panose="02020603020101020101"/>
              </a:rPr>
              <a:t>Ex) H ( x ) = c * x</a:t>
            </a:r>
            <a:r>
              <a:rPr lang="ko-KR" altLang="en-US" sz="1500" spc="-150" dirty="0">
                <a:ea typeface="아리따-돋움(TTF)-Medium" panose="02020603020101020101"/>
              </a:rPr>
              <a:t>로 </a:t>
            </a:r>
            <a:r>
              <a:rPr lang="en-US" altLang="ko-KR" sz="1500" spc="-150" dirty="0">
                <a:ea typeface="아리따-돋움(TTF)-Medium" panose="02020603020101020101"/>
              </a:rPr>
              <a:t>3</a:t>
            </a:r>
            <a:r>
              <a:rPr lang="ko-KR" altLang="en-US" sz="1500" spc="-150" dirty="0">
                <a:ea typeface="아리따-돋움(TTF)-Medium" panose="02020603020101020101"/>
              </a:rPr>
              <a:t>층의 </a:t>
            </a:r>
            <a:r>
              <a:rPr lang="ko-KR" altLang="en-US" sz="1500" spc="-150" dirty="0" err="1">
                <a:ea typeface="아리따-돋움(TTF)-Medium" panose="02020603020101020101"/>
              </a:rPr>
              <a:t>히든레이어를</a:t>
            </a:r>
            <a:r>
              <a:rPr lang="ko-KR" altLang="en-US" sz="1500" spc="-150" dirty="0">
                <a:ea typeface="아리따-돋움(TTF)-Medium" panose="02020603020101020101"/>
              </a:rPr>
              <a:t> 쌓는다면 </a:t>
            </a:r>
            <a:r>
              <a:rPr lang="en-US" altLang="ko-KR" sz="1500" spc="-150" dirty="0">
                <a:ea typeface="아리따-돋움(TTF)-Medium" panose="02020603020101020101"/>
              </a:rPr>
              <a:t>Y ( x )  =  h ( h ( h ( x ) ) ) </a:t>
            </a:r>
          </a:p>
          <a:p>
            <a:pPr defTabSz="914400" latinLnBrk="1"/>
            <a:endParaRPr lang="en-US" altLang="ko-KR" sz="500" spc="-150" dirty="0">
              <a:ea typeface="아리따-돋움(TTF)-Medium" panose="02020603020101020101"/>
            </a:endParaRPr>
          </a:p>
          <a:p>
            <a:pPr defTabSz="914400" latinLnBrk="1"/>
            <a:r>
              <a:rPr lang="ko-KR" altLang="en-US" sz="1500" spc="-150" dirty="0">
                <a:ea typeface="아리따-돋움(TTF)-Medium" panose="02020603020101020101"/>
              </a:rPr>
              <a:t>이는 </a:t>
            </a:r>
            <a:r>
              <a:rPr lang="en-US" altLang="ko-KR" sz="1500" spc="-150" dirty="0">
                <a:ea typeface="아리따-돋움(TTF)-Medium" panose="02020603020101020101"/>
              </a:rPr>
              <a:t>c ³ * x</a:t>
            </a:r>
            <a:r>
              <a:rPr lang="ko-KR" altLang="en-US" sz="1500" spc="-150" dirty="0">
                <a:ea typeface="아리따-돋움(TTF)-Medium" panose="02020603020101020101"/>
              </a:rPr>
              <a:t>랑 </a:t>
            </a:r>
            <a:r>
              <a:rPr lang="ko-KR" altLang="en-US" sz="1500" spc="-150" dirty="0" err="1">
                <a:ea typeface="아리따-돋움(TTF)-Medium" panose="02020603020101020101"/>
              </a:rPr>
              <a:t>같아지기</a:t>
            </a:r>
            <a:r>
              <a:rPr lang="ko-KR" altLang="en-US" sz="1500" spc="-150" dirty="0">
                <a:ea typeface="아리따-돋움(TTF)-Medium" panose="02020603020101020101"/>
              </a:rPr>
              <a:t>  때문에 은닉층을 </a:t>
            </a:r>
            <a:r>
              <a:rPr lang="ko-KR" altLang="en-US" sz="1500" spc="-150" dirty="0" err="1">
                <a:ea typeface="아리따-돋움(TTF)-Medium" panose="02020603020101020101"/>
              </a:rPr>
              <a:t>여러층으로</a:t>
            </a:r>
            <a:r>
              <a:rPr lang="ko-KR" altLang="en-US" sz="1500" spc="-150" dirty="0">
                <a:ea typeface="아리따-돋움(TTF)-Medium" panose="02020603020101020101"/>
              </a:rPr>
              <a:t> 쌓는 의미 가 없어진다</a:t>
            </a:r>
            <a:r>
              <a:rPr lang="en-US" altLang="ko-KR" sz="1500" spc="-150" dirty="0">
                <a:ea typeface="아리따-돋움(TTF)-Medium" panose="02020603020101020101"/>
              </a:rPr>
              <a:t>.</a:t>
            </a:r>
          </a:p>
          <a:p>
            <a:pPr defTabSz="914400" latinLnBrk="1"/>
            <a:endParaRPr lang="en-US" altLang="ko-KR" sz="500" spc="-150" dirty="0">
              <a:ea typeface="아리따-돋움(TTF)-Medium" panose="02020603020101020101"/>
            </a:endParaRPr>
          </a:p>
          <a:p>
            <a:pPr defTabSz="914400" latinLnBrk="1"/>
            <a:r>
              <a:rPr lang="ko-KR" altLang="en-US" sz="1500" spc="-150" dirty="0">
                <a:ea typeface="아리따-돋움(TTF)-Medium" panose="02020603020101020101"/>
              </a:rPr>
              <a:t>즉</a:t>
            </a:r>
            <a:r>
              <a:rPr lang="en-US" altLang="ko-KR" sz="1500" spc="-150" dirty="0">
                <a:ea typeface="아리따-돋움(TTF)-Medium" panose="02020603020101020101"/>
              </a:rPr>
              <a:t>,  </a:t>
            </a:r>
            <a:r>
              <a:rPr lang="ko-KR" altLang="en-US" sz="1500" spc="-150" dirty="0">
                <a:ea typeface="아리따-돋움(TTF)-Medium" panose="02020603020101020101"/>
              </a:rPr>
              <a:t>하나의 선</a:t>
            </a:r>
            <a:r>
              <a:rPr lang="en-US" altLang="ko-KR" sz="1500" spc="-150" dirty="0">
                <a:ea typeface="아리따-돋움(TTF)-Medium" panose="02020603020101020101"/>
              </a:rPr>
              <a:t>(</a:t>
            </a:r>
            <a:r>
              <a:rPr lang="ko-KR" altLang="en-US" sz="1500" spc="-150" dirty="0">
                <a:ea typeface="아리따-돋움(TTF)-Medium" panose="02020603020101020101"/>
              </a:rPr>
              <a:t>선형</a:t>
            </a:r>
            <a:r>
              <a:rPr lang="en-US" altLang="ko-KR" sz="1500" spc="-150" dirty="0">
                <a:ea typeface="아리따-돋움(TTF)-Medium" panose="02020603020101020101"/>
              </a:rPr>
              <a:t>)</a:t>
            </a:r>
            <a:r>
              <a:rPr lang="ko-KR" altLang="en-US" sz="1500" spc="-150" dirty="0">
                <a:ea typeface="아리따-돋움(TTF)-Medium" panose="02020603020101020101"/>
              </a:rPr>
              <a:t>으로 해결하지 못하는 문제는 풀 수가 없었다</a:t>
            </a:r>
            <a:r>
              <a:rPr lang="en-US" altLang="ko-KR" sz="1500" spc="-150" dirty="0">
                <a:ea typeface="아리따-돋움(TTF)-Medium" panose="02020603020101020101"/>
              </a:rPr>
              <a:t>.</a:t>
            </a:r>
          </a:p>
          <a:p>
            <a:pPr defTabSz="914400" latinLnBrk="1"/>
            <a:endParaRPr lang="en-US" altLang="ko-KR" sz="1000" b="1" spc="-150" dirty="0">
              <a:ea typeface="아리따-돋움(TTF)-Medium" panose="02020603020101020101"/>
            </a:endParaRPr>
          </a:p>
          <a:p>
            <a:pPr defTabSz="914400" latinLnBrk="1"/>
            <a:r>
              <a:rPr lang="ko-KR" altLang="en-US" sz="1500" b="1" spc="-150" dirty="0">
                <a:ea typeface="아리따-돋움(TTF)-Medium" panose="02020603020101020101"/>
              </a:rPr>
              <a:t>이를 활성화 함수를 통해 선형 입력을 비선형 출력으로 변환해주었기 때문에 많은 활용이 가능</a:t>
            </a:r>
            <a:endParaRPr lang="en-US" altLang="ko-KR" sz="1500" b="1" spc="-150" dirty="0">
              <a:ea typeface="아리따-돋움(TTF)-Medium" panose="0202060302010102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79FAA7-5087-4BF0-BCF8-01BFEB5A7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382" y="624886"/>
            <a:ext cx="5781236" cy="348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94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8AD8467-96ED-47BB-9375-677747761F2F}"/>
              </a:ext>
            </a:extLst>
          </p:cNvPr>
          <p:cNvSpPr/>
          <p:nvPr/>
        </p:nvSpPr>
        <p:spPr>
          <a:xfrm>
            <a:off x="4185249" y="2560699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05B007-6E1F-4C6B-BBA0-C480940CD907}"/>
              </a:ext>
            </a:extLst>
          </p:cNvPr>
          <p:cNvSpPr/>
          <p:nvPr/>
        </p:nvSpPr>
        <p:spPr>
          <a:xfrm>
            <a:off x="2732242" y="3152001"/>
            <a:ext cx="44415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아리따-돋움(TTF)-Bold"/>
                <a:ea typeface="HY견고딕" panose="02030600000101010101" pitchFamily="18" charset="-127"/>
                <a:cs typeface="+mn-cs"/>
              </a:rPr>
              <a:t>코드 구현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아리따-돋움(TTF)-Bold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66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665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Bold"/>
                <a:ea typeface="아리따-돋움4.0(TTF)-SemiBold" panose="02020603020101020101" pitchFamily="18" charset="-127"/>
              </a:rPr>
              <a:t>코드 구현</a:t>
            </a:r>
            <a:endParaRPr kumimoji="0" lang="en-US" altLang="ko-KR" sz="15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(TTF)-Bold"/>
              <a:ea typeface="아리따-돋움4.0(TTF)-SemiBold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CF5A987-55E9-45A6-914D-1229338769C0}"/>
              </a:ext>
            </a:extLst>
          </p:cNvPr>
          <p:cNvGrpSpPr/>
          <p:nvPr/>
        </p:nvGrpSpPr>
        <p:grpSpPr>
          <a:xfrm>
            <a:off x="1180670" y="1501812"/>
            <a:ext cx="1130048" cy="1278461"/>
            <a:chOff x="2354558" y="2495623"/>
            <a:chExt cx="291490" cy="291490"/>
          </a:xfrm>
        </p:grpSpPr>
        <p:sp>
          <p:nvSpPr>
            <p:cNvPr id="10" name="타원 9"/>
            <p:cNvSpPr/>
            <p:nvPr/>
          </p:nvSpPr>
          <p:spPr>
            <a:xfrm>
              <a:off x="2354558" y="2495623"/>
              <a:ext cx="291490" cy="2914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411662" y="2552727"/>
              <a:ext cx="177281" cy="177281"/>
            </a:xfrm>
            <a:prstGeom prst="ellipse">
              <a:avLst/>
            </a:prstGeom>
            <a:solidFill>
              <a:schemeClr val="bg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942502" y="449424"/>
            <a:ext cx="16063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  <a:cs typeface="+mn-cs"/>
              </a:rPr>
              <a:t>Input_layer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아리따-돋움4.0(TTF)-SemiBold" panose="02020603020101020101" pitchFamily="18" charset="-127"/>
              <a:ea typeface="아리따-돋움4.0(TTF)-SemiBold" panose="02020603020101020101" pitchFamily="18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72DB64F-1080-424B-99A0-7E33DDF0DF7C}"/>
              </a:ext>
            </a:extLst>
          </p:cNvPr>
          <p:cNvGrpSpPr/>
          <p:nvPr/>
        </p:nvGrpSpPr>
        <p:grpSpPr>
          <a:xfrm>
            <a:off x="1180670" y="4207941"/>
            <a:ext cx="1130048" cy="1278461"/>
            <a:chOff x="2354558" y="2495623"/>
            <a:chExt cx="291490" cy="29149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B80BFC3-DF72-4DAB-AC33-649BAF71A779}"/>
                </a:ext>
              </a:extLst>
            </p:cNvPr>
            <p:cNvSpPr/>
            <p:nvPr/>
          </p:nvSpPr>
          <p:spPr>
            <a:xfrm>
              <a:off x="2354558" y="2495623"/>
              <a:ext cx="291490" cy="2914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94CC0FD-3DF0-4FF7-9148-EB98C1AA0125}"/>
                </a:ext>
              </a:extLst>
            </p:cNvPr>
            <p:cNvSpPr/>
            <p:nvPr/>
          </p:nvSpPr>
          <p:spPr>
            <a:xfrm>
              <a:off x="2411662" y="2552727"/>
              <a:ext cx="177281" cy="177281"/>
            </a:xfrm>
            <a:prstGeom prst="ellipse">
              <a:avLst/>
            </a:prstGeom>
            <a:solidFill>
              <a:schemeClr val="bg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25F4BA5-44B1-47C4-9483-3E84FC3651A0}"/>
              </a:ext>
            </a:extLst>
          </p:cNvPr>
          <p:cNvGrpSpPr/>
          <p:nvPr/>
        </p:nvGrpSpPr>
        <p:grpSpPr>
          <a:xfrm>
            <a:off x="4419176" y="862579"/>
            <a:ext cx="1130048" cy="1278461"/>
            <a:chOff x="2354558" y="2495623"/>
            <a:chExt cx="291490" cy="29149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99031ED-96DE-4339-88F2-C4153F0864FE}"/>
                </a:ext>
              </a:extLst>
            </p:cNvPr>
            <p:cNvSpPr/>
            <p:nvPr/>
          </p:nvSpPr>
          <p:spPr>
            <a:xfrm>
              <a:off x="2354558" y="2495623"/>
              <a:ext cx="291490" cy="2914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62DC5AD-EFEF-4205-AEEC-7604967F4242}"/>
                </a:ext>
              </a:extLst>
            </p:cNvPr>
            <p:cNvSpPr/>
            <p:nvPr/>
          </p:nvSpPr>
          <p:spPr>
            <a:xfrm>
              <a:off x="2411662" y="2552727"/>
              <a:ext cx="177281" cy="177281"/>
            </a:xfrm>
            <a:prstGeom prst="ellipse">
              <a:avLst/>
            </a:prstGeom>
            <a:solidFill>
              <a:schemeClr val="bg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3CC2B91-2EFC-49C7-AE7B-6456A43C59CE}"/>
              </a:ext>
            </a:extLst>
          </p:cNvPr>
          <p:cNvGrpSpPr/>
          <p:nvPr/>
        </p:nvGrpSpPr>
        <p:grpSpPr>
          <a:xfrm>
            <a:off x="4419178" y="4847171"/>
            <a:ext cx="1130048" cy="1278461"/>
            <a:chOff x="2354558" y="2495623"/>
            <a:chExt cx="291490" cy="29149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6C561D6-0665-41BF-810E-0B6341682BE9}"/>
                </a:ext>
              </a:extLst>
            </p:cNvPr>
            <p:cNvSpPr/>
            <p:nvPr/>
          </p:nvSpPr>
          <p:spPr>
            <a:xfrm>
              <a:off x="2354558" y="2495623"/>
              <a:ext cx="291490" cy="2914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B57D3F2-EA5D-4173-A0DE-70E0BEC78F93}"/>
                </a:ext>
              </a:extLst>
            </p:cNvPr>
            <p:cNvSpPr/>
            <p:nvPr/>
          </p:nvSpPr>
          <p:spPr>
            <a:xfrm>
              <a:off x="2411662" y="2552727"/>
              <a:ext cx="177281" cy="177281"/>
            </a:xfrm>
            <a:prstGeom prst="ellipse">
              <a:avLst/>
            </a:prstGeom>
            <a:solidFill>
              <a:schemeClr val="bg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DEE4CFB-9B99-4B6F-A58B-D758EF26EA34}"/>
              </a:ext>
            </a:extLst>
          </p:cNvPr>
          <p:cNvGrpSpPr/>
          <p:nvPr/>
        </p:nvGrpSpPr>
        <p:grpSpPr>
          <a:xfrm>
            <a:off x="4419178" y="2925696"/>
            <a:ext cx="1130048" cy="1278461"/>
            <a:chOff x="2354558" y="2495623"/>
            <a:chExt cx="291490" cy="29149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E6EEC98-8FE0-4461-89F3-55EF537B1066}"/>
                </a:ext>
              </a:extLst>
            </p:cNvPr>
            <p:cNvSpPr/>
            <p:nvPr/>
          </p:nvSpPr>
          <p:spPr>
            <a:xfrm>
              <a:off x="2354558" y="2495623"/>
              <a:ext cx="291490" cy="2914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9E5DE5C-B578-4B62-8B57-CA8854F6B071}"/>
                </a:ext>
              </a:extLst>
            </p:cNvPr>
            <p:cNvSpPr/>
            <p:nvPr/>
          </p:nvSpPr>
          <p:spPr>
            <a:xfrm>
              <a:off x="2411662" y="2552727"/>
              <a:ext cx="177281" cy="177281"/>
            </a:xfrm>
            <a:prstGeom prst="ellipse">
              <a:avLst/>
            </a:prstGeom>
            <a:solidFill>
              <a:schemeClr val="bg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2F335AE-B33D-4F9C-A079-B0733AFB6C96}"/>
              </a:ext>
            </a:extLst>
          </p:cNvPr>
          <p:cNvGrpSpPr/>
          <p:nvPr/>
        </p:nvGrpSpPr>
        <p:grpSpPr>
          <a:xfrm>
            <a:off x="7657686" y="2925696"/>
            <a:ext cx="1130048" cy="1278461"/>
            <a:chOff x="2354558" y="2495623"/>
            <a:chExt cx="291490" cy="29149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0D7C0DE-85A5-452C-AC58-DC0C6F76207C}"/>
                </a:ext>
              </a:extLst>
            </p:cNvPr>
            <p:cNvSpPr/>
            <p:nvPr/>
          </p:nvSpPr>
          <p:spPr>
            <a:xfrm>
              <a:off x="2354558" y="2495623"/>
              <a:ext cx="291490" cy="2914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B8291FE-8DB7-437F-AA3D-F8106EBA3735}"/>
                </a:ext>
              </a:extLst>
            </p:cNvPr>
            <p:cNvSpPr/>
            <p:nvPr/>
          </p:nvSpPr>
          <p:spPr>
            <a:xfrm>
              <a:off x="2411662" y="2552727"/>
              <a:ext cx="177281" cy="177281"/>
            </a:xfrm>
            <a:prstGeom prst="ellipse">
              <a:avLst/>
            </a:prstGeom>
            <a:solidFill>
              <a:schemeClr val="bg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38BC9-BB4E-46C6-8209-3CF37B568678}"/>
              </a:ext>
            </a:extLst>
          </p:cNvPr>
          <p:cNvSpPr/>
          <p:nvPr/>
        </p:nvSpPr>
        <p:spPr>
          <a:xfrm>
            <a:off x="4016977" y="449424"/>
            <a:ext cx="19435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  <a:cs typeface="+mn-cs"/>
              </a:rPr>
              <a:t>Hidden_layer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아리따-돋움4.0(TTF)-SemiBold" panose="02020603020101020101" pitchFamily="18" charset="-127"/>
              <a:ea typeface="아리따-돋움4.0(TTF)-SemiBold" panose="02020603020101020101" pitchFamily="18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BB2EF5-1D00-4D75-9B13-D06F98EA4ABC}"/>
              </a:ext>
            </a:extLst>
          </p:cNvPr>
          <p:cNvSpPr/>
          <p:nvPr/>
        </p:nvSpPr>
        <p:spPr>
          <a:xfrm>
            <a:off x="7250931" y="449424"/>
            <a:ext cx="19435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  <a:cs typeface="+mn-cs"/>
              </a:rPr>
              <a:t>Output_layer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아리따-돋움4.0(TTF)-SemiBold" panose="02020603020101020101" pitchFamily="18" charset="-127"/>
              <a:ea typeface="아리따-돋움4.0(TTF)-SemiBold" panose="02020603020101020101" pitchFamily="18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5F04F2-F85E-407B-B421-37DAA4F7BBFA}"/>
              </a:ext>
            </a:extLst>
          </p:cNvPr>
          <p:cNvCxnSpPr>
            <a:cxnSpLocks/>
            <a:stCxn id="10" idx="6"/>
            <a:endCxn id="28" idx="2"/>
          </p:cNvCxnSpPr>
          <p:nvPr/>
        </p:nvCxnSpPr>
        <p:spPr>
          <a:xfrm flipV="1">
            <a:off x="2310718" y="1501810"/>
            <a:ext cx="2108458" cy="6392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452CB2E-1D31-489B-B66E-4A51F2AE404D}"/>
              </a:ext>
            </a:extLst>
          </p:cNvPr>
          <p:cNvCxnSpPr>
            <a:cxnSpLocks/>
            <a:stCxn id="10" idx="6"/>
            <a:endCxn id="34" idx="2"/>
          </p:cNvCxnSpPr>
          <p:nvPr/>
        </p:nvCxnSpPr>
        <p:spPr>
          <a:xfrm>
            <a:off x="2310718" y="2141043"/>
            <a:ext cx="2108460" cy="1423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7D9E402-2C6B-47F2-9535-9B2392129CB1}"/>
              </a:ext>
            </a:extLst>
          </p:cNvPr>
          <p:cNvCxnSpPr>
            <a:cxnSpLocks/>
            <a:stCxn id="10" idx="6"/>
            <a:endCxn id="31" idx="2"/>
          </p:cNvCxnSpPr>
          <p:nvPr/>
        </p:nvCxnSpPr>
        <p:spPr>
          <a:xfrm>
            <a:off x="2310718" y="2141043"/>
            <a:ext cx="2108460" cy="33453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338E0F8-DBF2-4808-94FE-EABC8168188B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2310718" y="1501810"/>
            <a:ext cx="2108458" cy="33453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F2BC759-86EA-48A1-A78B-FD07FBA2EF26}"/>
              </a:ext>
            </a:extLst>
          </p:cNvPr>
          <p:cNvCxnSpPr>
            <a:cxnSpLocks/>
            <a:stCxn id="25" idx="6"/>
            <a:endCxn id="34" idx="2"/>
          </p:cNvCxnSpPr>
          <p:nvPr/>
        </p:nvCxnSpPr>
        <p:spPr>
          <a:xfrm flipV="1">
            <a:off x="2310718" y="3564927"/>
            <a:ext cx="2108460" cy="12822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D582BCD-79B6-4AAD-B5FA-D3DCE3D70903}"/>
              </a:ext>
            </a:extLst>
          </p:cNvPr>
          <p:cNvCxnSpPr>
            <a:cxnSpLocks/>
            <a:stCxn id="25" idx="6"/>
            <a:endCxn id="31" idx="2"/>
          </p:cNvCxnSpPr>
          <p:nvPr/>
        </p:nvCxnSpPr>
        <p:spPr>
          <a:xfrm>
            <a:off x="2310718" y="4847172"/>
            <a:ext cx="2108460" cy="6392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A1FF7B9-8967-4B5A-B336-3D8E09208438}"/>
              </a:ext>
            </a:extLst>
          </p:cNvPr>
          <p:cNvCxnSpPr>
            <a:cxnSpLocks/>
            <a:stCxn id="28" idx="6"/>
            <a:endCxn id="37" idx="2"/>
          </p:cNvCxnSpPr>
          <p:nvPr/>
        </p:nvCxnSpPr>
        <p:spPr>
          <a:xfrm>
            <a:off x="5549224" y="1501810"/>
            <a:ext cx="2108462" cy="20631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661593-402F-48B3-B987-B1882AA717D7}"/>
              </a:ext>
            </a:extLst>
          </p:cNvPr>
          <p:cNvCxnSpPr>
            <a:cxnSpLocks/>
            <a:stCxn id="34" idx="6"/>
            <a:endCxn id="37" idx="2"/>
          </p:cNvCxnSpPr>
          <p:nvPr/>
        </p:nvCxnSpPr>
        <p:spPr>
          <a:xfrm>
            <a:off x="5549226" y="3564927"/>
            <a:ext cx="21084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4AA6F5-32E3-4360-9651-E1D0BDB456CA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 flipV="1">
            <a:off x="5549226" y="3564927"/>
            <a:ext cx="2108460" cy="19214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0E01862-DAC9-4692-A616-DA14786F2380}"/>
              </a:ext>
            </a:extLst>
          </p:cNvPr>
          <p:cNvSpPr/>
          <p:nvPr/>
        </p:nvSpPr>
        <p:spPr>
          <a:xfrm>
            <a:off x="1577084" y="2701858"/>
            <a:ext cx="3372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ea typeface="아리따-돋움4.0(TTF)-SemiBold" panose="02020603020101020101" pitchFamily="18" charset="-127"/>
              </a:rPr>
              <a:t>X</a:t>
            </a:r>
            <a:endParaRPr lang="ko-KR" altLang="en-US" sz="2000" b="1" dirty="0">
              <a:ea typeface="아리따-돋움4.0(TTF)-SemiBold" panose="020206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2F3DF9-CA12-4899-9F4F-8EA13BD36604}"/>
              </a:ext>
            </a:extLst>
          </p:cNvPr>
          <p:cNvSpPr/>
          <p:nvPr/>
        </p:nvSpPr>
        <p:spPr>
          <a:xfrm rot="20717119">
            <a:off x="3037475" y="1354110"/>
            <a:ext cx="10878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  <a:cs typeface="+mn-cs"/>
              </a:rPr>
              <a:t>W</a:t>
            </a:r>
            <a:r>
              <a:rPr lang="en-US" altLang="ko-KR" sz="1600" b="1" dirty="0"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1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아리따-돋움4.0(TTF)-SemiBold" panose="02020603020101020101" pitchFamily="18" charset="-127"/>
              <a:ea typeface="아리따-돋움4.0(TTF)-SemiBold" panose="02020603020101020101" pitchFamily="18" charset="-127"/>
              <a:cs typeface="+mn-cs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624F7A9-B9FB-46AC-B257-60815B7E4FEA}"/>
              </a:ext>
            </a:extLst>
          </p:cNvPr>
          <p:cNvSpPr/>
          <p:nvPr/>
        </p:nvSpPr>
        <p:spPr>
          <a:xfrm rot="2679908">
            <a:off x="6451695" y="2298484"/>
            <a:ext cx="10878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  <a:cs typeface="+mn-cs"/>
              </a:rPr>
              <a:t>W</a:t>
            </a:r>
            <a:r>
              <a:rPr lang="en-US" altLang="ko-KR" sz="1600" b="1" dirty="0"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아리따-돋움4.0(TTF)-SemiBold" panose="02020603020101020101" pitchFamily="18" charset="-127"/>
              <a:ea typeface="아리따-돋움4.0(TTF)-SemiBold" panose="02020603020101020101" pitchFamily="18" charset="-127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C104ADF-1435-46C2-932F-D9F9F2CB67EB}"/>
              </a:ext>
            </a:extLst>
          </p:cNvPr>
          <p:cNvSpPr/>
          <p:nvPr/>
        </p:nvSpPr>
        <p:spPr>
          <a:xfrm>
            <a:off x="4381313" y="2067651"/>
            <a:ext cx="1205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ea typeface="아리따-돋움4.0(TTF)-SemiBold" panose="02020603020101020101" pitchFamily="18" charset="-127"/>
              </a:rPr>
              <a:t>z(2) | a(2) </a:t>
            </a:r>
            <a:endParaRPr lang="ko-KR" altLang="en-US" sz="2000" b="1" dirty="0">
              <a:ea typeface="아리따-돋움4.0(TTF)-SemiBold" panose="0202060302010102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3076691-1973-42E8-BEE6-EE045672D0C7}"/>
              </a:ext>
            </a:extLst>
          </p:cNvPr>
          <p:cNvSpPr/>
          <p:nvPr/>
        </p:nvSpPr>
        <p:spPr>
          <a:xfrm>
            <a:off x="7555490" y="4054502"/>
            <a:ext cx="1334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ea typeface="아리따-돋움4.0(TTF)-SemiBold" panose="02020603020101020101" pitchFamily="18" charset="-127"/>
              </a:rPr>
              <a:t>z(3) | </a:t>
            </a:r>
            <a:r>
              <a:rPr lang="en-US" altLang="ko-KR" sz="2000" b="1" dirty="0" err="1">
                <a:ea typeface="아리따-돋움4.0(TTF)-SemiBold" panose="02020603020101020101" pitchFamily="18" charset="-127"/>
              </a:rPr>
              <a:t>yHat</a:t>
            </a:r>
            <a:r>
              <a:rPr lang="en-US" altLang="ko-KR" sz="2000" b="1" dirty="0">
                <a:ea typeface="아리따-돋움4.0(TTF)-SemiBold" panose="02020603020101020101" pitchFamily="18" charset="-127"/>
              </a:rPr>
              <a:t> </a:t>
            </a:r>
            <a:endParaRPr lang="ko-KR" altLang="en-US" sz="2000" b="1" dirty="0">
              <a:ea typeface="아리따-돋움4.0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70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6656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  <a:cs typeface="+mn-cs"/>
              </a:rPr>
              <a:t>코드 구현</a:t>
            </a:r>
            <a:endParaRPr kumimoji="0" lang="en-US" altLang="ko-KR" sz="15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4.0(TTF)-SemiBold" panose="02020603020101020101" pitchFamily="18" charset="-127"/>
              <a:ea typeface="아리따-돋움4.0(TTF)-SemiBold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A6B180-0E27-450F-A9F4-AC6135EB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13" y="537771"/>
            <a:ext cx="8693424" cy="39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0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2444</TotalTime>
  <Words>356</Words>
  <Application>Microsoft Office PowerPoint</Application>
  <PresentationFormat>A4 용지(210x297mm)</PresentationFormat>
  <Paragraphs>62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HY견고딕</vt:lpstr>
      <vt:lpstr>아리따-돋움(TTF)-Bold</vt:lpstr>
      <vt:lpstr>아리따-돋움(TTF)-Medium</vt:lpstr>
      <vt:lpstr>아리따-돋움4.0(TTF)-SemiBold</vt:lpstr>
      <vt:lpstr>Arial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최우혁</cp:lastModifiedBy>
  <cp:revision>606</cp:revision>
  <dcterms:created xsi:type="dcterms:W3CDTF">2017-09-07T10:48:07Z</dcterms:created>
  <dcterms:modified xsi:type="dcterms:W3CDTF">2020-07-28T12:19:52Z</dcterms:modified>
</cp:coreProperties>
</file>