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318" r:id="rId9"/>
    <p:sldId id="278" r:id="rId10"/>
    <p:sldId id="279" r:id="rId11"/>
    <p:sldId id="280" r:id="rId12"/>
    <p:sldId id="281" r:id="rId13"/>
    <p:sldId id="282" r:id="rId14"/>
    <p:sldId id="320" r:id="rId15"/>
    <p:sldId id="321" r:id="rId16"/>
    <p:sldId id="283" r:id="rId17"/>
    <p:sldId id="284" r:id="rId18"/>
    <p:sldId id="285" r:id="rId19"/>
    <p:sldId id="286" r:id="rId20"/>
    <p:sldId id="287" r:id="rId21"/>
    <p:sldId id="288" r:id="rId22"/>
    <p:sldId id="322" r:id="rId23"/>
    <p:sldId id="323" r:id="rId24"/>
    <p:sldId id="324" r:id="rId25"/>
    <p:sldId id="289" r:id="rId26"/>
    <p:sldId id="325" r:id="rId27"/>
    <p:sldId id="290" r:id="rId28"/>
    <p:sldId id="326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103E83DD-1880-4CAC-8B4C-3F2DC4536B46}" type="datetimeFigureOut">
              <a:rPr lang="ko-KR" altLang="en-US"/>
              <a:pPr>
                <a:defRPr/>
              </a:pPr>
              <a:t>2016-08-27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26D5C60B-0C90-40B8-BC4B-A3EA44A090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8436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9C412E-9F30-4FCF-B799-1E031A66664C}" type="slidenum">
              <a:rPr lang="ko-KR" altLang="en-US">
                <a:latin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20484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2CCD13A-6F7D-4907-9FD3-92FA0F837801}" type="slidenum">
              <a:rPr lang="ko-KR" altLang="en-US">
                <a:latin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27652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C5105DB-2C62-4EA9-B637-3C60A5B758A4}" type="slidenum">
              <a:rPr lang="ko-KR" altLang="en-US">
                <a:latin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6868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0803E7-EC69-4B0A-833A-3241B0EDB986}" type="slidenum">
              <a:rPr lang="ko-KR" altLang="en-US">
                <a:latin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46084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A8348CA-C34C-4225-A052-229D27DBB175}" type="slidenum">
              <a:rPr lang="ko-KR" altLang="en-US">
                <a:latin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7" name="모서리가 둥근 직사각형 24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10" name="모서리가 둥근 직사각형 25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accent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0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58A13-745B-42C0-A60F-509264105034}" type="datetimeFigureOut">
              <a:rPr lang="en-US" altLang="ko-KR"/>
              <a:pPr>
                <a:defRPr/>
              </a:pPr>
              <a:t>8/27/2016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E6A507-C0E1-4689-95C7-02FDDA6980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582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14D57-69F8-4E48-8569-029BB602421A}" type="datetimeFigureOut">
              <a:rPr lang="en-US" altLang="ko-KR"/>
              <a:pPr>
                <a:defRPr/>
              </a:pPr>
              <a:t>8/27/2016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CAC047-61BB-46C1-B68E-37D8815DD4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037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/>
          <p:cNvSpPr txBox="1">
            <a:spLocks noChangeArrowheads="1"/>
          </p:cNvSpPr>
          <p:nvPr userDrawn="1"/>
        </p:nvSpPr>
        <p:spPr bwMode="auto">
          <a:xfrm>
            <a:off x="428625" y="6581775"/>
            <a:ext cx="1622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1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이것이 </a:t>
            </a:r>
            <a:r>
              <a:rPr kumimoji="0" lang="en-US" altLang="ko-KR" sz="1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SQL Server</a:t>
            </a:r>
            <a:r>
              <a:rPr kumimoji="0" lang="ko-KR" altLang="en-US" sz="1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sp>
        <p:nvSpPr>
          <p:cNvPr id="5" name="TextBox 20"/>
          <p:cNvSpPr txBox="1">
            <a:spLocks noChangeArrowheads="1"/>
          </p:cNvSpPr>
          <p:nvPr userDrawn="1"/>
        </p:nvSpPr>
        <p:spPr bwMode="auto">
          <a:xfrm>
            <a:off x="285750" y="0"/>
            <a:ext cx="2559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0" lang="ko-KR" altLang="en-US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  <a:r>
              <a:rPr kumimoji="0" lang="en-US" altLang="ko-KR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. Transact-SQL </a:t>
            </a:r>
            <a:r>
              <a:rPr kumimoji="0" lang="ko-KR" altLang="en-US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기본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7929563" y="6572250"/>
            <a:ext cx="762000" cy="285750"/>
          </a:xfrm>
        </p:spPr>
        <p:txBody>
          <a:bodyPr/>
          <a:lstStyle>
            <a:lvl1pPr>
              <a:defRPr sz="1400" smtClean="0">
                <a:solidFill>
                  <a:srgbClr val="0070C0"/>
                </a:solidFill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D1B0A32-F88B-4DE3-8412-E0CCD5B2E88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43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0CEA71A8-3C63-4358-9290-187CA0838D8A}" type="datetimeFigureOut">
              <a:rPr lang="en-US" altLang="ko-KR"/>
              <a:pPr>
                <a:defRPr/>
              </a:pPr>
              <a:t>8/27/2016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B31B1A1-4794-4973-BB00-0E44FEE50F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589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>
                <a:latin typeface="+mn-ea"/>
                <a:ea typeface="+mn-ea"/>
              </a:defRPr>
            </a:lvl1pPr>
            <a:lvl2pPr>
              <a:defRPr sz="19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>
                <a:latin typeface="+mn-ea"/>
                <a:ea typeface="+mn-ea"/>
              </a:defRPr>
            </a:lvl1pPr>
            <a:lvl2pPr>
              <a:defRPr sz="19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D4C20435-8447-4B90-B776-3BAA6E7E7245}" type="datetimeFigureOut">
              <a:rPr lang="en-US" altLang="ko-KR"/>
              <a:pPr>
                <a:defRPr/>
              </a:pPr>
              <a:t>8/27/2016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750B3E6-FE6F-464C-B2FC-0F92664B65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342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3E1AA147-16E6-4A95-866B-EB0627FB8C7B}" type="datetimeFigureOut">
              <a:rPr lang="en-US" altLang="ko-KR"/>
              <a:pPr>
                <a:defRPr/>
              </a:pPr>
              <a:t>8/27/2016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12D1A6FB-B65D-42A0-968F-0CDE8436C2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738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C99A7A48-741D-49A1-B60B-3CECC3945277}" type="datetimeFigureOut">
              <a:rPr lang="en-US" altLang="ko-KR"/>
              <a:pPr>
                <a:defRPr/>
              </a:pPr>
              <a:t>8/27/2016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923ED9-1ED5-43D5-AFC0-5B154A44C5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35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66889-E6DC-48E1-85A1-8373FB557679}" type="datetimeFigureOut">
              <a:rPr lang="en-US" altLang="ko-KR"/>
              <a:pPr>
                <a:defRPr/>
              </a:pPr>
              <a:t>8/27/2016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FB744A-6E08-45DF-92EE-EC79791C02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196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E4B07-6C8C-4734-99A3-BA20D2C53C1F}" type="datetimeFigureOut">
              <a:rPr lang="en-US" altLang="ko-KR"/>
              <a:pPr>
                <a:defRPr/>
              </a:pPr>
              <a:t>8/27/2016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41A2E4-EF95-48AB-AEFD-41DAEB2127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1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DEBEB-22A1-417A-A285-63669A03F05F}" type="datetimeFigureOut">
              <a:rPr lang="en-US" altLang="ko-KR"/>
              <a:pPr>
                <a:defRPr/>
              </a:pPr>
              <a:t>8/27/2016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35F761-CA57-449A-BAB6-A9E13F2213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840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C3E83069-E450-41E4-8425-0C0056792717}" type="datetimeFigureOut">
              <a:rPr lang="en-US" altLang="ko-KR"/>
              <a:pPr>
                <a:defRPr/>
              </a:pPr>
              <a:t>8/27/2016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mtClean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pPr>
              <a:defRPr/>
            </a:pPr>
            <a:fld id="{D0050C3A-52B7-4351-9540-6F646C69318D}" type="slidenum">
              <a:rPr lang="en-US" altLang="ko-KR"/>
              <a:pPr>
                <a:defRPr/>
              </a:pPr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0" name="슬라이드 번호 개체 틀 5"/>
          <p:cNvSpPr txBox="1">
            <a:spLocks/>
          </p:cNvSpPr>
          <p:nvPr/>
        </p:nvSpPr>
        <p:spPr>
          <a:xfrm>
            <a:off x="7962900" y="6572250"/>
            <a:ext cx="1073150" cy="285750"/>
          </a:xfrm>
          <a:prstGeom prst="rect">
            <a:avLst/>
          </a:prstGeo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0A1BE28-E307-4D64-AAA1-08FDA686AB66}" type="slidenum">
              <a:rPr lang="en-US" altLang="ko-KR" sz="1400" smtClean="0">
                <a:solidFill>
                  <a:srgbClr val="0070C0"/>
                </a:solidFill>
              </a:rPr>
              <a:pPr algn="r" eaLnBrk="1" latinLnBrk="1" hangingPunct="1">
                <a:defRPr/>
              </a:pPr>
              <a:t>‹#›</a:t>
            </a:fld>
            <a:r>
              <a:rPr lang="en-US" altLang="ko-KR" sz="1400">
                <a:solidFill>
                  <a:srgbClr val="0070C0"/>
                </a:solidFill>
              </a:rPr>
              <a:t> / 28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부제목 2"/>
          <p:cNvSpPr>
            <a:spLocks noGrp="1"/>
          </p:cNvSpPr>
          <p:nvPr>
            <p:ph type="subTitle" idx="1"/>
          </p:nvPr>
        </p:nvSpPr>
        <p:spPr>
          <a:xfrm>
            <a:off x="457200" y="4413250"/>
            <a:ext cx="7715250" cy="1752600"/>
          </a:xfrm>
        </p:spPr>
        <p:txBody>
          <a:bodyPr/>
          <a:lstStyle/>
          <a:p>
            <a:pPr marL="63500" eaLnBrk="1" hangingPunct="1">
              <a:defRPr/>
            </a:pPr>
            <a:r>
              <a:rPr lang="en-US" altLang="ko-KR" sz="3200" dirty="0">
                <a:latin typeface="+mn-ea"/>
              </a:rPr>
              <a:t>6</a:t>
            </a:r>
            <a:r>
              <a:rPr lang="ko-KR" altLang="en-US" sz="3200" dirty="0">
                <a:latin typeface="+mn-ea"/>
              </a:rPr>
              <a:t>장</a:t>
            </a:r>
            <a:r>
              <a:rPr lang="en-US" altLang="ko-KR" sz="3200" dirty="0">
                <a:latin typeface="+mn-ea"/>
              </a:rPr>
              <a:t>. </a:t>
            </a:r>
            <a:r>
              <a:rPr lang="ko-KR" altLang="en-US" sz="3200" dirty="0">
                <a:latin typeface="+mn-ea"/>
              </a:rPr>
              <a:t> </a:t>
            </a:r>
            <a:endParaRPr lang="en-US" altLang="ko-KR" sz="3200" dirty="0">
              <a:latin typeface="+mn-ea"/>
            </a:endParaRPr>
          </a:p>
          <a:p>
            <a:pPr marL="63500" eaLnBrk="1" hangingPunct="1">
              <a:defRPr/>
            </a:pPr>
            <a:r>
              <a:rPr lang="en-US" altLang="ko-KR" sz="3200" dirty="0">
                <a:latin typeface="+mn-ea"/>
              </a:rPr>
              <a:t>Transact-SQL </a:t>
            </a:r>
            <a:r>
              <a:rPr lang="ko-KR" altLang="en-US" sz="3200" dirty="0">
                <a:latin typeface="+mn-ea"/>
              </a:rPr>
              <a:t>기본</a:t>
            </a:r>
            <a:endParaRPr lang="en-US" altLang="ko-KR" sz="3200" dirty="0">
              <a:latin typeface="+mn-ea"/>
            </a:endParaRPr>
          </a:p>
        </p:txBody>
      </p:sp>
      <p:sp>
        <p:nvSpPr>
          <p:cNvPr id="4" name="제목 1"/>
          <p:cNvSpPr>
            <a:spLocks noGrp="1"/>
          </p:cNvSpPr>
          <p:nvPr/>
        </p:nvSpPr>
        <p:spPr bwMode="auto">
          <a:xfrm>
            <a:off x="342900" y="1196975"/>
            <a:ext cx="8458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defRPr/>
            </a:pPr>
            <a:r>
              <a:rPr lang="ko-KR" altLang="en-US" sz="5400" b="1" dirty="0">
                <a:solidFill>
                  <a:srgbClr val="43CEFF"/>
                </a:solidFill>
                <a:latin typeface="+mj-ea"/>
              </a:rPr>
              <a:t>이것이 </a:t>
            </a:r>
            <a:r>
              <a:rPr lang="en-US" altLang="ko-KR" sz="5400" b="1" dirty="0">
                <a:solidFill>
                  <a:srgbClr val="43CEFF"/>
                </a:solidFill>
                <a:latin typeface="+mj-ea"/>
              </a:rPr>
              <a:t>SQL Server</a:t>
            </a:r>
            <a:r>
              <a:rPr lang="ko-KR" altLang="en-US" sz="5400" b="1" dirty="0">
                <a:solidFill>
                  <a:srgbClr val="43CEFF"/>
                </a:solidFill>
                <a:latin typeface="+mj-ea"/>
              </a:rPr>
              <a:t>다</a:t>
            </a:r>
            <a:br>
              <a:rPr lang="en-US" altLang="ko-KR" sz="5400" b="1" dirty="0">
                <a:solidFill>
                  <a:srgbClr val="43CEFF"/>
                </a:solidFill>
                <a:latin typeface="+mj-ea"/>
              </a:rPr>
            </a:br>
            <a:r>
              <a:rPr lang="ko-KR" altLang="en-US" sz="2400" b="1" dirty="0">
                <a:latin typeface="+mj-ea"/>
              </a:rPr>
              <a:t>실습으로 체험하고 바로 운영한다</a:t>
            </a:r>
            <a:r>
              <a:rPr lang="en-US" altLang="ko-KR" sz="2400" b="1" dirty="0">
                <a:latin typeface="+mj-ea"/>
              </a:rPr>
              <a:t>.</a:t>
            </a:r>
            <a:endParaRPr lang="ko-KR" altLang="en-US" sz="4800" b="1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400" dirty="0">
                <a:latin typeface="+mn-ea"/>
              </a:rPr>
              <a:t>SUM() </a:t>
            </a:r>
            <a:r>
              <a:rPr lang="ko-KR" altLang="en-US" sz="2400" dirty="0">
                <a:latin typeface="+mn-ea"/>
              </a:rPr>
              <a:t>외의 자주 사용되는 집계함수</a:t>
            </a:r>
            <a:endParaRPr lang="en-US" altLang="ko-KR" sz="2400" dirty="0">
              <a:latin typeface="+mn-ea"/>
            </a:endParaRPr>
          </a:p>
          <a:p>
            <a:pPr>
              <a:defRPr/>
            </a:pPr>
            <a:endParaRPr lang="en-US" altLang="ko-KR" sz="2400" dirty="0">
              <a:latin typeface="+mn-ea"/>
            </a:endParaRPr>
          </a:p>
          <a:p>
            <a:pPr>
              <a:defRPr/>
            </a:pPr>
            <a:endParaRPr lang="en-US" altLang="ko-KR" sz="2400" dirty="0">
              <a:latin typeface="+mn-ea"/>
            </a:endParaRPr>
          </a:p>
          <a:p>
            <a:pPr>
              <a:defRPr/>
            </a:pPr>
            <a:endParaRPr lang="en-US" altLang="ko-KR" sz="2400" dirty="0">
              <a:latin typeface="+mn-ea"/>
            </a:endParaRPr>
          </a:p>
          <a:p>
            <a:pPr>
              <a:defRPr/>
            </a:pPr>
            <a:endParaRPr lang="en-US" altLang="ko-KR" sz="2400" dirty="0">
              <a:latin typeface="+mn-ea"/>
            </a:endParaRPr>
          </a:p>
          <a:p>
            <a:pPr>
              <a:defRPr/>
            </a:pPr>
            <a:endParaRPr lang="en-US" altLang="ko-KR" sz="2400" dirty="0">
              <a:latin typeface="+mn-ea"/>
            </a:endParaRPr>
          </a:p>
          <a:p>
            <a:pPr>
              <a:defRPr/>
            </a:pPr>
            <a:r>
              <a:rPr lang="ko-KR" altLang="en-US" sz="2400" dirty="0">
                <a:latin typeface="+mn-ea"/>
              </a:rPr>
              <a:t>사용 예</a:t>
            </a:r>
            <a:endParaRPr lang="en-US" altLang="ko-KR" sz="2400" dirty="0">
              <a:latin typeface="+mn-ea"/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latin typeface="+mn-ea"/>
              </a:rPr>
              <a:t>SELECT AVG(amount) AS [</a:t>
            </a:r>
            <a:r>
              <a:rPr lang="ko-KR" altLang="en-US" sz="2000" dirty="0">
                <a:latin typeface="+mn-ea"/>
              </a:rPr>
              <a:t>평균구매개수</a:t>
            </a:r>
            <a:r>
              <a:rPr lang="en-US" altLang="ko-KR" sz="2000" dirty="0">
                <a:latin typeface="+mn-ea"/>
              </a:rPr>
              <a:t>] FROM </a:t>
            </a:r>
            <a:r>
              <a:rPr lang="en-US" altLang="ko-KR" sz="2000" dirty="0" err="1">
                <a:latin typeface="+mn-ea"/>
              </a:rPr>
              <a:t>buyTbl</a:t>
            </a:r>
            <a:endParaRPr lang="en-US" altLang="ko-KR" sz="2000" dirty="0">
              <a:latin typeface="+mn-ea"/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latin typeface="+mn-ea"/>
              </a:rPr>
              <a:t>SELECT </a:t>
            </a:r>
            <a:r>
              <a:rPr lang="en-US" altLang="ko-KR" sz="2000" dirty="0" err="1">
                <a:latin typeface="+mn-ea"/>
              </a:rPr>
              <a:t>userid</a:t>
            </a:r>
            <a:r>
              <a:rPr lang="en-US" altLang="ko-KR" sz="2000" dirty="0">
                <a:latin typeface="+mn-ea"/>
              </a:rPr>
              <a:t>, AVG(amount*1.0) AS [</a:t>
            </a:r>
            <a:r>
              <a:rPr lang="ko-KR" altLang="en-US" sz="2000" dirty="0">
                <a:latin typeface="+mn-ea"/>
              </a:rPr>
              <a:t>평균구매개수</a:t>
            </a:r>
            <a:r>
              <a:rPr lang="en-US" altLang="ko-KR" sz="2000" dirty="0">
                <a:latin typeface="+mn-ea"/>
              </a:rPr>
              <a:t>] FROM </a:t>
            </a:r>
            <a:r>
              <a:rPr lang="en-US" altLang="ko-KR" sz="2000" dirty="0" err="1">
                <a:latin typeface="+mn-ea"/>
              </a:rPr>
              <a:t>buyTbl</a:t>
            </a:r>
            <a:r>
              <a:rPr lang="en-US" altLang="ko-KR" sz="2000" dirty="0">
                <a:latin typeface="+mn-ea"/>
              </a:rPr>
              <a:t> GROUP BY </a:t>
            </a:r>
            <a:r>
              <a:rPr lang="en-US" altLang="ko-KR" sz="2000" dirty="0" err="1">
                <a:latin typeface="+mn-ea"/>
              </a:rPr>
              <a:t>userid</a:t>
            </a:r>
            <a:endParaRPr lang="en-US" altLang="ko-KR" sz="2000" dirty="0">
              <a:latin typeface="+mn-ea"/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latin typeface="+mn-ea"/>
              </a:rPr>
              <a:t>SELECT Name, height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latin typeface="+mn-ea"/>
              </a:rPr>
              <a:t>   FROM </a:t>
            </a:r>
            <a:r>
              <a:rPr lang="en-US" altLang="ko-KR" sz="2000" dirty="0" err="1">
                <a:latin typeface="+mn-ea"/>
              </a:rPr>
              <a:t>userTbl</a:t>
            </a:r>
            <a:r>
              <a:rPr lang="en-US" altLang="ko-KR" sz="2000" dirty="0">
                <a:latin typeface="+mn-ea"/>
              </a:rPr>
              <a:t> 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latin typeface="+mn-ea"/>
              </a:rPr>
              <a:t>   WHERE height = (SELECT MAX(height)FROM </a:t>
            </a:r>
            <a:r>
              <a:rPr lang="en-US" altLang="ko-KR" sz="2000" dirty="0" err="1">
                <a:latin typeface="+mn-ea"/>
              </a:rPr>
              <a:t>userTbl</a:t>
            </a:r>
            <a:r>
              <a:rPr lang="en-US" altLang="ko-KR" sz="2000" dirty="0">
                <a:latin typeface="+mn-ea"/>
              </a:rPr>
              <a:t>) 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latin typeface="+mn-ea"/>
              </a:rPr>
              <a:t>          OR height = (SELECT MIN(height)FROM </a:t>
            </a:r>
            <a:r>
              <a:rPr lang="en-US" altLang="ko-KR" sz="2000" dirty="0" err="1">
                <a:latin typeface="+mn-ea"/>
              </a:rPr>
              <a:t>userTbl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85875" y="1857375"/>
          <a:ext cx="6715125" cy="1920877"/>
        </p:xfrm>
        <a:graphic>
          <a:graphicData uri="http://schemas.openxmlformats.org/drawingml/2006/table">
            <a:tbl>
              <a:tblPr/>
              <a:tblGrid>
                <a:gridCol w="214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1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함수명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AVG()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평균을 구한다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MIN()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최소값을 구한다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MAX()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최대값을 구한다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COUNT()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행의 개수를 센다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COUN_BIG()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개수를 센다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단 결과값이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bigint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형이다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STDEV()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표준편차를 구한다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latin typeface="+mn-ea"/>
                <a:ea typeface="+mn-ea"/>
              </a:rPr>
              <a:t> SELECT </a:t>
            </a:r>
            <a:r>
              <a:rPr lang="ko-KR" altLang="en-US" sz="2800" dirty="0">
                <a:latin typeface="+mn-ea"/>
                <a:ea typeface="+mn-ea"/>
              </a:rPr>
              <a:t>문 </a:t>
            </a:r>
            <a:r>
              <a:rPr lang="en-US" altLang="ko-KR" sz="2800" dirty="0">
                <a:latin typeface="+mn-ea"/>
                <a:ea typeface="+mn-ea"/>
              </a:rPr>
              <a:t>&gt;&gt; </a:t>
            </a:r>
            <a:r>
              <a:rPr lang="en-US" altLang="ko-KR" sz="2400" dirty="0">
                <a:latin typeface="+mn-ea"/>
                <a:ea typeface="+mn-ea"/>
              </a:rPr>
              <a:t>GROUP BY, HAVING, </a:t>
            </a:r>
            <a:r>
              <a:rPr lang="ko-KR" altLang="en-US" sz="2400" dirty="0">
                <a:latin typeface="+mn-ea"/>
                <a:ea typeface="+mn-ea"/>
              </a:rPr>
              <a:t>집계 함수 </a:t>
            </a:r>
            <a:r>
              <a:rPr lang="en-US" altLang="ko-KR" sz="2400" dirty="0">
                <a:latin typeface="+mn-ea"/>
                <a:ea typeface="+mn-ea"/>
              </a:rPr>
              <a:t>(2/6)</a:t>
            </a:r>
            <a:endParaRPr lang="en-US" altLang="ko-KR" sz="28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428625" y="714375"/>
            <a:ext cx="8229600" cy="642938"/>
          </a:xfr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/>
          </a:gradFill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&lt;</a:t>
            </a:r>
            <a:r>
              <a:rPr lang="ko-KR" altLang="en-US" sz="2400" dirty="0"/>
              <a:t>실습</a:t>
            </a:r>
            <a:r>
              <a:rPr lang="en-US" altLang="ko-KR" sz="2400" dirty="0"/>
              <a:t>3&gt; COUNT() </a:t>
            </a:r>
            <a:r>
              <a:rPr lang="ko-KR" altLang="en-US" sz="2400" dirty="0"/>
              <a:t>함수와 </a:t>
            </a:r>
            <a:r>
              <a:rPr lang="en-US" altLang="ko-KR" sz="2400" dirty="0"/>
              <a:t>SELECT</a:t>
            </a:r>
            <a:r>
              <a:rPr lang="ko-KR" altLang="en-US" sz="2400" dirty="0"/>
              <a:t>의 결과를 비교</a:t>
            </a:r>
          </a:p>
        </p:txBody>
      </p:sp>
      <p:sp>
        <p:nvSpPr>
          <p:cNvPr id="27652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400" dirty="0">
                <a:latin typeface="+mn-ea"/>
              </a:rPr>
              <a:t>실습 목표</a:t>
            </a:r>
            <a:endParaRPr lang="en-US" altLang="ko-KR" sz="2400" dirty="0">
              <a:latin typeface="+mn-ea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집계함수를 잘 활용하면 일반 </a:t>
            </a:r>
            <a:r>
              <a:rPr lang="en-US" altLang="ko-KR" sz="2000" dirty="0">
                <a:latin typeface="+mn-ea"/>
              </a:rPr>
              <a:t>SQL</a:t>
            </a:r>
            <a:r>
              <a:rPr lang="ko-KR" altLang="en-US" sz="2000" dirty="0">
                <a:latin typeface="+mn-ea"/>
              </a:rPr>
              <a:t>문보다 빠른 성능을 얻을 수 있다는 것을 파악한다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sz="2000" dirty="0">
              <a:latin typeface="+mn-ea"/>
            </a:endParaRPr>
          </a:p>
          <a:p>
            <a:pPr>
              <a:defRPr/>
            </a:pPr>
            <a:r>
              <a:rPr lang="ko-KR" altLang="en-US" sz="2400" dirty="0">
                <a:latin typeface="+mn-ea"/>
              </a:rPr>
              <a:t>실행 결과</a:t>
            </a:r>
            <a:endParaRPr lang="en-US" altLang="ko-KR" sz="2400" dirty="0">
              <a:latin typeface="+mn-ea"/>
            </a:endParaRPr>
          </a:p>
          <a:p>
            <a:pPr>
              <a:defRPr/>
            </a:pPr>
            <a:endParaRPr lang="ko-KR" altLang="en-US" sz="2400" dirty="0">
              <a:latin typeface="+mn-ea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pic>
        <p:nvPicPr>
          <p:cNvPr id="26629" name="Picture 4" descr="C:\Users\재남\AppData\Local\Microsoft\Windows\Temporary Internet Files\Content.IE5\25J6KPFC\MP900289582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0452">
            <a:off x="8278813" y="650875"/>
            <a:ext cx="63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그림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3644900"/>
            <a:ext cx="7523163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400" dirty="0">
                <a:latin typeface="+mn-ea"/>
              </a:rPr>
              <a:t>Having </a:t>
            </a:r>
            <a:r>
              <a:rPr lang="ko-KR" altLang="en-US" sz="2400" dirty="0">
                <a:latin typeface="+mn-ea"/>
              </a:rPr>
              <a:t>절</a:t>
            </a:r>
            <a:endParaRPr lang="en-US" altLang="ko-KR" sz="2400" dirty="0">
              <a:latin typeface="+mn-ea"/>
            </a:endParaRPr>
          </a:p>
          <a:p>
            <a:pPr lvl="1">
              <a:defRPr/>
            </a:pPr>
            <a:r>
              <a:rPr lang="ko-KR" altLang="en-US" sz="2200" dirty="0">
                <a:latin typeface="+mn-ea"/>
              </a:rPr>
              <a:t>집계함수의 조건을 잘못 사용하는 경우</a:t>
            </a:r>
            <a:endParaRPr lang="en-US" altLang="ko-KR" sz="2000" dirty="0">
              <a:latin typeface="+mn-ea"/>
            </a:endParaRP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SELECT </a:t>
            </a:r>
            <a:r>
              <a:rPr lang="en-US" altLang="ko-KR" sz="1800" dirty="0" err="1">
                <a:latin typeface="+mn-ea"/>
              </a:rPr>
              <a:t>userid</a:t>
            </a:r>
            <a:r>
              <a:rPr lang="en-US" altLang="ko-KR" sz="1800" dirty="0">
                <a:latin typeface="+mn-ea"/>
              </a:rPr>
              <a:t> AS [</a:t>
            </a:r>
            <a:r>
              <a:rPr lang="ko-KR" altLang="en-US" sz="1800" dirty="0">
                <a:latin typeface="+mn-ea"/>
              </a:rPr>
              <a:t>사용자</a:t>
            </a:r>
            <a:r>
              <a:rPr lang="en-US" altLang="ko-KR" sz="1800" dirty="0">
                <a:latin typeface="+mn-ea"/>
              </a:rPr>
              <a:t>], SUM(price*amount) </a:t>
            </a: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  FROM </a:t>
            </a:r>
            <a:r>
              <a:rPr lang="en-US" altLang="ko-KR" sz="1800" dirty="0" err="1">
                <a:latin typeface="+mn-ea"/>
              </a:rPr>
              <a:t>buyTbl</a:t>
            </a:r>
            <a:r>
              <a:rPr lang="en-US" altLang="ko-KR" sz="1800" dirty="0">
                <a:latin typeface="+mn-ea"/>
              </a:rPr>
              <a:t> </a:t>
            </a: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  </a:t>
            </a:r>
            <a:r>
              <a:rPr lang="en-US" altLang="ko-KR" sz="1800" u="sng" dirty="0">
                <a:latin typeface="+mn-ea"/>
              </a:rPr>
              <a:t>WHERE SUM(price*amount) &gt; 1000</a:t>
            </a:r>
            <a:r>
              <a:rPr lang="en-US" altLang="ko-KR" sz="1800" dirty="0">
                <a:latin typeface="+mn-ea"/>
              </a:rPr>
              <a:t> </a:t>
            </a: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  GROUP BY </a:t>
            </a:r>
            <a:r>
              <a:rPr lang="en-US" altLang="ko-KR" sz="1800" dirty="0" err="1">
                <a:latin typeface="+mn-ea"/>
              </a:rPr>
              <a:t>userid</a:t>
            </a:r>
            <a:endParaRPr lang="en-US" altLang="ko-KR" sz="1800" dirty="0">
              <a:latin typeface="+mn-ea"/>
            </a:endParaRP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ko-KR" sz="2200" dirty="0">
                <a:latin typeface="+mn-ea"/>
              </a:rPr>
              <a:t>HAVING </a:t>
            </a:r>
            <a:r>
              <a:rPr lang="ko-KR" altLang="en-US" sz="2200" dirty="0">
                <a:latin typeface="+mn-ea"/>
              </a:rPr>
              <a:t>절의 사용</a:t>
            </a:r>
            <a:endParaRPr lang="en-US" altLang="ko-KR" sz="2000" dirty="0">
              <a:latin typeface="+mn-ea"/>
            </a:endParaRP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SELECT </a:t>
            </a:r>
            <a:r>
              <a:rPr lang="en-US" altLang="ko-KR" sz="1800" dirty="0" err="1">
                <a:latin typeface="+mn-ea"/>
              </a:rPr>
              <a:t>userid</a:t>
            </a:r>
            <a:r>
              <a:rPr lang="en-US" altLang="ko-KR" sz="1800" dirty="0">
                <a:latin typeface="+mn-ea"/>
              </a:rPr>
              <a:t> AS [</a:t>
            </a:r>
            <a:r>
              <a:rPr lang="ko-KR" altLang="en-US" sz="1800" dirty="0">
                <a:latin typeface="+mn-ea"/>
              </a:rPr>
              <a:t>사용자</a:t>
            </a:r>
            <a:r>
              <a:rPr lang="en-US" altLang="ko-KR" sz="1800" dirty="0">
                <a:latin typeface="+mn-ea"/>
              </a:rPr>
              <a:t>], SUM(price*amount) </a:t>
            </a: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  FROM </a:t>
            </a:r>
            <a:r>
              <a:rPr lang="en-US" altLang="ko-KR" sz="1800" dirty="0" err="1">
                <a:latin typeface="+mn-ea"/>
              </a:rPr>
              <a:t>buyTbl</a:t>
            </a:r>
            <a:r>
              <a:rPr lang="en-US" altLang="ko-KR" sz="1800" dirty="0">
                <a:latin typeface="+mn-ea"/>
              </a:rPr>
              <a:t> </a:t>
            </a: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  GROUP BY </a:t>
            </a:r>
            <a:r>
              <a:rPr lang="en-US" altLang="ko-KR" sz="1800" dirty="0" err="1">
                <a:latin typeface="+mn-ea"/>
              </a:rPr>
              <a:t>userid</a:t>
            </a:r>
            <a:endParaRPr lang="en-US" altLang="ko-KR" sz="1800" dirty="0">
              <a:latin typeface="+mn-ea"/>
            </a:endParaRP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  </a:t>
            </a:r>
            <a:r>
              <a:rPr lang="en-US" altLang="ko-KR" sz="1800" u="sng" dirty="0">
                <a:latin typeface="+mn-ea"/>
              </a:rPr>
              <a:t>HAVING SUM(price*amount) &gt; 1000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latin typeface="+mn-ea"/>
                <a:ea typeface="+mn-ea"/>
              </a:rPr>
              <a:t> SELECT </a:t>
            </a:r>
            <a:r>
              <a:rPr lang="ko-KR" altLang="en-US" sz="2800" dirty="0">
                <a:latin typeface="+mn-ea"/>
                <a:ea typeface="+mn-ea"/>
              </a:rPr>
              <a:t>문 </a:t>
            </a:r>
            <a:r>
              <a:rPr lang="en-US" altLang="ko-KR" sz="2800" dirty="0">
                <a:latin typeface="+mn-ea"/>
                <a:ea typeface="+mn-ea"/>
              </a:rPr>
              <a:t>&gt;&gt; </a:t>
            </a:r>
            <a:r>
              <a:rPr lang="en-US" altLang="ko-KR" sz="2400" dirty="0">
                <a:latin typeface="+mn-ea"/>
                <a:ea typeface="+mn-ea"/>
              </a:rPr>
              <a:t>GROUP BY, HAVING, </a:t>
            </a:r>
            <a:r>
              <a:rPr lang="ko-KR" altLang="en-US" sz="2400" dirty="0">
                <a:latin typeface="+mn-ea"/>
                <a:ea typeface="+mn-ea"/>
              </a:rPr>
              <a:t>집계 함수 </a:t>
            </a:r>
            <a:r>
              <a:rPr lang="en-US" altLang="ko-KR" sz="2400" dirty="0">
                <a:latin typeface="+mn-ea"/>
                <a:ea typeface="+mn-ea"/>
              </a:rPr>
              <a:t>(3/6)</a:t>
            </a:r>
            <a:endParaRPr lang="en-US" altLang="ko-KR" sz="28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400" dirty="0">
                <a:latin typeface="+mn-ea"/>
              </a:rPr>
              <a:t>ROLLUP()/CUBE()/GROUPING_ID() </a:t>
            </a:r>
            <a:r>
              <a:rPr lang="ko-KR" altLang="en-US" sz="2400" dirty="0">
                <a:latin typeface="+mn-ea"/>
              </a:rPr>
              <a:t>함수</a:t>
            </a:r>
            <a:endParaRPr lang="en-US" altLang="ko-KR" sz="2400" dirty="0">
              <a:latin typeface="+mn-ea"/>
            </a:endParaRPr>
          </a:p>
          <a:p>
            <a:pPr lvl="1">
              <a:defRPr/>
            </a:pPr>
            <a:r>
              <a:rPr lang="en-US" altLang="ko-KR" sz="2000" dirty="0">
                <a:latin typeface="+mn-ea"/>
              </a:rPr>
              <a:t>ROLLUP()     </a:t>
            </a:r>
            <a:r>
              <a:rPr lang="en-US" altLang="ko-KR" sz="2000" dirty="0">
                <a:latin typeface="+mn-ea"/>
                <a:sym typeface="Wingdings" pitchFamily="2" charset="2"/>
              </a:rPr>
              <a:t> </a:t>
            </a:r>
            <a:r>
              <a:rPr lang="ko-KR" altLang="en-US" sz="2000" dirty="0">
                <a:latin typeface="+mn-ea"/>
                <a:sym typeface="Wingdings" pitchFamily="2" charset="2"/>
              </a:rPr>
              <a:t>총합 또는 중간합계가 </a:t>
            </a:r>
            <a:r>
              <a:rPr lang="ko-KR" altLang="en-US" sz="2000" dirty="0" err="1">
                <a:latin typeface="+mn-ea"/>
                <a:sym typeface="Wingdings" pitchFamily="2" charset="2"/>
              </a:rPr>
              <a:t>필요시에</a:t>
            </a:r>
            <a:endParaRPr lang="en-US" altLang="ko-KR" sz="2000" dirty="0">
              <a:latin typeface="+mn-ea"/>
            </a:endParaRP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SELECT </a:t>
            </a:r>
            <a:r>
              <a:rPr lang="en-US" altLang="ko-KR" sz="1800" dirty="0" err="1">
                <a:latin typeface="+mn-ea"/>
              </a:rPr>
              <a:t>num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err="1">
                <a:latin typeface="+mn-ea"/>
              </a:rPr>
              <a:t>groupName</a:t>
            </a:r>
            <a:r>
              <a:rPr lang="en-US" altLang="ko-KR" sz="1800" dirty="0">
                <a:latin typeface="+mn-ea"/>
              </a:rPr>
              <a:t>, SUM(price * amount) AS [</a:t>
            </a:r>
            <a:r>
              <a:rPr lang="ko-KR" altLang="en-US" sz="1800" dirty="0">
                <a:latin typeface="+mn-ea"/>
              </a:rPr>
              <a:t>비용</a:t>
            </a:r>
            <a:r>
              <a:rPr lang="en-US" altLang="ko-KR" sz="1800" dirty="0">
                <a:latin typeface="+mn-ea"/>
              </a:rPr>
              <a:t>]</a:t>
            </a: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  FROM </a:t>
            </a:r>
            <a:r>
              <a:rPr lang="en-US" altLang="ko-KR" sz="1800" dirty="0" err="1">
                <a:latin typeface="+mn-ea"/>
              </a:rPr>
              <a:t>buyTbl</a:t>
            </a:r>
            <a:endParaRPr lang="en-US" altLang="ko-KR" sz="1800" dirty="0">
              <a:latin typeface="+mn-ea"/>
            </a:endParaRP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  GROUP BY ROLLUP (</a:t>
            </a:r>
            <a:r>
              <a:rPr lang="en-US" altLang="ko-KR" sz="1800" dirty="0" err="1">
                <a:latin typeface="+mn-ea"/>
              </a:rPr>
              <a:t>groupName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err="1">
                <a:latin typeface="+mn-ea"/>
              </a:rPr>
              <a:t>num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1341438" lvl="2" indent="-228600">
              <a:buFont typeface="Georgia" pitchFamily="18" charset="0"/>
              <a:buNone/>
              <a:defRPr/>
            </a:pPr>
            <a:endParaRPr lang="en-US" altLang="ko-KR" sz="1800" u="sng" dirty="0">
              <a:latin typeface="+mn-ea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latin typeface="+mn-ea"/>
                <a:ea typeface="+mn-ea"/>
              </a:rPr>
              <a:t> SELECT </a:t>
            </a:r>
            <a:r>
              <a:rPr lang="ko-KR" altLang="en-US" sz="2800" dirty="0">
                <a:latin typeface="+mn-ea"/>
                <a:ea typeface="+mn-ea"/>
              </a:rPr>
              <a:t>문 </a:t>
            </a:r>
            <a:r>
              <a:rPr lang="en-US" altLang="ko-KR" sz="2800" dirty="0">
                <a:latin typeface="+mn-ea"/>
                <a:ea typeface="+mn-ea"/>
              </a:rPr>
              <a:t>&gt;&gt; </a:t>
            </a:r>
            <a:r>
              <a:rPr lang="en-US" altLang="ko-KR" sz="2400" dirty="0">
                <a:latin typeface="+mn-ea"/>
                <a:ea typeface="+mn-ea"/>
              </a:rPr>
              <a:t>GROUP BY, HAVING, </a:t>
            </a:r>
            <a:r>
              <a:rPr lang="ko-KR" altLang="en-US" sz="2400" dirty="0">
                <a:latin typeface="+mn-ea"/>
                <a:ea typeface="+mn-ea"/>
              </a:rPr>
              <a:t>집계 함수 </a:t>
            </a:r>
            <a:r>
              <a:rPr lang="en-US" altLang="ko-KR" sz="2400" dirty="0">
                <a:latin typeface="+mn-ea"/>
                <a:ea typeface="+mn-ea"/>
              </a:rPr>
              <a:t>(4/6)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29702" name="그림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141663"/>
            <a:ext cx="2781300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400" dirty="0">
                <a:latin typeface="+mn-ea"/>
              </a:rPr>
              <a:t>ROLLUP()/CUBE()/GROUPING_ID() </a:t>
            </a:r>
            <a:r>
              <a:rPr lang="ko-KR" altLang="en-US" sz="2400" dirty="0">
                <a:latin typeface="+mn-ea"/>
              </a:rPr>
              <a:t>함수</a:t>
            </a:r>
            <a:endParaRPr lang="en-US" altLang="ko-KR" sz="2400" dirty="0">
              <a:latin typeface="+mn-ea"/>
            </a:endParaRPr>
          </a:p>
          <a:p>
            <a:pPr lvl="1">
              <a:defRPr/>
            </a:pPr>
            <a:r>
              <a:rPr lang="en-US" altLang="ko-KR" sz="2000" dirty="0">
                <a:latin typeface="+mn-ea"/>
              </a:rPr>
              <a:t>GROUPING_ID()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   </a:t>
            </a:r>
            <a:r>
              <a:rPr lang="en-US" altLang="ko-KR" sz="2000" dirty="0">
                <a:latin typeface="+mn-ea"/>
                <a:sym typeface="Wingdings" pitchFamily="2" charset="2"/>
              </a:rPr>
              <a:t> </a:t>
            </a:r>
            <a:r>
              <a:rPr lang="ko-KR" altLang="ko-KR" sz="2000" dirty="0"/>
              <a:t>한눈에 데이터인지 합계</a:t>
            </a:r>
            <a:r>
              <a:rPr lang="ko-KR" altLang="en-US" sz="2000" dirty="0"/>
              <a:t>인지 파악</a:t>
            </a:r>
            <a:endParaRPr lang="en-US" altLang="ko-KR" sz="2000" dirty="0">
              <a:latin typeface="+mn-ea"/>
            </a:endParaRP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SELECT </a:t>
            </a:r>
            <a:r>
              <a:rPr lang="en-US" altLang="ko-KR" sz="1800" dirty="0" err="1">
                <a:latin typeface="+mn-ea"/>
              </a:rPr>
              <a:t>groupName</a:t>
            </a:r>
            <a:r>
              <a:rPr lang="en-US" altLang="ko-KR" sz="1800" dirty="0">
                <a:latin typeface="+mn-ea"/>
              </a:rPr>
              <a:t>, SUM(price * amount) AS [</a:t>
            </a:r>
            <a:r>
              <a:rPr lang="ko-KR" altLang="en-US" sz="1800" dirty="0">
                <a:latin typeface="+mn-ea"/>
              </a:rPr>
              <a:t>비용</a:t>
            </a:r>
            <a:r>
              <a:rPr lang="en-US" altLang="ko-KR" sz="1800" dirty="0">
                <a:latin typeface="+mn-ea"/>
              </a:rPr>
              <a:t>]</a:t>
            </a: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         , GROUPING_ID(</a:t>
            </a:r>
            <a:r>
              <a:rPr lang="en-US" altLang="ko-KR" sz="1800" dirty="0" err="1">
                <a:latin typeface="+mn-ea"/>
              </a:rPr>
              <a:t>groupName</a:t>
            </a:r>
            <a:r>
              <a:rPr lang="en-US" altLang="ko-KR" sz="1800" dirty="0">
                <a:latin typeface="+mn-ea"/>
              </a:rPr>
              <a:t>) AS [</a:t>
            </a:r>
            <a:r>
              <a:rPr lang="ko-KR" altLang="en-US" sz="1800" dirty="0" err="1">
                <a:latin typeface="+mn-ea"/>
              </a:rPr>
              <a:t>추가행여부</a:t>
            </a:r>
            <a:r>
              <a:rPr lang="en-US" altLang="ko-KR" sz="1800" dirty="0">
                <a:latin typeface="+mn-ea"/>
              </a:rPr>
              <a:t>]</a:t>
            </a: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   FROM </a:t>
            </a:r>
            <a:r>
              <a:rPr lang="en-US" altLang="ko-KR" sz="1800" dirty="0" err="1">
                <a:latin typeface="+mn-ea"/>
              </a:rPr>
              <a:t>buyTbl</a:t>
            </a:r>
            <a:endParaRPr lang="en-US" altLang="ko-KR" sz="1800" dirty="0">
              <a:latin typeface="+mn-ea"/>
            </a:endParaRP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   GROUP BY ROLLUP(</a:t>
            </a:r>
            <a:r>
              <a:rPr lang="en-US" altLang="ko-KR" sz="1800" dirty="0" err="1">
                <a:latin typeface="+mn-ea"/>
              </a:rPr>
              <a:t>groupName</a:t>
            </a:r>
            <a:r>
              <a:rPr lang="en-US" altLang="ko-KR" sz="1800" dirty="0">
                <a:latin typeface="+mn-ea"/>
              </a:rPr>
              <a:t>) ;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latin typeface="+mn-ea"/>
                <a:ea typeface="+mn-ea"/>
              </a:rPr>
              <a:t> SELECT </a:t>
            </a:r>
            <a:r>
              <a:rPr lang="ko-KR" altLang="en-US" sz="2800" dirty="0">
                <a:latin typeface="+mn-ea"/>
                <a:ea typeface="+mn-ea"/>
              </a:rPr>
              <a:t>문 </a:t>
            </a:r>
            <a:r>
              <a:rPr lang="en-US" altLang="ko-KR" sz="2800" dirty="0">
                <a:latin typeface="+mn-ea"/>
                <a:ea typeface="+mn-ea"/>
              </a:rPr>
              <a:t>&gt;&gt; </a:t>
            </a:r>
            <a:r>
              <a:rPr lang="en-US" altLang="ko-KR" sz="2400" dirty="0">
                <a:latin typeface="+mn-ea"/>
                <a:ea typeface="+mn-ea"/>
              </a:rPr>
              <a:t>GROUP BY, HAVING, </a:t>
            </a:r>
            <a:r>
              <a:rPr lang="ko-KR" altLang="en-US" sz="2400" dirty="0">
                <a:latin typeface="+mn-ea"/>
                <a:ea typeface="+mn-ea"/>
              </a:rPr>
              <a:t>집계 함수 </a:t>
            </a:r>
            <a:r>
              <a:rPr lang="en-US" altLang="ko-KR" sz="2400" dirty="0">
                <a:latin typeface="+mn-ea"/>
                <a:ea typeface="+mn-ea"/>
              </a:rPr>
              <a:t>(5/6)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30726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30688"/>
            <a:ext cx="214153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400" dirty="0">
                <a:latin typeface="+mn-ea"/>
              </a:rPr>
              <a:t>ROLLUP()/CUBE()/GROUPING_ID() </a:t>
            </a:r>
            <a:r>
              <a:rPr lang="ko-KR" altLang="en-US" sz="2400" dirty="0">
                <a:latin typeface="+mn-ea"/>
              </a:rPr>
              <a:t>함수</a:t>
            </a:r>
            <a:endParaRPr lang="en-US" altLang="ko-KR" sz="2400" dirty="0">
              <a:latin typeface="+mn-ea"/>
            </a:endParaRPr>
          </a:p>
          <a:p>
            <a:pPr lvl="1">
              <a:defRPr/>
            </a:pPr>
            <a:r>
              <a:rPr lang="en-US" altLang="ko-KR" sz="2000" dirty="0">
                <a:latin typeface="+mn-ea"/>
              </a:rPr>
              <a:t>CUBE()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   </a:t>
            </a:r>
            <a:r>
              <a:rPr lang="en-US" altLang="ko-KR" sz="2000" dirty="0">
                <a:latin typeface="+mn-ea"/>
                <a:sym typeface="Wingdings" pitchFamily="2" charset="2"/>
              </a:rPr>
              <a:t> </a:t>
            </a:r>
            <a:r>
              <a:rPr lang="ko-KR" altLang="ko-KR" sz="2000" dirty="0"/>
              <a:t>다차원 정보의 데이터를 요약</a:t>
            </a:r>
            <a:endParaRPr lang="en-US" altLang="ko-KR" sz="2000" dirty="0">
              <a:latin typeface="+mn-ea"/>
            </a:endParaRP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SELECT </a:t>
            </a:r>
            <a:r>
              <a:rPr lang="en-US" altLang="ko-KR" sz="1800" dirty="0" err="1">
                <a:latin typeface="+mn-ea"/>
              </a:rPr>
              <a:t>prodName</a:t>
            </a:r>
            <a:r>
              <a:rPr lang="en-US" altLang="ko-KR" sz="1800" dirty="0">
                <a:latin typeface="+mn-ea"/>
              </a:rPr>
              <a:t>, color, SUM(amount) AS [</a:t>
            </a:r>
            <a:r>
              <a:rPr lang="ko-KR" altLang="en-US" sz="1800" dirty="0">
                <a:latin typeface="+mn-ea"/>
              </a:rPr>
              <a:t>수량합계</a:t>
            </a:r>
            <a:r>
              <a:rPr lang="en-US" altLang="ko-KR" sz="1800" dirty="0">
                <a:latin typeface="+mn-ea"/>
              </a:rPr>
              <a:t>]</a:t>
            </a: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   FROM </a:t>
            </a:r>
            <a:r>
              <a:rPr lang="en-US" altLang="ko-KR" sz="1800" dirty="0" err="1">
                <a:latin typeface="+mn-ea"/>
              </a:rPr>
              <a:t>cubeTbl</a:t>
            </a:r>
            <a:endParaRPr lang="en-US" altLang="ko-KR" sz="1800" dirty="0">
              <a:latin typeface="+mn-ea"/>
            </a:endParaRPr>
          </a:p>
          <a:p>
            <a:pPr marL="1341438" lvl="2" indent="-228600">
              <a:buFont typeface="Georgia" pitchFamily="18" charset="0"/>
              <a:buNone/>
              <a:defRPr/>
            </a:pPr>
            <a:r>
              <a:rPr lang="en-US" altLang="ko-KR" sz="1800" dirty="0">
                <a:latin typeface="+mn-ea"/>
              </a:rPr>
              <a:t>   GROUP BY CUBE (color, </a:t>
            </a:r>
            <a:r>
              <a:rPr lang="en-US" altLang="ko-KR" sz="1800" dirty="0" err="1">
                <a:latin typeface="+mn-ea"/>
              </a:rPr>
              <a:t>prodName</a:t>
            </a:r>
            <a:r>
              <a:rPr lang="en-US" altLang="ko-KR" sz="1800" dirty="0">
                <a:latin typeface="+mn-ea"/>
              </a:rPr>
              <a:t>);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latin typeface="+mn-ea"/>
                <a:ea typeface="+mn-ea"/>
              </a:rPr>
              <a:t> SELECT </a:t>
            </a:r>
            <a:r>
              <a:rPr lang="ko-KR" altLang="en-US" sz="2800" dirty="0">
                <a:latin typeface="+mn-ea"/>
                <a:ea typeface="+mn-ea"/>
              </a:rPr>
              <a:t>문 </a:t>
            </a:r>
            <a:r>
              <a:rPr lang="en-US" altLang="ko-KR" sz="2800" dirty="0">
                <a:latin typeface="+mn-ea"/>
                <a:ea typeface="+mn-ea"/>
              </a:rPr>
              <a:t>&gt;&gt; </a:t>
            </a:r>
            <a:r>
              <a:rPr lang="en-US" altLang="ko-KR" sz="2400" dirty="0">
                <a:latin typeface="+mn-ea"/>
                <a:ea typeface="+mn-ea"/>
              </a:rPr>
              <a:t>GROUP BY, HAVING, </a:t>
            </a:r>
            <a:r>
              <a:rPr lang="ko-KR" altLang="en-US" sz="2400" dirty="0">
                <a:latin typeface="+mn-ea"/>
                <a:ea typeface="+mn-ea"/>
              </a:rPr>
              <a:t>집계 함수 </a:t>
            </a:r>
            <a:r>
              <a:rPr lang="en-US" altLang="ko-KR" sz="2400" dirty="0">
                <a:latin typeface="+mn-ea"/>
                <a:ea typeface="+mn-ea"/>
              </a:rPr>
              <a:t>(6/6)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31750" name="그림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940175"/>
            <a:ext cx="39433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400" dirty="0">
                <a:latin typeface="+mn-ea"/>
              </a:rPr>
              <a:t>개념</a:t>
            </a:r>
            <a:endParaRPr lang="en-US" altLang="ko-KR" sz="2400" dirty="0">
              <a:latin typeface="+mn-ea"/>
            </a:endParaRPr>
          </a:p>
          <a:p>
            <a:pPr lvl="2">
              <a:defRPr/>
            </a:pPr>
            <a:r>
              <a:rPr lang="en-US" altLang="ko-KR" sz="2000" dirty="0">
                <a:latin typeface="+mn-ea"/>
              </a:rPr>
              <a:t>WITH </a:t>
            </a:r>
            <a:r>
              <a:rPr lang="ko-KR" altLang="en-US" sz="2000" dirty="0">
                <a:latin typeface="+mn-ea"/>
              </a:rPr>
              <a:t>절은 </a:t>
            </a:r>
            <a:r>
              <a:rPr lang="en-US" altLang="ko-KR" sz="2000" dirty="0">
                <a:latin typeface="+mn-ea"/>
              </a:rPr>
              <a:t>CTE(Common Table Expression)</a:t>
            </a:r>
            <a:r>
              <a:rPr lang="ko-KR" altLang="en-US" sz="2000" dirty="0">
                <a:latin typeface="+mn-ea"/>
              </a:rPr>
              <a:t>을 표현하기 위한 구문임</a:t>
            </a:r>
            <a:endParaRPr lang="en-US" altLang="ko-KR" sz="2000" dirty="0">
              <a:latin typeface="+mn-ea"/>
            </a:endParaRPr>
          </a:p>
          <a:p>
            <a:pPr lvl="2">
              <a:defRPr/>
            </a:pPr>
            <a:r>
              <a:rPr lang="en-US" altLang="ko-KR" sz="2000" dirty="0">
                <a:latin typeface="+mn-ea"/>
              </a:rPr>
              <a:t>CTE</a:t>
            </a:r>
            <a:r>
              <a:rPr lang="ko-KR" altLang="en-US" sz="2000" dirty="0">
                <a:latin typeface="+mn-ea"/>
              </a:rPr>
              <a:t>는 기본의 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파생테이블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임시테이블을 대신할 수 있으며 더 간결하게 표현됨</a:t>
            </a:r>
            <a:endParaRPr lang="en-US" altLang="ko-KR" sz="2000" dirty="0">
              <a:latin typeface="+mn-ea"/>
            </a:endParaRPr>
          </a:p>
          <a:p>
            <a:pPr lvl="2">
              <a:defRPr/>
            </a:pPr>
            <a:r>
              <a:rPr lang="en-US" altLang="ko-KR" sz="1800" dirty="0">
                <a:latin typeface="+mn-ea"/>
              </a:rPr>
              <a:t>ANSI-SQL99 </a:t>
            </a:r>
            <a:r>
              <a:rPr lang="ko-KR" altLang="en-US" sz="1800" dirty="0">
                <a:latin typeface="+mn-ea"/>
              </a:rPr>
              <a:t>표준으로 제안됨</a:t>
            </a:r>
            <a:endParaRPr lang="en-US" altLang="ko-KR" sz="1800" dirty="0">
              <a:latin typeface="+mn-ea"/>
            </a:endParaRPr>
          </a:p>
          <a:p>
            <a:pPr lvl="2">
              <a:defRPr/>
            </a:pPr>
            <a:r>
              <a:rPr lang="ko-KR" altLang="en-US" sz="1800" dirty="0">
                <a:latin typeface="+mn-ea"/>
              </a:rPr>
              <a:t>재귀적 </a:t>
            </a:r>
            <a:r>
              <a:rPr lang="en-US" altLang="ko-KR" sz="1800" dirty="0">
                <a:latin typeface="+mn-ea"/>
              </a:rPr>
              <a:t>CTE</a:t>
            </a:r>
            <a:r>
              <a:rPr lang="ko-KR" altLang="en-US" sz="1800" dirty="0">
                <a:latin typeface="+mn-ea"/>
              </a:rPr>
              <a:t>와 비 재귀적 </a:t>
            </a:r>
            <a:r>
              <a:rPr lang="en-US" altLang="ko-KR" sz="1800" dirty="0">
                <a:latin typeface="+mn-ea"/>
              </a:rPr>
              <a:t>CTE</a:t>
            </a:r>
            <a:r>
              <a:rPr lang="ko-KR" altLang="en-US" sz="1800" dirty="0">
                <a:latin typeface="+mn-ea"/>
              </a:rPr>
              <a:t>로 구분됨</a:t>
            </a:r>
            <a:endParaRPr lang="en-US" altLang="ko-KR" sz="1800" dirty="0">
              <a:latin typeface="+mn-ea"/>
            </a:endParaRPr>
          </a:p>
          <a:p>
            <a:pPr lvl="2">
              <a:defRPr/>
            </a:pPr>
            <a:endParaRPr lang="en-US" altLang="ko-KR" sz="1800" dirty="0">
              <a:latin typeface="+mn-ea"/>
            </a:endParaRPr>
          </a:p>
          <a:p>
            <a:pPr>
              <a:defRPr/>
            </a:pPr>
            <a:r>
              <a:rPr lang="ko-KR" altLang="en-US" sz="2200" dirty="0">
                <a:latin typeface="+mn-ea"/>
              </a:rPr>
              <a:t>비 재귀적 </a:t>
            </a:r>
            <a:r>
              <a:rPr lang="en-US" altLang="ko-KR" sz="2200" dirty="0">
                <a:latin typeface="+mn-ea"/>
              </a:rPr>
              <a:t>CTE</a:t>
            </a:r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단순한 형태로 복잡한 </a:t>
            </a:r>
            <a:r>
              <a:rPr lang="ko-KR" altLang="en-US" sz="2000" dirty="0" err="1">
                <a:latin typeface="+mn-ea"/>
              </a:rPr>
              <a:t>쿼리문을</a:t>
            </a:r>
            <a:r>
              <a:rPr lang="ko-KR" altLang="en-US" sz="2000" dirty="0">
                <a:latin typeface="+mn-ea"/>
              </a:rPr>
              <a:t> 단순화 시키는데 적합</a:t>
            </a:r>
            <a:endParaRPr lang="en-US" altLang="ko-KR" sz="2000" dirty="0">
              <a:latin typeface="+mn-ea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구문 형식</a:t>
            </a:r>
            <a:endParaRPr lang="en-US" altLang="ko-KR" sz="2000" dirty="0">
              <a:latin typeface="+mn-ea"/>
            </a:endParaRPr>
          </a:p>
          <a:p>
            <a:pPr marL="1341438" lvl="2" indent="-228600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WITH CTE_</a:t>
            </a:r>
            <a:r>
              <a:rPr lang="ko-KR" altLang="en-US" sz="1800" dirty="0">
                <a:latin typeface="+mn-ea"/>
              </a:rPr>
              <a:t>테이블이름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 err="1">
                <a:latin typeface="+mn-ea"/>
              </a:rPr>
              <a:t>열이름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1341438" lvl="2" indent="-228600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AS</a:t>
            </a:r>
          </a:p>
          <a:p>
            <a:pPr marL="1341438" lvl="2" indent="-228600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(    &lt;</a:t>
            </a:r>
            <a:r>
              <a:rPr lang="ko-KR" altLang="en-US" sz="1800" dirty="0" err="1">
                <a:latin typeface="+mn-ea"/>
              </a:rPr>
              <a:t>쿼리문</a:t>
            </a:r>
            <a:r>
              <a:rPr lang="en-US" altLang="ko-KR" sz="1800" dirty="0">
                <a:latin typeface="+mn-ea"/>
              </a:rPr>
              <a:t>&gt;    )</a:t>
            </a:r>
          </a:p>
          <a:p>
            <a:pPr marL="1341438" lvl="2" indent="-228600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SELECT </a:t>
            </a:r>
            <a:r>
              <a:rPr lang="ko-KR" altLang="en-US" sz="1800" dirty="0" err="1">
                <a:latin typeface="+mn-ea"/>
              </a:rPr>
              <a:t>열이름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FROM CTE_</a:t>
            </a:r>
            <a:r>
              <a:rPr lang="ko-KR" altLang="en-US" sz="1800" dirty="0">
                <a:latin typeface="+mn-ea"/>
              </a:rPr>
              <a:t>테이블이름 </a:t>
            </a:r>
            <a:r>
              <a:rPr lang="en-US" altLang="ko-KR" sz="1800" dirty="0">
                <a:latin typeface="+mn-ea"/>
              </a:rPr>
              <a:t>;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1749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latin typeface="+mn-ea"/>
              </a:rPr>
              <a:t> SELECT </a:t>
            </a:r>
            <a:r>
              <a:rPr lang="ko-KR" altLang="en-US" sz="2800" dirty="0">
                <a:latin typeface="+mn-ea"/>
              </a:rPr>
              <a:t>문 </a:t>
            </a:r>
            <a:r>
              <a:rPr lang="en-US" altLang="ko-KR" sz="2800" dirty="0">
                <a:latin typeface="+mn-ea"/>
              </a:rPr>
              <a:t>&gt;&gt; </a:t>
            </a:r>
            <a:r>
              <a:rPr lang="en-US" altLang="ko-KR" sz="2400" dirty="0"/>
              <a:t>WITH</a:t>
            </a:r>
            <a:r>
              <a:rPr lang="ko-KR" altLang="en-US" sz="2400" dirty="0"/>
              <a:t>절과 </a:t>
            </a:r>
            <a:r>
              <a:rPr lang="en-US" altLang="ko-KR" sz="2400" dirty="0"/>
              <a:t>CTE (1/3)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200" dirty="0">
                <a:latin typeface="+mn-ea"/>
              </a:rPr>
              <a:t>비 재귀적 </a:t>
            </a:r>
            <a:r>
              <a:rPr lang="en-US" altLang="ko-KR" sz="2200" dirty="0">
                <a:latin typeface="+mn-ea"/>
              </a:rPr>
              <a:t>CTE </a:t>
            </a:r>
          </a:p>
          <a:p>
            <a:pPr lvl="1">
              <a:defRPr/>
            </a:pPr>
            <a:r>
              <a:rPr lang="en-US" altLang="ko-KR" sz="2000" dirty="0">
                <a:latin typeface="+mn-ea"/>
              </a:rPr>
              <a:t>CTE</a:t>
            </a:r>
            <a:r>
              <a:rPr lang="ko-KR" altLang="en-US" sz="2000" dirty="0">
                <a:latin typeface="+mn-ea"/>
              </a:rPr>
              <a:t>의 예</a:t>
            </a:r>
            <a:endParaRPr lang="en-US" altLang="ko-KR" sz="2000" dirty="0">
              <a:latin typeface="+mn-ea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WITH </a:t>
            </a:r>
            <a:r>
              <a:rPr lang="en-US" altLang="ko-KR" sz="1800" dirty="0" err="1">
                <a:latin typeface="+mn-ea"/>
              </a:rPr>
              <a:t>abc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userid</a:t>
            </a:r>
            <a:r>
              <a:rPr lang="en-US" altLang="ko-KR" sz="1800" dirty="0">
                <a:latin typeface="+mn-ea"/>
              </a:rPr>
              <a:t>, total)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AS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 (SELECT </a:t>
            </a:r>
            <a:r>
              <a:rPr lang="en-US" altLang="ko-KR" sz="1800" dirty="0" err="1">
                <a:latin typeface="+mn-ea"/>
              </a:rPr>
              <a:t>userid</a:t>
            </a:r>
            <a:r>
              <a:rPr lang="en-US" altLang="ko-KR" sz="1800" dirty="0">
                <a:latin typeface="+mn-ea"/>
              </a:rPr>
              <a:t>, SUM(price*amount)  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    FROM </a:t>
            </a:r>
            <a:r>
              <a:rPr lang="en-US" altLang="ko-KR" sz="1800" dirty="0" err="1">
                <a:latin typeface="+mn-ea"/>
              </a:rPr>
              <a:t>buyTbl</a:t>
            </a:r>
            <a:r>
              <a:rPr lang="en-US" altLang="ko-KR" sz="1800" dirty="0">
                <a:latin typeface="+mn-ea"/>
              </a:rPr>
              <a:t> GROUP BY </a:t>
            </a:r>
            <a:r>
              <a:rPr lang="en-US" altLang="ko-KR" sz="1800" dirty="0" err="1">
                <a:latin typeface="+mn-ea"/>
              </a:rPr>
              <a:t>userid</a:t>
            </a:r>
            <a:r>
              <a:rPr lang="en-US" altLang="ko-KR" sz="1800" dirty="0">
                <a:latin typeface="+mn-ea"/>
              </a:rPr>
              <a:t> )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SELECT * FROM </a:t>
            </a:r>
            <a:r>
              <a:rPr lang="en-US" altLang="ko-KR" sz="1800" dirty="0" err="1">
                <a:latin typeface="+mn-ea"/>
              </a:rPr>
              <a:t>abc</a:t>
            </a:r>
            <a:r>
              <a:rPr lang="en-US" altLang="ko-KR" sz="1800" dirty="0">
                <a:latin typeface="+mn-ea"/>
              </a:rPr>
              <a:t> ORDER BY total DESC ;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en-US" altLang="ko-KR" sz="2000" dirty="0">
                <a:latin typeface="+mn-ea"/>
              </a:rPr>
              <a:t>CET</a:t>
            </a:r>
            <a:r>
              <a:rPr lang="ko-KR" altLang="en-US" sz="2000" dirty="0">
                <a:latin typeface="+mn-ea"/>
              </a:rPr>
              <a:t>의 작동</a:t>
            </a:r>
            <a:endParaRPr lang="en-US" altLang="ko-KR" sz="2000" dirty="0">
              <a:latin typeface="+mn-ea"/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2773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latin typeface="+mn-ea"/>
              </a:rPr>
              <a:t> SELECT </a:t>
            </a:r>
            <a:r>
              <a:rPr lang="ko-KR" altLang="en-US" sz="2800" dirty="0">
                <a:latin typeface="+mn-ea"/>
              </a:rPr>
              <a:t>문 </a:t>
            </a:r>
            <a:r>
              <a:rPr lang="en-US" altLang="ko-KR" sz="2800" dirty="0">
                <a:latin typeface="+mn-ea"/>
              </a:rPr>
              <a:t>&gt;&gt; </a:t>
            </a:r>
            <a:r>
              <a:rPr lang="en-US" altLang="ko-KR" sz="2400" dirty="0"/>
              <a:t>WITH</a:t>
            </a:r>
            <a:r>
              <a:rPr lang="ko-KR" altLang="en-US" sz="2400" dirty="0"/>
              <a:t>절과 </a:t>
            </a:r>
            <a:r>
              <a:rPr lang="en-US" altLang="ko-KR" sz="2400" dirty="0"/>
              <a:t>CTE (2/3)</a:t>
            </a: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4000500"/>
            <a:ext cx="407193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그림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060575"/>
            <a:ext cx="149383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200" dirty="0">
                <a:latin typeface="+mn-ea"/>
              </a:rPr>
              <a:t>재귀적 </a:t>
            </a:r>
            <a:r>
              <a:rPr lang="en-US" altLang="ko-KR" sz="2200" dirty="0">
                <a:latin typeface="+mn-ea"/>
              </a:rPr>
              <a:t>CTE</a:t>
            </a:r>
          </a:p>
          <a:p>
            <a:pPr lvl="1">
              <a:defRPr/>
            </a:pPr>
            <a:r>
              <a:rPr lang="ko-KR" altLang="en-US" sz="2000" dirty="0">
                <a:latin typeface="+mn-ea"/>
                <a:sym typeface="Wingdings" pitchFamily="2" charset="2"/>
              </a:rPr>
              <a:t>자기 자신을 반복적으로 호출하는 의미</a:t>
            </a:r>
            <a:endParaRPr lang="en-US" altLang="ko-KR" sz="2000" dirty="0">
              <a:latin typeface="+mn-ea"/>
              <a:sym typeface="Wingdings" pitchFamily="2" charset="2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  <a:sym typeface="Wingdings" pitchFamily="2" charset="2"/>
              </a:rPr>
              <a:t>회사의 조직도 등이 대표적인 예</a:t>
            </a:r>
            <a:endParaRPr lang="en-US" altLang="ko-KR" sz="2000" dirty="0">
              <a:latin typeface="+mn-ea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구문 형식</a:t>
            </a:r>
            <a:endParaRPr lang="en-US" altLang="ko-KR" sz="2000" dirty="0">
              <a:latin typeface="+mn-ea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WITH CTE_</a:t>
            </a:r>
            <a:r>
              <a:rPr lang="ko-KR" altLang="en-US" sz="1800" dirty="0">
                <a:latin typeface="+mn-ea"/>
              </a:rPr>
              <a:t>테이블이름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 err="1">
                <a:latin typeface="+mn-ea"/>
              </a:rPr>
              <a:t>열이름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AS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(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 &lt;</a:t>
            </a:r>
            <a:r>
              <a:rPr lang="ko-KR" altLang="en-US" sz="1800" dirty="0" err="1">
                <a:latin typeface="+mn-ea"/>
              </a:rPr>
              <a:t>쿼리문</a:t>
            </a:r>
            <a:r>
              <a:rPr lang="en-US" altLang="ko-KR" sz="1800" dirty="0">
                <a:latin typeface="+mn-ea"/>
              </a:rPr>
              <a:t>1 : SELECT * FROM </a:t>
            </a:r>
            <a:r>
              <a:rPr lang="ko-KR" altLang="en-US" sz="1800" dirty="0">
                <a:latin typeface="+mn-ea"/>
              </a:rPr>
              <a:t>테이블</a:t>
            </a:r>
            <a:r>
              <a:rPr lang="en-US" altLang="ko-KR" sz="1800" dirty="0">
                <a:latin typeface="+mn-ea"/>
              </a:rPr>
              <a:t>A &gt;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 UNION ALL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 &lt;</a:t>
            </a:r>
            <a:r>
              <a:rPr lang="ko-KR" altLang="en-US" sz="1800" dirty="0" err="1">
                <a:latin typeface="+mn-ea"/>
              </a:rPr>
              <a:t>쿼리문</a:t>
            </a:r>
            <a:r>
              <a:rPr lang="en-US" altLang="ko-KR" sz="1800" dirty="0">
                <a:latin typeface="+mn-ea"/>
              </a:rPr>
              <a:t>2 : SELECT * FROM </a:t>
            </a:r>
            <a:r>
              <a:rPr lang="ko-KR" altLang="en-US" sz="1800" dirty="0">
                <a:latin typeface="+mn-ea"/>
              </a:rPr>
              <a:t>테이블</a:t>
            </a:r>
            <a:r>
              <a:rPr lang="en-US" altLang="ko-KR" sz="1800" dirty="0">
                <a:latin typeface="+mn-ea"/>
              </a:rPr>
              <a:t>A JOIN CTE_</a:t>
            </a:r>
            <a:r>
              <a:rPr lang="ko-KR" altLang="en-US" sz="1800" dirty="0">
                <a:latin typeface="+mn-ea"/>
              </a:rPr>
              <a:t>테이블이름</a:t>
            </a:r>
            <a:r>
              <a:rPr lang="en-US" altLang="ko-KR" sz="1800" dirty="0">
                <a:latin typeface="+mn-ea"/>
              </a:rPr>
              <a:t>&gt;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)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SELECT * FROM CTE_</a:t>
            </a:r>
            <a:r>
              <a:rPr lang="ko-KR" altLang="en-US" sz="1800" dirty="0">
                <a:latin typeface="+mn-ea"/>
              </a:rPr>
              <a:t>테이블이름</a:t>
            </a:r>
            <a:r>
              <a:rPr lang="en-US" altLang="ko-KR" sz="1800" dirty="0">
                <a:latin typeface="+mn-ea"/>
              </a:rPr>
              <a:t>;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3797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latin typeface="+mn-ea"/>
              </a:rPr>
              <a:t> SELECT </a:t>
            </a:r>
            <a:r>
              <a:rPr lang="ko-KR" altLang="en-US" sz="2800" dirty="0">
                <a:latin typeface="+mn-ea"/>
              </a:rPr>
              <a:t>문 </a:t>
            </a:r>
            <a:r>
              <a:rPr lang="en-US" altLang="ko-KR" sz="2800" dirty="0">
                <a:latin typeface="+mn-ea"/>
              </a:rPr>
              <a:t>&gt;&gt; </a:t>
            </a:r>
            <a:r>
              <a:rPr lang="en-US" altLang="ko-KR" sz="2400" dirty="0"/>
              <a:t>WITH</a:t>
            </a:r>
            <a:r>
              <a:rPr lang="ko-KR" altLang="en-US" sz="2400" dirty="0"/>
              <a:t>절과 </a:t>
            </a:r>
            <a:r>
              <a:rPr lang="en-US" altLang="ko-KR" sz="2400" dirty="0"/>
              <a:t>CTE (3/3)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제목 1"/>
          <p:cNvSpPr>
            <a:spLocks noGrp="1"/>
          </p:cNvSpPr>
          <p:nvPr>
            <p:ph type="title"/>
          </p:nvPr>
        </p:nvSpPr>
        <p:spPr>
          <a:xfrm>
            <a:off x="500063" y="642938"/>
            <a:ext cx="8229600" cy="642937"/>
          </a:xfr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/>
          </a:gradFill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&lt;</a:t>
            </a:r>
            <a:r>
              <a:rPr lang="ko-KR" altLang="en-US" sz="2400" dirty="0"/>
              <a:t>실습</a:t>
            </a:r>
            <a:r>
              <a:rPr lang="en-US" altLang="ko-KR" sz="2400" dirty="0"/>
              <a:t>4&gt; </a:t>
            </a:r>
            <a:r>
              <a:rPr lang="ko-KR" altLang="en-US" sz="2400" dirty="0"/>
              <a:t>회사 조직도 출력을 위한 재귀적 </a:t>
            </a:r>
            <a:r>
              <a:rPr lang="en-US" altLang="ko-KR" sz="2400" dirty="0"/>
              <a:t>CTE</a:t>
            </a:r>
            <a:endParaRPr lang="ko-KR" altLang="en-US" sz="2400" dirty="0"/>
          </a:p>
        </p:txBody>
      </p:sp>
      <p:sp>
        <p:nvSpPr>
          <p:cNvPr id="2053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400" dirty="0">
                <a:latin typeface="+mn-ea"/>
              </a:rPr>
              <a:t>실습 목표</a:t>
            </a:r>
            <a:endParaRPr lang="en-US" altLang="ko-KR" sz="2400" dirty="0">
              <a:latin typeface="+mn-ea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재귀적</a:t>
            </a:r>
            <a:r>
              <a:rPr lang="en-US" altLang="ko-KR" sz="2000" dirty="0">
                <a:latin typeface="+mn-ea"/>
              </a:rPr>
              <a:t> CTE</a:t>
            </a:r>
            <a:r>
              <a:rPr lang="ko-KR" altLang="en-US" sz="2000" dirty="0">
                <a:latin typeface="+mn-ea"/>
              </a:rPr>
              <a:t>를 사용해서 회사의 </a:t>
            </a:r>
            <a:r>
              <a:rPr lang="ko-KR" altLang="en-US" sz="2000" dirty="0" err="1">
                <a:latin typeface="+mn-ea"/>
              </a:rPr>
              <a:t>조직도를</a:t>
            </a:r>
            <a:r>
              <a:rPr lang="ko-KR" altLang="en-US" sz="2000" dirty="0">
                <a:latin typeface="+mn-ea"/>
              </a:rPr>
              <a:t> 출력하는 방법을 익힌다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sz="2000" dirty="0">
              <a:latin typeface="+mn-ea"/>
            </a:endParaRPr>
          </a:p>
          <a:p>
            <a:pPr>
              <a:defRPr/>
            </a:pPr>
            <a:r>
              <a:rPr lang="ko-KR" altLang="en-US" sz="2400" dirty="0">
                <a:latin typeface="+mn-ea"/>
              </a:rPr>
              <a:t>실행 결과</a:t>
            </a:r>
            <a:endParaRPr lang="en-US" altLang="ko-KR" sz="2400" dirty="0">
              <a:latin typeface="+mn-ea"/>
            </a:endParaRPr>
          </a:p>
          <a:p>
            <a:pPr>
              <a:defRPr/>
            </a:pPr>
            <a:endParaRPr lang="ko-KR" altLang="en-US" sz="2400" dirty="0">
              <a:latin typeface="+mn-ea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pic>
        <p:nvPicPr>
          <p:cNvPr id="35846" name="Picture 4" descr="C:\Users\재남\AppData\Local\Microsoft\Windows\Temporary Internet Files\Content.IE5\25J6KPFC\MP900289582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0452">
            <a:off x="8278813" y="650875"/>
            <a:ext cx="63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565400"/>
            <a:ext cx="612616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그림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573463"/>
            <a:ext cx="190500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latin typeface="+mn-ea"/>
                <a:ea typeface="+mn-ea"/>
              </a:rPr>
              <a:t>SELECT </a:t>
            </a:r>
            <a:r>
              <a:rPr lang="ko-KR" altLang="en-US" sz="2800" dirty="0">
                <a:latin typeface="+mn-ea"/>
                <a:ea typeface="+mn-ea"/>
              </a:rPr>
              <a:t>문 </a:t>
            </a:r>
            <a:r>
              <a:rPr lang="en-US" altLang="ko-KR" sz="2800" dirty="0">
                <a:latin typeface="+mn-ea"/>
                <a:ea typeface="+mn-ea"/>
              </a:rPr>
              <a:t>&gt;&gt; </a:t>
            </a:r>
            <a:r>
              <a:rPr lang="ko-KR" altLang="en-US" sz="2400" dirty="0">
                <a:latin typeface="+mn-ea"/>
                <a:ea typeface="+mn-ea"/>
              </a:rPr>
              <a:t>기본적인 </a:t>
            </a:r>
            <a:r>
              <a:rPr lang="en-US" altLang="ko-KR" sz="2400" dirty="0">
                <a:latin typeface="+mn-ea"/>
                <a:ea typeface="+mn-ea"/>
              </a:rPr>
              <a:t>&lt;SELECT...FROM&gt; (1/2)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600" dirty="0"/>
              <a:t>SELECT</a:t>
            </a:r>
            <a:r>
              <a:rPr lang="ko-KR" altLang="en-US" sz="2600" dirty="0"/>
              <a:t>문의 구문 형식</a:t>
            </a:r>
          </a:p>
          <a:p>
            <a:pPr marL="1600200" lvl="3" indent="-228600">
              <a:buFont typeface="Wingdings 2" panose="05020102010507070707" pitchFamily="18" charset="2"/>
              <a:buNone/>
              <a:defRPr/>
            </a:pPr>
            <a:r>
              <a:rPr lang="en-US" altLang="ko-KR" sz="2200" dirty="0"/>
              <a:t>[ WITH &lt;</a:t>
            </a:r>
            <a:r>
              <a:rPr lang="en-US" altLang="ko-KR" sz="2200" dirty="0" err="1"/>
              <a:t>common_table_expression</a:t>
            </a:r>
            <a:r>
              <a:rPr lang="en-US" altLang="ko-KR" sz="2200" dirty="0"/>
              <a:t>&gt;] </a:t>
            </a:r>
          </a:p>
          <a:p>
            <a:pPr marL="1600200" lvl="3" indent="-228600">
              <a:buFont typeface="Wingdings 2" panose="05020102010507070707" pitchFamily="18" charset="2"/>
              <a:buNone/>
              <a:defRPr/>
            </a:pPr>
            <a:r>
              <a:rPr lang="en-US" altLang="ko-KR" sz="2200" dirty="0"/>
              <a:t>SELECT </a:t>
            </a:r>
            <a:r>
              <a:rPr lang="en-US" altLang="ko-KR" sz="2200" dirty="0" err="1"/>
              <a:t>select_list</a:t>
            </a:r>
            <a:r>
              <a:rPr lang="en-US" altLang="ko-KR" sz="2200" dirty="0"/>
              <a:t> [ INTO </a:t>
            </a:r>
            <a:r>
              <a:rPr lang="en-US" altLang="ko-KR" sz="2200" dirty="0" err="1"/>
              <a:t>new_table</a:t>
            </a:r>
            <a:r>
              <a:rPr lang="en-US" altLang="ko-KR" sz="2200" dirty="0"/>
              <a:t> ] </a:t>
            </a:r>
          </a:p>
          <a:p>
            <a:pPr marL="1600200" lvl="3" indent="-228600">
              <a:buFont typeface="Wingdings 2" panose="05020102010507070707" pitchFamily="18" charset="2"/>
              <a:buNone/>
              <a:defRPr/>
            </a:pPr>
            <a:r>
              <a:rPr lang="en-US" altLang="ko-KR" sz="2200" dirty="0"/>
              <a:t>[ FROM </a:t>
            </a:r>
            <a:r>
              <a:rPr lang="en-US" altLang="ko-KR" sz="2200" dirty="0" err="1"/>
              <a:t>table_source</a:t>
            </a:r>
            <a:r>
              <a:rPr lang="en-US" altLang="ko-KR" sz="2200" dirty="0"/>
              <a:t> ] </a:t>
            </a:r>
          </a:p>
          <a:p>
            <a:pPr marL="1600200" lvl="3" indent="-228600">
              <a:buFont typeface="Wingdings 2" panose="05020102010507070707" pitchFamily="18" charset="2"/>
              <a:buNone/>
              <a:defRPr/>
            </a:pPr>
            <a:r>
              <a:rPr lang="en-US" altLang="ko-KR" sz="2200" dirty="0"/>
              <a:t>[ WHERE </a:t>
            </a:r>
            <a:r>
              <a:rPr lang="en-US" altLang="ko-KR" sz="2200" dirty="0" err="1"/>
              <a:t>search_condition</a:t>
            </a:r>
            <a:r>
              <a:rPr lang="en-US" altLang="ko-KR" sz="2200" dirty="0"/>
              <a:t> ] </a:t>
            </a:r>
          </a:p>
          <a:p>
            <a:pPr marL="1600200" lvl="3" indent="-228600">
              <a:buFont typeface="Wingdings 2" panose="05020102010507070707" pitchFamily="18" charset="2"/>
              <a:buNone/>
              <a:defRPr/>
            </a:pPr>
            <a:r>
              <a:rPr lang="en-US" altLang="ko-KR" sz="2200" dirty="0"/>
              <a:t>[ GROUP BY </a:t>
            </a:r>
            <a:r>
              <a:rPr lang="en-US" altLang="ko-KR" sz="2200" dirty="0" err="1"/>
              <a:t>group_by_expression</a:t>
            </a:r>
            <a:r>
              <a:rPr lang="en-US" altLang="ko-KR" sz="2200" dirty="0"/>
              <a:t> ] </a:t>
            </a:r>
          </a:p>
          <a:p>
            <a:pPr marL="1600200" lvl="3" indent="-228600">
              <a:buFont typeface="Wingdings 2" panose="05020102010507070707" pitchFamily="18" charset="2"/>
              <a:buNone/>
              <a:defRPr/>
            </a:pPr>
            <a:r>
              <a:rPr lang="en-US" altLang="ko-KR" sz="2200" dirty="0"/>
              <a:t>[ HAVING </a:t>
            </a:r>
            <a:r>
              <a:rPr lang="en-US" altLang="ko-KR" sz="2200" dirty="0" err="1"/>
              <a:t>search_condition</a:t>
            </a:r>
            <a:r>
              <a:rPr lang="en-US" altLang="ko-KR" sz="2200" dirty="0"/>
              <a:t> ] </a:t>
            </a:r>
          </a:p>
          <a:p>
            <a:pPr marL="1600200" lvl="3" indent="-228600">
              <a:buFont typeface="Wingdings 2" panose="05020102010507070707" pitchFamily="18" charset="2"/>
              <a:buNone/>
              <a:defRPr/>
            </a:pPr>
            <a:r>
              <a:rPr lang="en-US" altLang="ko-KR" sz="2200" dirty="0"/>
              <a:t>[ ORDER BY </a:t>
            </a:r>
            <a:r>
              <a:rPr lang="en-US" altLang="ko-KR" sz="2200" dirty="0" err="1"/>
              <a:t>order_expression</a:t>
            </a:r>
            <a:r>
              <a:rPr lang="en-US" altLang="ko-KR" sz="2200" dirty="0"/>
              <a:t> [ ASC | DESC ] ] </a:t>
            </a:r>
          </a:p>
          <a:p>
            <a:pPr marL="1600200" lvl="3" indent="-228600">
              <a:buFont typeface="Wingdings 2" panose="05020102010507070707" pitchFamily="18" charset="2"/>
              <a:buNone/>
              <a:defRPr/>
            </a:pPr>
            <a:endParaRPr lang="ko-KR" altLang="en-US" sz="2200" dirty="0"/>
          </a:p>
          <a:p>
            <a:pPr>
              <a:defRPr/>
            </a:pPr>
            <a:r>
              <a:rPr lang="ko-KR" altLang="en-US" sz="2600" dirty="0"/>
              <a:t>가장 간단한 </a:t>
            </a:r>
            <a:r>
              <a:rPr lang="en-US" altLang="ko-KR" sz="2600" dirty="0"/>
              <a:t>SELECT </a:t>
            </a:r>
            <a:r>
              <a:rPr lang="ko-KR" altLang="en-US" sz="2600" dirty="0"/>
              <a:t>형식</a:t>
            </a:r>
          </a:p>
          <a:p>
            <a:pPr marL="1600200" lvl="3" indent="-228600">
              <a:buFont typeface="Wingdings 2" panose="05020102010507070707" pitchFamily="18" charset="2"/>
              <a:buNone/>
              <a:defRPr/>
            </a:pPr>
            <a:r>
              <a:rPr lang="en-US" altLang="ko-KR" sz="2200" dirty="0"/>
              <a:t>SELECT </a:t>
            </a:r>
            <a:r>
              <a:rPr lang="ko-KR" altLang="en-US" sz="2200" dirty="0" err="1"/>
              <a:t>열목록</a:t>
            </a:r>
            <a:endParaRPr lang="ko-KR" altLang="en-US" sz="2200" dirty="0"/>
          </a:p>
          <a:p>
            <a:pPr marL="1600200" lvl="3" indent="-228600">
              <a:buFont typeface="Wingdings 2" panose="05020102010507070707" pitchFamily="18" charset="2"/>
              <a:buNone/>
              <a:defRPr/>
            </a:pPr>
            <a:r>
              <a:rPr lang="en-US" altLang="ko-KR" sz="2200" dirty="0"/>
              <a:t>FROM </a:t>
            </a:r>
            <a:r>
              <a:rPr lang="ko-KR" altLang="en-US" sz="2200" dirty="0"/>
              <a:t>테이블</a:t>
            </a:r>
          </a:p>
          <a:p>
            <a:pPr marL="1600200" lvl="3" indent="-228600">
              <a:buFont typeface="Wingdings 2" panose="05020102010507070707" pitchFamily="18" charset="2"/>
              <a:buNone/>
              <a:defRPr/>
            </a:pPr>
            <a:r>
              <a:rPr lang="en-US" altLang="ko-KR" sz="2200" dirty="0"/>
              <a:t>WHERE </a:t>
            </a:r>
            <a:r>
              <a:rPr lang="ko-KR" altLang="en-US" sz="2200" dirty="0"/>
              <a:t>조건 </a:t>
            </a:r>
            <a:endParaRPr lang="ko-KR" altLang="en-US" dirty="0"/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200" dirty="0">
                <a:latin typeface="+mn-ea"/>
              </a:rPr>
              <a:t>DML(Data Manipulation Language: </a:t>
            </a:r>
            <a:r>
              <a:rPr lang="ko-KR" altLang="en-US" sz="2200" dirty="0">
                <a:latin typeface="+mn-ea"/>
              </a:rPr>
              <a:t>데이터 조작 언어</a:t>
            </a:r>
            <a:r>
              <a:rPr lang="en-US" altLang="ko-KR" sz="220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ko-KR" altLang="en-US" sz="2000" dirty="0">
                <a:latin typeface="+mn-ea"/>
                <a:sym typeface="Wingdings" pitchFamily="2" charset="2"/>
              </a:rPr>
              <a:t>데이터의 선택</a:t>
            </a:r>
            <a:r>
              <a:rPr lang="en-US" altLang="ko-KR" sz="2000" dirty="0">
                <a:latin typeface="+mn-ea"/>
                <a:sym typeface="Wingdings" pitchFamily="2" charset="2"/>
              </a:rPr>
              <a:t>, </a:t>
            </a:r>
            <a:r>
              <a:rPr lang="ko-KR" altLang="en-US" sz="2000" dirty="0">
                <a:latin typeface="+mn-ea"/>
                <a:sym typeface="Wingdings" pitchFamily="2" charset="2"/>
              </a:rPr>
              <a:t>삽입</a:t>
            </a:r>
            <a:r>
              <a:rPr lang="en-US" altLang="ko-KR" sz="2000" dirty="0">
                <a:latin typeface="+mn-ea"/>
                <a:sym typeface="Wingdings" pitchFamily="2" charset="2"/>
              </a:rPr>
              <a:t>, </a:t>
            </a:r>
            <a:r>
              <a:rPr lang="ko-KR" altLang="en-US" sz="2000" dirty="0">
                <a:latin typeface="+mn-ea"/>
                <a:sym typeface="Wingdings" pitchFamily="2" charset="2"/>
              </a:rPr>
              <a:t>수정</a:t>
            </a:r>
            <a:r>
              <a:rPr lang="en-US" altLang="ko-KR" sz="2000" dirty="0">
                <a:latin typeface="+mn-ea"/>
                <a:sym typeface="Wingdings" pitchFamily="2" charset="2"/>
              </a:rPr>
              <a:t>, </a:t>
            </a:r>
            <a:r>
              <a:rPr lang="ko-KR" altLang="en-US" sz="2000" dirty="0">
                <a:latin typeface="+mn-ea"/>
                <a:sym typeface="Wingdings" pitchFamily="2" charset="2"/>
              </a:rPr>
              <a:t>삭제에 사용됨</a:t>
            </a:r>
            <a:endParaRPr lang="en-US" altLang="ko-KR" sz="2000" dirty="0">
              <a:latin typeface="+mn-ea"/>
              <a:sym typeface="Wingdings" pitchFamily="2" charset="2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  <a:sym typeface="Wingdings" pitchFamily="2" charset="2"/>
              </a:rPr>
              <a:t>대상은 테이블의 행</a:t>
            </a:r>
            <a:endParaRPr lang="en-US" altLang="ko-KR" sz="2000" dirty="0">
              <a:latin typeface="+mn-ea"/>
              <a:sym typeface="Wingdings" pitchFamily="2" charset="2"/>
            </a:endParaRPr>
          </a:p>
          <a:p>
            <a:pPr lvl="1">
              <a:defRPr/>
            </a:pPr>
            <a:r>
              <a:rPr lang="en-US" altLang="ko-KR" sz="2000" dirty="0">
                <a:latin typeface="+mn-ea"/>
                <a:sym typeface="Wingdings" pitchFamily="2" charset="2"/>
              </a:rPr>
              <a:t>SELECT, INSERT, UPDATE, DELETE </a:t>
            </a:r>
            <a:r>
              <a:rPr lang="ko-KR" altLang="en-US" sz="2000" dirty="0">
                <a:latin typeface="+mn-ea"/>
                <a:sym typeface="Wingdings" pitchFamily="2" charset="2"/>
              </a:rPr>
              <a:t>가 해당됨</a:t>
            </a:r>
            <a:endParaRPr lang="en-US" altLang="ko-KR" sz="2000" dirty="0">
              <a:latin typeface="+mn-ea"/>
              <a:sym typeface="Wingdings" pitchFamily="2" charset="2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  <a:sym typeface="Wingdings" pitchFamily="2" charset="2"/>
              </a:rPr>
              <a:t>트랜잭션</a:t>
            </a:r>
            <a:r>
              <a:rPr lang="en-US" altLang="ko-KR" sz="2000" dirty="0">
                <a:latin typeface="+mn-ea"/>
                <a:sym typeface="Wingdings" pitchFamily="2" charset="2"/>
              </a:rPr>
              <a:t>(Transaction)</a:t>
            </a:r>
            <a:r>
              <a:rPr lang="ko-KR" altLang="en-US" sz="2000" dirty="0">
                <a:latin typeface="+mn-ea"/>
                <a:sym typeface="Wingdings" pitchFamily="2" charset="2"/>
              </a:rPr>
              <a:t>을 발생시킴 </a:t>
            </a:r>
            <a:r>
              <a:rPr lang="en-US" altLang="ko-KR" sz="2000" dirty="0">
                <a:latin typeface="+mn-ea"/>
                <a:sym typeface="Wingdings" pitchFamily="2" charset="2"/>
              </a:rPr>
              <a:t>(select </a:t>
            </a:r>
            <a:r>
              <a:rPr lang="ko-KR" altLang="en-US" sz="2000" dirty="0">
                <a:latin typeface="+mn-ea"/>
                <a:sym typeface="Wingdings" pitchFamily="2" charset="2"/>
              </a:rPr>
              <a:t>제외</a:t>
            </a:r>
            <a:r>
              <a:rPr lang="en-US" altLang="ko-KR" sz="2000" dirty="0">
                <a:latin typeface="+mn-ea"/>
                <a:sym typeface="Wingdings" pitchFamily="2" charset="2"/>
              </a:rPr>
              <a:t>)</a:t>
            </a:r>
          </a:p>
          <a:p>
            <a:pPr lvl="1">
              <a:defRPr/>
            </a:pPr>
            <a:endParaRPr lang="en-US" altLang="ko-KR" sz="2000" dirty="0">
              <a:latin typeface="+mn-ea"/>
            </a:endParaRPr>
          </a:p>
          <a:p>
            <a:pPr>
              <a:defRPr/>
            </a:pPr>
            <a:r>
              <a:rPr lang="en-US" altLang="ko-KR" sz="2200" dirty="0">
                <a:latin typeface="+mn-ea"/>
              </a:rPr>
              <a:t>DDL(Data Definition Language: </a:t>
            </a:r>
            <a:r>
              <a:rPr lang="ko-KR" altLang="en-US" sz="2200" dirty="0">
                <a:latin typeface="+mn-ea"/>
              </a:rPr>
              <a:t>데이터 정의 언어</a:t>
            </a:r>
            <a:r>
              <a:rPr lang="en-US" altLang="ko-KR" sz="220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데이터베이스 개체를 생성</a:t>
            </a:r>
            <a:r>
              <a:rPr lang="en-US" altLang="ko-KR" sz="2000" dirty="0">
                <a:latin typeface="+mn-ea"/>
              </a:rPr>
              <a:t>/</a:t>
            </a:r>
            <a:r>
              <a:rPr lang="ko-KR" altLang="en-US" sz="2000" dirty="0">
                <a:latin typeface="+mn-ea"/>
              </a:rPr>
              <a:t>삭제</a:t>
            </a:r>
            <a:r>
              <a:rPr lang="en-US" altLang="ko-KR" sz="2000" dirty="0">
                <a:latin typeface="+mn-ea"/>
              </a:rPr>
              <a:t>/</a:t>
            </a:r>
            <a:r>
              <a:rPr lang="ko-KR" altLang="en-US" sz="2000" dirty="0">
                <a:latin typeface="+mn-ea"/>
              </a:rPr>
              <a:t>변경하는데 사용됨</a:t>
            </a:r>
            <a:endParaRPr lang="en-US" altLang="ko-KR" sz="2000" dirty="0">
              <a:latin typeface="+mn-ea"/>
            </a:endParaRPr>
          </a:p>
          <a:p>
            <a:pPr lvl="1">
              <a:defRPr/>
            </a:pPr>
            <a:r>
              <a:rPr lang="en-US" altLang="ko-KR" sz="2000" dirty="0">
                <a:latin typeface="+mn-ea"/>
              </a:rPr>
              <a:t>CREATE, DROP, ALTER </a:t>
            </a:r>
            <a:r>
              <a:rPr lang="ko-KR" altLang="en-US" sz="2000" dirty="0">
                <a:latin typeface="+mn-ea"/>
              </a:rPr>
              <a:t>등이 해당됨</a:t>
            </a:r>
            <a:endParaRPr lang="en-US" altLang="ko-KR" sz="2000" dirty="0">
              <a:latin typeface="+mn-ea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트랜잭션을 발생시키지 않음</a:t>
            </a:r>
            <a:endParaRPr lang="en-US" altLang="ko-KR" sz="2000" dirty="0">
              <a:latin typeface="+mn-ea"/>
            </a:endParaRPr>
          </a:p>
          <a:p>
            <a:pPr lvl="1">
              <a:defRPr/>
            </a:pPr>
            <a:endParaRPr lang="en-US" altLang="ko-KR" sz="2000" dirty="0">
              <a:latin typeface="+mn-ea"/>
            </a:endParaRPr>
          </a:p>
          <a:p>
            <a:pPr>
              <a:defRPr/>
            </a:pPr>
            <a:r>
              <a:rPr lang="en-US" altLang="ko-KR" sz="2200" dirty="0">
                <a:latin typeface="+mn-ea"/>
              </a:rPr>
              <a:t>DCL(Data Control Language: </a:t>
            </a:r>
            <a:r>
              <a:rPr lang="ko-KR" altLang="en-US" sz="2200" dirty="0">
                <a:latin typeface="+mn-ea"/>
              </a:rPr>
              <a:t>데이터 제어 언어</a:t>
            </a:r>
            <a:r>
              <a:rPr lang="en-US" altLang="ko-KR" sz="2200" dirty="0">
                <a:latin typeface="+mn-ea"/>
              </a:rPr>
              <a:t>)</a:t>
            </a:r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사용자에게 권한부여시에 주로 사용됨</a:t>
            </a:r>
            <a:endParaRPr lang="en-US" altLang="ko-KR" sz="2000" dirty="0">
              <a:latin typeface="+mn-ea"/>
            </a:endParaRPr>
          </a:p>
          <a:p>
            <a:pPr lvl="1">
              <a:defRPr/>
            </a:pPr>
            <a:r>
              <a:rPr lang="en-US" altLang="ko-KR" sz="2000" dirty="0">
                <a:latin typeface="+mn-ea"/>
              </a:rPr>
              <a:t>GRANT, REVOKE, DENY </a:t>
            </a:r>
            <a:r>
              <a:rPr lang="ko-KR" altLang="en-US" sz="2000" dirty="0">
                <a:latin typeface="+mn-ea"/>
              </a:rPr>
              <a:t>등이 해당됨</a:t>
            </a:r>
            <a:endParaRPr lang="en-US" altLang="ko-KR" sz="2000" dirty="0">
              <a:latin typeface="+mn-ea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4821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latin typeface="+mn-ea"/>
              </a:rPr>
              <a:t>SELECT </a:t>
            </a:r>
            <a:r>
              <a:rPr lang="ko-KR" altLang="en-US" sz="2800" dirty="0">
                <a:latin typeface="+mn-ea"/>
              </a:rPr>
              <a:t>문 </a:t>
            </a:r>
            <a:r>
              <a:rPr lang="en-US" altLang="ko-KR" sz="2800" dirty="0">
                <a:latin typeface="+mn-ea"/>
              </a:rPr>
              <a:t>&gt;&gt; </a:t>
            </a:r>
            <a:r>
              <a:rPr lang="en-US" altLang="ko-KR" sz="2400" dirty="0"/>
              <a:t>T-SQL</a:t>
            </a:r>
            <a:r>
              <a:rPr lang="ko-KR" altLang="en-US" sz="2400" dirty="0"/>
              <a:t>의 분류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240337"/>
          </a:xfrm>
        </p:spPr>
        <p:txBody>
          <a:bodyPr/>
          <a:lstStyle/>
          <a:p>
            <a:pPr>
              <a:defRPr/>
            </a:pPr>
            <a:r>
              <a:rPr lang="en-US" altLang="ko-KR" sz="2200" dirty="0">
                <a:latin typeface="+mn-ea"/>
              </a:rPr>
              <a:t>INSERT </a:t>
            </a:r>
            <a:r>
              <a:rPr lang="ko-KR" altLang="en-US" sz="2200" dirty="0">
                <a:latin typeface="+mn-ea"/>
              </a:rPr>
              <a:t>문 기본</a:t>
            </a:r>
            <a:endParaRPr lang="en-US" altLang="ko-KR" sz="2200" dirty="0">
              <a:latin typeface="+mn-ea"/>
            </a:endParaRPr>
          </a:p>
          <a:p>
            <a:pPr>
              <a:defRPr/>
            </a:pPr>
            <a:endParaRPr lang="en-US" altLang="ko-KR" sz="2200" dirty="0">
              <a:latin typeface="+mn-ea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  <a:sym typeface="Wingdings" pitchFamily="2" charset="2"/>
              </a:rPr>
              <a:t>구문 형식</a:t>
            </a:r>
            <a:endParaRPr lang="en-US" altLang="ko-KR" sz="2000" dirty="0">
              <a:latin typeface="+mn-ea"/>
              <a:sym typeface="Wingdings" pitchFamily="2" charset="2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latin typeface="+mn-ea"/>
                <a:sym typeface="Wingdings" pitchFamily="2" charset="2"/>
              </a:rPr>
              <a:t>INSERT [INTO] &lt;</a:t>
            </a:r>
            <a:r>
              <a:rPr lang="ko-KR" altLang="en-US" sz="2000" dirty="0">
                <a:latin typeface="+mn-ea"/>
                <a:sym typeface="Wingdings" pitchFamily="2" charset="2"/>
              </a:rPr>
              <a:t>테이블</a:t>
            </a:r>
            <a:r>
              <a:rPr lang="en-US" altLang="ko-KR" sz="2000" dirty="0">
                <a:latin typeface="+mn-ea"/>
                <a:sym typeface="Wingdings" pitchFamily="2" charset="2"/>
              </a:rPr>
              <a:t>&gt; [(</a:t>
            </a:r>
            <a:r>
              <a:rPr lang="ko-KR" altLang="en-US" sz="2000" dirty="0">
                <a:latin typeface="+mn-ea"/>
                <a:sym typeface="Wingdings" pitchFamily="2" charset="2"/>
              </a:rPr>
              <a:t>열</a:t>
            </a:r>
            <a:r>
              <a:rPr lang="en-US" altLang="ko-KR" sz="2000" dirty="0">
                <a:latin typeface="+mn-ea"/>
                <a:sym typeface="Wingdings" pitchFamily="2" charset="2"/>
              </a:rPr>
              <a:t>1, </a:t>
            </a:r>
            <a:r>
              <a:rPr lang="ko-KR" altLang="en-US" sz="2000" dirty="0">
                <a:latin typeface="+mn-ea"/>
                <a:sym typeface="Wingdings" pitchFamily="2" charset="2"/>
              </a:rPr>
              <a:t>열</a:t>
            </a:r>
            <a:r>
              <a:rPr lang="en-US" altLang="ko-KR" sz="2000" dirty="0">
                <a:latin typeface="+mn-ea"/>
                <a:sym typeface="Wingdings" pitchFamily="2" charset="2"/>
              </a:rPr>
              <a:t>2, …)] VALUES (</a:t>
            </a:r>
            <a:r>
              <a:rPr lang="ko-KR" altLang="en-US" sz="2000" dirty="0">
                <a:latin typeface="+mn-ea"/>
                <a:sym typeface="Wingdings" pitchFamily="2" charset="2"/>
              </a:rPr>
              <a:t>값</a:t>
            </a:r>
            <a:r>
              <a:rPr lang="en-US" altLang="ko-KR" sz="2000" dirty="0">
                <a:latin typeface="+mn-ea"/>
                <a:sym typeface="Wingdings" pitchFamily="2" charset="2"/>
              </a:rPr>
              <a:t>1, </a:t>
            </a:r>
            <a:r>
              <a:rPr lang="ko-KR" altLang="en-US" sz="2000" dirty="0">
                <a:latin typeface="+mn-ea"/>
                <a:sym typeface="Wingdings" pitchFamily="2" charset="2"/>
              </a:rPr>
              <a:t>값</a:t>
            </a:r>
            <a:r>
              <a:rPr lang="en-US" altLang="ko-KR" sz="2000" dirty="0">
                <a:latin typeface="+mn-ea"/>
                <a:sym typeface="Wingdings" pitchFamily="2" charset="2"/>
              </a:rPr>
              <a:t>2 …)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endParaRPr lang="en-US" altLang="ko-KR" sz="1800" dirty="0">
              <a:latin typeface="+mn-ea"/>
              <a:sym typeface="Wingdings" pitchFamily="2" charset="2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사용 예</a:t>
            </a:r>
            <a:endParaRPr lang="en-US" altLang="ko-KR" sz="2000" dirty="0">
              <a:latin typeface="+mn-ea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latin typeface="+mn-ea"/>
              </a:rPr>
              <a:t>INSERT INTO testTbl1 VALUES (1, '</a:t>
            </a:r>
            <a:r>
              <a:rPr lang="ko-KR" altLang="en-US" sz="2000" dirty="0">
                <a:latin typeface="+mn-ea"/>
              </a:rPr>
              <a:t>홍길동</a:t>
            </a:r>
            <a:r>
              <a:rPr lang="en-US" altLang="ko-KR" sz="2000" dirty="0">
                <a:latin typeface="+mn-ea"/>
              </a:rPr>
              <a:t>', 25)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2000" dirty="0">
                <a:latin typeface="+mn-ea"/>
              </a:rPr>
              <a:t>INSERT INTO testTbl1(id, </a:t>
            </a:r>
            <a:r>
              <a:rPr lang="en-US" altLang="ko-KR" sz="2000" dirty="0" err="1">
                <a:latin typeface="+mn-ea"/>
              </a:rPr>
              <a:t>userName</a:t>
            </a:r>
            <a:r>
              <a:rPr lang="en-US" altLang="ko-KR" sz="2000" dirty="0">
                <a:latin typeface="+mn-ea"/>
              </a:rPr>
              <a:t>) VALUES (2, ＇</a:t>
            </a:r>
            <a:r>
              <a:rPr lang="ko-KR" altLang="en-US" sz="2000" dirty="0" err="1">
                <a:latin typeface="+mn-ea"/>
              </a:rPr>
              <a:t>설현</a:t>
            </a:r>
            <a:r>
              <a:rPr lang="en-US" altLang="ko-KR" sz="2000" dirty="0">
                <a:latin typeface="+mn-ea"/>
              </a:rPr>
              <a:t>')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3557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435975" cy="6429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2800" dirty="0"/>
              <a:t>데이터의 변경을 위한 </a:t>
            </a:r>
            <a:r>
              <a:rPr lang="en-US" altLang="ko-KR" sz="2800" dirty="0"/>
              <a:t>SQL </a:t>
            </a:r>
            <a:r>
              <a:rPr lang="ko-KR" altLang="en-US" sz="2800" dirty="0"/>
              <a:t>문 </a:t>
            </a:r>
            <a:r>
              <a:rPr lang="en-US" altLang="ko-KR" sz="2400" dirty="0"/>
              <a:t>&gt;&gt; </a:t>
            </a:r>
            <a:r>
              <a:rPr lang="ko-KR" altLang="en-US" sz="2400" dirty="0"/>
              <a:t>데이터 삽입 </a:t>
            </a:r>
            <a:r>
              <a:rPr lang="en-US" altLang="ko-KR" sz="2400" dirty="0"/>
              <a:t>: Insert (1/4)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240337"/>
          </a:xfrm>
        </p:spPr>
        <p:txBody>
          <a:bodyPr/>
          <a:lstStyle/>
          <a:p>
            <a:pPr>
              <a:defRPr/>
            </a:pPr>
            <a:r>
              <a:rPr lang="ko-KR" altLang="en-US" sz="2200" dirty="0">
                <a:latin typeface="+mn-ea"/>
              </a:rPr>
              <a:t>자동으로 증가하는 </a:t>
            </a:r>
            <a:r>
              <a:rPr lang="en-US" altLang="ko-KR" sz="2200" dirty="0">
                <a:latin typeface="+mn-ea"/>
              </a:rPr>
              <a:t>IDENTITY</a:t>
            </a:r>
          </a:p>
          <a:p>
            <a:pPr lvl="1">
              <a:defRPr/>
            </a:pPr>
            <a:r>
              <a:rPr lang="en-US" altLang="ko-KR" sz="2000" dirty="0">
                <a:latin typeface="+mn-ea"/>
              </a:rPr>
              <a:t>IDENTITY </a:t>
            </a:r>
            <a:r>
              <a:rPr lang="ko-KR" altLang="en-US" sz="2000" dirty="0" err="1">
                <a:latin typeface="+mn-ea"/>
              </a:rPr>
              <a:t>지정시에는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입력값을</a:t>
            </a:r>
            <a:r>
              <a:rPr lang="ko-KR" altLang="en-US" sz="2000" dirty="0">
                <a:latin typeface="+mn-ea"/>
              </a:rPr>
              <a:t> 생략 </a:t>
            </a:r>
            <a:r>
              <a:rPr lang="en-US" altLang="ko-KR" sz="2000" dirty="0">
                <a:latin typeface="+mn-ea"/>
              </a:rPr>
              <a:t>/ DEFAULT </a:t>
            </a:r>
            <a:r>
              <a:rPr lang="ko-KR" altLang="en-US" sz="2000" dirty="0">
                <a:latin typeface="+mn-ea"/>
              </a:rPr>
              <a:t>값</a:t>
            </a:r>
            <a:endParaRPr lang="en-US" altLang="ko-KR" sz="2000" dirty="0">
              <a:latin typeface="+mn-ea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CREATE TABLE testTbl2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(id </a:t>
            </a:r>
            <a:r>
              <a:rPr lang="en-US" altLang="ko-KR" sz="1800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 IDENTITY,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</a:t>
            </a:r>
            <a:r>
              <a:rPr lang="en-US" altLang="ko-KR" sz="1800" dirty="0" err="1">
                <a:latin typeface="+mn-ea"/>
              </a:rPr>
              <a:t>userName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nchar</a:t>
            </a:r>
            <a:r>
              <a:rPr lang="en-US" altLang="ko-KR" sz="1800" dirty="0">
                <a:latin typeface="+mn-ea"/>
              </a:rPr>
              <a:t>(3),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age </a:t>
            </a:r>
            <a:r>
              <a:rPr lang="en-US" altLang="ko-KR" sz="1800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,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nation </a:t>
            </a:r>
            <a:r>
              <a:rPr lang="en-US" altLang="ko-KR" sz="1800" dirty="0" err="1">
                <a:latin typeface="+mn-ea"/>
              </a:rPr>
              <a:t>nchar</a:t>
            </a:r>
            <a:r>
              <a:rPr lang="en-US" altLang="ko-KR" sz="1800" dirty="0">
                <a:latin typeface="+mn-ea"/>
              </a:rPr>
              <a:t>(4) DEFAULT '</a:t>
            </a:r>
            <a:r>
              <a:rPr lang="ko-KR" altLang="en-US" sz="1800" dirty="0">
                <a:latin typeface="+mn-ea"/>
              </a:rPr>
              <a:t>대한민국</a:t>
            </a:r>
            <a:r>
              <a:rPr lang="en-US" altLang="ko-KR" sz="1800" dirty="0">
                <a:latin typeface="+mn-ea"/>
              </a:rPr>
              <a:t>');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GO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INSERT INTO testTbl2 VALUES </a:t>
            </a:r>
          </a:p>
          <a:p>
            <a:pPr lvl="1">
              <a:defRPr/>
            </a:pPr>
            <a:r>
              <a:rPr lang="ko-KR" altLang="en-US" sz="2000" dirty="0"/>
              <a:t>강제로 </a:t>
            </a:r>
            <a:r>
              <a:rPr lang="en-US" altLang="ko-KR" sz="2000" dirty="0"/>
              <a:t>IDENTITY </a:t>
            </a:r>
            <a:r>
              <a:rPr lang="ko-KR" altLang="en-US" sz="2000" dirty="0"/>
              <a:t>값을 입력하고 싶다면</a:t>
            </a:r>
            <a:endParaRPr lang="en-US" altLang="ko-KR" sz="2000" dirty="0">
              <a:latin typeface="+mn-ea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SET IDENTITY_INSERT testTbl2 ON;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GO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INSERT INTO testTbl2(id, </a:t>
            </a:r>
            <a:r>
              <a:rPr lang="en-US" altLang="ko-KR" sz="1800" dirty="0" err="1">
                <a:latin typeface="+mn-ea"/>
              </a:rPr>
              <a:t>userName,age,nation</a:t>
            </a:r>
            <a:r>
              <a:rPr lang="en-US" altLang="ko-KR" sz="1800" dirty="0">
                <a:latin typeface="+mn-ea"/>
              </a:rPr>
              <a:t>) VALUES (11,＇</a:t>
            </a:r>
            <a:r>
              <a:rPr lang="ko-KR" altLang="en-US" sz="1800" dirty="0" err="1">
                <a:latin typeface="+mn-ea"/>
              </a:rPr>
              <a:t>쯔위</a:t>
            </a:r>
            <a:r>
              <a:rPr lang="en-US" altLang="ko-KR" sz="1800" dirty="0">
                <a:latin typeface="+mn-ea"/>
              </a:rPr>
              <a:t>',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18, ＇</a:t>
            </a:r>
            <a:r>
              <a:rPr lang="ko-KR" altLang="en-US" sz="1800" dirty="0">
                <a:latin typeface="+mn-ea"/>
              </a:rPr>
              <a:t>대만</a:t>
            </a:r>
            <a:r>
              <a:rPr lang="en-US" altLang="ko-KR" sz="1800" dirty="0">
                <a:latin typeface="+mn-ea"/>
              </a:rPr>
              <a:t>');</a:t>
            </a:r>
            <a:endParaRPr lang="en-US" altLang="ko-KR" sz="2400" dirty="0">
              <a:latin typeface="+mn-ea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3557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435975" cy="6429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2800" dirty="0"/>
              <a:t>데이터의 변경을 위한 </a:t>
            </a:r>
            <a:r>
              <a:rPr lang="en-US" altLang="ko-KR" sz="2800" dirty="0"/>
              <a:t>SQL </a:t>
            </a:r>
            <a:r>
              <a:rPr lang="ko-KR" altLang="en-US" sz="2800" dirty="0"/>
              <a:t>문 </a:t>
            </a:r>
            <a:r>
              <a:rPr lang="en-US" altLang="ko-KR" sz="2400" dirty="0"/>
              <a:t>&gt;&gt; </a:t>
            </a:r>
            <a:r>
              <a:rPr lang="ko-KR" altLang="en-US" sz="2400" dirty="0"/>
              <a:t>데이터 삽입 </a:t>
            </a:r>
            <a:r>
              <a:rPr lang="en-US" altLang="ko-KR" sz="2400" dirty="0"/>
              <a:t>: Insert (2/4)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240337"/>
          </a:xfrm>
        </p:spPr>
        <p:txBody>
          <a:bodyPr/>
          <a:lstStyle/>
          <a:p>
            <a:pPr>
              <a:defRPr/>
            </a:pPr>
            <a:r>
              <a:rPr lang="en-US" altLang="ko-KR" sz="2200" dirty="0">
                <a:latin typeface="+mn-ea"/>
              </a:rPr>
              <a:t>SEQUENCE</a:t>
            </a:r>
          </a:p>
          <a:p>
            <a:pPr lvl="1">
              <a:defRPr/>
            </a:pPr>
            <a:r>
              <a:rPr lang="en-US" altLang="ko-KR" sz="2000" dirty="0"/>
              <a:t>IDENTITY</a:t>
            </a:r>
            <a:r>
              <a:rPr lang="ko-KR" altLang="en-US" sz="2000" dirty="0"/>
              <a:t>와 같은 효과를 냄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오라클과 같은 방식을 제공하기 위한 개체임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시퀀스 예</a:t>
            </a:r>
            <a:endParaRPr lang="en-US" altLang="ko-KR" sz="2000" dirty="0">
              <a:latin typeface="+mn-ea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CREATE SEQUENCE </a:t>
            </a:r>
            <a:r>
              <a:rPr lang="en-US" altLang="ko-KR" sz="1800" dirty="0" err="1">
                <a:latin typeface="+mn-ea"/>
              </a:rPr>
              <a:t>idSEQ</a:t>
            </a:r>
            <a:endParaRPr lang="en-US" altLang="ko-KR" sz="1800" dirty="0">
              <a:latin typeface="+mn-ea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 START WITH 1 -- </a:t>
            </a:r>
            <a:r>
              <a:rPr lang="ko-KR" altLang="en-US" sz="1800" dirty="0" err="1">
                <a:latin typeface="+mn-ea"/>
              </a:rPr>
              <a:t>시작값</a:t>
            </a:r>
            <a:endParaRPr lang="ko-KR" altLang="en-US" sz="1800" dirty="0">
              <a:latin typeface="+mn-ea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 INCREMENT BY 1 ; -- </a:t>
            </a:r>
            <a:r>
              <a:rPr lang="ko-KR" altLang="en-US" sz="1800" dirty="0" err="1">
                <a:latin typeface="+mn-ea"/>
              </a:rPr>
              <a:t>증가값</a:t>
            </a:r>
            <a:r>
              <a:rPr lang="en-US" altLang="ko-KR" sz="1800" dirty="0">
                <a:latin typeface="+mn-ea"/>
              </a:rPr>
              <a:t> 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GO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INSERT INTO testTbl3 VALUES (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NEXT VALUE FOR </a:t>
            </a:r>
            <a:r>
              <a:rPr lang="en-US" altLang="ko-KR" sz="1800" b="1" dirty="0" err="1">
                <a:solidFill>
                  <a:srgbClr val="FF0000"/>
                </a:solidFill>
                <a:latin typeface="+mn-ea"/>
              </a:rPr>
              <a:t>idSEQ</a:t>
            </a:r>
            <a:r>
              <a:rPr lang="en-US" altLang="ko-KR" sz="1800" dirty="0">
                <a:latin typeface="+mn-ea"/>
              </a:rPr>
              <a:t>, '</a:t>
            </a:r>
            <a:r>
              <a:rPr lang="ko-KR" altLang="en-US" sz="1800" dirty="0">
                <a:latin typeface="+mn-ea"/>
              </a:rPr>
              <a:t>지민</a:t>
            </a:r>
            <a:r>
              <a:rPr lang="en-US" altLang="ko-KR" sz="1800" dirty="0">
                <a:latin typeface="+mn-ea"/>
              </a:rPr>
              <a:t>' ,25, DEFAULT);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endParaRPr lang="en-US" altLang="ko-KR" sz="1800" dirty="0">
              <a:latin typeface="+mn-ea"/>
            </a:endParaRPr>
          </a:p>
          <a:p>
            <a:pPr lvl="1">
              <a:defRPr/>
            </a:pPr>
            <a:r>
              <a:rPr lang="ko-KR" altLang="en-US" sz="2000" dirty="0"/>
              <a:t>변경은 </a:t>
            </a:r>
            <a:r>
              <a:rPr lang="en-US" altLang="ko-KR" sz="2000" dirty="0"/>
              <a:t>ALTER SEQUENCE </a:t>
            </a:r>
            <a:r>
              <a:rPr lang="ko-KR" altLang="en-US" sz="2000" dirty="0"/>
              <a:t>문 사용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특정 범위의 값이 반복되게 입력할 수 도 있음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3557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435975" cy="6429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2800" dirty="0"/>
              <a:t>데이터의 변경을 위한 </a:t>
            </a:r>
            <a:r>
              <a:rPr lang="en-US" altLang="ko-KR" sz="2800" dirty="0"/>
              <a:t>SQL </a:t>
            </a:r>
            <a:r>
              <a:rPr lang="ko-KR" altLang="en-US" sz="2800" dirty="0"/>
              <a:t>문 </a:t>
            </a:r>
            <a:r>
              <a:rPr lang="en-US" altLang="ko-KR" sz="2400" dirty="0"/>
              <a:t>&gt;&gt; </a:t>
            </a:r>
            <a:r>
              <a:rPr lang="ko-KR" altLang="en-US" sz="2400" dirty="0"/>
              <a:t>데이터 삽입 </a:t>
            </a:r>
            <a:r>
              <a:rPr lang="en-US" altLang="ko-KR" sz="2400" dirty="0"/>
              <a:t>: Insert (3/4)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240337"/>
          </a:xfrm>
        </p:spPr>
        <p:txBody>
          <a:bodyPr/>
          <a:lstStyle/>
          <a:p>
            <a:pPr>
              <a:defRPr/>
            </a:pPr>
            <a:r>
              <a:rPr lang="ko-KR" altLang="en-US" sz="2200" dirty="0">
                <a:latin typeface="+mn-ea"/>
              </a:rPr>
              <a:t>대량의 샘플데이터 생성</a:t>
            </a:r>
            <a:endParaRPr lang="en-US" altLang="ko-KR" sz="2200" dirty="0">
              <a:latin typeface="+mn-ea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형식</a:t>
            </a:r>
            <a:endParaRPr lang="en-US" altLang="ko-KR" sz="2000" dirty="0">
              <a:latin typeface="+mn-ea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INSERT INTO </a:t>
            </a:r>
            <a:r>
              <a:rPr lang="ko-KR" altLang="en-US" sz="1800" dirty="0">
                <a:latin typeface="+mn-ea"/>
              </a:rPr>
              <a:t>테이블이름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 err="1">
                <a:latin typeface="+mn-ea"/>
              </a:rPr>
              <a:t>열이름</a:t>
            </a:r>
            <a:r>
              <a:rPr lang="en-US" altLang="ko-KR" sz="1800" dirty="0">
                <a:latin typeface="+mn-ea"/>
              </a:rPr>
              <a:t>1, </a:t>
            </a:r>
            <a:r>
              <a:rPr lang="ko-KR" altLang="en-US" sz="1800" dirty="0" err="1">
                <a:latin typeface="+mn-ea"/>
              </a:rPr>
              <a:t>열이름</a:t>
            </a:r>
            <a:r>
              <a:rPr lang="en-US" altLang="ko-KR" sz="1800" dirty="0">
                <a:latin typeface="+mn-ea"/>
              </a:rPr>
              <a:t>2, …)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 SELECT </a:t>
            </a:r>
            <a:r>
              <a:rPr lang="ko-KR" altLang="en-US" sz="1800" dirty="0">
                <a:latin typeface="+mn-ea"/>
              </a:rPr>
              <a:t>문 </a:t>
            </a:r>
            <a:r>
              <a:rPr lang="en-US" altLang="ko-KR" sz="1800" dirty="0">
                <a:latin typeface="+mn-ea"/>
              </a:rPr>
              <a:t>;</a:t>
            </a:r>
          </a:p>
          <a:p>
            <a:pPr lvl="1">
              <a:defRPr/>
            </a:pPr>
            <a:endParaRPr lang="en-US" altLang="ko-KR" sz="2000" dirty="0">
              <a:latin typeface="+mn-ea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예</a:t>
            </a:r>
            <a:endParaRPr lang="en-US" altLang="ko-KR" sz="2000" dirty="0">
              <a:latin typeface="+mn-ea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USE </a:t>
            </a:r>
            <a:r>
              <a:rPr lang="en-US" altLang="ko-KR" sz="1800" dirty="0" err="1">
                <a:latin typeface="+mn-ea"/>
              </a:rPr>
              <a:t>tempDB</a:t>
            </a:r>
            <a:r>
              <a:rPr lang="en-US" altLang="ko-KR" sz="1800" dirty="0">
                <a:latin typeface="+mn-ea"/>
              </a:rPr>
              <a:t>;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CREATE TABLE testTbl6 (id </a:t>
            </a:r>
            <a:r>
              <a:rPr lang="en-US" altLang="ko-KR" sz="1800" dirty="0" err="1">
                <a:latin typeface="+mn-ea"/>
              </a:rPr>
              <a:t>int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err="1">
                <a:latin typeface="+mn-ea"/>
              </a:rPr>
              <a:t>Fname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nvarchar</a:t>
            </a:r>
            <a:r>
              <a:rPr lang="en-US" altLang="ko-KR" sz="1800" dirty="0">
                <a:latin typeface="+mn-ea"/>
              </a:rPr>
              <a:t>(50), </a:t>
            </a:r>
            <a:r>
              <a:rPr lang="en-US" altLang="ko-KR" sz="1800" dirty="0" err="1">
                <a:latin typeface="+mn-ea"/>
              </a:rPr>
              <a:t>Lname</a:t>
            </a:r>
            <a:endParaRPr lang="en-US" altLang="ko-KR" sz="1800" dirty="0">
              <a:latin typeface="+mn-ea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 </a:t>
            </a:r>
            <a:r>
              <a:rPr lang="en-US" altLang="ko-KR" sz="1800" dirty="0" err="1">
                <a:latin typeface="+mn-ea"/>
              </a:rPr>
              <a:t>nvarchar</a:t>
            </a:r>
            <a:r>
              <a:rPr lang="en-US" altLang="ko-KR" sz="1800" dirty="0">
                <a:latin typeface="+mn-ea"/>
              </a:rPr>
              <a:t>(50));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GO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INSERT INTO testTbl6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 SELECT </a:t>
            </a:r>
            <a:r>
              <a:rPr lang="en-US" altLang="ko-KR" sz="1800" dirty="0" err="1">
                <a:latin typeface="+mn-ea"/>
              </a:rPr>
              <a:t>BusinessEntityID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err="1">
                <a:latin typeface="+mn-ea"/>
              </a:rPr>
              <a:t>FirstName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err="1">
                <a:latin typeface="+mn-ea"/>
              </a:rPr>
              <a:t>LastName</a:t>
            </a:r>
            <a:endParaRPr lang="en-US" altLang="ko-KR" sz="1800" dirty="0">
              <a:latin typeface="+mn-ea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    FROM </a:t>
            </a:r>
            <a:r>
              <a:rPr lang="en-US" altLang="ko-KR" sz="1800" dirty="0" err="1">
                <a:latin typeface="+mn-ea"/>
              </a:rPr>
              <a:t>AdventureWorks.Person.Person</a:t>
            </a:r>
            <a:r>
              <a:rPr lang="en-US" altLang="ko-KR" sz="1800" dirty="0">
                <a:latin typeface="+mn-ea"/>
              </a:rPr>
              <a:t> ;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3557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435975" cy="6429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2800" dirty="0"/>
              <a:t>데이터의 변경을 위한 </a:t>
            </a:r>
            <a:r>
              <a:rPr lang="en-US" altLang="ko-KR" sz="2800" dirty="0"/>
              <a:t>SQL </a:t>
            </a:r>
            <a:r>
              <a:rPr lang="ko-KR" altLang="en-US" sz="2800" dirty="0"/>
              <a:t>문 </a:t>
            </a:r>
            <a:r>
              <a:rPr lang="en-US" altLang="ko-KR" sz="2400" dirty="0"/>
              <a:t>&gt;&gt; </a:t>
            </a:r>
            <a:r>
              <a:rPr lang="ko-KR" altLang="en-US" sz="2400" dirty="0"/>
              <a:t>데이터 삽입 </a:t>
            </a:r>
            <a:r>
              <a:rPr lang="en-US" altLang="ko-KR" sz="2400" dirty="0"/>
              <a:t>: Insert (4/4)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200" dirty="0">
                <a:latin typeface="+mn-ea"/>
              </a:rPr>
              <a:t>데이터의 수정 </a:t>
            </a:r>
            <a:r>
              <a:rPr lang="en-US" altLang="ko-KR" sz="2200" dirty="0">
                <a:latin typeface="+mn-ea"/>
              </a:rPr>
              <a:t>(Update)</a:t>
            </a:r>
          </a:p>
          <a:p>
            <a:pPr>
              <a:defRPr/>
            </a:pPr>
            <a:endParaRPr lang="en-US" altLang="ko-KR" sz="2400" dirty="0">
              <a:latin typeface="+mn-ea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  <a:sym typeface="Wingdings" pitchFamily="2" charset="2"/>
              </a:rPr>
              <a:t>구문 형식</a:t>
            </a:r>
            <a:endParaRPr lang="en-US" altLang="ko-KR" sz="2000" dirty="0">
              <a:latin typeface="+mn-ea"/>
              <a:sym typeface="Wingdings" pitchFamily="2" charset="2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  <a:sym typeface="Wingdings" pitchFamily="2" charset="2"/>
              </a:rPr>
              <a:t>UPDATE </a:t>
            </a:r>
            <a:r>
              <a:rPr lang="ko-KR" altLang="en-US" sz="1800" dirty="0">
                <a:latin typeface="+mn-ea"/>
                <a:sym typeface="Wingdings" pitchFamily="2" charset="2"/>
              </a:rPr>
              <a:t>테이블이름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  <a:sym typeface="Wingdings" pitchFamily="2" charset="2"/>
              </a:rPr>
              <a:t>  SET </a:t>
            </a:r>
            <a:r>
              <a:rPr lang="ko-KR" altLang="en-US" sz="1800" dirty="0">
                <a:latin typeface="+mn-ea"/>
                <a:sym typeface="Wingdings" pitchFamily="2" charset="2"/>
              </a:rPr>
              <a:t>열</a:t>
            </a:r>
            <a:r>
              <a:rPr lang="en-US" altLang="ko-KR" sz="1800" dirty="0">
                <a:latin typeface="+mn-ea"/>
                <a:sym typeface="Wingdings" pitchFamily="2" charset="2"/>
              </a:rPr>
              <a:t>1=</a:t>
            </a:r>
            <a:r>
              <a:rPr lang="ko-KR" altLang="en-US" sz="1800" dirty="0">
                <a:latin typeface="+mn-ea"/>
                <a:sym typeface="Wingdings" pitchFamily="2" charset="2"/>
              </a:rPr>
              <a:t>값</a:t>
            </a:r>
            <a:r>
              <a:rPr lang="en-US" altLang="ko-KR" sz="1800" dirty="0">
                <a:latin typeface="+mn-ea"/>
                <a:sym typeface="Wingdings" pitchFamily="2" charset="2"/>
              </a:rPr>
              <a:t>1, </a:t>
            </a:r>
            <a:r>
              <a:rPr lang="ko-KR" altLang="en-US" sz="1800" dirty="0">
                <a:latin typeface="+mn-ea"/>
                <a:sym typeface="Wingdings" pitchFamily="2" charset="2"/>
              </a:rPr>
              <a:t>열</a:t>
            </a:r>
            <a:r>
              <a:rPr lang="en-US" altLang="ko-KR" sz="1800" dirty="0">
                <a:latin typeface="+mn-ea"/>
                <a:sym typeface="Wingdings" pitchFamily="2" charset="2"/>
              </a:rPr>
              <a:t>2=</a:t>
            </a:r>
            <a:r>
              <a:rPr lang="ko-KR" altLang="en-US" sz="1800" dirty="0">
                <a:latin typeface="+mn-ea"/>
                <a:sym typeface="Wingdings" pitchFamily="2" charset="2"/>
              </a:rPr>
              <a:t>값</a:t>
            </a:r>
            <a:r>
              <a:rPr lang="en-US" altLang="ko-KR" sz="1800" dirty="0">
                <a:latin typeface="+mn-ea"/>
                <a:sym typeface="Wingdings" pitchFamily="2" charset="2"/>
              </a:rPr>
              <a:t>2 …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  <a:sym typeface="Wingdings" pitchFamily="2" charset="2"/>
              </a:rPr>
              <a:t>  WHERE </a:t>
            </a:r>
            <a:r>
              <a:rPr lang="ko-KR" altLang="en-US" sz="1800" dirty="0">
                <a:latin typeface="+mn-ea"/>
                <a:sym typeface="Wingdings" pitchFamily="2" charset="2"/>
              </a:rPr>
              <a:t>조건</a:t>
            </a:r>
            <a:endParaRPr lang="en-US" altLang="ko-KR" sz="1800" dirty="0">
              <a:latin typeface="+mn-ea"/>
              <a:sym typeface="Wingdings" pitchFamily="2" charset="2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endParaRPr lang="en-US" altLang="ko-KR" sz="1800" dirty="0">
              <a:latin typeface="+mn-ea"/>
              <a:sym typeface="Wingdings" pitchFamily="2" charset="2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사용 예</a:t>
            </a:r>
            <a:endParaRPr lang="en-US" altLang="ko-KR" sz="2000" dirty="0">
              <a:latin typeface="+mn-ea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UPDATE testTbl6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SET </a:t>
            </a:r>
            <a:r>
              <a:rPr lang="en-US" altLang="ko-KR" sz="1800" dirty="0" err="1">
                <a:latin typeface="+mn-ea"/>
              </a:rPr>
              <a:t>Lname</a:t>
            </a:r>
            <a:r>
              <a:rPr lang="en-US" altLang="ko-KR" sz="1800" dirty="0">
                <a:latin typeface="+mn-ea"/>
              </a:rPr>
              <a:t> = '</a:t>
            </a:r>
            <a:r>
              <a:rPr lang="ko-KR" altLang="en-US" sz="1800" dirty="0">
                <a:latin typeface="+mn-ea"/>
              </a:rPr>
              <a:t>없음</a:t>
            </a:r>
            <a:r>
              <a:rPr lang="en-US" altLang="ko-KR" sz="1800" dirty="0">
                <a:latin typeface="+mn-ea"/>
              </a:rPr>
              <a:t>'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WHERE </a:t>
            </a:r>
            <a:r>
              <a:rPr lang="en-US" altLang="ko-KR" sz="1800" dirty="0" err="1">
                <a:latin typeface="+mn-ea"/>
              </a:rPr>
              <a:t>Fname</a:t>
            </a:r>
            <a:r>
              <a:rPr lang="en-US" altLang="ko-KR" sz="1800" dirty="0">
                <a:latin typeface="+mn-ea"/>
              </a:rPr>
              <a:t> = 'Kim';</a:t>
            </a:r>
          </a:p>
          <a:p>
            <a:pPr lvl="3">
              <a:buFont typeface="Wingdings 2" panose="05020102010507070707" pitchFamily="18" charset="2"/>
              <a:buNone/>
              <a:defRPr/>
            </a:pPr>
            <a:endParaRPr lang="en-US" altLang="ko-KR" sz="1600" dirty="0">
              <a:latin typeface="+mn-ea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3557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435975" cy="6429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2800" dirty="0"/>
              <a:t>데이터의 변경을 위한 </a:t>
            </a:r>
            <a:r>
              <a:rPr lang="en-US" altLang="ko-KR" sz="2800" dirty="0"/>
              <a:t>SQL </a:t>
            </a:r>
            <a:r>
              <a:rPr lang="ko-KR" altLang="en-US" sz="2800" dirty="0"/>
              <a:t>문 </a:t>
            </a:r>
            <a:r>
              <a:rPr lang="en-US" altLang="ko-KR" sz="2400" dirty="0"/>
              <a:t>&gt;&gt; </a:t>
            </a:r>
            <a:r>
              <a:rPr lang="ko-KR" altLang="en-US" sz="2400" dirty="0"/>
              <a:t>데이터 수정 </a:t>
            </a:r>
            <a:r>
              <a:rPr lang="en-US" altLang="ko-KR" sz="2400" dirty="0"/>
              <a:t>: Update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200" dirty="0">
                <a:latin typeface="+mn-ea"/>
              </a:rPr>
              <a:t>데이터의 삭제 </a:t>
            </a:r>
            <a:r>
              <a:rPr lang="en-US" altLang="ko-KR" sz="2200" dirty="0">
                <a:latin typeface="+mn-ea"/>
              </a:rPr>
              <a:t>(Delete)</a:t>
            </a:r>
          </a:p>
          <a:p>
            <a:pPr>
              <a:defRPr/>
            </a:pPr>
            <a:endParaRPr lang="en-US" altLang="ko-KR" sz="2200" dirty="0">
              <a:latin typeface="+mn-ea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  <a:sym typeface="Wingdings" pitchFamily="2" charset="2"/>
              </a:rPr>
              <a:t>구문 형식</a:t>
            </a:r>
            <a:endParaRPr lang="en-US" altLang="ko-KR" sz="2000" dirty="0">
              <a:latin typeface="+mn-ea"/>
              <a:sym typeface="Wingdings" pitchFamily="2" charset="2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  <a:sym typeface="Wingdings" pitchFamily="2" charset="2"/>
              </a:rPr>
              <a:t>DELETE </a:t>
            </a:r>
            <a:r>
              <a:rPr lang="ko-KR" altLang="en-US" sz="1800" dirty="0">
                <a:latin typeface="+mn-ea"/>
                <a:sym typeface="Wingdings" pitchFamily="2" charset="2"/>
              </a:rPr>
              <a:t>테이블이름 </a:t>
            </a:r>
            <a:r>
              <a:rPr lang="en-US" altLang="ko-KR" sz="1800" dirty="0">
                <a:latin typeface="+mn-ea"/>
                <a:sym typeface="Wingdings" pitchFamily="2" charset="2"/>
              </a:rPr>
              <a:t>WHRER </a:t>
            </a:r>
            <a:r>
              <a:rPr lang="ko-KR" altLang="en-US" sz="1800" dirty="0">
                <a:latin typeface="+mn-ea"/>
                <a:sym typeface="Wingdings" pitchFamily="2" charset="2"/>
              </a:rPr>
              <a:t>조건</a:t>
            </a:r>
            <a:endParaRPr lang="en-US" altLang="ko-KR" sz="1800" dirty="0">
              <a:latin typeface="+mn-ea"/>
              <a:sym typeface="Wingdings" pitchFamily="2" charset="2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endParaRPr lang="en-US" altLang="ko-KR" sz="1800" dirty="0">
              <a:latin typeface="+mn-ea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사용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예</a:t>
            </a:r>
            <a:endParaRPr lang="en-US" altLang="ko-KR" sz="2000" dirty="0">
              <a:latin typeface="+mn-ea"/>
            </a:endParaRPr>
          </a:p>
          <a:p>
            <a:pPr lvl="3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DELETE testTbl6 WHERE Fname = 'Kim'</a:t>
            </a:r>
            <a:endParaRPr lang="ko-KR" altLang="en-US" sz="1800" dirty="0">
              <a:latin typeface="+mn-ea"/>
            </a:endParaRPr>
          </a:p>
          <a:p>
            <a:pPr lvl="1">
              <a:defRPr/>
            </a:pPr>
            <a:endParaRPr lang="en-US" altLang="ko-KR" sz="2000" dirty="0">
              <a:latin typeface="+mn-ea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3557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435975" cy="642937"/>
          </a:xfrm>
        </p:spPr>
        <p:txBody>
          <a:bodyPr/>
          <a:lstStyle/>
          <a:p>
            <a:pPr>
              <a:defRPr/>
            </a:pPr>
            <a:r>
              <a:rPr lang="ko-KR" altLang="en-US" sz="2800" dirty="0"/>
              <a:t>데이터의 변경을 위한 </a:t>
            </a:r>
            <a:r>
              <a:rPr lang="en-US" altLang="ko-KR" sz="2800" dirty="0"/>
              <a:t>SQL </a:t>
            </a:r>
            <a:r>
              <a:rPr lang="ko-KR" altLang="en-US" sz="2800" dirty="0"/>
              <a:t>문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데이터 삭제 </a:t>
            </a:r>
            <a:r>
              <a:rPr lang="en-US" altLang="ko-KR" sz="2000" dirty="0"/>
              <a:t>: Delete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571500" y="642938"/>
            <a:ext cx="8229600" cy="642937"/>
          </a:xfr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/>
          </a:gradFill>
        </p:spPr>
        <p:txBody>
          <a:bodyPr/>
          <a:lstStyle/>
          <a:p>
            <a:pPr eaLnBrk="1" hangingPunct="1">
              <a:defRPr/>
            </a:pPr>
            <a:r>
              <a:rPr lang="en-US" altLang="ko-KR" sz="2400"/>
              <a:t>&lt;</a:t>
            </a:r>
            <a:r>
              <a:rPr lang="ko-KR" altLang="en-US" sz="2400"/>
              <a:t>실습</a:t>
            </a:r>
            <a:r>
              <a:rPr lang="en-US" altLang="ko-KR" sz="2400"/>
              <a:t>5&gt; </a:t>
            </a:r>
            <a:r>
              <a:rPr lang="ko-KR" altLang="en-US" sz="2400"/>
              <a:t>대용량의 테이블 삭제</a:t>
            </a:r>
          </a:p>
        </p:txBody>
      </p:sp>
      <p:sp>
        <p:nvSpPr>
          <p:cNvPr id="36868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400" dirty="0">
                <a:latin typeface="+mn-ea"/>
              </a:rPr>
              <a:t>실습 목표</a:t>
            </a:r>
            <a:endParaRPr lang="en-US" altLang="ko-KR" sz="2400" dirty="0">
              <a:latin typeface="+mn-ea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테이블을 삭제하기 위한 방법</a:t>
            </a:r>
            <a:r>
              <a:rPr lang="en-US" altLang="ko-KR" sz="2000" dirty="0">
                <a:latin typeface="+mn-ea"/>
              </a:rPr>
              <a:t>(Delete, Drop, Truncate)</a:t>
            </a:r>
            <a:r>
              <a:rPr lang="ko-KR" altLang="en-US" sz="2000" dirty="0">
                <a:latin typeface="+mn-ea"/>
              </a:rPr>
              <a:t>들을 알아 보고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성능에 효율적인 것을 확인해 보자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sz="2000" dirty="0">
              <a:latin typeface="+mn-ea"/>
            </a:endParaRPr>
          </a:p>
          <a:p>
            <a:pPr>
              <a:defRPr/>
            </a:pPr>
            <a:r>
              <a:rPr lang="ko-KR" altLang="en-US" sz="2400" dirty="0">
                <a:latin typeface="+mn-ea"/>
              </a:rPr>
              <a:t>실행 결과</a:t>
            </a:r>
            <a:endParaRPr lang="en-US" altLang="ko-KR" sz="2400" dirty="0">
              <a:latin typeface="+mn-ea"/>
            </a:endParaRPr>
          </a:p>
          <a:p>
            <a:pPr>
              <a:defRPr/>
            </a:pPr>
            <a:endParaRPr lang="ko-KR" altLang="en-US" sz="2400" dirty="0">
              <a:latin typeface="+mn-ea"/>
            </a:endParaRPr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pic>
        <p:nvPicPr>
          <p:cNvPr id="45062" name="Picture 4" descr="C:\Users\재남\AppData\Local\Microsoft\Windows\Temporary Internet Files\Content.IE5\25J6KPFC\MP900289582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0452">
            <a:off x="8278813" y="650875"/>
            <a:ext cx="63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그림 7" descr="C:\Users\JOHNBANN\AppData\Local\Temp\SNAGHTML76ac16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3500438"/>
            <a:ext cx="75152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200" dirty="0">
                <a:latin typeface="+mn-ea"/>
              </a:rPr>
              <a:t>하나의 문장에서 경우에 따라서 </a:t>
            </a:r>
            <a:r>
              <a:rPr lang="en-US" altLang="ko-KR" sz="2200" dirty="0">
                <a:latin typeface="+mn-ea"/>
              </a:rPr>
              <a:t>INSERT, UPDATE, DELETE</a:t>
            </a:r>
            <a:r>
              <a:rPr lang="ko-KR" altLang="en-US" sz="2200" dirty="0">
                <a:latin typeface="+mn-ea"/>
              </a:rPr>
              <a:t>를 수행할 수 있는 구문</a:t>
            </a:r>
            <a:endParaRPr lang="en-US" altLang="ko-KR" sz="2200" dirty="0">
              <a:latin typeface="+mn-ea"/>
            </a:endParaRPr>
          </a:p>
          <a:p>
            <a:pPr lvl="1">
              <a:defRPr/>
            </a:pPr>
            <a:endParaRPr lang="en-US" altLang="ko-KR" sz="2000" dirty="0">
              <a:latin typeface="+mn-ea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3557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435975" cy="6429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2800" dirty="0"/>
              <a:t>데이터의 변경을 위한 </a:t>
            </a:r>
            <a:r>
              <a:rPr lang="en-US" altLang="ko-KR" sz="2800" dirty="0"/>
              <a:t>SQL </a:t>
            </a:r>
            <a:r>
              <a:rPr lang="ko-KR" altLang="en-US" sz="2800" dirty="0"/>
              <a:t>문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조건부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 변경 </a:t>
            </a:r>
            <a:r>
              <a:rPr lang="en-US" altLang="ko-KR" sz="2000" dirty="0"/>
              <a:t>: Merge</a:t>
            </a:r>
          </a:p>
        </p:txBody>
      </p:sp>
      <p:sp>
        <p:nvSpPr>
          <p:cNvPr id="47110" name="제목 1"/>
          <p:cNvSpPr txBox="1">
            <a:spLocks/>
          </p:cNvSpPr>
          <p:nvPr/>
        </p:nvSpPr>
        <p:spPr bwMode="auto">
          <a:xfrm>
            <a:off x="571500" y="2155825"/>
            <a:ext cx="8229600" cy="642938"/>
          </a:xfrm>
          <a:prstGeom prst="rect">
            <a:avLst/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24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0" lang="ko-KR" altLang="en-US" sz="24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kumimoji="0" lang="en-US" altLang="ko-KR" sz="24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6&gt; MERGE </a:t>
            </a:r>
            <a:r>
              <a:rPr kumimoji="0" lang="ko-KR" altLang="en-US" sz="24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구문의 활용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457200" y="2781300"/>
            <a:ext cx="8229600" cy="3719513"/>
          </a:xfrm>
        </p:spPr>
        <p:txBody>
          <a:bodyPr/>
          <a:lstStyle/>
          <a:p>
            <a:pPr>
              <a:defRPr/>
            </a:pPr>
            <a:r>
              <a:rPr lang="ko-KR" altLang="en-US" sz="2400" dirty="0">
                <a:latin typeface="+mn-ea"/>
              </a:rPr>
              <a:t>실습 목표</a:t>
            </a:r>
            <a:endParaRPr lang="en-US" altLang="ko-KR" sz="2400" dirty="0">
              <a:latin typeface="+mn-ea"/>
            </a:endParaRPr>
          </a:p>
          <a:p>
            <a:pPr lvl="1">
              <a:defRPr/>
            </a:pPr>
            <a:r>
              <a:rPr lang="ko-KR" altLang="en-US" sz="2000" dirty="0">
                <a:latin typeface="+mn-ea"/>
              </a:rPr>
              <a:t>간단한 시나리오를 가지고 </a:t>
            </a:r>
            <a:r>
              <a:rPr lang="en-US" altLang="ko-KR" sz="2000" dirty="0">
                <a:latin typeface="+mn-ea"/>
              </a:rPr>
              <a:t>Merge </a:t>
            </a:r>
            <a:r>
              <a:rPr lang="ko-KR" altLang="en-US" sz="2000" dirty="0">
                <a:latin typeface="+mn-ea"/>
              </a:rPr>
              <a:t>문을 활용한다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latin typeface="+mn-ea"/>
              </a:rPr>
              <a:t>구문</a:t>
            </a:r>
            <a:endParaRPr lang="en-US" altLang="ko-KR" sz="2400" dirty="0">
              <a:latin typeface="+mn-ea"/>
            </a:endParaRPr>
          </a:p>
          <a:p>
            <a:pPr marL="703263" lvl="2" indent="0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MERGE </a:t>
            </a:r>
            <a:r>
              <a:rPr lang="en-US" altLang="ko-KR" sz="1800" dirty="0" err="1">
                <a:latin typeface="+mn-ea"/>
              </a:rPr>
              <a:t>memberTBL</a:t>
            </a:r>
            <a:r>
              <a:rPr lang="en-US" altLang="ko-KR" sz="1800" dirty="0">
                <a:latin typeface="+mn-ea"/>
              </a:rPr>
              <a:t> AS M -- </a:t>
            </a:r>
            <a:r>
              <a:rPr lang="ko-KR" altLang="en-US" sz="1800" dirty="0">
                <a:latin typeface="+mn-ea"/>
              </a:rPr>
              <a:t>변경될 테이블</a:t>
            </a:r>
            <a:endParaRPr lang="en-US" altLang="ko-KR" sz="1800" dirty="0">
              <a:latin typeface="+mn-ea"/>
            </a:endParaRPr>
          </a:p>
          <a:p>
            <a:pPr marL="703263" lvl="2" indent="0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USING </a:t>
            </a:r>
            <a:r>
              <a:rPr lang="en-US" altLang="ko-KR" sz="1800" dirty="0" err="1">
                <a:latin typeface="+mn-ea"/>
              </a:rPr>
              <a:t>changeTBL</a:t>
            </a:r>
            <a:r>
              <a:rPr lang="en-US" altLang="ko-KR" sz="1800" dirty="0">
                <a:latin typeface="+mn-ea"/>
              </a:rPr>
              <a:t> AS C -- </a:t>
            </a:r>
            <a:r>
              <a:rPr lang="ko-KR" altLang="en-US" sz="1800" dirty="0">
                <a:latin typeface="+mn-ea"/>
              </a:rPr>
              <a:t>변경할 기준이 되는 테이블</a:t>
            </a:r>
            <a:endParaRPr lang="en-US" altLang="ko-KR" sz="1800" dirty="0">
              <a:latin typeface="+mn-ea"/>
            </a:endParaRPr>
          </a:p>
          <a:p>
            <a:pPr marL="703263" lvl="2" indent="0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ON </a:t>
            </a:r>
            <a:r>
              <a:rPr lang="en-US" altLang="ko-KR" sz="1800" dirty="0" err="1">
                <a:latin typeface="+mn-ea"/>
              </a:rPr>
              <a:t>M.userID</a:t>
            </a:r>
            <a:r>
              <a:rPr lang="en-US" altLang="ko-KR" sz="1800" dirty="0">
                <a:latin typeface="+mn-ea"/>
              </a:rPr>
              <a:t> = </a:t>
            </a:r>
            <a:r>
              <a:rPr lang="en-US" altLang="ko-KR" sz="1800" dirty="0" err="1">
                <a:latin typeface="+mn-ea"/>
              </a:rPr>
              <a:t>C.userID</a:t>
            </a:r>
            <a:r>
              <a:rPr lang="en-US" altLang="ko-KR" sz="1800" dirty="0">
                <a:latin typeface="+mn-ea"/>
              </a:rPr>
              <a:t> </a:t>
            </a:r>
          </a:p>
          <a:p>
            <a:pPr marL="703263" lvl="2" indent="0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WHEN NOT MATCHED AND </a:t>
            </a:r>
            <a:r>
              <a:rPr lang="en-US" altLang="ko-KR" sz="1800" dirty="0" err="1">
                <a:latin typeface="+mn-ea"/>
              </a:rPr>
              <a:t>changeType</a:t>
            </a:r>
            <a:r>
              <a:rPr lang="en-US" altLang="ko-KR" sz="1800" dirty="0">
                <a:latin typeface="+mn-ea"/>
              </a:rPr>
              <a:t> = '</a:t>
            </a:r>
            <a:r>
              <a:rPr lang="ko-KR" altLang="en-US" sz="1800" dirty="0">
                <a:latin typeface="+mn-ea"/>
              </a:rPr>
              <a:t>신규가입</a:t>
            </a:r>
            <a:r>
              <a:rPr lang="en-US" altLang="ko-KR" sz="1800" dirty="0">
                <a:latin typeface="+mn-ea"/>
              </a:rPr>
              <a:t>' THEN</a:t>
            </a:r>
          </a:p>
          <a:p>
            <a:pPr marL="703263" lvl="2" indent="0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     INSERT (</a:t>
            </a:r>
            <a:r>
              <a:rPr lang="en-US" altLang="ko-KR" sz="1800" dirty="0" err="1">
                <a:latin typeface="+mn-ea"/>
              </a:rPr>
              <a:t>userID</a:t>
            </a:r>
            <a:r>
              <a:rPr lang="en-US" altLang="ko-KR" sz="1800" dirty="0">
                <a:latin typeface="+mn-ea"/>
              </a:rPr>
              <a:t>, name, </a:t>
            </a:r>
            <a:r>
              <a:rPr lang="en-US" altLang="ko-KR" sz="1800" dirty="0" err="1">
                <a:latin typeface="+mn-ea"/>
              </a:rPr>
              <a:t>addr</a:t>
            </a:r>
            <a:r>
              <a:rPr lang="en-US" altLang="ko-KR" sz="1800" dirty="0">
                <a:latin typeface="+mn-ea"/>
              </a:rPr>
              <a:t>) VALUES(</a:t>
            </a:r>
            <a:r>
              <a:rPr lang="en-US" altLang="ko-KR" sz="1800" dirty="0" err="1">
                <a:latin typeface="+mn-ea"/>
              </a:rPr>
              <a:t>C.userID</a:t>
            </a:r>
            <a:r>
              <a:rPr lang="en-US" altLang="ko-KR" sz="1800" dirty="0">
                <a:latin typeface="+mn-ea"/>
              </a:rPr>
              <a:t>, C.name, </a:t>
            </a:r>
            <a:r>
              <a:rPr lang="en-US" altLang="ko-KR" sz="1800" dirty="0" err="1">
                <a:latin typeface="+mn-ea"/>
              </a:rPr>
              <a:t>C.addr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703263" lvl="2" indent="0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latin typeface="+mn-ea"/>
              </a:rPr>
              <a:t>    ~~~ </a:t>
            </a:r>
            <a:r>
              <a:rPr lang="ko-KR" altLang="en-US" sz="1800" dirty="0">
                <a:latin typeface="+mn-ea"/>
              </a:rPr>
              <a:t>이하 생략 </a:t>
            </a:r>
            <a:r>
              <a:rPr lang="en-US" altLang="ko-KR" sz="1800" dirty="0">
                <a:latin typeface="+mn-ea"/>
              </a:rPr>
              <a:t>~~~~</a:t>
            </a:r>
          </a:p>
        </p:txBody>
      </p:sp>
      <p:pic>
        <p:nvPicPr>
          <p:cNvPr id="47112" name="Picture 4" descr="C:\Users\재남\AppData\Local\Microsoft\Windows\Temporary Internet Files\Content.IE5\25J6KPFC\MP90028958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0452">
            <a:off x="8278813" y="2163763"/>
            <a:ext cx="63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600" dirty="0">
                <a:latin typeface="+mn-ea"/>
              </a:rPr>
              <a:t>USE </a:t>
            </a:r>
            <a:r>
              <a:rPr lang="ko-KR" altLang="en-US" sz="2600" dirty="0">
                <a:latin typeface="+mn-ea"/>
              </a:rPr>
              <a:t>구문</a:t>
            </a:r>
          </a:p>
          <a:p>
            <a:pPr marL="1114425" lvl="2" indent="0"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latin typeface="+mn-ea"/>
              </a:rPr>
              <a:t>USE </a:t>
            </a:r>
            <a:r>
              <a:rPr lang="ko-KR" altLang="en-US" dirty="0">
                <a:latin typeface="+mn-ea"/>
              </a:rPr>
              <a:t>데이터베이스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>
                <a:latin typeface="+mn-ea"/>
              </a:rPr>
              <a:t>이름 </a:t>
            </a:r>
          </a:p>
          <a:p>
            <a:pPr>
              <a:defRPr/>
            </a:pPr>
            <a:r>
              <a:rPr lang="en-US" altLang="ko-KR" sz="2600" dirty="0">
                <a:latin typeface="+mn-ea"/>
              </a:rPr>
              <a:t>SELECT</a:t>
            </a:r>
            <a:r>
              <a:rPr lang="ko-KR" altLang="en-US" sz="2600" dirty="0">
                <a:latin typeface="+mn-ea"/>
              </a:rPr>
              <a:t>와 </a:t>
            </a:r>
            <a:r>
              <a:rPr lang="en-US" altLang="ko-KR" sz="2600" dirty="0">
                <a:latin typeface="+mn-ea"/>
              </a:rPr>
              <a:t>FROM</a:t>
            </a:r>
          </a:p>
          <a:p>
            <a:pPr lvl="1">
              <a:defRPr/>
            </a:pPr>
            <a:r>
              <a:rPr lang="ko-KR" altLang="en-US" sz="2300" dirty="0">
                <a:latin typeface="+mn-ea"/>
              </a:rPr>
              <a:t>사용 예</a:t>
            </a:r>
            <a:r>
              <a:rPr lang="en-US" altLang="ko-KR" sz="2300" dirty="0">
                <a:latin typeface="+mn-ea"/>
              </a:rPr>
              <a:t>)</a:t>
            </a:r>
          </a:p>
          <a:p>
            <a:pPr marL="1371600" lvl="3" indent="0"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latin typeface="+mn-ea"/>
              </a:rPr>
              <a:t>USE </a:t>
            </a:r>
            <a:r>
              <a:rPr lang="en-US" altLang="ko-KR" dirty="0" err="1">
                <a:latin typeface="+mn-ea"/>
              </a:rPr>
              <a:t>Adventureworks</a:t>
            </a:r>
            <a:endParaRPr lang="en-US" altLang="ko-KR" dirty="0">
              <a:latin typeface="+mn-ea"/>
            </a:endParaRPr>
          </a:p>
          <a:p>
            <a:pPr marL="1371600" lvl="3" indent="0"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latin typeface="+mn-ea"/>
              </a:rPr>
              <a:t>SELECT * FROM </a:t>
            </a:r>
            <a:r>
              <a:rPr lang="en-US" altLang="ko-KR" dirty="0" err="1">
                <a:latin typeface="+mn-ea"/>
              </a:rPr>
              <a:t>HumanResources.Employee</a:t>
            </a:r>
            <a:endParaRPr lang="en-US" altLang="ko-KR" dirty="0">
              <a:latin typeface="+mn-ea"/>
            </a:endParaRPr>
          </a:p>
          <a:p>
            <a:pPr marL="1371600" lvl="3" indent="0"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latin typeface="+mn-ea"/>
              </a:rPr>
              <a:t>SELECT * FROM [HP-PC].AdventureWorks.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</a:t>
            </a:r>
            <a:r>
              <a:rPr lang="en-US" altLang="ko-KR" dirty="0" err="1">
                <a:latin typeface="+mn-ea"/>
              </a:rPr>
              <a:t>HumanResources.Employee</a:t>
            </a:r>
            <a:r>
              <a:rPr lang="en-US" altLang="ko-KR" dirty="0">
                <a:latin typeface="+mn-ea"/>
              </a:rPr>
              <a:t> </a:t>
            </a:r>
          </a:p>
          <a:p>
            <a:pPr marL="1371600" lvl="3" indent="0"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latin typeface="+mn-ea"/>
              </a:rPr>
              <a:t>SELECT Name, </a:t>
            </a:r>
            <a:r>
              <a:rPr lang="en-US" altLang="ko-KR" dirty="0" err="1">
                <a:latin typeface="+mn-ea"/>
              </a:rPr>
              <a:t>GroupName</a:t>
            </a:r>
            <a:r>
              <a:rPr lang="en-US" altLang="ko-KR" dirty="0">
                <a:latin typeface="+mn-ea"/>
              </a:rPr>
              <a:t> FROM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</a:t>
            </a:r>
            <a:r>
              <a:rPr lang="en-US" altLang="ko-KR" dirty="0" err="1">
                <a:latin typeface="+mn-ea"/>
              </a:rPr>
              <a:t>HumanResources.Department</a:t>
            </a:r>
            <a:r>
              <a:rPr lang="en-US" altLang="ko-KR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>
              <a:defRPr/>
            </a:pPr>
            <a:r>
              <a:rPr lang="ko-KR" altLang="en-US" sz="2500" dirty="0">
                <a:latin typeface="+mn-ea"/>
              </a:rPr>
              <a:t>주석</a:t>
            </a:r>
            <a:endParaRPr lang="en-US" altLang="ko-KR" sz="2500" dirty="0">
              <a:latin typeface="+mn-ea"/>
            </a:endParaRPr>
          </a:p>
          <a:p>
            <a:pPr lvl="1">
              <a:defRPr/>
            </a:pPr>
            <a:r>
              <a:rPr lang="en-US" altLang="ko-KR" sz="2000" dirty="0">
                <a:latin typeface="+mn-ea"/>
              </a:rPr>
              <a:t>‘--’ (</a:t>
            </a:r>
            <a:r>
              <a:rPr lang="ko-KR" altLang="en-US" sz="2000" dirty="0">
                <a:latin typeface="+mn-ea"/>
              </a:rPr>
              <a:t>한 줄 주석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또는 </a:t>
            </a:r>
            <a:r>
              <a:rPr lang="en-US" altLang="ko-KR" sz="2000" dirty="0">
                <a:latin typeface="+mn-ea"/>
              </a:rPr>
              <a:t>/* ~~~  */ (</a:t>
            </a:r>
            <a:r>
              <a:rPr lang="ko-KR" altLang="en-US" sz="2000" dirty="0">
                <a:latin typeface="+mn-ea"/>
              </a:rPr>
              <a:t>블록 주석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latin typeface="+mn-ea"/>
              </a:rPr>
              <a:t>SELECT </a:t>
            </a:r>
            <a:r>
              <a:rPr lang="ko-KR" altLang="en-US" sz="2800" dirty="0">
                <a:latin typeface="+mn-ea"/>
              </a:rPr>
              <a:t>문 </a:t>
            </a:r>
            <a:r>
              <a:rPr lang="en-US" altLang="ko-KR" sz="2800" dirty="0">
                <a:latin typeface="+mn-ea"/>
              </a:rPr>
              <a:t>&gt;&gt; </a:t>
            </a:r>
            <a:r>
              <a:rPr lang="ko-KR" altLang="en-US" sz="2400" dirty="0">
                <a:latin typeface="+mn-ea"/>
              </a:rPr>
              <a:t>기본적인 </a:t>
            </a:r>
            <a:r>
              <a:rPr lang="en-US" altLang="ko-KR" sz="2400" dirty="0">
                <a:latin typeface="+mn-ea"/>
              </a:rPr>
              <a:t>&lt;SELECT...FROM&gt; (2/2)</a:t>
            </a:r>
            <a:endParaRPr lang="en-US" altLang="ko-KR" sz="2400" dirty="0">
              <a:latin typeface="HY견고딕" charset="-127"/>
              <a:ea typeface="HY견고딕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400" dirty="0">
                <a:latin typeface="+mn-ea"/>
              </a:rPr>
              <a:t>실습 목표</a:t>
            </a:r>
            <a:endParaRPr lang="en-US" altLang="ko-KR" sz="2400" dirty="0">
              <a:latin typeface="+mn-ea"/>
            </a:endParaRPr>
          </a:p>
          <a:p>
            <a:pPr lvl="1">
              <a:defRPr/>
            </a:pPr>
            <a:r>
              <a:rPr lang="en-US" altLang="ko-KR" sz="2400" dirty="0">
                <a:latin typeface="+mn-ea"/>
              </a:rPr>
              <a:t>DB</a:t>
            </a:r>
            <a:r>
              <a:rPr lang="ko-KR" altLang="en-US" sz="2400" dirty="0">
                <a:latin typeface="+mn-ea"/>
              </a:rPr>
              <a:t>이름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스키마 이름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테이블 이름 등이 정확히 기억나지 않을 때 조회하는 방법을 익힌다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sz="2400" dirty="0">
              <a:latin typeface="+mn-ea"/>
            </a:endParaRPr>
          </a:p>
          <a:p>
            <a:pPr>
              <a:defRPr/>
            </a:pPr>
            <a:r>
              <a:rPr lang="ko-KR" altLang="en-US" sz="2400" dirty="0">
                <a:latin typeface="+mn-ea"/>
              </a:rPr>
              <a:t>실습 요약</a:t>
            </a:r>
            <a:endParaRPr lang="en-US" altLang="ko-KR" sz="2400" dirty="0">
              <a:latin typeface="+mn-ea"/>
            </a:endParaRPr>
          </a:p>
          <a:p>
            <a:pPr lvl="1">
              <a:defRPr/>
            </a:pPr>
            <a:r>
              <a:rPr lang="en-US" altLang="ko-KR" sz="2200" dirty="0">
                <a:latin typeface="+mn-ea"/>
              </a:rPr>
              <a:t>DB </a:t>
            </a:r>
            <a:r>
              <a:rPr lang="ko-KR" altLang="en-US" sz="2200" dirty="0">
                <a:latin typeface="+mn-ea"/>
              </a:rPr>
              <a:t>조회 </a:t>
            </a:r>
            <a:endParaRPr lang="en-US" altLang="ko-KR" sz="2200" dirty="0">
              <a:latin typeface="+mn-ea"/>
            </a:endParaRPr>
          </a:p>
          <a:p>
            <a:pPr lvl="2">
              <a:defRPr/>
            </a:pPr>
            <a:r>
              <a:rPr lang="en-US" altLang="ko-KR" sz="2000" dirty="0">
                <a:latin typeface="+mn-ea"/>
              </a:rPr>
              <a:t>EXEC </a:t>
            </a:r>
            <a:r>
              <a:rPr lang="en-US" altLang="ko-KR" sz="2000" dirty="0" err="1">
                <a:latin typeface="+mn-ea"/>
              </a:rPr>
              <a:t>sp_helpdb</a:t>
            </a:r>
            <a:r>
              <a:rPr lang="en-US" altLang="ko-KR" sz="2000" dirty="0">
                <a:latin typeface="+mn-ea"/>
              </a:rPr>
              <a:t> ;</a:t>
            </a:r>
          </a:p>
          <a:p>
            <a:pPr lvl="1">
              <a:defRPr/>
            </a:pPr>
            <a:r>
              <a:rPr lang="ko-KR" altLang="en-US" sz="2200" dirty="0">
                <a:latin typeface="+mn-ea"/>
              </a:rPr>
              <a:t>테이블 정보 조회 </a:t>
            </a:r>
            <a:endParaRPr lang="en-US" altLang="ko-KR" sz="2200" dirty="0">
              <a:latin typeface="+mn-ea"/>
            </a:endParaRPr>
          </a:p>
          <a:p>
            <a:pPr lvl="2">
              <a:defRPr/>
            </a:pPr>
            <a:r>
              <a:rPr lang="en-US" altLang="ko-KR" sz="2000" dirty="0">
                <a:latin typeface="+mn-ea"/>
              </a:rPr>
              <a:t>EXEC </a:t>
            </a:r>
            <a:r>
              <a:rPr lang="en-US" altLang="ko-KR" sz="2000" dirty="0" err="1">
                <a:latin typeface="+mn-ea"/>
              </a:rPr>
              <a:t>sp_tables</a:t>
            </a:r>
            <a:r>
              <a:rPr lang="en-US" altLang="ko-KR" sz="2000" dirty="0">
                <a:latin typeface="+mn-ea"/>
              </a:rPr>
              <a:t>  @</a:t>
            </a:r>
            <a:r>
              <a:rPr lang="en-US" altLang="ko-KR" sz="2000" dirty="0" err="1">
                <a:latin typeface="+mn-ea"/>
              </a:rPr>
              <a:t>table_type</a:t>
            </a:r>
            <a:r>
              <a:rPr lang="en-US" altLang="ko-KR" sz="2000" dirty="0">
                <a:latin typeface="+mn-ea"/>
              </a:rPr>
              <a:t> = "'TABLE'" ;</a:t>
            </a:r>
          </a:p>
          <a:p>
            <a:pPr lvl="1">
              <a:defRPr/>
            </a:pPr>
            <a:r>
              <a:rPr lang="ko-KR" altLang="en-US" sz="2200" dirty="0" err="1">
                <a:latin typeface="+mn-ea"/>
              </a:rPr>
              <a:t>열이름</a:t>
            </a:r>
            <a:r>
              <a:rPr lang="ko-KR" altLang="en-US" sz="2200" dirty="0">
                <a:latin typeface="+mn-ea"/>
              </a:rPr>
              <a:t> 조회</a:t>
            </a:r>
            <a:endParaRPr lang="en-US" altLang="ko-KR" sz="2200" dirty="0">
              <a:latin typeface="+mn-ea"/>
            </a:endParaRPr>
          </a:p>
          <a:p>
            <a:pPr lvl="2" latinLnBrk="0">
              <a:defRPr/>
            </a:pPr>
            <a:r>
              <a:rPr lang="en-US" altLang="ko-KR" sz="2200" dirty="0">
                <a:latin typeface="+mn-ea"/>
              </a:rPr>
              <a:t>EXEC </a:t>
            </a:r>
            <a:r>
              <a:rPr lang="en-US" altLang="ko-KR" sz="2200" dirty="0" err="1">
                <a:latin typeface="+mn-ea"/>
              </a:rPr>
              <a:t>sp_columns</a:t>
            </a:r>
            <a:r>
              <a:rPr lang="en-US" altLang="ko-KR" sz="2200" dirty="0">
                <a:latin typeface="+mn-ea"/>
              </a:rPr>
              <a:t> </a:t>
            </a:r>
            <a:br>
              <a:rPr lang="en-US" altLang="ko-KR" sz="2200" dirty="0">
                <a:latin typeface="+mn-ea"/>
              </a:rPr>
            </a:br>
            <a:r>
              <a:rPr lang="en-US" altLang="ko-KR" sz="2200" dirty="0">
                <a:latin typeface="+mn-ea"/>
              </a:rPr>
              <a:t>   @</a:t>
            </a:r>
            <a:r>
              <a:rPr lang="en-US" altLang="ko-KR" sz="2200" dirty="0" err="1">
                <a:latin typeface="+mn-ea"/>
              </a:rPr>
              <a:t>table_name</a:t>
            </a:r>
            <a:r>
              <a:rPr lang="en-US" altLang="ko-KR" sz="2200" dirty="0">
                <a:latin typeface="+mn-ea"/>
              </a:rPr>
              <a:t> = ‘</a:t>
            </a:r>
            <a:r>
              <a:rPr lang="ko-KR" altLang="en-US" sz="2200" dirty="0">
                <a:latin typeface="+mn-ea"/>
              </a:rPr>
              <a:t>테이블이름</a:t>
            </a:r>
            <a:r>
              <a:rPr lang="en-US" altLang="ko-KR" sz="2200" dirty="0">
                <a:latin typeface="+mn-ea"/>
              </a:rPr>
              <a:t>',</a:t>
            </a:r>
            <a:br>
              <a:rPr lang="en-US" altLang="ko-KR" sz="2200" dirty="0">
                <a:latin typeface="+mn-ea"/>
              </a:rPr>
            </a:br>
            <a:r>
              <a:rPr lang="en-US" altLang="ko-KR" sz="2200" dirty="0">
                <a:latin typeface="+mn-ea"/>
              </a:rPr>
              <a:t>   @</a:t>
            </a:r>
            <a:r>
              <a:rPr lang="en-US" altLang="ko-KR" sz="2200" dirty="0" err="1">
                <a:latin typeface="+mn-ea"/>
              </a:rPr>
              <a:t>table_owner</a:t>
            </a:r>
            <a:r>
              <a:rPr lang="en-US" altLang="ko-KR" sz="2200" dirty="0">
                <a:latin typeface="+mn-ea"/>
              </a:rPr>
              <a:t> = ‘</a:t>
            </a:r>
            <a:r>
              <a:rPr lang="ko-KR" altLang="en-US" sz="2200" dirty="0">
                <a:latin typeface="+mn-ea"/>
              </a:rPr>
              <a:t>스키마이름</a:t>
            </a:r>
            <a:r>
              <a:rPr lang="en-US" altLang="ko-KR" sz="2200" dirty="0">
                <a:latin typeface="+mn-ea"/>
              </a:rPr>
              <a:t>‘;</a:t>
            </a:r>
            <a:endParaRPr lang="ko-KR" altLang="en-US" dirty="0">
              <a:latin typeface="+mn-ea"/>
            </a:endParaRPr>
          </a:p>
        </p:txBody>
      </p:sp>
      <p:sp>
        <p:nvSpPr>
          <p:cNvPr id="17411" name="제목 1"/>
          <p:cNvSpPr txBox="1">
            <a:spLocks/>
          </p:cNvSpPr>
          <p:nvPr/>
        </p:nvSpPr>
        <p:spPr bwMode="auto">
          <a:xfrm>
            <a:off x="457200" y="730250"/>
            <a:ext cx="8229600" cy="642938"/>
          </a:xfrm>
          <a:prstGeom prst="rect">
            <a:avLst/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4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4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24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1&gt; </a:t>
            </a:r>
            <a:r>
              <a:rPr lang="ko-KR" altLang="en-US" sz="24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이름</a:t>
            </a:r>
            <a:r>
              <a:rPr lang="en-US" altLang="ko-KR" sz="24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스키마 이름 조회</a:t>
            </a:r>
          </a:p>
        </p:txBody>
      </p:sp>
      <p:pic>
        <p:nvPicPr>
          <p:cNvPr id="17412" name="Picture 4" descr="C:\Users\재남\AppData\Local\Microsoft\Windows\Temporary Internet Files\Content.IE5\25J6KPFC\MP900289582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0452">
            <a:off x="8278813" y="650875"/>
            <a:ext cx="63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400" dirty="0">
                <a:latin typeface="+mn-ea"/>
              </a:rPr>
              <a:t>실습 목표</a:t>
            </a:r>
            <a:endParaRPr lang="en-US" altLang="ko-KR" sz="2400" dirty="0">
              <a:latin typeface="+mn-ea"/>
            </a:endParaRPr>
          </a:p>
          <a:p>
            <a:pPr lvl="1">
              <a:defRPr/>
            </a:pPr>
            <a:r>
              <a:rPr lang="ko-KR" altLang="en-US" sz="1800" dirty="0">
                <a:latin typeface="+mn-ea"/>
              </a:rPr>
              <a:t>앞으로 실습에서 주로 사용될 데이터베이스와 테이블을 생성한다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latin typeface="+mn-ea"/>
              </a:rPr>
              <a:t>샘플 데이터베이스 구조</a:t>
            </a:r>
            <a:endParaRPr lang="en-US" altLang="ko-KR" sz="2400" dirty="0">
              <a:latin typeface="+mn-ea"/>
            </a:endParaRPr>
          </a:p>
          <a:p>
            <a:pPr>
              <a:defRPr/>
            </a:pPr>
            <a:endParaRPr lang="ko-KR" altLang="en-US" sz="2400" dirty="0">
              <a:latin typeface="+mn-ea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1029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/>
          </a:gradFill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&lt;</a:t>
            </a:r>
            <a:r>
              <a:rPr lang="ko-KR" altLang="en-US" sz="2400" dirty="0"/>
              <a:t>실습</a:t>
            </a:r>
            <a:r>
              <a:rPr lang="en-US" altLang="ko-KR" sz="2400" dirty="0"/>
              <a:t>2&gt; </a:t>
            </a:r>
            <a:r>
              <a:rPr lang="ko-KR" altLang="en-US" sz="2400" dirty="0"/>
              <a:t>샘플 데이터베이스  생성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92375"/>
            <a:ext cx="6983412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4" descr="C:\Users\재남\AppData\Local\Microsoft\Windows\Temporary Internet Files\Content.IE5\25J6KPFC\MP900289582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0452">
            <a:off x="8278813" y="650875"/>
            <a:ext cx="63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400" dirty="0">
                <a:latin typeface="+mn-ea"/>
              </a:rPr>
              <a:t>기본적인 </a:t>
            </a:r>
            <a:r>
              <a:rPr lang="en-US" altLang="ko-KR" sz="2400" dirty="0">
                <a:latin typeface="+mn-ea"/>
              </a:rPr>
              <a:t>WHERE </a:t>
            </a:r>
            <a:r>
              <a:rPr lang="ko-KR" altLang="en-US" sz="2400" dirty="0">
                <a:latin typeface="+mn-ea"/>
              </a:rPr>
              <a:t>절</a:t>
            </a:r>
          </a:p>
          <a:p>
            <a:pPr marL="1076400" lvl="1" indent="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</a:t>
            </a:r>
            <a:r>
              <a:rPr lang="ko-KR" altLang="en-US" sz="2000" dirty="0">
                <a:latin typeface="+mn-ea"/>
              </a:rPr>
              <a:t>필드이름 </a:t>
            </a:r>
            <a:r>
              <a:rPr lang="en-US" altLang="ko-KR" sz="2000" dirty="0">
                <a:latin typeface="+mn-ea"/>
              </a:rPr>
              <a:t>FROM </a:t>
            </a:r>
            <a:r>
              <a:rPr lang="ko-KR" altLang="en-US" sz="2000" dirty="0">
                <a:latin typeface="+mn-ea"/>
              </a:rPr>
              <a:t>테이블이름 </a:t>
            </a:r>
            <a:r>
              <a:rPr lang="en-US" altLang="ko-KR" sz="2000" dirty="0">
                <a:latin typeface="+mn-ea"/>
              </a:rPr>
              <a:t>WHERE </a:t>
            </a:r>
            <a:r>
              <a:rPr lang="ko-KR" altLang="en-US" sz="2000" dirty="0" err="1">
                <a:latin typeface="+mn-ea"/>
              </a:rPr>
              <a:t>조건식</a:t>
            </a:r>
            <a:r>
              <a:rPr lang="en-US" altLang="ko-KR" sz="2000" dirty="0">
                <a:latin typeface="+mn-ea"/>
              </a:rPr>
              <a:t> </a:t>
            </a:r>
            <a:endParaRPr lang="ko-KR" altLang="en-US" sz="2400" dirty="0">
              <a:latin typeface="+mn-ea"/>
            </a:endParaRPr>
          </a:p>
          <a:p>
            <a:pPr>
              <a:defRPr/>
            </a:pPr>
            <a:r>
              <a:rPr lang="ko-KR" altLang="en-US" sz="2400" dirty="0">
                <a:latin typeface="+mn-ea"/>
              </a:rPr>
              <a:t>관계연산자의 사용</a:t>
            </a:r>
            <a:endParaRPr lang="en-US" altLang="ko-KR" sz="2400" dirty="0">
              <a:latin typeface="+mn-ea"/>
            </a:endParaRPr>
          </a:p>
          <a:p>
            <a:pPr marL="1076400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</a:t>
            </a:r>
            <a:r>
              <a:rPr lang="en-US" altLang="ko-KR" sz="2000" dirty="0" err="1">
                <a:latin typeface="+mn-ea"/>
              </a:rPr>
              <a:t>userID</a:t>
            </a:r>
            <a:r>
              <a:rPr lang="en-US" altLang="ko-KR" sz="2000" dirty="0">
                <a:latin typeface="+mn-ea"/>
              </a:rPr>
              <a:t>, Name FROM </a:t>
            </a:r>
            <a:r>
              <a:rPr lang="en-US" altLang="ko-KR" sz="2000" dirty="0" err="1">
                <a:latin typeface="+mn-ea"/>
              </a:rPr>
              <a:t>userTbl</a:t>
            </a:r>
            <a:r>
              <a:rPr lang="en-US" altLang="ko-KR" sz="2000" dirty="0">
                <a:latin typeface="+mn-ea"/>
              </a:rPr>
              <a:t> WHERE </a:t>
            </a:r>
            <a:r>
              <a:rPr lang="en-US" altLang="ko-KR" sz="2000" dirty="0" err="1">
                <a:latin typeface="+mn-ea"/>
              </a:rPr>
              <a:t>birthYear</a:t>
            </a:r>
            <a:r>
              <a:rPr lang="en-US" altLang="ko-KR" sz="2000" dirty="0">
                <a:latin typeface="+mn-ea"/>
              </a:rPr>
              <a:t> &gt;= 1970 AND height &gt;= 182</a:t>
            </a:r>
          </a:p>
          <a:p>
            <a:pPr>
              <a:defRPr/>
            </a:pPr>
            <a:r>
              <a:rPr lang="en-US" altLang="ko-KR" sz="2400" dirty="0">
                <a:latin typeface="+mn-ea"/>
              </a:rPr>
              <a:t>BETWEEN… AND</a:t>
            </a:r>
            <a:r>
              <a:rPr lang="ko-KR" altLang="en-US" sz="2400" dirty="0">
                <a:latin typeface="+mn-ea"/>
              </a:rPr>
              <a:t>와  </a:t>
            </a:r>
            <a:r>
              <a:rPr lang="en-US" altLang="ko-KR" sz="2400" dirty="0">
                <a:latin typeface="+mn-ea"/>
              </a:rPr>
              <a:t>IN()</a:t>
            </a: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Name, height FROM </a:t>
            </a:r>
            <a:r>
              <a:rPr lang="en-US" altLang="ko-KR" sz="2000" dirty="0" err="1">
                <a:latin typeface="+mn-ea"/>
              </a:rPr>
              <a:t>userTbl</a:t>
            </a:r>
            <a:r>
              <a:rPr lang="en-US" altLang="ko-KR" sz="2000" dirty="0">
                <a:latin typeface="+mn-ea"/>
              </a:rPr>
              <a:t> WHERE height BETWEEN 180 AND 183</a:t>
            </a: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name, </a:t>
            </a:r>
            <a:r>
              <a:rPr lang="en-US" altLang="ko-KR" sz="2000" dirty="0" err="1">
                <a:latin typeface="+mn-ea"/>
              </a:rPr>
              <a:t>addr</a:t>
            </a:r>
            <a:r>
              <a:rPr lang="en-US" altLang="ko-KR" sz="2000" dirty="0">
                <a:latin typeface="+mn-ea"/>
              </a:rPr>
              <a:t> FROM </a:t>
            </a:r>
            <a:r>
              <a:rPr lang="en-US" altLang="ko-KR" sz="2000" dirty="0" err="1">
                <a:latin typeface="+mn-ea"/>
              </a:rPr>
              <a:t>userTbl</a:t>
            </a:r>
            <a:r>
              <a:rPr lang="en-US" altLang="ko-KR" sz="2000" dirty="0">
                <a:latin typeface="+mn-ea"/>
              </a:rPr>
              <a:t> WHERE </a:t>
            </a:r>
            <a:r>
              <a:rPr lang="en-US" altLang="ko-KR" sz="2000" dirty="0" err="1">
                <a:latin typeface="+mn-ea"/>
              </a:rPr>
              <a:t>addr</a:t>
            </a:r>
            <a:r>
              <a:rPr lang="en-US" altLang="ko-KR" sz="2000" dirty="0">
                <a:latin typeface="+mn-ea"/>
              </a:rPr>
              <a:t> IN ('</a:t>
            </a:r>
            <a:r>
              <a:rPr lang="ko-KR" altLang="en-US" sz="2000" dirty="0">
                <a:latin typeface="+mn-ea"/>
              </a:rPr>
              <a:t>경남</a:t>
            </a:r>
            <a:r>
              <a:rPr lang="en-US" altLang="ko-KR" sz="2000" dirty="0">
                <a:latin typeface="+mn-ea"/>
              </a:rPr>
              <a:t>','</a:t>
            </a:r>
            <a:r>
              <a:rPr lang="ko-KR" altLang="en-US" sz="2000" dirty="0">
                <a:latin typeface="+mn-ea"/>
              </a:rPr>
              <a:t>전남</a:t>
            </a:r>
            <a:r>
              <a:rPr lang="en-US" altLang="ko-KR" sz="2000" dirty="0">
                <a:latin typeface="+mn-ea"/>
              </a:rPr>
              <a:t>','</a:t>
            </a:r>
            <a:r>
              <a:rPr lang="ko-KR" altLang="en-US" sz="2000" dirty="0">
                <a:latin typeface="+mn-ea"/>
              </a:rPr>
              <a:t>경북</a:t>
            </a:r>
            <a:r>
              <a:rPr lang="en-US" altLang="ko-KR" sz="2000" dirty="0">
                <a:latin typeface="+mn-ea"/>
              </a:rPr>
              <a:t>')</a:t>
            </a:r>
          </a:p>
          <a:p>
            <a:pPr>
              <a:defRPr/>
            </a:pPr>
            <a:r>
              <a:rPr lang="en-US" altLang="ko-KR" sz="2400" dirty="0">
                <a:latin typeface="+mn-ea"/>
              </a:rPr>
              <a:t>ANY/ALL/SOME </a:t>
            </a:r>
            <a:r>
              <a:rPr lang="ko-KR" altLang="en-US" sz="2400" dirty="0">
                <a:latin typeface="+mn-ea"/>
              </a:rPr>
              <a:t>그리고 하위쿼리</a:t>
            </a:r>
            <a:r>
              <a:rPr lang="en-US" altLang="ko-KR" sz="2400" dirty="0">
                <a:latin typeface="+mn-ea"/>
              </a:rPr>
              <a:t>(</a:t>
            </a:r>
            <a:r>
              <a:rPr lang="en-US" altLang="ko-KR" sz="2400" dirty="0" err="1">
                <a:latin typeface="+mn-ea"/>
              </a:rPr>
              <a:t>SubQuery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서브쿼리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name, height FROM </a:t>
            </a:r>
            <a:r>
              <a:rPr lang="en-US" altLang="ko-KR" sz="2000" dirty="0" err="1">
                <a:latin typeface="+mn-ea"/>
              </a:rPr>
              <a:t>userTbl</a:t>
            </a:r>
            <a:r>
              <a:rPr lang="en-US" altLang="ko-KR" sz="2000" dirty="0">
                <a:latin typeface="+mn-ea"/>
              </a:rPr>
              <a:t> WHERE height &gt;= ANY (SELECT height FROM </a:t>
            </a:r>
            <a:r>
              <a:rPr lang="en-US" altLang="ko-KR" sz="2000" dirty="0" err="1">
                <a:latin typeface="+mn-ea"/>
              </a:rPr>
              <a:t>userTbl</a:t>
            </a:r>
            <a:r>
              <a:rPr lang="en-US" altLang="ko-KR" sz="2000" dirty="0">
                <a:latin typeface="+mn-ea"/>
              </a:rPr>
              <a:t> WHERE </a:t>
            </a:r>
            <a:r>
              <a:rPr lang="en-US" altLang="ko-KR" sz="2000" dirty="0" err="1">
                <a:latin typeface="+mn-ea"/>
              </a:rPr>
              <a:t>addr</a:t>
            </a:r>
            <a:r>
              <a:rPr lang="en-US" altLang="ko-KR" sz="2000" dirty="0">
                <a:latin typeface="+mn-ea"/>
              </a:rPr>
              <a:t> = '</a:t>
            </a:r>
            <a:r>
              <a:rPr lang="ko-KR" altLang="en-US" sz="2000" dirty="0">
                <a:latin typeface="+mn-ea"/>
              </a:rPr>
              <a:t>경남</a:t>
            </a:r>
            <a:r>
              <a:rPr lang="en-US" altLang="ko-KR" sz="2000" dirty="0">
                <a:latin typeface="+mn-ea"/>
              </a:rPr>
              <a:t>')</a:t>
            </a: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name, height FROM </a:t>
            </a:r>
            <a:r>
              <a:rPr lang="en-US" altLang="ko-KR" sz="2000" dirty="0" err="1">
                <a:latin typeface="+mn-ea"/>
              </a:rPr>
              <a:t>userTbl</a:t>
            </a:r>
            <a:r>
              <a:rPr lang="en-US" altLang="ko-KR" sz="2000" dirty="0">
                <a:latin typeface="+mn-ea"/>
              </a:rPr>
              <a:t> WHERE height = ANY (SELECT height FROM </a:t>
            </a:r>
            <a:r>
              <a:rPr lang="en-US" altLang="ko-KR" sz="2000" dirty="0" err="1">
                <a:latin typeface="+mn-ea"/>
              </a:rPr>
              <a:t>userTbl</a:t>
            </a:r>
            <a:r>
              <a:rPr lang="en-US" altLang="ko-KR" sz="2000" dirty="0">
                <a:latin typeface="+mn-ea"/>
              </a:rPr>
              <a:t> WHERE </a:t>
            </a:r>
            <a:r>
              <a:rPr lang="en-US" altLang="ko-KR" sz="2000" dirty="0" err="1">
                <a:latin typeface="+mn-ea"/>
              </a:rPr>
              <a:t>addr</a:t>
            </a:r>
            <a:r>
              <a:rPr lang="en-US" altLang="ko-KR" sz="2000" dirty="0">
                <a:latin typeface="+mn-ea"/>
              </a:rPr>
              <a:t> = '</a:t>
            </a:r>
            <a:r>
              <a:rPr lang="ko-KR" altLang="en-US" sz="2000" dirty="0">
                <a:latin typeface="+mn-ea"/>
              </a:rPr>
              <a:t>경남</a:t>
            </a:r>
            <a:r>
              <a:rPr lang="en-US" altLang="ko-KR" sz="2000" dirty="0">
                <a:latin typeface="+mn-ea"/>
              </a:rPr>
              <a:t>')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4581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800" dirty="0">
                <a:latin typeface="+mn-ea"/>
              </a:rPr>
              <a:t>SELECT </a:t>
            </a:r>
            <a:r>
              <a:rPr lang="ko-KR" altLang="en-US" sz="2800" dirty="0">
                <a:latin typeface="+mn-ea"/>
              </a:rPr>
              <a:t>문 </a:t>
            </a:r>
            <a:r>
              <a:rPr lang="en-US" altLang="ko-KR" sz="2800" dirty="0">
                <a:latin typeface="+mn-ea"/>
              </a:rPr>
              <a:t>&gt;&gt; </a:t>
            </a:r>
            <a:r>
              <a:rPr lang="ko-KR" altLang="en-US" sz="2000" dirty="0">
                <a:latin typeface="+mn-ea"/>
              </a:rPr>
              <a:t>조건 조회 </a:t>
            </a:r>
            <a:r>
              <a:rPr lang="en-US" altLang="ko-KR" sz="2000" dirty="0">
                <a:latin typeface="+mn-ea"/>
              </a:rPr>
              <a:t>&lt;SELECT...FROM…WHERE&gt; (1/3)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400" dirty="0">
                <a:latin typeface="+mn-ea"/>
              </a:rPr>
              <a:t>ORDER BY </a:t>
            </a:r>
            <a:r>
              <a:rPr lang="en-US" altLang="ko-KR" sz="2400" dirty="0">
                <a:latin typeface="+mn-ea"/>
                <a:sym typeface="Wingdings" pitchFamily="2" charset="2"/>
              </a:rPr>
              <a:t> </a:t>
            </a:r>
            <a:r>
              <a:rPr lang="ko-KR" altLang="en-US" sz="2400" dirty="0">
                <a:latin typeface="+mn-ea"/>
                <a:sym typeface="Wingdings" pitchFamily="2" charset="2"/>
              </a:rPr>
              <a:t>순서대로 정렬</a:t>
            </a:r>
            <a:endParaRPr lang="ko-KR" altLang="en-US" sz="2400" dirty="0">
              <a:latin typeface="+mn-ea"/>
            </a:endParaRP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Name, </a:t>
            </a:r>
            <a:r>
              <a:rPr lang="en-US" altLang="ko-KR" sz="2000" dirty="0" err="1">
                <a:latin typeface="+mn-ea"/>
              </a:rPr>
              <a:t>mDate</a:t>
            </a:r>
            <a:r>
              <a:rPr lang="en-US" altLang="ko-KR" sz="2000" dirty="0">
                <a:latin typeface="+mn-ea"/>
              </a:rPr>
              <a:t> FROM </a:t>
            </a:r>
            <a:r>
              <a:rPr lang="en-US" altLang="ko-KR" sz="2000" dirty="0" err="1">
                <a:latin typeface="+mn-ea"/>
              </a:rPr>
              <a:t>userTbl</a:t>
            </a:r>
            <a:r>
              <a:rPr lang="en-US" altLang="ko-KR" sz="2000" dirty="0">
                <a:latin typeface="+mn-ea"/>
              </a:rPr>
              <a:t> ORDER BY </a:t>
            </a:r>
            <a:r>
              <a:rPr lang="en-US" altLang="ko-KR" sz="2000" dirty="0" err="1">
                <a:latin typeface="+mn-ea"/>
              </a:rPr>
              <a:t>mDate</a:t>
            </a:r>
            <a:endParaRPr lang="en-US" altLang="ko-KR" sz="2000" dirty="0">
              <a:latin typeface="+mn-ea"/>
            </a:endParaRPr>
          </a:p>
          <a:p>
            <a:pPr>
              <a:defRPr/>
            </a:pPr>
            <a:r>
              <a:rPr lang="en-US" altLang="ko-KR" sz="2400" dirty="0">
                <a:latin typeface="+mn-ea"/>
              </a:rPr>
              <a:t>DISTINCT </a:t>
            </a:r>
            <a:r>
              <a:rPr lang="en-US" altLang="ko-KR" sz="2400" dirty="0">
                <a:latin typeface="+mn-ea"/>
                <a:sym typeface="Wingdings" pitchFamily="2" charset="2"/>
              </a:rPr>
              <a:t> </a:t>
            </a:r>
            <a:r>
              <a:rPr lang="ko-KR" altLang="en-US" sz="2400" dirty="0">
                <a:latin typeface="+mn-ea"/>
                <a:sym typeface="Wingdings" pitchFamily="2" charset="2"/>
              </a:rPr>
              <a:t>중복제거</a:t>
            </a:r>
            <a:endParaRPr lang="ko-KR" altLang="en-US" sz="2400" dirty="0">
              <a:latin typeface="+mn-ea"/>
            </a:endParaRP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DISTINCT </a:t>
            </a:r>
            <a:r>
              <a:rPr lang="en-US" altLang="ko-KR" sz="2000" dirty="0" err="1">
                <a:latin typeface="+mn-ea"/>
              </a:rPr>
              <a:t>addr</a:t>
            </a:r>
            <a:r>
              <a:rPr lang="en-US" altLang="ko-KR" sz="2000" dirty="0">
                <a:latin typeface="+mn-ea"/>
              </a:rPr>
              <a:t> FROM </a:t>
            </a:r>
            <a:r>
              <a:rPr lang="en-US" altLang="ko-KR" sz="2000" dirty="0" err="1">
                <a:latin typeface="+mn-ea"/>
              </a:rPr>
              <a:t>userTbl</a:t>
            </a:r>
            <a:endParaRPr lang="ko-KR" altLang="en-US" sz="2400" dirty="0">
              <a:latin typeface="+mn-ea"/>
            </a:endParaRPr>
          </a:p>
          <a:p>
            <a:pPr>
              <a:defRPr/>
            </a:pPr>
            <a:r>
              <a:rPr lang="en-US" altLang="ko-KR" sz="2400" dirty="0">
                <a:latin typeface="+mn-ea"/>
              </a:rPr>
              <a:t>TOP(N) </a:t>
            </a:r>
            <a:r>
              <a:rPr lang="en-US" altLang="ko-KR" sz="2400" dirty="0">
                <a:latin typeface="+mn-ea"/>
                <a:sym typeface="Wingdings" pitchFamily="2" charset="2"/>
              </a:rPr>
              <a:t> </a:t>
            </a:r>
            <a:r>
              <a:rPr lang="ko-KR" altLang="en-US" sz="2400" dirty="0">
                <a:latin typeface="+mn-ea"/>
                <a:sym typeface="Wingdings" pitchFamily="2" charset="2"/>
              </a:rPr>
              <a:t>상위 </a:t>
            </a:r>
            <a:r>
              <a:rPr lang="en-US" altLang="ko-KR" sz="2400" dirty="0">
                <a:latin typeface="+mn-ea"/>
                <a:sym typeface="Wingdings" pitchFamily="2" charset="2"/>
              </a:rPr>
              <a:t>N</a:t>
            </a:r>
            <a:r>
              <a:rPr lang="ko-KR" altLang="en-US" sz="2400" dirty="0">
                <a:latin typeface="+mn-ea"/>
                <a:sym typeface="Wingdings" pitchFamily="2" charset="2"/>
              </a:rPr>
              <a:t>개만 출력</a:t>
            </a:r>
            <a:endParaRPr lang="ko-KR" altLang="en-US" sz="2400" dirty="0">
              <a:latin typeface="+mn-ea"/>
            </a:endParaRP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TOP(10) </a:t>
            </a:r>
            <a:r>
              <a:rPr lang="en-US" altLang="ko-KR" sz="2000" dirty="0" err="1">
                <a:latin typeface="+mn-ea"/>
              </a:rPr>
              <a:t>CreditCardID</a:t>
            </a:r>
            <a:r>
              <a:rPr lang="en-US" altLang="ko-KR" sz="2000" dirty="0">
                <a:latin typeface="+mn-ea"/>
              </a:rPr>
              <a:t> FROM </a:t>
            </a:r>
            <a:r>
              <a:rPr lang="en-US" altLang="ko-KR" sz="2000" dirty="0" err="1">
                <a:latin typeface="+mn-ea"/>
              </a:rPr>
              <a:t>Sales.CreditCard</a:t>
            </a:r>
            <a:endParaRPr lang="en-US" altLang="ko-KR" sz="2000" dirty="0">
              <a:latin typeface="+mn-ea"/>
            </a:endParaRP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TOP(0.1) PERCENT </a:t>
            </a:r>
            <a:r>
              <a:rPr lang="en-US" altLang="ko-KR" sz="2000" dirty="0" err="1">
                <a:latin typeface="+mn-ea"/>
              </a:rPr>
              <a:t>CreditCardID</a:t>
            </a:r>
            <a:r>
              <a:rPr lang="en-US" altLang="ko-KR" sz="2000" dirty="0">
                <a:latin typeface="+mn-ea"/>
              </a:rPr>
              <a:t> FROM </a:t>
            </a:r>
            <a:r>
              <a:rPr lang="en-US" altLang="ko-KR" sz="2000" dirty="0" err="1">
                <a:latin typeface="+mn-ea"/>
              </a:rPr>
              <a:t>Sales.CreditCard</a:t>
            </a:r>
            <a:endParaRPr lang="en-US" altLang="ko-KR" sz="2400" dirty="0">
              <a:latin typeface="+mn-ea"/>
              <a:sym typeface="Wingdings" pitchFamily="2" charset="2"/>
            </a:endParaRPr>
          </a:p>
          <a:p>
            <a:pPr>
              <a:defRPr/>
            </a:pPr>
            <a:r>
              <a:rPr lang="en-US" altLang="ko-KR" sz="2400" dirty="0">
                <a:latin typeface="+mn-ea"/>
              </a:rPr>
              <a:t>TABLESAMPLE </a:t>
            </a:r>
            <a:r>
              <a:rPr lang="en-US" altLang="ko-KR" sz="2400" dirty="0">
                <a:latin typeface="+mn-ea"/>
                <a:sym typeface="Wingdings" pitchFamily="2" charset="2"/>
              </a:rPr>
              <a:t> </a:t>
            </a:r>
            <a:r>
              <a:rPr lang="ko-KR" altLang="en-US" sz="2400" dirty="0">
                <a:latin typeface="+mn-ea"/>
                <a:sym typeface="Wingdings" pitchFamily="2" charset="2"/>
              </a:rPr>
              <a:t>일정 샘플 추출</a:t>
            </a:r>
            <a:endParaRPr lang="en-US" altLang="ko-KR" sz="2400" dirty="0">
              <a:latin typeface="+mn-ea"/>
            </a:endParaRP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* FROM  </a:t>
            </a:r>
            <a:r>
              <a:rPr lang="en-US" altLang="ko-KR" sz="2000" dirty="0" err="1">
                <a:latin typeface="+mn-ea"/>
              </a:rPr>
              <a:t>Sales.SalesOrderDetail</a:t>
            </a:r>
            <a:r>
              <a:rPr lang="en-US" altLang="ko-KR" sz="2000" dirty="0">
                <a:latin typeface="+mn-ea"/>
              </a:rPr>
              <a:t> TABLESAMPLE(5 PERCENT)</a:t>
            </a:r>
          </a:p>
          <a:p>
            <a:pPr>
              <a:defRPr/>
            </a:pPr>
            <a:r>
              <a:rPr lang="en-US" altLang="ko-KR" sz="2400" dirty="0">
                <a:latin typeface="+mn-ea"/>
              </a:rPr>
              <a:t>SELECT INTO </a:t>
            </a:r>
            <a:r>
              <a:rPr lang="en-US" altLang="ko-KR" sz="2400" dirty="0">
                <a:latin typeface="+mn-ea"/>
                <a:sym typeface="Wingdings" pitchFamily="2" charset="2"/>
              </a:rPr>
              <a:t> </a:t>
            </a:r>
            <a:r>
              <a:rPr lang="ko-KR" altLang="en-US" sz="2400" dirty="0">
                <a:latin typeface="+mn-ea"/>
                <a:sym typeface="Wingdings" pitchFamily="2" charset="2"/>
              </a:rPr>
              <a:t>테이블 복사에 주로 사용</a:t>
            </a:r>
            <a:endParaRPr lang="en-US" altLang="ko-KR" sz="2400" dirty="0">
              <a:latin typeface="+mn-ea"/>
            </a:endParaRP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</a:t>
            </a:r>
            <a:r>
              <a:rPr lang="ko-KR" altLang="en-US" sz="2000" dirty="0">
                <a:latin typeface="+mn-ea"/>
              </a:rPr>
              <a:t>복사할열 </a:t>
            </a:r>
            <a:r>
              <a:rPr lang="en-US" altLang="ko-KR" sz="2000" dirty="0">
                <a:latin typeface="+mn-ea"/>
              </a:rPr>
              <a:t>INTO </a:t>
            </a:r>
            <a:r>
              <a:rPr lang="ko-KR" altLang="en-US" sz="2000" dirty="0">
                <a:latin typeface="+mn-ea"/>
              </a:rPr>
              <a:t>새로운</a:t>
            </a:r>
            <a:r>
              <a:rPr lang="en-US" altLang="ko-KR" sz="2000" dirty="0">
                <a:latin typeface="+mn-ea"/>
              </a:rPr>
              <a:t>_</a:t>
            </a:r>
            <a:r>
              <a:rPr lang="ko-KR" altLang="en-US" sz="2000" dirty="0">
                <a:latin typeface="+mn-ea"/>
              </a:rPr>
              <a:t>테이블 </a:t>
            </a:r>
            <a:r>
              <a:rPr lang="en-US" altLang="ko-KR" sz="2000" dirty="0">
                <a:latin typeface="+mn-ea"/>
              </a:rPr>
              <a:t>FROM </a:t>
            </a:r>
            <a:r>
              <a:rPr lang="ko-KR" altLang="en-US" sz="2000" dirty="0">
                <a:latin typeface="+mn-ea"/>
              </a:rPr>
              <a:t>기존</a:t>
            </a:r>
            <a:r>
              <a:rPr lang="en-US" altLang="ko-KR" sz="2000" dirty="0">
                <a:latin typeface="+mn-ea"/>
              </a:rPr>
              <a:t>_</a:t>
            </a:r>
            <a:r>
              <a:rPr lang="ko-KR" altLang="en-US" sz="2000" dirty="0">
                <a:latin typeface="+mn-ea"/>
              </a:rPr>
              <a:t>테이블</a:t>
            </a: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* INTO buyTbl2 FROM </a:t>
            </a:r>
            <a:r>
              <a:rPr lang="en-US" altLang="ko-KR" sz="2000" dirty="0" err="1">
                <a:latin typeface="+mn-ea"/>
              </a:rPr>
              <a:t>buyTbl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800" dirty="0">
                <a:latin typeface="+mn-ea"/>
              </a:rPr>
              <a:t>SELECT </a:t>
            </a:r>
            <a:r>
              <a:rPr lang="ko-KR" altLang="en-US" sz="2800" dirty="0">
                <a:latin typeface="+mn-ea"/>
              </a:rPr>
              <a:t>문 </a:t>
            </a:r>
            <a:r>
              <a:rPr lang="en-US" altLang="ko-KR" sz="2800" dirty="0">
                <a:latin typeface="+mn-ea"/>
              </a:rPr>
              <a:t>&gt;&gt; </a:t>
            </a:r>
            <a:r>
              <a:rPr lang="ko-KR" altLang="en-US" sz="2000" dirty="0">
                <a:latin typeface="+mn-ea"/>
              </a:rPr>
              <a:t>조건 조회 </a:t>
            </a:r>
            <a:r>
              <a:rPr lang="en-US" altLang="ko-KR" sz="2000" dirty="0">
                <a:latin typeface="+mn-ea"/>
              </a:rPr>
              <a:t>&lt;SELECT...FROM…WHERE&gt; (2/3)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400" dirty="0">
                <a:latin typeface="+mn-ea"/>
              </a:rPr>
              <a:t>OFFSET</a:t>
            </a:r>
            <a:r>
              <a:rPr lang="ko-KR" altLang="en-US" sz="2400" dirty="0">
                <a:latin typeface="+mn-ea"/>
              </a:rPr>
              <a:t>과 </a:t>
            </a:r>
            <a:r>
              <a:rPr lang="en-US" altLang="ko-KR" sz="2400" dirty="0">
                <a:latin typeface="+mn-ea"/>
              </a:rPr>
              <a:t>FETCH NEXT </a:t>
            </a:r>
            <a:r>
              <a:rPr lang="en-US" altLang="ko-KR" sz="2400" dirty="0">
                <a:latin typeface="+mn-ea"/>
                <a:sym typeface="Wingdings" pitchFamily="2" charset="2"/>
              </a:rPr>
              <a:t> </a:t>
            </a:r>
            <a:r>
              <a:rPr lang="ko-KR" altLang="en-US" sz="2400" dirty="0"/>
              <a:t>지정한 행의 수만큼 건너 뛴 후에 출력</a:t>
            </a:r>
            <a:endParaRPr lang="ko-KR" altLang="en-US" sz="2400" dirty="0">
              <a:latin typeface="+mn-ea"/>
            </a:endParaRP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</a:t>
            </a:r>
            <a:r>
              <a:rPr lang="en-US" altLang="ko-KR" sz="2000" dirty="0" err="1">
                <a:latin typeface="+mn-ea"/>
              </a:rPr>
              <a:t>userID</a:t>
            </a:r>
            <a:r>
              <a:rPr lang="en-US" altLang="ko-KR" sz="2000" dirty="0">
                <a:latin typeface="+mn-ea"/>
              </a:rPr>
              <a:t>, name, </a:t>
            </a:r>
            <a:r>
              <a:rPr lang="en-US" altLang="ko-KR" sz="2000" dirty="0" err="1">
                <a:latin typeface="+mn-ea"/>
              </a:rPr>
              <a:t>birthYear</a:t>
            </a:r>
            <a:r>
              <a:rPr lang="en-US" altLang="ko-KR" sz="2000" dirty="0">
                <a:latin typeface="+mn-ea"/>
              </a:rPr>
              <a:t> FROM </a:t>
            </a:r>
            <a:r>
              <a:rPr lang="en-US" altLang="ko-KR" sz="2000" dirty="0" err="1">
                <a:latin typeface="+mn-ea"/>
              </a:rPr>
              <a:t>userTBL</a:t>
            </a:r>
            <a:endParaRPr lang="en-US" altLang="ko-KR" sz="2000" dirty="0">
              <a:latin typeface="+mn-ea"/>
            </a:endParaRP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ORDER BY </a:t>
            </a:r>
            <a:r>
              <a:rPr lang="en-US" altLang="ko-KR" sz="2000" dirty="0" err="1">
                <a:latin typeface="+mn-ea"/>
              </a:rPr>
              <a:t>birthYear</a:t>
            </a:r>
            <a:endParaRPr lang="en-US" altLang="ko-KR" sz="2000" dirty="0">
              <a:latin typeface="+mn-ea"/>
            </a:endParaRP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OFFSET 4 ROWS</a:t>
            </a: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FETCH NEXT 3 ROWS ONLY</a:t>
            </a:r>
          </a:p>
          <a:p>
            <a:pPr>
              <a:defRPr/>
            </a:pPr>
            <a:endParaRPr lang="en-US" altLang="ko-KR" sz="2000" dirty="0">
              <a:latin typeface="+mn-ea"/>
            </a:endParaRPr>
          </a:p>
          <a:p>
            <a:pPr>
              <a:defRPr/>
            </a:pPr>
            <a:r>
              <a:rPr lang="en-US" altLang="ko-KR" sz="2400" dirty="0">
                <a:latin typeface="+mn-ea"/>
              </a:rPr>
              <a:t>SELECT INTO </a:t>
            </a:r>
            <a:r>
              <a:rPr lang="en-US" altLang="ko-KR" sz="2400" dirty="0">
                <a:latin typeface="+mn-ea"/>
                <a:sym typeface="Wingdings" pitchFamily="2" charset="2"/>
              </a:rPr>
              <a:t> </a:t>
            </a:r>
            <a:r>
              <a:rPr lang="ko-KR" altLang="en-US" sz="2400" dirty="0">
                <a:latin typeface="+mn-ea"/>
                <a:sym typeface="Wingdings" pitchFamily="2" charset="2"/>
              </a:rPr>
              <a:t>테이블 복사에 주로 사용</a:t>
            </a:r>
            <a:endParaRPr lang="en-US" altLang="ko-KR" sz="2400" dirty="0">
              <a:latin typeface="+mn-ea"/>
            </a:endParaRP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</a:t>
            </a:r>
            <a:r>
              <a:rPr lang="ko-KR" altLang="en-US" sz="2000" dirty="0">
                <a:latin typeface="+mn-ea"/>
              </a:rPr>
              <a:t>복사할열 </a:t>
            </a:r>
            <a:r>
              <a:rPr lang="en-US" altLang="ko-KR" sz="2000" dirty="0">
                <a:latin typeface="+mn-ea"/>
              </a:rPr>
              <a:t>INTO </a:t>
            </a:r>
            <a:r>
              <a:rPr lang="ko-KR" altLang="en-US" sz="2000" dirty="0">
                <a:latin typeface="+mn-ea"/>
              </a:rPr>
              <a:t>새로운</a:t>
            </a:r>
            <a:r>
              <a:rPr lang="en-US" altLang="ko-KR" sz="2000" dirty="0">
                <a:latin typeface="+mn-ea"/>
              </a:rPr>
              <a:t>_</a:t>
            </a:r>
            <a:r>
              <a:rPr lang="ko-KR" altLang="en-US" sz="2000" dirty="0">
                <a:latin typeface="+mn-ea"/>
              </a:rPr>
              <a:t>테이블 </a:t>
            </a:r>
            <a:r>
              <a:rPr lang="en-US" altLang="ko-KR" sz="2000" dirty="0">
                <a:latin typeface="+mn-ea"/>
              </a:rPr>
              <a:t>FROM </a:t>
            </a:r>
            <a:r>
              <a:rPr lang="ko-KR" altLang="en-US" sz="2000" dirty="0">
                <a:latin typeface="+mn-ea"/>
              </a:rPr>
              <a:t>기존</a:t>
            </a:r>
            <a:r>
              <a:rPr lang="en-US" altLang="ko-KR" sz="2000" dirty="0">
                <a:latin typeface="+mn-ea"/>
              </a:rPr>
              <a:t>_</a:t>
            </a:r>
            <a:r>
              <a:rPr lang="ko-KR" altLang="en-US" sz="2000" dirty="0">
                <a:latin typeface="+mn-ea"/>
              </a:rPr>
              <a:t>테이블</a:t>
            </a:r>
          </a:p>
          <a:p>
            <a:pPr marL="1076325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* INTO buyTbl2 FROM </a:t>
            </a:r>
            <a:r>
              <a:rPr lang="en-US" altLang="ko-KR" sz="2000" dirty="0" err="1">
                <a:latin typeface="+mn-ea"/>
              </a:rPr>
              <a:t>buyTbl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800" dirty="0">
                <a:latin typeface="+mn-ea"/>
              </a:rPr>
              <a:t>SELECT </a:t>
            </a:r>
            <a:r>
              <a:rPr lang="ko-KR" altLang="en-US" sz="2800" dirty="0">
                <a:latin typeface="+mn-ea"/>
              </a:rPr>
              <a:t>문 </a:t>
            </a:r>
            <a:r>
              <a:rPr lang="en-US" altLang="ko-KR" sz="2800" dirty="0">
                <a:latin typeface="+mn-ea"/>
              </a:rPr>
              <a:t>&gt;&gt; </a:t>
            </a:r>
            <a:r>
              <a:rPr lang="ko-KR" altLang="en-US" sz="2000" dirty="0">
                <a:latin typeface="+mn-ea"/>
              </a:rPr>
              <a:t>조건 조회 </a:t>
            </a:r>
            <a:r>
              <a:rPr lang="en-US" altLang="ko-KR" sz="2000" dirty="0">
                <a:latin typeface="+mn-ea"/>
              </a:rPr>
              <a:t>&lt;SELECT...FROM…WHERE&gt; (3/3)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2"/>
          <p:cNvSpPr>
            <a:spLocks noGrp="1"/>
          </p:cNvSpPr>
          <p:nvPr>
            <p:ph idx="4294967295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400" dirty="0">
                <a:latin typeface="+mn-ea"/>
              </a:rPr>
              <a:t>GROUP BY </a:t>
            </a:r>
            <a:r>
              <a:rPr lang="en-US" altLang="ko-KR" sz="2400" dirty="0">
                <a:latin typeface="+mn-ea"/>
                <a:sym typeface="Wingdings" pitchFamily="2" charset="2"/>
              </a:rPr>
              <a:t> </a:t>
            </a:r>
            <a:r>
              <a:rPr lang="ko-KR" altLang="en-US" sz="2400" dirty="0">
                <a:latin typeface="+mn-ea"/>
                <a:sym typeface="Wingdings" pitchFamily="2" charset="2"/>
              </a:rPr>
              <a:t>결과를 그룹으로 묶어줌</a:t>
            </a:r>
            <a:endParaRPr lang="ko-KR" altLang="en-US" sz="2400" dirty="0">
              <a:latin typeface="+mn-ea"/>
            </a:endParaRPr>
          </a:p>
          <a:p>
            <a:pPr marL="785812" indent="-228600">
              <a:defRPr/>
            </a:pPr>
            <a:r>
              <a:rPr lang="ko-KR" altLang="en-US" sz="2200" dirty="0">
                <a:latin typeface="+mn-ea"/>
              </a:rPr>
              <a:t>형식 </a:t>
            </a:r>
            <a:r>
              <a:rPr lang="en-US" altLang="ko-KR" sz="2200" dirty="0">
                <a:latin typeface="+mn-ea"/>
              </a:rPr>
              <a:t>:</a:t>
            </a:r>
          </a:p>
          <a:p>
            <a:pPr marL="1077912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[ WITH &lt;</a:t>
            </a:r>
            <a:r>
              <a:rPr lang="en-US" altLang="ko-KR" sz="2000" dirty="0" err="1">
                <a:latin typeface="+mn-ea"/>
              </a:rPr>
              <a:t>common_table_expression</a:t>
            </a:r>
            <a:r>
              <a:rPr lang="en-US" altLang="ko-KR" sz="2000" dirty="0">
                <a:latin typeface="+mn-ea"/>
              </a:rPr>
              <a:t>&gt;] </a:t>
            </a:r>
          </a:p>
          <a:p>
            <a:pPr marL="1077912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</a:t>
            </a:r>
            <a:r>
              <a:rPr lang="en-US" altLang="ko-KR" sz="2000" dirty="0" err="1">
                <a:latin typeface="+mn-ea"/>
              </a:rPr>
              <a:t>select_list</a:t>
            </a:r>
            <a:r>
              <a:rPr lang="en-US" altLang="ko-KR" sz="2000" dirty="0">
                <a:latin typeface="+mn-ea"/>
              </a:rPr>
              <a:t> [ INTO </a:t>
            </a:r>
            <a:r>
              <a:rPr lang="en-US" altLang="ko-KR" sz="2000" dirty="0" err="1">
                <a:latin typeface="+mn-ea"/>
              </a:rPr>
              <a:t>new_table</a:t>
            </a:r>
            <a:r>
              <a:rPr lang="en-US" altLang="ko-KR" sz="2000" dirty="0">
                <a:latin typeface="+mn-ea"/>
              </a:rPr>
              <a:t> ] </a:t>
            </a:r>
          </a:p>
          <a:p>
            <a:pPr marL="1077912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[ FROM </a:t>
            </a:r>
            <a:r>
              <a:rPr lang="en-US" altLang="ko-KR" sz="2000" dirty="0" err="1">
                <a:latin typeface="+mn-ea"/>
              </a:rPr>
              <a:t>table_source</a:t>
            </a:r>
            <a:r>
              <a:rPr lang="en-US" altLang="ko-KR" sz="2000" dirty="0">
                <a:latin typeface="+mn-ea"/>
              </a:rPr>
              <a:t> ] </a:t>
            </a:r>
          </a:p>
          <a:p>
            <a:pPr marL="1077912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[ WHERE </a:t>
            </a:r>
            <a:r>
              <a:rPr lang="en-US" altLang="ko-KR" sz="2000" dirty="0" err="1">
                <a:latin typeface="+mn-ea"/>
              </a:rPr>
              <a:t>search_condition</a:t>
            </a:r>
            <a:r>
              <a:rPr lang="en-US" altLang="ko-KR" sz="2000" dirty="0">
                <a:latin typeface="+mn-ea"/>
              </a:rPr>
              <a:t> ] </a:t>
            </a:r>
          </a:p>
          <a:p>
            <a:pPr marL="1077912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[ GROUP BY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group_by_expression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 ] </a:t>
            </a:r>
          </a:p>
          <a:p>
            <a:pPr marL="1077912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[ HAVING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search_condition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 ] </a:t>
            </a:r>
          </a:p>
          <a:p>
            <a:pPr marL="1077912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[ ORDER BY </a:t>
            </a:r>
            <a:r>
              <a:rPr lang="en-US" altLang="ko-KR" sz="2000" dirty="0" err="1">
                <a:latin typeface="+mn-ea"/>
              </a:rPr>
              <a:t>order_expression</a:t>
            </a:r>
            <a:r>
              <a:rPr lang="en-US" altLang="ko-KR" sz="2000" dirty="0">
                <a:latin typeface="+mn-ea"/>
              </a:rPr>
              <a:t> [ ASC | DESC ] ] </a:t>
            </a:r>
          </a:p>
          <a:p>
            <a:pPr marL="1077912" lvl="1" indent="-228600">
              <a:buFont typeface="Georgia" panose="02040502050405020303" pitchFamily="18" charset="0"/>
              <a:buNone/>
              <a:defRPr/>
            </a:pPr>
            <a:endParaRPr lang="en-US" altLang="ko-KR" sz="2000" dirty="0">
              <a:latin typeface="+mn-ea"/>
            </a:endParaRPr>
          </a:p>
          <a:p>
            <a:pPr marL="785812" indent="-228600">
              <a:defRPr/>
            </a:pPr>
            <a:r>
              <a:rPr lang="ko-KR" altLang="en-US" sz="2200" dirty="0">
                <a:latin typeface="+mn-ea"/>
              </a:rPr>
              <a:t>사용 예</a:t>
            </a:r>
            <a:r>
              <a:rPr lang="en-US" altLang="ko-KR" sz="2200" dirty="0">
                <a:latin typeface="+mn-ea"/>
              </a:rPr>
              <a:t>:</a:t>
            </a:r>
          </a:p>
          <a:p>
            <a:pPr marL="1077912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SELECT </a:t>
            </a:r>
            <a:r>
              <a:rPr lang="en-US" altLang="ko-KR" sz="2000" dirty="0" err="1">
                <a:latin typeface="+mn-ea"/>
              </a:rPr>
              <a:t>userid</a:t>
            </a:r>
            <a:r>
              <a:rPr lang="en-US" altLang="ko-KR" sz="2000" dirty="0">
                <a:latin typeface="+mn-ea"/>
              </a:rPr>
              <a:t> AS [</a:t>
            </a:r>
            <a:r>
              <a:rPr lang="ko-KR" altLang="en-US" sz="2000" dirty="0">
                <a:latin typeface="+mn-ea"/>
              </a:rPr>
              <a:t>사용자아이디</a:t>
            </a:r>
            <a:r>
              <a:rPr lang="en-US" altLang="ko-KR" sz="2000" dirty="0">
                <a:latin typeface="+mn-ea"/>
              </a:rPr>
              <a:t>], SUM(amount) AS </a:t>
            </a:r>
          </a:p>
          <a:p>
            <a:pPr marL="1077912" lvl="1" indent="-228600">
              <a:buFont typeface="Georgia" panose="02040502050405020303" pitchFamily="18" charset="0"/>
              <a:buNone/>
              <a:defRPr/>
            </a:pPr>
            <a:r>
              <a:rPr lang="en-US" altLang="ko-KR" sz="2000" dirty="0">
                <a:latin typeface="+mn-ea"/>
              </a:rPr>
              <a:t>  [</a:t>
            </a:r>
            <a:r>
              <a:rPr lang="ko-KR" altLang="en-US" sz="2000" dirty="0" err="1">
                <a:latin typeface="+mn-ea"/>
              </a:rPr>
              <a:t>총구매개수</a:t>
            </a:r>
            <a:r>
              <a:rPr lang="en-US" altLang="ko-KR" sz="2000" dirty="0">
                <a:latin typeface="+mn-ea"/>
              </a:rPr>
              <a:t>]  FROM </a:t>
            </a:r>
            <a:r>
              <a:rPr lang="en-US" altLang="ko-KR" sz="2000" dirty="0" err="1">
                <a:latin typeface="+mn-ea"/>
              </a:rPr>
              <a:t>buyTbl</a:t>
            </a:r>
            <a:r>
              <a:rPr lang="en-US" altLang="ko-KR" sz="2000" dirty="0">
                <a:latin typeface="+mn-ea"/>
              </a:rPr>
              <a:t> GROUP BY </a:t>
            </a:r>
            <a:r>
              <a:rPr lang="en-US" altLang="ko-KR" sz="2000" dirty="0" err="1">
                <a:latin typeface="+mn-ea"/>
              </a:rPr>
              <a:t>userid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6629" name="제목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642937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 </a:t>
            </a:r>
            <a:r>
              <a:rPr lang="en-US" altLang="ko-KR" sz="2800" dirty="0">
                <a:latin typeface="+mn-ea"/>
              </a:rPr>
              <a:t>SELECT </a:t>
            </a:r>
            <a:r>
              <a:rPr lang="ko-KR" altLang="en-US" sz="2800" dirty="0">
                <a:latin typeface="+mn-ea"/>
              </a:rPr>
              <a:t>문 </a:t>
            </a:r>
            <a:r>
              <a:rPr lang="en-US" altLang="ko-KR" sz="2800" dirty="0">
                <a:latin typeface="+mn-ea"/>
              </a:rPr>
              <a:t>&gt;&gt; </a:t>
            </a:r>
            <a:r>
              <a:rPr lang="en-US" altLang="ko-KR" sz="2400" dirty="0"/>
              <a:t>GROUP BY, HAVING, </a:t>
            </a:r>
            <a:r>
              <a:rPr lang="ko-KR" altLang="en-US" sz="2400" dirty="0"/>
              <a:t>집계 함수 </a:t>
            </a:r>
            <a:r>
              <a:rPr lang="en-US" altLang="ko-KR" sz="2400" dirty="0"/>
              <a:t>(1/6)</a:t>
            </a:r>
            <a:endParaRPr lang="en-US" altLang="ko-KR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335</TotalTime>
  <Words>1654</Words>
  <Application>Microsoft Office PowerPoint</Application>
  <PresentationFormat>화면 슬라이드 쇼(4:3)</PresentationFormat>
  <Paragraphs>306</Paragraphs>
  <Slides>28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굴림</vt:lpstr>
      <vt:lpstr>Arial</vt:lpstr>
      <vt:lpstr>Trebuchet MS</vt:lpstr>
      <vt:lpstr>Georgia</vt:lpstr>
      <vt:lpstr>Wingdings 2</vt:lpstr>
      <vt:lpstr>맑은 고딕</vt:lpstr>
      <vt:lpstr>HY견고딕</vt:lpstr>
      <vt:lpstr>Wingdings</vt:lpstr>
      <vt:lpstr>Times New Roman</vt:lpstr>
      <vt:lpstr>Urban</vt:lpstr>
      <vt:lpstr>PowerPoint 프레젠테이션</vt:lpstr>
      <vt:lpstr>SELECT 문 &gt;&gt; 기본적인 &lt;SELECT...FROM&gt; (1/2)</vt:lpstr>
      <vt:lpstr>SELECT 문 &gt;&gt; 기본적인 &lt;SELECT...FROM&gt; (2/2)</vt:lpstr>
      <vt:lpstr>PowerPoint 프레젠테이션</vt:lpstr>
      <vt:lpstr>&lt;실습2&gt; 샘플 데이터베이스  생성</vt:lpstr>
      <vt:lpstr>SELECT 문 &gt;&gt; 조건 조회 &lt;SELECT...FROM…WHERE&gt; (1/3)</vt:lpstr>
      <vt:lpstr>SELECT 문 &gt;&gt; 조건 조회 &lt;SELECT...FROM…WHERE&gt; (2/3)</vt:lpstr>
      <vt:lpstr>SELECT 문 &gt;&gt; 조건 조회 &lt;SELECT...FROM…WHERE&gt; (3/3)</vt:lpstr>
      <vt:lpstr> SELECT 문 &gt;&gt; GROUP BY, HAVING, 집계 함수 (1/6)</vt:lpstr>
      <vt:lpstr> SELECT 문 &gt;&gt; GROUP BY, HAVING, 집계 함수 (2/6)</vt:lpstr>
      <vt:lpstr>&lt;실습3&gt; COUNT() 함수와 SELECT의 결과를 비교</vt:lpstr>
      <vt:lpstr> SELECT 문 &gt;&gt; GROUP BY, HAVING, 집계 함수 (3/6)</vt:lpstr>
      <vt:lpstr> SELECT 문 &gt;&gt; GROUP BY, HAVING, 집계 함수 (4/6)</vt:lpstr>
      <vt:lpstr> SELECT 문 &gt;&gt; GROUP BY, HAVING, 집계 함수 (5/6)</vt:lpstr>
      <vt:lpstr> SELECT 문 &gt;&gt; GROUP BY, HAVING, 집계 함수 (6/6)</vt:lpstr>
      <vt:lpstr> SELECT 문 &gt;&gt; WITH절과 CTE (1/3)</vt:lpstr>
      <vt:lpstr> SELECT 문 &gt;&gt; WITH절과 CTE (2/3)</vt:lpstr>
      <vt:lpstr> SELECT 문 &gt;&gt; WITH절과 CTE (3/3)</vt:lpstr>
      <vt:lpstr>&lt;실습4&gt; 회사 조직도 출력을 위한 재귀적 CTE</vt:lpstr>
      <vt:lpstr>SELECT 문 &gt;&gt; T-SQL의 분류</vt:lpstr>
      <vt:lpstr>데이터의 변경을 위한 SQL 문 &gt;&gt; 데이터 삽입 : Insert (1/4)</vt:lpstr>
      <vt:lpstr>데이터의 변경을 위한 SQL 문 &gt;&gt; 데이터 삽입 : Insert (2/4)</vt:lpstr>
      <vt:lpstr>데이터의 변경을 위한 SQL 문 &gt;&gt; 데이터 삽입 : Insert (3/4)</vt:lpstr>
      <vt:lpstr>데이터의 변경을 위한 SQL 문 &gt;&gt; 데이터 삽입 : Insert (4/4)</vt:lpstr>
      <vt:lpstr>데이터의 변경을 위한 SQL 문 &gt;&gt; 데이터 수정 : Update</vt:lpstr>
      <vt:lpstr>데이터의 변경을 위한 SQL 문 &gt;&gt; 데이터 삭제 : Delete</vt:lpstr>
      <vt:lpstr>&lt;실습5&gt; 대용량의 테이블 삭제</vt:lpstr>
      <vt:lpstr>데이터의 변경을 위한 SQL 문 &gt;&gt; 조건부 데이터 변경 : Merge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 SQL Server 2005</dc:title>
  <dc:creator>JOHNBANN</dc:creator>
  <cp:lastModifiedBy>우재남</cp:lastModifiedBy>
  <cp:revision>36</cp:revision>
  <dcterms:created xsi:type="dcterms:W3CDTF">2007-02-12T03:01:34Z</dcterms:created>
  <dcterms:modified xsi:type="dcterms:W3CDTF">2016-08-27T05:58:04Z</dcterms:modified>
</cp:coreProperties>
</file>