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0" r:id="rId4"/>
    <p:sldId id="263" r:id="rId5"/>
    <p:sldId id="261" r:id="rId6"/>
    <p:sldId id="264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59" r:id="rId16"/>
    <p:sldId id="274" r:id="rId17"/>
    <p:sldId id="275" r:id="rId18"/>
    <p:sldId id="258" r:id="rId19"/>
    <p:sldId id="273" r:id="rId20"/>
    <p:sldId id="276" r:id="rId21"/>
  </p:sldIdLst>
  <p:sldSz cx="12192000" cy="6858000"/>
  <p:notesSz cx="6858000" cy="9144000"/>
  <p:embeddedFontLst>
    <p:embeddedFont>
      <p:font typeface="나눔스퀘어 네오 ExtraBold" panose="00000900000000000000" pitchFamily="2" charset="-127"/>
      <p:bold r:id="rId22"/>
    </p:embeddedFont>
    <p:embeddedFont>
      <p:font typeface="맑은 고딕" panose="020B0503020000020004" pitchFamily="50" charset="-127"/>
      <p:regular r:id="rId23"/>
      <p:bold r:id="rId24"/>
    </p:embeddedFont>
    <p:embeddedFont>
      <p:font typeface="나눔스퀘어 네오 Heavy" panose="00000A00000000000000" pitchFamily="2" charset="-127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5B5B"/>
    <a:srgbClr val="EBBB13"/>
    <a:srgbClr val="26BB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78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B0DED-9BE4-43E1-AD7C-0B1371A58027}" type="datetimeFigureOut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A6CC-4A2A-45F8-A544-424AF04A1A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745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B0DED-9BE4-43E1-AD7C-0B1371A58027}" type="datetimeFigureOut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A6CC-4A2A-45F8-A544-424AF04A1A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622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B0DED-9BE4-43E1-AD7C-0B1371A58027}" type="datetimeFigureOut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A6CC-4A2A-45F8-A544-424AF04A1A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486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B0DED-9BE4-43E1-AD7C-0B1371A58027}" type="datetimeFigureOut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A6CC-4A2A-45F8-A544-424AF04A1A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254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B0DED-9BE4-43E1-AD7C-0B1371A58027}" type="datetimeFigureOut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A6CC-4A2A-45F8-A544-424AF04A1A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328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B0DED-9BE4-43E1-AD7C-0B1371A58027}" type="datetimeFigureOut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A6CC-4A2A-45F8-A544-424AF04A1A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064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B0DED-9BE4-43E1-AD7C-0B1371A58027}" type="datetimeFigureOut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A6CC-4A2A-45F8-A544-424AF04A1A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213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B0DED-9BE4-43E1-AD7C-0B1371A58027}" type="datetimeFigureOut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A6CC-4A2A-45F8-A544-424AF04A1A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644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B0DED-9BE4-43E1-AD7C-0B1371A58027}" type="datetimeFigureOut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A6CC-4A2A-45F8-A544-424AF04A1A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756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B0DED-9BE4-43E1-AD7C-0B1371A58027}" type="datetimeFigureOut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A6CC-4A2A-45F8-A544-424AF04A1A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577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B0DED-9BE4-43E1-AD7C-0B1371A58027}" type="datetimeFigureOut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A6CC-4A2A-45F8-A544-424AF04A1A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900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B0DED-9BE4-43E1-AD7C-0B1371A58027}" type="datetimeFigureOut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8A6CC-4A2A-45F8-A544-424AF04A1A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536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wooneebbu/ms-sql_join/blob/9da08956c332a34ab20c917bcbd51de4f18f5d9d/%EA%B5%AC%EB%A7%A4%EC%8B%A4%EC%A0%81%EB%B6%84%EC%84%9D.sql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wooneebbu/ms-sql_join/blob/9da08956c332a34ab20c917bcbd51de4f18f5d9d/SKU%20Query2.sql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ooneebbu/ms-sql_join/blob/9da08956c332a34ab20c917bcbd51de4f18f5d9d/%ED%86%B5%ED%95%A9%ED%81%B4%EB%A0%88%EC%9E%84%EB%B0%9C%EC%83%9D%EB%B3%B4%EA%B3%A0detail.sql" TargetMode="External"/><Relationship Id="rId2" Type="http://schemas.openxmlformats.org/officeDocument/2006/relationships/hyperlink" Target="https://github.com/wooneebbu/ms-sql_join/blob/9da08956c332a34ab20c917bcbd51de4f18f5d9d/%ED%86%B5%ED%95%A9%ED%81%B4%EB%A0%88%EC%9E%84%EB%B0%9C%EC%83%9D%EB%B3%B4%EA%B3%A0%20%EB%A9%94%EC%9D%B8.sq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RPA%20&#54532;&#47196;&#49464;&#49828;%20&#54364;&#51456;&#54868;_241002.pptx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&#50896;&#46976;&#44396;&#47588;&#49892;&#51201;&#48516;&#49437;.pptx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ooneebbu/ms-sql_join/blob/16fcdc20fafbc4c6f80bbdaaa32e91ec94c0b7fb/%ED%95%AD%EC%B2%B4%EC%97%AD%EA%B0%80%EC%A0%80%EC%9E%A5.sq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wooneebbu/ms-sql_join/blob/16fcdc20fafbc4c6f80bbdaaa32e91ec94c0b7fb/%ED%95%AD%EC%B2%B4%EC%97%AD%EA%B0%80%EC%A1%B0%ED%9A%8C_230607%EC%88%98%EC%A0%95.sql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wooneebbu/ms-sql_join/blob/16fcdc20fafbc4c6f80bbdaaa32e91ec94c0b7fb/%ED%95%AD%EC%B2%B4%EC%97%AD%EA%B0%80%EC%A3%BC%EB%A0%B9%EB%B3%84%EC%A1%B0%ED%9A%8C%20230626.sql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856831" y="3056027"/>
            <a:ext cx="2763741" cy="249382"/>
          </a:xfrm>
          <a:prstGeom prst="rect">
            <a:avLst/>
          </a:prstGeom>
          <a:solidFill>
            <a:srgbClr val="EBBB13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856830" y="3388535"/>
            <a:ext cx="2763741" cy="249382"/>
          </a:xfrm>
          <a:prstGeom prst="rect">
            <a:avLst/>
          </a:prstGeom>
          <a:solidFill>
            <a:srgbClr val="F45B5B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856830" y="3725199"/>
            <a:ext cx="2763741" cy="249382"/>
          </a:xfrm>
          <a:prstGeom prst="rect">
            <a:avLst/>
          </a:prstGeom>
          <a:solidFill>
            <a:srgbClr val="26BBA5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026764" y="6357799"/>
            <a:ext cx="2348812" cy="370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By. </a:t>
            </a:r>
            <a:r>
              <a:rPr lang="en-US" altLang="ko-KR" sz="1400" dirty="0" err="1" smtClean="0">
                <a:solidFill>
                  <a:schemeClr val="tx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Hye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 </a:t>
            </a:r>
            <a:r>
              <a:rPr lang="en-US" altLang="ko-KR" sz="1400" dirty="0" err="1" smtClean="0">
                <a:solidFill>
                  <a:schemeClr val="tx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Woon</a:t>
            </a:r>
            <a:r>
              <a:rPr lang="ko-KR" altLang="en-US" sz="1400" dirty="0" smtClean="0">
                <a:solidFill>
                  <a:schemeClr val="tx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 </a:t>
            </a:r>
            <a:endParaRPr lang="ko-KR" altLang="en-US" sz="1400" dirty="0">
              <a:solidFill>
                <a:schemeClr val="tx1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343142" y="2590512"/>
            <a:ext cx="3782785" cy="8728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 smtClean="0">
                <a:solidFill>
                  <a:schemeClr val="tx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Portfolio</a:t>
            </a:r>
            <a:endParaRPr lang="ko-KR" altLang="en-US" sz="4800" dirty="0">
              <a:solidFill>
                <a:schemeClr val="tx1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060128" y="3614562"/>
            <a:ext cx="2348812" cy="4479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2024.10 </a:t>
            </a:r>
            <a:r>
              <a:rPr lang="ko-KR" altLang="en-US" dirty="0" smtClean="0">
                <a:solidFill>
                  <a:schemeClr val="tx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 </a:t>
            </a:r>
            <a:endParaRPr lang="ko-KR" altLang="en-US" dirty="0">
              <a:solidFill>
                <a:schemeClr val="tx1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8967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8650037" y="952901"/>
            <a:ext cx="2796039" cy="5505866"/>
          </a:xfrm>
          <a:prstGeom prst="rect">
            <a:avLst/>
          </a:prstGeom>
          <a:solidFill>
            <a:srgbClr val="EBBB13">
              <a:alpha val="10000"/>
            </a:srgbClr>
          </a:solidFill>
          <a:ln w="254000">
            <a:solidFill>
              <a:srgbClr val="EBBB13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7194" y="42930"/>
            <a:ext cx="1783991" cy="541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ERP_SP</a:t>
            </a:r>
            <a:endParaRPr lang="ko-KR" altLang="en-US" sz="2800" dirty="0">
              <a:solidFill>
                <a:schemeClr val="tx1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83810" y="151425"/>
            <a:ext cx="1902666" cy="4479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④ 원란구매실적  </a:t>
            </a:r>
            <a:endParaRPr lang="ko-KR" altLang="en-US" dirty="0">
              <a:solidFill>
                <a:schemeClr val="tx1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738817" y="158815"/>
            <a:ext cx="280591" cy="249382"/>
          </a:xfrm>
          <a:prstGeom prst="rect">
            <a:avLst/>
          </a:prstGeom>
          <a:solidFill>
            <a:srgbClr val="EBBB13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738816" y="491323"/>
            <a:ext cx="280591" cy="249382"/>
          </a:xfrm>
          <a:prstGeom prst="rect">
            <a:avLst/>
          </a:prstGeom>
          <a:solidFill>
            <a:srgbClr val="F45B5B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738816" y="827987"/>
            <a:ext cx="280591" cy="249382"/>
          </a:xfrm>
          <a:prstGeom prst="rect">
            <a:avLst/>
          </a:prstGeom>
          <a:solidFill>
            <a:srgbClr val="26BBA5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50000" y="5789594"/>
            <a:ext cx="280591" cy="249382"/>
          </a:xfrm>
          <a:prstGeom prst="rect">
            <a:avLst/>
          </a:prstGeom>
          <a:solidFill>
            <a:srgbClr val="EBBB13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49999" y="6122102"/>
            <a:ext cx="280591" cy="249382"/>
          </a:xfrm>
          <a:prstGeom prst="rect">
            <a:avLst/>
          </a:prstGeom>
          <a:solidFill>
            <a:srgbClr val="F45B5B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49999" y="6458766"/>
            <a:ext cx="280591" cy="249382"/>
          </a:xfrm>
          <a:prstGeom prst="rect">
            <a:avLst/>
          </a:prstGeom>
          <a:solidFill>
            <a:srgbClr val="26BBA5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782659" y="740705"/>
            <a:ext cx="2663417" cy="37569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chemeClr val="tx1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sp>
        <p:nvSpPr>
          <p:cNvPr id="14" name="직사각형 13">
            <a:hlinkClick r:id="rId2"/>
          </p:cNvPr>
          <p:cNvSpPr/>
          <p:nvPr/>
        </p:nvSpPr>
        <p:spPr>
          <a:xfrm>
            <a:off x="9022965" y="1964683"/>
            <a:ext cx="2050181" cy="654518"/>
          </a:xfrm>
          <a:prstGeom prst="rect">
            <a:avLst/>
          </a:prstGeom>
          <a:solidFill>
            <a:srgbClr val="EBBB1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Go </a:t>
            </a:r>
            <a:r>
              <a:rPr lang="en-US" altLang="ko-KR" dirty="0" err="1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Git</a:t>
            </a:r>
            <a:r>
              <a:rPr lang="en-US" altLang="ko-KR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 hub URL</a:t>
            </a:r>
            <a:endParaRPr lang="ko-KR" altLang="en-US" dirty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82" y="825746"/>
            <a:ext cx="7662746" cy="575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62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683120" y="769580"/>
            <a:ext cx="10847945" cy="5822938"/>
          </a:xfrm>
          <a:prstGeom prst="rect">
            <a:avLst/>
          </a:prstGeom>
          <a:solidFill>
            <a:srgbClr val="F45B5B">
              <a:alpha val="10000"/>
            </a:srgbClr>
          </a:solidFill>
          <a:ln w="254000">
            <a:solidFill>
              <a:srgbClr val="F45B5B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7194" y="42930"/>
            <a:ext cx="996125" cy="541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ERP</a:t>
            </a:r>
            <a:endParaRPr lang="ko-KR" altLang="en-US" sz="2800" dirty="0">
              <a:solidFill>
                <a:schemeClr val="tx1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56034" y="151425"/>
            <a:ext cx="2638048" cy="4479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⑤</a:t>
            </a:r>
            <a:r>
              <a:rPr lang="en-US" altLang="ko-KR" dirty="0" smtClean="0">
                <a:solidFill>
                  <a:schemeClr val="tx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 SKU </a:t>
            </a:r>
            <a:r>
              <a:rPr lang="ko-KR" altLang="en-US" dirty="0" smtClean="0">
                <a:solidFill>
                  <a:schemeClr val="tx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단가 분석 </a:t>
            </a:r>
            <a:endParaRPr lang="ko-KR" altLang="en-US" dirty="0">
              <a:solidFill>
                <a:schemeClr val="tx1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738817" y="158815"/>
            <a:ext cx="280591" cy="249382"/>
          </a:xfrm>
          <a:prstGeom prst="rect">
            <a:avLst/>
          </a:prstGeom>
          <a:solidFill>
            <a:srgbClr val="EBBB13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738816" y="491323"/>
            <a:ext cx="280591" cy="249382"/>
          </a:xfrm>
          <a:prstGeom prst="rect">
            <a:avLst/>
          </a:prstGeom>
          <a:solidFill>
            <a:srgbClr val="F45B5B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738816" y="827987"/>
            <a:ext cx="280591" cy="249382"/>
          </a:xfrm>
          <a:prstGeom prst="rect">
            <a:avLst/>
          </a:prstGeom>
          <a:solidFill>
            <a:srgbClr val="26BBA5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50000" y="5789594"/>
            <a:ext cx="280591" cy="249382"/>
          </a:xfrm>
          <a:prstGeom prst="rect">
            <a:avLst/>
          </a:prstGeom>
          <a:solidFill>
            <a:srgbClr val="EBBB13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49999" y="6122102"/>
            <a:ext cx="280591" cy="249382"/>
          </a:xfrm>
          <a:prstGeom prst="rect">
            <a:avLst/>
          </a:prstGeom>
          <a:solidFill>
            <a:srgbClr val="F45B5B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49999" y="6458766"/>
            <a:ext cx="280591" cy="249382"/>
          </a:xfrm>
          <a:prstGeom prst="rect">
            <a:avLst/>
          </a:prstGeom>
          <a:solidFill>
            <a:srgbClr val="26BBA5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528784" y="4622935"/>
            <a:ext cx="5524253" cy="1960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u="sng" dirty="0" smtClean="0">
                <a:solidFill>
                  <a:schemeClr val="tx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※ </a:t>
            </a:r>
            <a:r>
              <a:rPr lang="ko-KR" altLang="en-US" sz="1600" u="sng" dirty="0" smtClean="0">
                <a:solidFill>
                  <a:schemeClr val="tx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설명</a:t>
            </a:r>
            <a:endParaRPr lang="en-US" altLang="ko-KR" sz="1600" u="sng" dirty="0" smtClean="0">
              <a:solidFill>
                <a:schemeClr val="tx1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err="1" smtClean="0">
                <a:solidFill>
                  <a:schemeClr val="tx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영업부서별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 거래처별 단가와 재고 확인을 위한 화면</a:t>
            </a:r>
            <a:endParaRPr lang="en-US" altLang="ko-KR" sz="1600" dirty="0" smtClean="0">
              <a:solidFill>
                <a:schemeClr val="tx1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err="1" smtClean="0">
                <a:solidFill>
                  <a:schemeClr val="tx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단위별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비교환산이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 필요 </a:t>
            </a:r>
            <a:endParaRPr lang="en-US" altLang="ko-KR" sz="1600" dirty="0" smtClean="0">
              <a:solidFill>
                <a:schemeClr val="tx1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chemeClr val="tx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부서별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/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품목별 확인 필요 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(</a:t>
            </a:r>
            <a:r>
              <a:rPr lang="ko-KR" altLang="en-US" sz="1600" dirty="0" err="1" smtClean="0">
                <a:solidFill>
                  <a:schemeClr val="tx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체크버튼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 활성화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784" y="1001943"/>
            <a:ext cx="9156615" cy="377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93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8650037" y="952900"/>
            <a:ext cx="2796039" cy="5505866"/>
          </a:xfrm>
          <a:prstGeom prst="rect">
            <a:avLst/>
          </a:prstGeom>
          <a:solidFill>
            <a:srgbClr val="F45B5B">
              <a:alpha val="10000"/>
            </a:srgbClr>
          </a:solidFill>
          <a:ln w="254000">
            <a:solidFill>
              <a:srgbClr val="F45B5B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7194" y="42930"/>
            <a:ext cx="1783991" cy="541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ERP_SP</a:t>
            </a:r>
            <a:endParaRPr lang="ko-KR" altLang="en-US" sz="2800" dirty="0">
              <a:solidFill>
                <a:schemeClr val="tx1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83810" y="151425"/>
            <a:ext cx="2056670" cy="4479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⑤</a:t>
            </a:r>
            <a:r>
              <a:rPr lang="en-US" altLang="ko-KR" dirty="0" smtClean="0">
                <a:solidFill>
                  <a:schemeClr val="tx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 SKU </a:t>
            </a:r>
            <a:r>
              <a:rPr lang="ko-KR" altLang="en-US" dirty="0" smtClean="0">
                <a:solidFill>
                  <a:schemeClr val="tx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단가 분석 </a:t>
            </a:r>
            <a:endParaRPr lang="ko-KR" altLang="en-US" dirty="0">
              <a:solidFill>
                <a:schemeClr val="tx1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738817" y="158815"/>
            <a:ext cx="280591" cy="249382"/>
          </a:xfrm>
          <a:prstGeom prst="rect">
            <a:avLst/>
          </a:prstGeom>
          <a:solidFill>
            <a:srgbClr val="EBBB13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738816" y="491323"/>
            <a:ext cx="280591" cy="249382"/>
          </a:xfrm>
          <a:prstGeom prst="rect">
            <a:avLst/>
          </a:prstGeom>
          <a:solidFill>
            <a:srgbClr val="F45B5B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738816" y="827987"/>
            <a:ext cx="280591" cy="249382"/>
          </a:xfrm>
          <a:prstGeom prst="rect">
            <a:avLst/>
          </a:prstGeom>
          <a:solidFill>
            <a:srgbClr val="26BBA5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50000" y="5789594"/>
            <a:ext cx="280591" cy="249382"/>
          </a:xfrm>
          <a:prstGeom prst="rect">
            <a:avLst/>
          </a:prstGeom>
          <a:solidFill>
            <a:srgbClr val="EBBB13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49999" y="6122102"/>
            <a:ext cx="280591" cy="249382"/>
          </a:xfrm>
          <a:prstGeom prst="rect">
            <a:avLst/>
          </a:prstGeom>
          <a:solidFill>
            <a:srgbClr val="F45B5B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49999" y="6458766"/>
            <a:ext cx="280591" cy="249382"/>
          </a:xfrm>
          <a:prstGeom prst="rect">
            <a:avLst/>
          </a:prstGeom>
          <a:solidFill>
            <a:srgbClr val="26BBA5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782659" y="740705"/>
            <a:ext cx="2663417" cy="37569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chemeClr val="tx1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sp>
        <p:nvSpPr>
          <p:cNvPr id="14" name="직사각형 13">
            <a:hlinkClick r:id="rId2"/>
          </p:cNvPr>
          <p:cNvSpPr/>
          <p:nvPr/>
        </p:nvSpPr>
        <p:spPr>
          <a:xfrm>
            <a:off x="9022965" y="2079057"/>
            <a:ext cx="2050181" cy="654518"/>
          </a:xfrm>
          <a:prstGeom prst="rect">
            <a:avLst/>
          </a:prstGeom>
          <a:solidFill>
            <a:srgbClr val="F45B5B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Go </a:t>
            </a:r>
            <a:r>
              <a:rPr lang="en-US" altLang="ko-KR" dirty="0" err="1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Git</a:t>
            </a:r>
            <a:r>
              <a:rPr lang="en-US" altLang="ko-KR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 hub URL</a:t>
            </a:r>
            <a:endParaRPr lang="ko-KR" altLang="en-US" dirty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407" y="825745"/>
            <a:ext cx="7963835" cy="575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77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683120" y="769580"/>
            <a:ext cx="10847945" cy="5822938"/>
          </a:xfrm>
          <a:prstGeom prst="rect">
            <a:avLst/>
          </a:prstGeom>
          <a:solidFill>
            <a:srgbClr val="26BBA5">
              <a:alpha val="10000"/>
            </a:srgbClr>
          </a:solidFill>
          <a:ln w="254000">
            <a:solidFill>
              <a:srgbClr val="26BBA5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7194" y="42930"/>
            <a:ext cx="996125" cy="541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ERP</a:t>
            </a:r>
            <a:endParaRPr lang="ko-KR" altLang="en-US" sz="2800" dirty="0">
              <a:solidFill>
                <a:schemeClr val="tx1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56034" y="151425"/>
            <a:ext cx="2638048" cy="4479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⑥ 품질통합화면 </a:t>
            </a:r>
            <a:endParaRPr lang="ko-KR" altLang="en-US" dirty="0">
              <a:solidFill>
                <a:schemeClr val="tx1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738817" y="158815"/>
            <a:ext cx="280591" cy="249382"/>
          </a:xfrm>
          <a:prstGeom prst="rect">
            <a:avLst/>
          </a:prstGeom>
          <a:solidFill>
            <a:srgbClr val="EBBB13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738816" y="491323"/>
            <a:ext cx="280591" cy="249382"/>
          </a:xfrm>
          <a:prstGeom prst="rect">
            <a:avLst/>
          </a:prstGeom>
          <a:solidFill>
            <a:srgbClr val="F45B5B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738816" y="827987"/>
            <a:ext cx="280591" cy="249382"/>
          </a:xfrm>
          <a:prstGeom prst="rect">
            <a:avLst/>
          </a:prstGeom>
          <a:solidFill>
            <a:srgbClr val="26BBA5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50000" y="5789594"/>
            <a:ext cx="280591" cy="249382"/>
          </a:xfrm>
          <a:prstGeom prst="rect">
            <a:avLst/>
          </a:prstGeom>
          <a:solidFill>
            <a:srgbClr val="EBBB13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49999" y="6122102"/>
            <a:ext cx="280591" cy="249382"/>
          </a:xfrm>
          <a:prstGeom prst="rect">
            <a:avLst/>
          </a:prstGeom>
          <a:solidFill>
            <a:srgbClr val="F45B5B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49999" y="6458766"/>
            <a:ext cx="280591" cy="249382"/>
          </a:xfrm>
          <a:prstGeom prst="rect">
            <a:avLst/>
          </a:prstGeom>
          <a:solidFill>
            <a:srgbClr val="26BBA5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673341" y="4675467"/>
            <a:ext cx="9743576" cy="24681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u="sng" dirty="0" smtClean="0">
                <a:solidFill>
                  <a:schemeClr val="tx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※ </a:t>
            </a:r>
            <a:r>
              <a:rPr lang="ko-KR" altLang="en-US" sz="1400" u="sng" dirty="0" smtClean="0">
                <a:solidFill>
                  <a:schemeClr val="tx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설명</a:t>
            </a:r>
            <a:endParaRPr lang="en-US" altLang="ko-KR" sz="1400" u="sng" dirty="0" smtClean="0">
              <a:solidFill>
                <a:schemeClr val="tx1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조회 화면 </a:t>
            </a:r>
            <a:endParaRPr lang="en-US" altLang="ko-KR" sz="1400" dirty="0">
              <a:solidFill>
                <a:schemeClr val="tx1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클레임 보고화면으로 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Main</a:t>
            </a:r>
            <a:r>
              <a:rPr lang="ko-KR" altLang="en-US" sz="1400" dirty="0" smtClean="0">
                <a:solidFill>
                  <a:schemeClr val="tx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과 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Detail </a:t>
            </a:r>
            <a:r>
              <a:rPr lang="ko-KR" altLang="en-US" sz="1400" dirty="0" smtClean="0">
                <a:solidFill>
                  <a:schemeClr val="tx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함께 조회</a:t>
            </a:r>
            <a:endParaRPr lang="en-US" altLang="ko-KR" sz="1400" dirty="0" smtClean="0">
              <a:solidFill>
                <a:schemeClr val="tx1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월 보고 엑셀로 만들던 자료를 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ERP</a:t>
            </a:r>
            <a:r>
              <a:rPr lang="ko-KR" altLang="en-US" sz="1400" dirty="0" smtClean="0">
                <a:solidFill>
                  <a:schemeClr val="tx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로 개발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 </a:t>
            </a:r>
          </a:p>
          <a:p>
            <a:endParaRPr lang="en-US" altLang="ko-KR" sz="1400" u="sng" dirty="0" smtClean="0">
              <a:solidFill>
                <a:schemeClr val="tx1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341" y="952678"/>
            <a:ext cx="8867502" cy="427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611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8650037" y="952901"/>
            <a:ext cx="2796039" cy="5505866"/>
          </a:xfrm>
          <a:prstGeom prst="rect">
            <a:avLst/>
          </a:prstGeom>
          <a:solidFill>
            <a:srgbClr val="26BBA5">
              <a:alpha val="10000"/>
            </a:srgbClr>
          </a:solidFill>
          <a:ln w="254000">
            <a:solidFill>
              <a:srgbClr val="26BBA5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7194" y="42930"/>
            <a:ext cx="1783991" cy="541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ERP_SP</a:t>
            </a:r>
            <a:endParaRPr lang="ko-KR" altLang="en-US" sz="2800" dirty="0">
              <a:solidFill>
                <a:schemeClr val="tx1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19176" y="151425"/>
            <a:ext cx="2532449" cy="4479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⑥ 품질통합화면 </a:t>
            </a:r>
            <a:endParaRPr lang="ko-KR" altLang="en-US" dirty="0">
              <a:solidFill>
                <a:schemeClr val="tx1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738817" y="158815"/>
            <a:ext cx="280591" cy="249382"/>
          </a:xfrm>
          <a:prstGeom prst="rect">
            <a:avLst/>
          </a:prstGeom>
          <a:solidFill>
            <a:srgbClr val="EBBB13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738816" y="491323"/>
            <a:ext cx="280591" cy="249382"/>
          </a:xfrm>
          <a:prstGeom prst="rect">
            <a:avLst/>
          </a:prstGeom>
          <a:solidFill>
            <a:srgbClr val="F45B5B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738816" y="827987"/>
            <a:ext cx="280591" cy="249382"/>
          </a:xfrm>
          <a:prstGeom prst="rect">
            <a:avLst/>
          </a:prstGeom>
          <a:solidFill>
            <a:srgbClr val="26BBA5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50000" y="5789594"/>
            <a:ext cx="280591" cy="249382"/>
          </a:xfrm>
          <a:prstGeom prst="rect">
            <a:avLst/>
          </a:prstGeom>
          <a:solidFill>
            <a:srgbClr val="EBBB13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49999" y="6122102"/>
            <a:ext cx="280591" cy="249382"/>
          </a:xfrm>
          <a:prstGeom prst="rect">
            <a:avLst/>
          </a:prstGeom>
          <a:solidFill>
            <a:srgbClr val="F45B5B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49999" y="6458766"/>
            <a:ext cx="280591" cy="249382"/>
          </a:xfrm>
          <a:prstGeom prst="rect">
            <a:avLst/>
          </a:prstGeom>
          <a:solidFill>
            <a:srgbClr val="26BBA5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782659" y="740705"/>
            <a:ext cx="2663417" cy="37569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chemeClr val="tx1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sp>
        <p:nvSpPr>
          <p:cNvPr id="14" name="직사각형 13">
            <a:hlinkClick r:id="rId2"/>
          </p:cNvPr>
          <p:cNvSpPr/>
          <p:nvPr/>
        </p:nvSpPr>
        <p:spPr>
          <a:xfrm>
            <a:off x="9028498" y="1819178"/>
            <a:ext cx="2050181" cy="654518"/>
          </a:xfrm>
          <a:prstGeom prst="rect">
            <a:avLst/>
          </a:prstGeom>
          <a:solidFill>
            <a:srgbClr val="26BBA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Go </a:t>
            </a:r>
            <a:r>
              <a:rPr lang="en-US" altLang="ko-KR" dirty="0" err="1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Git</a:t>
            </a:r>
            <a:r>
              <a:rPr lang="en-US" altLang="ko-KR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 hub URL</a:t>
            </a:r>
            <a:endParaRPr lang="ko-KR" altLang="en-US" dirty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sp>
        <p:nvSpPr>
          <p:cNvPr id="15" name="직사각형 14">
            <a:hlinkClick r:id="rId3"/>
          </p:cNvPr>
          <p:cNvSpPr/>
          <p:nvPr/>
        </p:nvSpPr>
        <p:spPr>
          <a:xfrm>
            <a:off x="9028496" y="4536202"/>
            <a:ext cx="2050181" cy="654518"/>
          </a:xfrm>
          <a:prstGeom prst="rect">
            <a:avLst/>
          </a:prstGeom>
          <a:solidFill>
            <a:srgbClr val="26BBA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Go </a:t>
            </a:r>
            <a:r>
              <a:rPr lang="en-US" altLang="ko-KR" dirty="0" err="1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Git</a:t>
            </a:r>
            <a:r>
              <a:rPr lang="en-US" altLang="ko-KR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 hub URL</a:t>
            </a:r>
            <a:endParaRPr lang="ko-KR" altLang="en-US" dirty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177" y="825746"/>
            <a:ext cx="7738833" cy="575771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352240" y="2494524"/>
            <a:ext cx="1424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Main_SP</a:t>
            </a:r>
            <a:endParaRPr lang="ko-KR" altLang="en-US" dirty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352240" y="5275761"/>
            <a:ext cx="1424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Detail_SP</a:t>
            </a:r>
            <a:endParaRPr lang="ko-KR" altLang="en-US" dirty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018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856831" y="3056027"/>
            <a:ext cx="2763741" cy="249382"/>
          </a:xfrm>
          <a:prstGeom prst="rect">
            <a:avLst/>
          </a:prstGeom>
          <a:solidFill>
            <a:srgbClr val="EBBB13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856830" y="3388535"/>
            <a:ext cx="2763741" cy="249382"/>
          </a:xfrm>
          <a:prstGeom prst="rect">
            <a:avLst/>
          </a:prstGeom>
          <a:solidFill>
            <a:srgbClr val="F45B5B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856830" y="3725199"/>
            <a:ext cx="2763741" cy="249382"/>
          </a:xfrm>
          <a:prstGeom prst="rect">
            <a:avLst/>
          </a:prstGeom>
          <a:solidFill>
            <a:srgbClr val="26BBA5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74617" y="3614562"/>
            <a:ext cx="3346976" cy="4479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기획 및 프로젝트 진행</a:t>
            </a:r>
            <a:r>
              <a:rPr lang="en-US" altLang="ko-KR" dirty="0" smtClean="0">
                <a:solidFill>
                  <a:schemeClr val="tx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 </a:t>
            </a:r>
            <a:endParaRPr lang="ko-KR" altLang="en-US" dirty="0">
              <a:solidFill>
                <a:schemeClr val="tx1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343142" y="2590512"/>
            <a:ext cx="3782785" cy="8728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 smtClean="0">
                <a:solidFill>
                  <a:schemeClr val="tx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IT</a:t>
            </a:r>
            <a:r>
              <a:rPr lang="ko-KR" altLang="en-US" sz="4800" dirty="0" smtClean="0">
                <a:solidFill>
                  <a:schemeClr val="tx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기획</a:t>
            </a:r>
            <a:endParaRPr lang="ko-KR" altLang="en-US" sz="4800" dirty="0">
              <a:solidFill>
                <a:schemeClr val="tx1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5526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683120" y="769580"/>
            <a:ext cx="10847945" cy="5822938"/>
          </a:xfrm>
          <a:prstGeom prst="rect">
            <a:avLst/>
          </a:prstGeom>
          <a:solidFill>
            <a:srgbClr val="EBBB13">
              <a:alpha val="10000"/>
            </a:srgbClr>
          </a:solidFill>
          <a:ln w="254000">
            <a:solidFill>
              <a:srgbClr val="EBBB13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7194" y="42930"/>
            <a:ext cx="1251467" cy="541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mtClean="0">
                <a:solidFill>
                  <a:schemeClr val="tx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IT</a:t>
            </a:r>
            <a:r>
              <a:rPr lang="ko-KR" altLang="en-US" sz="2800" dirty="0" smtClean="0">
                <a:solidFill>
                  <a:schemeClr val="tx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기획</a:t>
            </a:r>
            <a:endParaRPr lang="ko-KR" altLang="en-US" sz="2800" dirty="0">
              <a:solidFill>
                <a:schemeClr val="tx1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18661" y="136989"/>
            <a:ext cx="3173204" cy="4479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① </a:t>
            </a:r>
            <a:r>
              <a:rPr lang="en-US" altLang="ko-KR" dirty="0" smtClean="0">
                <a:solidFill>
                  <a:schemeClr val="tx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RPA </a:t>
            </a:r>
            <a:r>
              <a:rPr lang="ko-KR" altLang="en-US" dirty="0" smtClean="0">
                <a:solidFill>
                  <a:schemeClr val="tx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개발 표준화 프로세스 </a:t>
            </a:r>
            <a:endParaRPr lang="ko-KR" altLang="en-US" dirty="0">
              <a:solidFill>
                <a:schemeClr val="tx1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738817" y="158815"/>
            <a:ext cx="280591" cy="249382"/>
          </a:xfrm>
          <a:prstGeom prst="rect">
            <a:avLst/>
          </a:prstGeom>
          <a:solidFill>
            <a:srgbClr val="EBBB13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738816" y="491323"/>
            <a:ext cx="280591" cy="249382"/>
          </a:xfrm>
          <a:prstGeom prst="rect">
            <a:avLst/>
          </a:prstGeom>
          <a:solidFill>
            <a:srgbClr val="F45B5B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738816" y="827987"/>
            <a:ext cx="280591" cy="249382"/>
          </a:xfrm>
          <a:prstGeom prst="rect">
            <a:avLst/>
          </a:prstGeom>
          <a:solidFill>
            <a:srgbClr val="26BBA5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50000" y="5789594"/>
            <a:ext cx="280591" cy="249382"/>
          </a:xfrm>
          <a:prstGeom prst="rect">
            <a:avLst/>
          </a:prstGeom>
          <a:solidFill>
            <a:srgbClr val="EBBB13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49999" y="6122102"/>
            <a:ext cx="280591" cy="249382"/>
          </a:xfrm>
          <a:prstGeom prst="rect">
            <a:avLst/>
          </a:prstGeom>
          <a:solidFill>
            <a:srgbClr val="F45B5B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49999" y="6458766"/>
            <a:ext cx="280591" cy="249382"/>
          </a:xfrm>
          <a:prstGeom prst="rect">
            <a:avLst/>
          </a:prstGeom>
          <a:solidFill>
            <a:srgbClr val="26BBA5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393668" y="5203441"/>
            <a:ext cx="6718398" cy="1374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u="sng" dirty="0" smtClean="0">
                <a:solidFill>
                  <a:schemeClr val="tx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※ </a:t>
            </a:r>
            <a:r>
              <a:rPr lang="ko-KR" altLang="en-US" sz="1400" u="sng" dirty="0" smtClean="0">
                <a:solidFill>
                  <a:schemeClr val="tx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설명</a:t>
            </a:r>
            <a:endParaRPr lang="en-US" altLang="ko-KR" sz="1400" u="sng" dirty="0" smtClean="0">
              <a:solidFill>
                <a:schemeClr val="tx1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tx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RPA </a:t>
            </a:r>
            <a:r>
              <a:rPr lang="ko-KR" altLang="en-US" sz="1400" dirty="0" err="1" smtClean="0">
                <a:solidFill>
                  <a:schemeClr val="tx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시민개발자</a:t>
            </a:r>
            <a:r>
              <a:rPr lang="ko-KR" altLang="en-US" sz="1400" dirty="0" smtClean="0">
                <a:solidFill>
                  <a:schemeClr val="tx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 양성을 위한 프로젝트 진행</a:t>
            </a:r>
            <a:endParaRPr lang="en-US" altLang="ko-KR" sz="1400" dirty="0" smtClean="0">
              <a:solidFill>
                <a:schemeClr val="tx1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시민개발자가 개발하기 쉬운 환경을 만들기 위해 프로세스 표준화 기획</a:t>
            </a:r>
            <a:endParaRPr lang="en-US" altLang="ko-KR" sz="1400" dirty="0" smtClean="0">
              <a:solidFill>
                <a:schemeClr val="tx1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기 개발된 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RPA </a:t>
            </a:r>
            <a:r>
              <a:rPr lang="ko-KR" altLang="en-US" sz="1400" dirty="0" smtClean="0">
                <a:solidFill>
                  <a:schemeClr val="tx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개발프로세스와 스케줄 모두 조정</a:t>
            </a:r>
            <a:endParaRPr lang="en-US" altLang="ko-KR" sz="1400" dirty="0" smtClean="0">
              <a:solidFill>
                <a:schemeClr val="tx1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현재 진행중 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(2024.10)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087" y="952678"/>
            <a:ext cx="9464961" cy="4289364"/>
          </a:xfrm>
          <a:prstGeom prst="rect">
            <a:avLst/>
          </a:prstGeom>
        </p:spPr>
      </p:pic>
      <p:sp>
        <p:nvSpPr>
          <p:cNvPr id="16" name="직사각형 15">
            <a:hlinkClick r:id="rId3" action="ppaction://hlinkpres?slideindex=1&amp;slidetitle="/>
          </p:cNvPr>
          <p:cNvSpPr/>
          <p:nvPr/>
        </p:nvSpPr>
        <p:spPr>
          <a:xfrm>
            <a:off x="8864867" y="5563432"/>
            <a:ext cx="2050181" cy="654518"/>
          </a:xfrm>
          <a:prstGeom prst="rect">
            <a:avLst/>
          </a:prstGeom>
          <a:solidFill>
            <a:srgbClr val="EBBB1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Go To PPT</a:t>
            </a:r>
            <a:endParaRPr lang="ko-KR" altLang="en-US" dirty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58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683120" y="769580"/>
            <a:ext cx="10847945" cy="5822938"/>
          </a:xfrm>
          <a:prstGeom prst="rect">
            <a:avLst/>
          </a:prstGeom>
          <a:solidFill>
            <a:srgbClr val="F45B5B">
              <a:alpha val="10000"/>
            </a:srgbClr>
          </a:solidFill>
          <a:ln w="254000">
            <a:solidFill>
              <a:srgbClr val="F45B5B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7194" y="42930"/>
            <a:ext cx="1251467" cy="541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mtClean="0">
                <a:solidFill>
                  <a:schemeClr val="tx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IT</a:t>
            </a:r>
            <a:r>
              <a:rPr lang="ko-KR" altLang="en-US" sz="2800" dirty="0" smtClean="0">
                <a:solidFill>
                  <a:schemeClr val="tx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기획</a:t>
            </a:r>
            <a:endParaRPr lang="ko-KR" altLang="en-US" sz="2800" dirty="0">
              <a:solidFill>
                <a:schemeClr val="tx1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18661" y="136989"/>
            <a:ext cx="3320716" cy="4479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② 내부거래 관련 구매실적분석 </a:t>
            </a:r>
            <a:endParaRPr lang="ko-KR" altLang="en-US" dirty="0">
              <a:solidFill>
                <a:schemeClr val="tx1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738817" y="158815"/>
            <a:ext cx="280591" cy="249382"/>
          </a:xfrm>
          <a:prstGeom prst="rect">
            <a:avLst/>
          </a:prstGeom>
          <a:solidFill>
            <a:srgbClr val="EBBB13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738816" y="491323"/>
            <a:ext cx="280591" cy="249382"/>
          </a:xfrm>
          <a:prstGeom prst="rect">
            <a:avLst/>
          </a:prstGeom>
          <a:solidFill>
            <a:srgbClr val="F45B5B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738816" y="827987"/>
            <a:ext cx="280591" cy="249382"/>
          </a:xfrm>
          <a:prstGeom prst="rect">
            <a:avLst/>
          </a:prstGeom>
          <a:solidFill>
            <a:srgbClr val="26BBA5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50000" y="5789594"/>
            <a:ext cx="280591" cy="249382"/>
          </a:xfrm>
          <a:prstGeom prst="rect">
            <a:avLst/>
          </a:prstGeom>
          <a:solidFill>
            <a:srgbClr val="EBBB13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49999" y="6122102"/>
            <a:ext cx="280591" cy="249382"/>
          </a:xfrm>
          <a:prstGeom prst="rect">
            <a:avLst/>
          </a:prstGeom>
          <a:solidFill>
            <a:srgbClr val="F45B5B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49999" y="6458766"/>
            <a:ext cx="280591" cy="249382"/>
          </a:xfrm>
          <a:prstGeom prst="rect">
            <a:avLst/>
          </a:prstGeom>
          <a:solidFill>
            <a:srgbClr val="26BBA5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336775" y="5203441"/>
            <a:ext cx="7401827" cy="1374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u="sng" dirty="0" smtClean="0">
                <a:solidFill>
                  <a:schemeClr val="tx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※ </a:t>
            </a:r>
            <a:r>
              <a:rPr lang="ko-KR" altLang="en-US" sz="1400" u="sng" dirty="0" smtClean="0">
                <a:solidFill>
                  <a:schemeClr val="tx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설명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구매관련 내부거래 문제로 인한 메인 생산사업장의 실적 집계의 어려움</a:t>
            </a:r>
            <a:endParaRPr lang="en-US" altLang="ko-KR" sz="1400" dirty="0" smtClean="0">
              <a:solidFill>
                <a:schemeClr val="tx1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내부거래 관련 문제로 어려움을 겪는 관련자들 모두 참여 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Needs</a:t>
            </a:r>
            <a:r>
              <a:rPr lang="ko-KR" altLang="en-US" sz="1400" dirty="0" smtClean="0">
                <a:solidFill>
                  <a:schemeClr val="tx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를 받아 화면 개발 진행</a:t>
            </a:r>
            <a:endParaRPr lang="en-US" altLang="ko-KR" sz="1400" dirty="0" smtClean="0">
              <a:solidFill>
                <a:schemeClr val="tx1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tx1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sp>
        <p:nvSpPr>
          <p:cNvPr id="14" name="직사각형 13">
            <a:hlinkClick r:id="rId2" action="ppaction://hlinkpres?slideindex=1&amp;slidetitle="/>
          </p:cNvPr>
          <p:cNvSpPr/>
          <p:nvPr/>
        </p:nvSpPr>
        <p:spPr>
          <a:xfrm>
            <a:off x="8864867" y="5563432"/>
            <a:ext cx="2050181" cy="654518"/>
          </a:xfrm>
          <a:prstGeom prst="rect">
            <a:avLst/>
          </a:prstGeom>
          <a:solidFill>
            <a:srgbClr val="F45B5B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Go To PPT</a:t>
            </a:r>
            <a:endParaRPr lang="ko-KR" altLang="en-US" dirty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1816" y="952678"/>
            <a:ext cx="7773017" cy="437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18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01221" y="6478029"/>
            <a:ext cx="255083" cy="249382"/>
          </a:xfrm>
          <a:prstGeom prst="rect">
            <a:avLst/>
          </a:prstGeom>
          <a:solidFill>
            <a:srgbClr val="EBBB13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53608" y="6478029"/>
            <a:ext cx="255083" cy="249382"/>
          </a:xfrm>
          <a:prstGeom prst="rect">
            <a:avLst/>
          </a:prstGeom>
          <a:solidFill>
            <a:srgbClr val="F45B5B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105995" y="6478029"/>
            <a:ext cx="255083" cy="249382"/>
          </a:xfrm>
          <a:prstGeom prst="rect">
            <a:avLst/>
          </a:prstGeom>
          <a:solidFill>
            <a:srgbClr val="26BBA5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856831" y="3056027"/>
            <a:ext cx="2763741" cy="249382"/>
          </a:xfrm>
          <a:prstGeom prst="rect">
            <a:avLst/>
          </a:prstGeom>
          <a:solidFill>
            <a:srgbClr val="EBBB13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856830" y="3388535"/>
            <a:ext cx="2763741" cy="249382"/>
          </a:xfrm>
          <a:prstGeom prst="rect">
            <a:avLst/>
          </a:prstGeom>
          <a:solidFill>
            <a:srgbClr val="F45B5B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856830" y="3725199"/>
            <a:ext cx="2763741" cy="249382"/>
          </a:xfrm>
          <a:prstGeom prst="rect">
            <a:avLst/>
          </a:prstGeom>
          <a:solidFill>
            <a:srgbClr val="26BBA5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343142" y="2590512"/>
            <a:ext cx="3782785" cy="8728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 smtClean="0">
                <a:solidFill>
                  <a:schemeClr val="tx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RPA</a:t>
            </a:r>
            <a:endParaRPr lang="ko-KR" altLang="en-US" sz="4800" dirty="0">
              <a:solidFill>
                <a:schemeClr val="tx1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83126" y="3614562"/>
            <a:ext cx="2560443" cy="4479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A360 </a:t>
            </a:r>
            <a:r>
              <a:rPr lang="ko-KR" altLang="en-US" dirty="0" smtClean="0">
                <a:solidFill>
                  <a:schemeClr val="tx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개발 및 유지보수</a:t>
            </a:r>
            <a:r>
              <a:rPr lang="en-US" altLang="ko-KR" dirty="0" smtClean="0">
                <a:solidFill>
                  <a:schemeClr val="tx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 </a:t>
            </a:r>
            <a:endParaRPr lang="ko-KR" altLang="en-US" dirty="0">
              <a:solidFill>
                <a:schemeClr val="tx1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478536" y="6413796"/>
            <a:ext cx="7415208" cy="3778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RPA</a:t>
            </a:r>
            <a:r>
              <a:rPr lang="ko-KR" altLang="en-US" sz="1400" dirty="0" smtClean="0">
                <a:solidFill>
                  <a:schemeClr val="tx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관련 개발은 할 수 있다 정도로 여러 화면을 개발했으나 모두 비슷한 플롯이기때문에 생략함</a:t>
            </a:r>
            <a:endParaRPr lang="en-US" altLang="ko-KR" sz="1400" dirty="0" smtClean="0">
              <a:solidFill>
                <a:schemeClr val="tx1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0736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683120" y="769580"/>
            <a:ext cx="10847945" cy="5822938"/>
          </a:xfrm>
          <a:prstGeom prst="rect">
            <a:avLst/>
          </a:prstGeom>
          <a:solidFill>
            <a:srgbClr val="EBBB13">
              <a:alpha val="10000"/>
            </a:srgbClr>
          </a:solidFill>
          <a:ln w="254000">
            <a:solidFill>
              <a:srgbClr val="EBBB13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7194" y="42930"/>
            <a:ext cx="1251467" cy="541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RPA</a:t>
            </a:r>
            <a:endParaRPr lang="ko-KR" altLang="en-US" sz="2800" dirty="0">
              <a:solidFill>
                <a:schemeClr val="tx1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56034" y="151425"/>
            <a:ext cx="3173204" cy="4479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① </a:t>
            </a:r>
            <a:r>
              <a:rPr lang="en-US" altLang="ko-KR" dirty="0" err="1" smtClean="0">
                <a:solidFill>
                  <a:schemeClr val="tx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eCvan</a:t>
            </a:r>
            <a:r>
              <a:rPr lang="en-US" altLang="ko-KR" dirty="0" smtClean="0">
                <a:solidFill>
                  <a:schemeClr val="tx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재고정보</a:t>
            </a:r>
            <a:r>
              <a:rPr lang="ko-KR" altLang="en-US" dirty="0" smtClean="0">
                <a:solidFill>
                  <a:schemeClr val="tx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 </a:t>
            </a:r>
            <a:endParaRPr lang="ko-KR" altLang="en-US" dirty="0">
              <a:solidFill>
                <a:schemeClr val="tx1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738817" y="158815"/>
            <a:ext cx="280591" cy="249382"/>
          </a:xfrm>
          <a:prstGeom prst="rect">
            <a:avLst/>
          </a:prstGeom>
          <a:solidFill>
            <a:srgbClr val="EBBB13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738816" y="491323"/>
            <a:ext cx="280591" cy="249382"/>
          </a:xfrm>
          <a:prstGeom prst="rect">
            <a:avLst/>
          </a:prstGeom>
          <a:solidFill>
            <a:srgbClr val="F45B5B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738816" y="827987"/>
            <a:ext cx="280591" cy="249382"/>
          </a:xfrm>
          <a:prstGeom prst="rect">
            <a:avLst/>
          </a:prstGeom>
          <a:solidFill>
            <a:srgbClr val="26BBA5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50000" y="5789594"/>
            <a:ext cx="280591" cy="249382"/>
          </a:xfrm>
          <a:prstGeom prst="rect">
            <a:avLst/>
          </a:prstGeom>
          <a:solidFill>
            <a:srgbClr val="EBBB13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49999" y="6122102"/>
            <a:ext cx="280591" cy="249382"/>
          </a:xfrm>
          <a:prstGeom prst="rect">
            <a:avLst/>
          </a:prstGeom>
          <a:solidFill>
            <a:srgbClr val="F45B5B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49999" y="6458766"/>
            <a:ext cx="280591" cy="249382"/>
          </a:xfrm>
          <a:prstGeom prst="rect">
            <a:avLst/>
          </a:prstGeom>
          <a:solidFill>
            <a:srgbClr val="26BBA5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963392" y="837398"/>
            <a:ext cx="2317416" cy="1992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u="sng" dirty="0" smtClean="0">
                <a:solidFill>
                  <a:schemeClr val="tx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※ </a:t>
            </a:r>
            <a:r>
              <a:rPr lang="ko-KR" altLang="en-US" sz="1400" u="sng" dirty="0" smtClean="0">
                <a:solidFill>
                  <a:schemeClr val="tx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설명</a:t>
            </a:r>
            <a:endParaRPr lang="en-US" altLang="ko-KR" sz="1400" dirty="0" smtClean="0">
              <a:solidFill>
                <a:schemeClr val="tx1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err="1" smtClean="0">
                <a:solidFill>
                  <a:schemeClr val="tx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eCvan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외부사이트에서 재고 정보 관련 엑셀을 다운받아 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ERP</a:t>
            </a:r>
            <a:r>
              <a:rPr lang="ko-KR" altLang="en-US" sz="1400" dirty="0" smtClean="0">
                <a:solidFill>
                  <a:schemeClr val="tx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에 업로드</a:t>
            </a:r>
            <a:endParaRPr lang="en-US" altLang="ko-KR" sz="1400" dirty="0" smtClean="0">
              <a:solidFill>
                <a:schemeClr val="tx1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데이터수집관련 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RPA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rcRect b="4540"/>
          <a:stretch/>
        </p:blipFill>
        <p:spPr>
          <a:xfrm>
            <a:off x="1037499" y="1174621"/>
            <a:ext cx="7788868" cy="501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174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856831" y="3056027"/>
            <a:ext cx="2763741" cy="249382"/>
          </a:xfrm>
          <a:prstGeom prst="rect">
            <a:avLst/>
          </a:prstGeom>
          <a:solidFill>
            <a:srgbClr val="EBBB13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856830" y="3388535"/>
            <a:ext cx="2763741" cy="249382"/>
          </a:xfrm>
          <a:prstGeom prst="rect">
            <a:avLst/>
          </a:prstGeom>
          <a:solidFill>
            <a:srgbClr val="F45B5B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856830" y="3725199"/>
            <a:ext cx="2763741" cy="249382"/>
          </a:xfrm>
          <a:prstGeom prst="rect">
            <a:avLst/>
          </a:prstGeom>
          <a:solidFill>
            <a:srgbClr val="26BBA5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343142" y="2590512"/>
            <a:ext cx="3782785" cy="8728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 smtClean="0">
                <a:solidFill>
                  <a:schemeClr val="tx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ERP</a:t>
            </a:r>
            <a:endParaRPr lang="ko-KR" altLang="en-US" sz="4800" dirty="0">
              <a:solidFill>
                <a:schemeClr val="tx1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060128" y="3614562"/>
            <a:ext cx="2348812" cy="4479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개발 및 유지보수 </a:t>
            </a:r>
            <a:endParaRPr lang="ko-KR" altLang="en-US" dirty="0">
              <a:solidFill>
                <a:schemeClr val="tx1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09236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692926" y="740705"/>
            <a:ext cx="10847945" cy="5822938"/>
          </a:xfrm>
          <a:prstGeom prst="rect">
            <a:avLst/>
          </a:prstGeom>
          <a:solidFill>
            <a:srgbClr val="F45B5B">
              <a:alpha val="10000"/>
            </a:srgbClr>
          </a:solidFill>
          <a:ln w="254000">
            <a:solidFill>
              <a:srgbClr val="F45B5B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7194" y="42930"/>
            <a:ext cx="1251467" cy="541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RPA</a:t>
            </a:r>
            <a:endParaRPr lang="ko-KR" altLang="en-US" sz="2800" dirty="0">
              <a:solidFill>
                <a:schemeClr val="tx1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27944" y="151425"/>
            <a:ext cx="1628355" cy="4479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② </a:t>
            </a:r>
            <a:r>
              <a:rPr lang="ko-KR" altLang="en-US" dirty="0" err="1" smtClean="0">
                <a:solidFill>
                  <a:schemeClr val="tx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수주관련</a:t>
            </a:r>
            <a:r>
              <a:rPr lang="ko-KR" altLang="en-US" dirty="0" smtClean="0">
                <a:solidFill>
                  <a:schemeClr val="tx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 </a:t>
            </a:r>
            <a:endParaRPr lang="ko-KR" altLang="en-US" dirty="0">
              <a:solidFill>
                <a:schemeClr val="tx1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738817" y="158815"/>
            <a:ext cx="280591" cy="249382"/>
          </a:xfrm>
          <a:prstGeom prst="rect">
            <a:avLst/>
          </a:prstGeom>
          <a:solidFill>
            <a:srgbClr val="EBBB13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738816" y="491323"/>
            <a:ext cx="280591" cy="249382"/>
          </a:xfrm>
          <a:prstGeom prst="rect">
            <a:avLst/>
          </a:prstGeom>
          <a:solidFill>
            <a:srgbClr val="F45B5B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738816" y="827987"/>
            <a:ext cx="280591" cy="249382"/>
          </a:xfrm>
          <a:prstGeom prst="rect">
            <a:avLst/>
          </a:prstGeom>
          <a:solidFill>
            <a:srgbClr val="26BBA5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50000" y="5789594"/>
            <a:ext cx="280591" cy="249382"/>
          </a:xfrm>
          <a:prstGeom prst="rect">
            <a:avLst/>
          </a:prstGeom>
          <a:solidFill>
            <a:srgbClr val="EBBB13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49999" y="6122102"/>
            <a:ext cx="280591" cy="249382"/>
          </a:xfrm>
          <a:prstGeom prst="rect">
            <a:avLst/>
          </a:prstGeom>
          <a:solidFill>
            <a:srgbClr val="F45B5B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49999" y="6458766"/>
            <a:ext cx="280591" cy="249382"/>
          </a:xfrm>
          <a:prstGeom prst="rect">
            <a:avLst/>
          </a:prstGeom>
          <a:solidFill>
            <a:srgbClr val="26BBA5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963392" y="837398"/>
            <a:ext cx="2317416" cy="1992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u="sng" dirty="0" smtClean="0">
                <a:solidFill>
                  <a:schemeClr val="tx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※ </a:t>
            </a:r>
            <a:r>
              <a:rPr lang="ko-KR" altLang="en-US" sz="1400" u="sng" dirty="0" smtClean="0">
                <a:solidFill>
                  <a:schemeClr val="tx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설명</a:t>
            </a:r>
            <a:endParaRPr lang="en-US" altLang="ko-KR" sz="1400" dirty="0" smtClean="0">
              <a:solidFill>
                <a:schemeClr val="tx1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err="1" smtClean="0">
                <a:solidFill>
                  <a:schemeClr val="tx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원란</a:t>
            </a:r>
            <a:r>
              <a:rPr lang="ko-KR" altLang="en-US" sz="1400" dirty="0" smtClean="0">
                <a:solidFill>
                  <a:schemeClr val="tx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 수주 관련 외부사이트 이용 </a:t>
            </a:r>
            <a:endParaRPr lang="en-US" altLang="ko-KR" sz="1400" dirty="0" smtClean="0">
              <a:solidFill>
                <a:schemeClr val="tx1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tx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ERP </a:t>
            </a:r>
            <a:r>
              <a:rPr lang="ko-KR" altLang="en-US" sz="1400" dirty="0" smtClean="0">
                <a:solidFill>
                  <a:schemeClr val="tx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등록 </a:t>
            </a:r>
            <a:r>
              <a:rPr lang="ko-KR" altLang="en-US" sz="1400" dirty="0" err="1" smtClean="0">
                <a:solidFill>
                  <a:schemeClr val="tx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수주업로드</a:t>
            </a:r>
            <a:endParaRPr lang="en-US" altLang="ko-KR" sz="1400" dirty="0" smtClean="0">
              <a:solidFill>
                <a:schemeClr val="tx1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err="1" smtClean="0">
                <a:solidFill>
                  <a:schemeClr val="tx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수주대사를</a:t>
            </a:r>
            <a:r>
              <a:rPr lang="ko-KR" altLang="en-US" sz="1400" dirty="0" smtClean="0">
                <a:solidFill>
                  <a:schemeClr val="tx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 통한 </a:t>
            </a:r>
            <a:r>
              <a:rPr lang="ko-KR" altLang="en-US" sz="1400" dirty="0" err="1" smtClean="0">
                <a:solidFill>
                  <a:schemeClr val="tx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일마감</a:t>
            </a:r>
            <a:r>
              <a:rPr lang="ko-KR" altLang="en-US" sz="1400" dirty="0" smtClean="0">
                <a:solidFill>
                  <a:schemeClr val="tx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 전까지의 업무 자동화</a:t>
            </a:r>
            <a:endParaRPr lang="en-US" altLang="ko-KR" sz="1400" dirty="0" smtClean="0">
              <a:solidFill>
                <a:schemeClr val="tx1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055" y="1041686"/>
            <a:ext cx="7954812" cy="527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997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7194" y="42930"/>
            <a:ext cx="996125" cy="541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ERP</a:t>
            </a:r>
            <a:endParaRPr lang="ko-KR" altLang="en-US" sz="2800" dirty="0">
              <a:solidFill>
                <a:schemeClr val="tx1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56034" y="151425"/>
            <a:ext cx="2638048" cy="4479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①</a:t>
            </a:r>
            <a:r>
              <a:rPr lang="en-US" altLang="ko-KR" dirty="0" smtClean="0">
                <a:solidFill>
                  <a:schemeClr val="tx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항체역가등록  </a:t>
            </a:r>
            <a:endParaRPr lang="ko-KR" altLang="en-US" dirty="0">
              <a:solidFill>
                <a:schemeClr val="tx1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738817" y="158815"/>
            <a:ext cx="280591" cy="249382"/>
          </a:xfrm>
          <a:prstGeom prst="rect">
            <a:avLst/>
          </a:prstGeom>
          <a:solidFill>
            <a:srgbClr val="EBBB13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738816" y="491323"/>
            <a:ext cx="280591" cy="249382"/>
          </a:xfrm>
          <a:prstGeom prst="rect">
            <a:avLst/>
          </a:prstGeom>
          <a:solidFill>
            <a:srgbClr val="F45B5B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738816" y="827987"/>
            <a:ext cx="280591" cy="249382"/>
          </a:xfrm>
          <a:prstGeom prst="rect">
            <a:avLst/>
          </a:prstGeom>
          <a:solidFill>
            <a:srgbClr val="26BBA5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50000" y="5789594"/>
            <a:ext cx="280591" cy="249382"/>
          </a:xfrm>
          <a:prstGeom prst="rect">
            <a:avLst/>
          </a:prstGeom>
          <a:solidFill>
            <a:srgbClr val="EBBB13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49999" y="6122102"/>
            <a:ext cx="280591" cy="249382"/>
          </a:xfrm>
          <a:prstGeom prst="rect">
            <a:avLst/>
          </a:prstGeom>
          <a:solidFill>
            <a:srgbClr val="F45B5B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49999" y="6458766"/>
            <a:ext cx="280591" cy="249382"/>
          </a:xfrm>
          <a:prstGeom prst="rect">
            <a:avLst/>
          </a:prstGeom>
          <a:solidFill>
            <a:srgbClr val="26BBA5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83120" y="769580"/>
            <a:ext cx="10847945" cy="5822938"/>
          </a:xfrm>
          <a:prstGeom prst="rect">
            <a:avLst/>
          </a:prstGeom>
          <a:solidFill>
            <a:srgbClr val="EBBB13">
              <a:alpha val="10000"/>
            </a:srgbClr>
          </a:solidFill>
          <a:ln w="254000">
            <a:solidFill>
              <a:srgbClr val="EBBB13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540" t="2136" r="3189" b="3864"/>
          <a:stretch/>
        </p:blipFill>
        <p:spPr>
          <a:xfrm>
            <a:off x="1053694" y="996721"/>
            <a:ext cx="10145026" cy="3508120"/>
          </a:xfrm>
          <a:prstGeom prst="rect">
            <a:avLst/>
          </a:prstGeom>
          <a:ln w="15875">
            <a:noFill/>
          </a:ln>
        </p:spPr>
      </p:pic>
      <p:sp>
        <p:nvSpPr>
          <p:cNvPr id="3" name="직사각형 2"/>
          <p:cNvSpPr/>
          <p:nvPr/>
        </p:nvSpPr>
        <p:spPr>
          <a:xfrm>
            <a:off x="1069043" y="4636232"/>
            <a:ext cx="5524253" cy="17164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u="sng" dirty="0" smtClean="0">
                <a:solidFill>
                  <a:schemeClr val="tx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※ </a:t>
            </a:r>
            <a:r>
              <a:rPr lang="ko-KR" altLang="en-US" sz="1600" u="sng" dirty="0" smtClean="0">
                <a:solidFill>
                  <a:schemeClr val="tx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설명</a:t>
            </a:r>
            <a:endParaRPr lang="en-US" altLang="ko-KR" sz="1600" u="sng" dirty="0" smtClean="0">
              <a:solidFill>
                <a:schemeClr val="tx1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err="1" smtClean="0">
                <a:solidFill>
                  <a:schemeClr val="tx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등록화면</a:t>
            </a:r>
            <a:endParaRPr lang="en-US" altLang="ko-KR" sz="1600" dirty="0" smtClean="0">
              <a:solidFill>
                <a:schemeClr val="tx1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err="1" smtClean="0">
                <a:solidFill>
                  <a:schemeClr val="tx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방역팀에서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항체역가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 데이터 관리를 위해 화면 의뢰</a:t>
            </a:r>
            <a:endParaRPr lang="en-US" altLang="ko-KR" sz="1600" dirty="0">
              <a:solidFill>
                <a:schemeClr val="tx1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chemeClr val="tx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엑셀로 이용하고있던 화면 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DB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화 </a:t>
            </a:r>
            <a:endParaRPr lang="en-US" altLang="ko-KR" sz="1600" dirty="0" smtClean="0">
              <a:solidFill>
                <a:schemeClr val="tx1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chemeClr val="tx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디자인 및 필요 데이터 취합 후 개발</a:t>
            </a:r>
            <a:endParaRPr lang="en-US" altLang="ko-KR" sz="1600" dirty="0" smtClean="0">
              <a:solidFill>
                <a:schemeClr val="tx1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chemeClr val="tx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총 등록 화면 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1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개 조회 화면 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2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개 개발</a:t>
            </a:r>
            <a:endParaRPr lang="en-US" altLang="ko-KR" sz="1600" dirty="0" smtClean="0">
              <a:solidFill>
                <a:schemeClr val="tx1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522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7194" y="42930"/>
            <a:ext cx="1783991" cy="541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ERP_SP</a:t>
            </a:r>
            <a:endParaRPr lang="ko-KR" altLang="en-US" sz="2800" dirty="0">
              <a:solidFill>
                <a:schemeClr val="tx1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83810" y="151425"/>
            <a:ext cx="1902666" cy="4479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①</a:t>
            </a:r>
            <a:r>
              <a:rPr lang="en-US" altLang="ko-KR" dirty="0" smtClean="0">
                <a:solidFill>
                  <a:schemeClr val="tx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항체역가등록 </a:t>
            </a:r>
            <a:endParaRPr lang="ko-KR" altLang="en-US" dirty="0">
              <a:solidFill>
                <a:schemeClr val="tx1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738817" y="158815"/>
            <a:ext cx="280591" cy="249382"/>
          </a:xfrm>
          <a:prstGeom prst="rect">
            <a:avLst/>
          </a:prstGeom>
          <a:solidFill>
            <a:srgbClr val="EBBB13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738816" y="491323"/>
            <a:ext cx="280591" cy="249382"/>
          </a:xfrm>
          <a:prstGeom prst="rect">
            <a:avLst/>
          </a:prstGeom>
          <a:solidFill>
            <a:srgbClr val="F45B5B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738816" y="827987"/>
            <a:ext cx="280591" cy="249382"/>
          </a:xfrm>
          <a:prstGeom prst="rect">
            <a:avLst/>
          </a:prstGeom>
          <a:solidFill>
            <a:srgbClr val="26BBA5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50000" y="5789594"/>
            <a:ext cx="280591" cy="249382"/>
          </a:xfrm>
          <a:prstGeom prst="rect">
            <a:avLst/>
          </a:prstGeom>
          <a:solidFill>
            <a:srgbClr val="EBBB13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49999" y="6122102"/>
            <a:ext cx="280591" cy="249382"/>
          </a:xfrm>
          <a:prstGeom prst="rect">
            <a:avLst/>
          </a:prstGeom>
          <a:solidFill>
            <a:srgbClr val="F45B5B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49999" y="6458766"/>
            <a:ext cx="280591" cy="249382"/>
          </a:xfrm>
          <a:prstGeom prst="rect">
            <a:avLst/>
          </a:prstGeom>
          <a:solidFill>
            <a:srgbClr val="26BBA5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650037" y="952901"/>
            <a:ext cx="2796039" cy="5505866"/>
          </a:xfrm>
          <a:prstGeom prst="rect">
            <a:avLst/>
          </a:prstGeom>
          <a:solidFill>
            <a:srgbClr val="EBBB13">
              <a:alpha val="10000"/>
            </a:srgbClr>
          </a:solidFill>
          <a:ln w="254000">
            <a:solidFill>
              <a:srgbClr val="EBBB13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782659" y="740705"/>
            <a:ext cx="2663417" cy="37569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chemeClr val="tx1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r="458" b="326"/>
          <a:stretch/>
        </p:blipFill>
        <p:spPr>
          <a:xfrm>
            <a:off x="590707" y="827988"/>
            <a:ext cx="7899214" cy="5757710"/>
          </a:xfrm>
          <a:prstGeom prst="rect">
            <a:avLst/>
          </a:prstGeom>
          <a:noFill/>
        </p:spPr>
      </p:pic>
      <p:sp>
        <p:nvSpPr>
          <p:cNvPr id="14" name="직사각형 13">
            <a:hlinkClick r:id="rId3"/>
          </p:cNvPr>
          <p:cNvSpPr/>
          <p:nvPr/>
        </p:nvSpPr>
        <p:spPr>
          <a:xfrm>
            <a:off x="9042215" y="1761423"/>
            <a:ext cx="2050181" cy="654518"/>
          </a:xfrm>
          <a:prstGeom prst="rect">
            <a:avLst/>
          </a:prstGeom>
          <a:solidFill>
            <a:srgbClr val="EBBB1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Go </a:t>
            </a:r>
            <a:r>
              <a:rPr lang="en-US" altLang="ko-KR" dirty="0" err="1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Git</a:t>
            </a:r>
            <a:r>
              <a:rPr lang="en-US" altLang="ko-KR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 hub URL</a:t>
            </a:r>
            <a:endParaRPr lang="ko-KR" altLang="en-US" dirty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35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705214" y="740705"/>
            <a:ext cx="10847945" cy="5822938"/>
          </a:xfrm>
          <a:prstGeom prst="rect">
            <a:avLst/>
          </a:prstGeom>
          <a:solidFill>
            <a:srgbClr val="F45B5B">
              <a:alpha val="10000"/>
            </a:srgbClr>
          </a:solidFill>
          <a:ln w="254000">
            <a:solidFill>
              <a:srgbClr val="F45B5B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7194" y="42930"/>
            <a:ext cx="996125" cy="541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ERP</a:t>
            </a:r>
            <a:endParaRPr lang="ko-KR" altLang="en-US" sz="2800" dirty="0">
              <a:solidFill>
                <a:schemeClr val="tx1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56034" y="151425"/>
            <a:ext cx="2638048" cy="4479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②</a:t>
            </a:r>
            <a:r>
              <a:rPr lang="en-US" altLang="ko-KR" dirty="0" smtClean="0">
                <a:solidFill>
                  <a:schemeClr val="tx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항체역가조회 </a:t>
            </a:r>
            <a:endParaRPr lang="ko-KR" altLang="en-US" dirty="0">
              <a:solidFill>
                <a:schemeClr val="tx1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738817" y="158815"/>
            <a:ext cx="280591" cy="249382"/>
          </a:xfrm>
          <a:prstGeom prst="rect">
            <a:avLst/>
          </a:prstGeom>
          <a:solidFill>
            <a:srgbClr val="EBBB13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738816" y="491323"/>
            <a:ext cx="280591" cy="249382"/>
          </a:xfrm>
          <a:prstGeom prst="rect">
            <a:avLst/>
          </a:prstGeom>
          <a:solidFill>
            <a:srgbClr val="F45B5B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738816" y="827987"/>
            <a:ext cx="280591" cy="249382"/>
          </a:xfrm>
          <a:prstGeom prst="rect">
            <a:avLst/>
          </a:prstGeom>
          <a:solidFill>
            <a:srgbClr val="26BBA5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50000" y="5789594"/>
            <a:ext cx="280591" cy="249382"/>
          </a:xfrm>
          <a:prstGeom prst="rect">
            <a:avLst/>
          </a:prstGeom>
          <a:solidFill>
            <a:srgbClr val="EBBB13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49999" y="6122102"/>
            <a:ext cx="280591" cy="249382"/>
          </a:xfrm>
          <a:prstGeom prst="rect">
            <a:avLst/>
          </a:prstGeom>
          <a:solidFill>
            <a:srgbClr val="F45B5B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49999" y="6458766"/>
            <a:ext cx="280591" cy="249382"/>
          </a:xfrm>
          <a:prstGeom prst="rect">
            <a:avLst/>
          </a:prstGeom>
          <a:solidFill>
            <a:srgbClr val="26BBA5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117166" y="4665114"/>
            <a:ext cx="5524253" cy="11292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u="sng" dirty="0" smtClean="0">
                <a:solidFill>
                  <a:schemeClr val="tx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※ </a:t>
            </a:r>
            <a:r>
              <a:rPr lang="ko-KR" altLang="en-US" sz="1600" u="sng" dirty="0" smtClean="0">
                <a:solidFill>
                  <a:schemeClr val="tx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설명</a:t>
            </a:r>
            <a:endParaRPr lang="en-US" altLang="ko-KR" sz="1600" u="sng" dirty="0" smtClean="0">
              <a:solidFill>
                <a:schemeClr val="tx1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chemeClr val="tx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조회 화면</a:t>
            </a:r>
            <a:endParaRPr lang="en-US" altLang="ko-KR" sz="1600" dirty="0" smtClean="0">
              <a:solidFill>
                <a:schemeClr val="tx1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chemeClr val="tx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데이터 관련 보안을 위해 농장주 확인용 조회 화면 </a:t>
            </a:r>
            <a:endParaRPr lang="en-US" altLang="ko-KR" sz="1600" dirty="0">
              <a:solidFill>
                <a:schemeClr val="tx1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pic>
        <p:nvPicPr>
          <p:cNvPr id="6" name="그림 5"/>
          <p:cNvPicPr preferRelativeResize="0">
            <a:picLocks/>
          </p:cNvPicPr>
          <p:nvPr/>
        </p:nvPicPr>
        <p:blipFill rotWithShape="1">
          <a:blip r:embed="rId2"/>
          <a:srcRect l="152" t="949" r="537" b="47084"/>
          <a:stretch/>
        </p:blipFill>
        <p:spPr>
          <a:xfrm>
            <a:off x="1108437" y="993255"/>
            <a:ext cx="1008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68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8650037" y="952901"/>
            <a:ext cx="2796039" cy="5505866"/>
          </a:xfrm>
          <a:prstGeom prst="rect">
            <a:avLst/>
          </a:prstGeom>
          <a:solidFill>
            <a:srgbClr val="F45B5B">
              <a:alpha val="10000"/>
            </a:srgbClr>
          </a:solidFill>
          <a:ln w="254000">
            <a:solidFill>
              <a:srgbClr val="F45B5B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7194" y="42930"/>
            <a:ext cx="1783991" cy="541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ERP_SP</a:t>
            </a:r>
            <a:endParaRPr lang="ko-KR" altLang="en-US" sz="2800" dirty="0">
              <a:solidFill>
                <a:schemeClr val="tx1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83810" y="151425"/>
            <a:ext cx="1902666" cy="4479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①</a:t>
            </a:r>
            <a:r>
              <a:rPr lang="en-US" altLang="ko-KR" dirty="0" smtClean="0">
                <a:solidFill>
                  <a:schemeClr val="tx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항체역가조회 </a:t>
            </a:r>
            <a:endParaRPr lang="ko-KR" altLang="en-US" dirty="0">
              <a:solidFill>
                <a:schemeClr val="tx1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738817" y="158815"/>
            <a:ext cx="280591" cy="249382"/>
          </a:xfrm>
          <a:prstGeom prst="rect">
            <a:avLst/>
          </a:prstGeom>
          <a:solidFill>
            <a:srgbClr val="EBBB13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738816" y="491323"/>
            <a:ext cx="280591" cy="249382"/>
          </a:xfrm>
          <a:prstGeom prst="rect">
            <a:avLst/>
          </a:prstGeom>
          <a:solidFill>
            <a:srgbClr val="F45B5B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738816" y="827987"/>
            <a:ext cx="280591" cy="249382"/>
          </a:xfrm>
          <a:prstGeom prst="rect">
            <a:avLst/>
          </a:prstGeom>
          <a:solidFill>
            <a:srgbClr val="26BBA5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50000" y="5789594"/>
            <a:ext cx="280591" cy="249382"/>
          </a:xfrm>
          <a:prstGeom prst="rect">
            <a:avLst/>
          </a:prstGeom>
          <a:solidFill>
            <a:srgbClr val="EBBB13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49999" y="6122102"/>
            <a:ext cx="280591" cy="249382"/>
          </a:xfrm>
          <a:prstGeom prst="rect">
            <a:avLst/>
          </a:prstGeom>
          <a:solidFill>
            <a:srgbClr val="F45B5B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49999" y="6458766"/>
            <a:ext cx="280591" cy="249382"/>
          </a:xfrm>
          <a:prstGeom prst="rect">
            <a:avLst/>
          </a:prstGeom>
          <a:solidFill>
            <a:srgbClr val="26BBA5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782659" y="740705"/>
            <a:ext cx="2663417" cy="37569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chemeClr val="tx1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sp>
        <p:nvSpPr>
          <p:cNvPr id="14" name="직사각형 13">
            <a:hlinkClick r:id="rId2"/>
          </p:cNvPr>
          <p:cNvSpPr/>
          <p:nvPr/>
        </p:nvSpPr>
        <p:spPr>
          <a:xfrm>
            <a:off x="9038121" y="1761425"/>
            <a:ext cx="2050181" cy="654518"/>
          </a:xfrm>
          <a:prstGeom prst="rect">
            <a:avLst/>
          </a:prstGeom>
          <a:solidFill>
            <a:srgbClr val="F45B5B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Go </a:t>
            </a:r>
            <a:r>
              <a:rPr lang="en-US" altLang="ko-KR" dirty="0" err="1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Git</a:t>
            </a:r>
            <a:r>
              <a:rPr lang="en-US" altLang="ko-KR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 hub URL</a:t>
            </a:r>
            <a:endParaRPr lang="ko-KR" altLang="en-US" dirty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212" y="825747"/>
            <a:ext cx="7926707" cy="575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11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705214" y="740705"/>
            <a:ext cx="10847945" cy="5822938"/>
          </a:xfrm>
          <a:prstGeom prst="rect">
            <a:avLst/>
          </a:prstGeom>
          <a:solidFill>
            <a:srgbClr val="26BBA5">
              <a:alpha val="10000"/>
            </a:srgbClr>
          </a:solidFill>
          <a:ln w="254000">
            <a:solidFill>
              <a:srgbClr val="26BBA5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7194" y="42930"/>
            <a:ext cx="996125" cy="541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ERP</a:t>
            </a:r>
            <a:endParaRPr lang="ko-KR" altLang="en-US" sz="2800" dirty="0">
              <a:solidFill>
                <a:schemeClr val="tx1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56034" y="151425"/>
            <a:ext cx="2638048" cy="4479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③ </a:t>
            </a:r>
            <a:r>
              <a:rPr lang="ko-KR" altLang="en-US" dirty="0" err="1" smtClean="0">
                <a:solidFill>
                  <a:schemeClr val="tx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항체역가주령별조회</a:t>
            </a:r>
            <a:r>
              <a:rPr lang="ko-KR" altLang="en-US" dirty="0" smtClean="0">
                <a:solidFill>
                  <a:schemeClr val="tx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 </a:t>
            </a:r>
            <a:endParaRPr lang="ko-KR" altLang="en-US" dirty="0">
              <a:solidFill>
                <a:schemeClr val="tx1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738817" y="158815"/>
            <a:ext cx="280591" cy="249382"/>
          </a:xfrm>
          <a:prstGeom prst="rect">
            <a:avLst/>
          </a:prstGeom>
          <a:solidFill>
            <a:srgbClr val="EBBB13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738816" y="491323"/>
            <a:ext cx="280591" cy="249382"/>
          </a:xfrm>
          <a:prstGeom prst="rect">
            <a:avLst/>
          </a:prstGeom>
          <a:solidFill>
            <a:srgbClr val="F45B5B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738816" y="827987"/>
            <a:ext cx="280591" cy="249382"/>
          </a:xfrm>
          <a:prstGeom prst="rect">
            <a:avLst/>
          </a:prstGeom>
          <a:solidFill>
            <a:srgbClr val="26BBA5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50000" y="5789594"/>
            <a:ext cx="280591" cy="249382"/>
          </a:xfrm>
          <a:prstGeom prst="rect">
            <a:avLst/>
          </a:prstGeom>
          <a:solidFill>
            <a:srgbClr val="EBBB13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49999" y="6122102"/>
            <a:ext cx="280591" cy="249382"/>
          </a:xfrm>
          <a:prstGeom prst="rect">
            <a:avLst/>
          </a:prstGeom>
          <a:solidFill>
            <a:srgbClr val="F45B5B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49999" y="6458766"/>
            <a:ext cx="280591" cy="249382"/>
          </a:xfrm>
          <a:prstGeom prst="rect">
            <a:avLst/>
          </a:prstGeom>
          <a:solidFill>
            <a:srgbClr val="26BBA5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32668" y="4655482"/>
            <a:ext cx="5524253" cy="18603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u="sng" dirty="0" smtClean="0">
                <a:solidFill>
                  <a:schemeClr val="tx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※ </a:t>
            </a:r>
            <a:r>
              <a:rPr lang="ko-KR" altLang="en-US" sz="1600" u="sng" dirty="0" smtClean="0">
                <a:solidFill>
                  <a:schemeClr val="tx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설명</a:t>
            </a:r>
            <a:endParaRPr lang="en-US" altLang="ko-KR" sz="1600" u="sng" dirty="0" smtClean="0">
              <a:solidFill>
                <a:schemeClr val="tx1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chemeClr val="tx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조회 화면</a:t>
            </a:r>
            <a:endParaRPr lang="en-US" altLang="ko-KR" sz="1600" dirty="0" smtClean="0">
              <a:solidFill>
                <a:schemeClr val="tx1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chemeClr val="tx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데이터 조회 시 화면 두개 혼용 사용 요청</a:t>
            </a:r>
            <a:endParaRPr lang="en-US" altLang="ko-KR" sz="1600" dirty="0" smtClean="0">
              <a:solidFill>
                <a:schemeClr val="tx1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err="1" smtClean="0">
                <a:solidFill>
                  <a:schemeClr val="tx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계종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-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연도별 화면과 </a:t>
            </a:r>
            <a:r>
              <a:rPr lang="ko-KR" altLang="en-US" sz="1600" dirty="0" err="1" smtClean="0">
                <a:solidFill>
                  <a:schemeClr val="tx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주령별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 평균 화면 </a:t>
            </a:r>
            <a:r>
              <a:rPr lang="ko-KR" altLang="en-US" sz="1600" dirty="0" err="1" smtClean="0">
                <a:solidFill>
                  <a:schemeClr val="tx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체크시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 변경</a:t>
            </a:r>
            <a:endParaRPr lang="en-US" altLang="ko-KR" sz="1600" dirty="0" smtClean="0">
              <a:solidFill>
                <a:schemeClr val="tx1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err="1" smtClean="0">
                <a:solidFill>
                  <a:schemeClr val="tx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방역팀용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 화면 </a:t>
            </a:r>
            <a:endParaRPr lang="en-US" altLang="ko-KR" sz="1600" dirty="0" smtClean="0">
              <a:solidFill>
                <a:schemeClr val="tx1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  <a:p>
            <a:endParaRPr lang="en-US" altLang="ko-KR" sz="1600" u="sng" dirty="0" smtClean="0">
              <a:solidFill>
                <a:schemeClr val="tx1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pic>
        <p:nvPicPr>
          <p:cNvPr id="6" name="그림 5"/>
          <p:cNvPicPr preferRelativeResize="0">
            <a:picLocks/>
          </p:cNvPicPr>
          <p:nvPr/>
        </p:nvPicPr>
        <p:blipFill rotWithShape="1">
          <a:blip r:embed="rId2"/>
          <a:srcRect l="534" t="417" r="206" b="33674"/>
          <a:stretch/>
        </p:blipFill>
        <p:spPr>
          <a:xfrm>
            <a:off x="1161275" y="991423"/>
            <a:ext cx="9935821" cy="341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772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8650037" y="952901"/>
            <a:ext cx="2796039" cy="5505866"/>
          </a:xfrm>
          <a:prstGeom prst="rect">
            <a:avLst/>
          </a:prstGeom>
          <a:solidFill>
            <a:srgbClr val="26BBA5">
              <a:alpha val="10000"/>
            </a:srgbClr>
          </a:solidFill>
          <a:ln w="254000">
            <a:solidFill>
              <a:srgbClr val="26BBA5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7194" y="42930"/>
            <a:ext cx="1783991" cy="541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ERP_SP</a:t>
            </a:r>
            <a:endParaRPr lang="ko-KR" altLang="en-US" sz="2800" dirty="0">
              <a:solidFill>
                <a:schemeClr val="tx1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19176" y="151425"/>
            <a:ext cx="2532449" cy="4479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③ </a:t>
            </a:r>
            <a:r>
              <a:rPr lang="ko-KR" altLang="en-US" dirty="0" err="1" smtClean="0">
                <a:solidFill>
                  <a:schemeClr val="tx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항체역가주령별조회</a:t>
            </a:r>
            <a:r>
              <a:rPr lang="ko-KR" altLang="en-US" dirty="0" smtClean="0">
                <a:solidFill>
                  <a:schemeClr val="tx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 </a:t>
            </a:r>
            <a:endParaRPr lang="ko-KR" altLang="en-US" dirty="0">
              <a:solidFill>
                <a:schemeClr val="tx1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738817" y="158815"/>
            <a:ext cx="280591" cy="249382"/>
          </a:xfrm>
          <a:prstGeom prst="rect">
            <a:avLst/>
          </a:prstGeom>
          <a:solidFill>
            <a:srgbClr val="EBBB13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738816" y="491323"/>
            <a:ext cx="280591" cy="249382"/>
          </a:xfrm>
          <a:prstGeom prst="rect">
            <a:avLst/>
          </a:prstGeom>
          <a:solidFill>
            <a:srgbClr val="F45B5B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738816" y="827987"/>
            <a:ext cx="280591" cy="249382"/>
          </a:xfrm>
          <a:prstGeom prst="rect">
            <a:avLst/>
          </a:prstGeom>
          <a:solidFill>
            <a:srgbClr val="26BBA5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50000" y="5789594"/>
            <a:ext cx="280591" cy="249382"/>
          </a:xfrm>
          <a:prstGeom prst="rect">
            <a:avLst/>
          </a:prstGeom>
          <a:solidFill>
            <a:srgbClr val="EBBB13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49999" y="6122102"/>
            <a:ext cx="280591" cy="249382"/>
          </a:xfrm>
          <a:prstGeom prst="rect">
            <a:avLst/>
          </a:prstGeom>
          <a:solidFill>
            <a:srgbClr val="F45B5B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49999" y="6458766"/>
            <a:ext cx="280591" cy="249382"/>
          </a:xfrm>
          <a:prstGeom prst="rect">
            <a:avLst/>
          </a:prstGeom>
          <a:solidFill>
            <a:srgbClr val="26BBA5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782659" y="740705"/>
            <a:ext cx="2663417" cy="37569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chemeClr val="tx1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sp>
        <p:nvSpPr>
          <p:cNvPr id="14" name="직사각형 13">
            <a:hlinkClick r:id="rId2"/>
          </p:cNvPr>
          <p:cNvSpPr/>
          <p:nvPr/>
        </p:nvSpPr>
        <p:spPr>
          <a:xfrm>
            <a:off x="9047748" y="1857678"/>
            <a:ext cx="2050181" cy="654518"/>
          </a:xfrm>
          <a:prstGeom prst="rect">
            <a:avLst/>
          </a:prstGeom>
          <a:solidFill>
            <a:srgbClr val="26BBA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Go </a:t>
            </a:r>
            <a:r>
              <a:rPr lang="en-US" altLang="ko-KR" dirty="0" err="1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Git</a:t>
            </a:r>
            <a:r>
              <a:rPr lang="en-US" altLang="ko-KR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 hub URL</a:t>
            </a:r>
            <a:endParaRPr lang="ko-KR" altLang="en-US" dirty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t="-414" r="7241"/>
          <a:stretch/>
        </p:blipFill>
        <p:spPr>
          <a:xfrm>
            <a:off x="563211" y="825746"/>
            <a:ext cx="7926707" cy="575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90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683120" y="769580"/>
            <a:ext cx="10847945" cy="5822938"/>
          </a:xfrm>
          <a:prstGeom prst="rect">
            <a:avLst/>
          </a:prstGeom>
          <a:solidFill>
            <a:srgbClr val="EBBB13">
              <a:alpha val="10000"/>
            </a:srgbClr>
          </a:solidFill>
          <a:ln w="254000">
            <a:solidFill>
              <a:srgbClr val="EBBB13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7194" y="42930"/>
            <a:ext cx="996125" cy="541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ERP</a:t>
            </a:r>
            <a:endParaRPr lang="ko-KR" altLang="en-US" sz="2800" dirty="0">
              <a:solidFill>
                <a:schemeClr val="tx1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56034" y="151425"/>
            <a:ext cx="2638048" cy="4479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④ 원란구매실</a:t>
            </a:r>
            <a:r>
              <a:rPr lang="ko-KR" altLang="en-US" dirty="0" smtClean="0">
                <a:solidFill>
                  <a:schemeClr val="tx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적</a:t>
            </a:r>
            <a:r>
              <a:rPr lang="ko-KR" altLang="en-US" dirty="0" smtClean="0">
                <a:solidFill>
                  <a:schemeClr val="tx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  </a:t>
            </a:r>
            <a:endParaRPr lang="ko-KR" altLang="en-US" dirty="0">
              <a:solidFill>
                <a:schemeClr val="tx1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738817" y="158815"/>
            <a:ext cx="280591" cy="249382"/>
          </a:xfrm>
          <a:prstGeom prst="rect">
            <a:avLst/>
          </a:prstGeom>
          <a:solidFill>
            <a:srgbClr val="EBBB13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738816" y="491323"/>
            <a:ext cx="280591" cy="249382"/>
          </a:xfrm>
          <a:prstGeom prst="rect">
            <a:avLst/>
          </a:prstGeom>
          <a:solidFill>
            <a:srgbClr val="F45B5B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738816" y="827987"/>
            <a:ext cx="280591" cy="249382"/>
          </a:xfrm>
          <a:prstGeom prst="rect">
            <a:avLst/>
          </a:prstGeom>
          <a:solidFill>
            <a:srgbClr val="26BBA5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50000" y="5789594"/>
            <a:ext cx="280591" cy="249382"/>
          </a:xfrm>
          <a:prstGeom prst="rect">
            <a:avLst/>
          </a:prstGeom>
          <a:solidFill>
            <a:srgbClr val="EBBB13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49999" y="6122102"/>
            <a:ext cx="280591" cy="249382"/>
          </a:xfrm>
          <a:prstGeom prst="rect">
            <a:avLst/>
          </a:prstGeom>
          <a:solidFill>
            <a:srgbClr val="F45B5B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49999" y="6458766"/>
            <a:ext cx="280591" cy="249382"/>
          </a:xfrm>
          <a:prstGeom prst="rect">
            <a:avLst/>
          </a:prstGeom>
          <a:solidFill>
            <a:srgbClr val="26BBA5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511814" y="4498244"/>
            <a:ext cx="5524253" cy="1960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u="sng" dirty="0" smtClean="0">
                <a:solidFill>
                  <a:schemeClr val="tx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※ </a:t>
            </a:r>
            <a:r>
              <a:rPr lang="ko-KR" altLang="en-US" sz="1600" u="sng" dirty="0" smtClean="0">
                <a:solidFill>
                  <a:schemeClr val="tx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설명</a:t>
            </a:r>
            <a:endParaRPr lang="en-US" altLang="ko-KR" sz="1600" u="sng" dirty="0" smtClean="0">
              <a:solidFill>
                <a:schemeClr val="tx1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chemeClr val="tx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내부거래 관련 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내부 구매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) </a:t>
            </a:r>
            <a:endParaRPr lang="en-US" altLang="ko-KR" sz="1600" dirty="0">
              <a:solidFill>
                <a:schemeClr val="tx1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chemeClr val="tx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각 사업장의 실시간 실적 조회 불가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내부거래로 인한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chemeClr val="tx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실시간 실적 조회가 가능하도록 화면 설정 </a:t>
            </a:r>
            <a:endParaRPr lang="en-US" altLang="ko-KR" sz="1600" dirty="0">
              <a:solidFill>
                <a:schemeClr val="tx1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chemeClr val="tx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디자인 요청으로 화면 디자인 </a:t>
            </a:r>
            <a:r>
              <a:rPr lang="en-US" altLang="ko-KR" sz="1600" dirty="0" err="1" smtClean="0">
                <a:solidFill>
                  <a:schemeClr val="tx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Lua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 Script 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로 설정</a:t>
            </a:r>
            <a:endParaRPr lang="en-US" altLang="ko-KR" sz="1600" dirty="0" smtClean="0">
              <a:solidFill>
                <a:schemeClr val="tx1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618" t="844" b="25662"/>
          <a:stretch/>
        </p:blipFill>
        <p:spPr>
          <a:xfrm>
            <a:off x="1588809" y="1077369"/>
            <a:ext cx="9036565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34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354</Words>
  <Application>Microsoft Office PowerPoint</Application>
  <PresentationFormat>와이드스크린</PresentationFormat>
  <Paragraphs>95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나눔스퀘어 네오 ExtraBold</vt:lpstr>
      <vt:lpstr>맑은 고딕</vt:lpstr>
      <vt:lpstr>Arial</vt:lpstr>
      <vt:lpstr>나눔스퀘어 네오 Heavy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황혜운</dc:creator>
  <cp:lastModifiedBy>황혜운</cp:lastModifiedBy>
  <cp:revision>21</cp:revision>
  <dcterms:created xsi:type="dcterms:W3CDTF">2024-10-09T06:29:23Z</dcterms:created>
  <dcterms:modified xsi:type="dcterms:W3CDTF">2024-10-09T12:38:03Z</dcterms:modified>
</cp:coreProperties>
</file>