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488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2698186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2698186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57200" y="54864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669768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cpp/cpp/align-cpp?view=msvc-1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jungwoong.tistory.com/42?category=106719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CC020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3600" smtClean="0">
                <a:solidFill>
                  <a:srgbClr val="CC0202"/>
                </a:solidFill>
              </a:rPr>
              <a:t>챕터 </a:t>
            </a:r>
            <a:r>
              <a:rPr lang="en-US" altLang="ko-KR" sz="3600" smtClean="0">
                <a:solidFill>
                  <a:srgbClr val="CC0202"/>
                </a:solidFill>
              </a:rPr>
              <a:t>6. </a:t>
            </a:r>
            <a:r>
              <a:rPr lang="ko-KR" altLang="en-US" sz="3600" smtClean="0">
                <a:solidFill>
                  <a:srgbClr val="CC0202"/>
                </a:solidFill>
              </a:rPr>
              <a:t>클래스</a:t>
            </a:r>
            <a:r>
              <a:rPr lang="en-US" altLang="ko-KR" sz="3600" smtClean="0">
                <a:solidFill>
                  <a:srgbClr val="CC0202"/>
                </a:solidFill>
              </a:rPr>
              <a:t/>
            </a:r>
            <a:br>
              <a:rPr lang="en-US" altLang="ko-KR" sz="3600" smtClean="0">
                <a:solidFill>
                  <a:srgbClr val="CC0202"/>
                </a:solidFill>
              </a:rPr>
            </a:br>
            <a:r>
              <a:rPr lang="ko-KR" altLang="en-US" sz="3600" smtClean="0">
                <a:solidFill>
                  <a:srgbClr val="CC0202"/>
                </a:solidFill>
              </a:rPr>
              <a:t>발표</a:t>
            </a:r>
            <a:endParaRPr sz="3600">
              <a:solidFill>
                <a:srgbClr val="CC020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600">
              <a:solidFill>
                <a:srgbClr val="CC020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B595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smtClean="0">
                <a:solidFill>
                  <a:srgbClr val="5B595A"/>
                </a:solidFill>
              </a:rPr>
              <a:t>TGD</a:t>
            </a:r>
            <a:r>
              <a:rPr lang="ko-KR" altLang="en-US" sz="2400" smtClean="0">
                <a:solidFill>
                  <a:srgbClr val="5B595A"/>
                </a:solidFill>
              </a:rPr>
              <a:t>실 플랫폼팀</a:t>
            </a:r>
            <a:r>
              <a:rPr lang="ko" sz="2400" smtClean="0">
                <a:solidFill>
                  <a:srgbClr val="5B595A"/>
                </a:solidFill>
              </a:rPr>
              <a:t> 안정웅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메모리 구조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클래스 객체의 메모리 구조는 </a:t>
            </a:r>
            <a:r>
              <a:rPr lang="ko-KR" altLang="en-US" sz="1800" smtClean="0">
                <a:solidFill>
                  <a:srgbClr val="FF0000"/>
                </a:solidFill>
              </a:rPr>
              <a:t>선언 순서</a:t>
            </a:r>
            <a:r>
              <a:rPr lang="ko-KR" altLang="en-US" sz="1800" smtClean="0"/>
              <a:t>와 일치함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static </a:t>
            </a:r>
            <a:r>
              <a:rPr lang="ko-KR" altLang="en-US" sz="1800" smtClean="0">
                <a:solidFill>
                  <a:srgbClr val="FF0000"/>
                </a:solidFill>
              </a:rPr>
              <a:t>멤버 객체</a:t>
            </a:r>
            <a:r>
              <a:rPr lang="ko-KR" altLang="en-US" sz="1800" smtClean="0"/>
              <a:t>는 클래스에 종속되지 않음</a:t>
            </a:r>
            <a:r>
              <a:rPr lang="en-US" altLang="ko-KR" sz="1800" smtClean="0"/>
              <a:t>(</a:t>
            </a:r>
            <a:r>
              <a:rPr lang="ko-KR" altLang="en-US" sz="1800" smtClean="0"/>
              <a:t>전역 변수처럼 관리됨</a:t>
            </a:r>
            <a:r>
              <a:rPr lang="en-US" altLang="ko-KR" sz="1800" smtClean="0"/>
              <a:t>)</a:t>
            </a:r>
            <a:endParaRPr lang="en-US" sz="1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7" y="2636912"/>
            <a:ext cx="2842587" cy="244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147153" y="2636912"/>
            <a:ext cx="2297055" cy="3312368"/>
            <a:chOff x="4507193" y="2636912"/>
            <a:chExt cx="2297055" cy="3312368"/>
          </a:xfrm>
        </p:grpSpPr>
        <p:sp>
          <p:nvSpPr>
            <p:cNvPr id="9" name="직사각형 8"/>
            <p:cNvSpPr/>
            <p:nvPr/>
          </p:nvSpPr>
          <p:spPr>
            <a:xfrm>
              <a:off x="4507193" y="2636912"/>
              <a:ext cx="2297055" cy="331236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</a:rPr>
                <a:t>Ctest </a:t>
              </a:r>
              <a:r>
                <a:rPr lang="ko-KR" altLang="en-US" b="1" smtClean="0">
                  <a:solidFill>
                    <a:schemeClr val="tx1"/>
                  </a:solidFill>
                </a:rPr>
                <a:t>객체</a:t>
              </a:r>
              <a:endParaRPr lang="en-US" altLang="ko-KR" b="1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029365" y="3142456"/>
              <a:ext cx="1296144" cy="28654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m_Char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29822" y="3429000"/>
              <a:ext cx="1296144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m_Int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27074" y="4221088"/>
              <a:ext cx="1296144" cy="158417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m_Double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60232" y="2645792"/>
            <a:ext cx="2297055" cy="1431280"/>
            <a:chOff x="6588224" y="2645792"/>
            <a:chExt cx="2297055" cy="1431280"/>
          </a:xfrm>
        </p:grpSpPr>
        <p:sp>
          <p:nvSpPr>
            <p:cNvPr id="12" name="직사각형 11"/>
            <p:cNvSpPr/>
            <p:nvPr/>
          </p:nvSpPr>
          <p:spPr>
            <a:xfrm>
              <a:off x="6588224" y="2645792"/>
              <a:ext cx="2297055" cy="143128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전역변수 메모리지역</a:t>
              </a:r>
              <a:endParaRPr lang="en-US" altLang="ko-KR" b="1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10396" y="3140968"/>
              <a:ext cx="1296144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m_SInt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메모리 구조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15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클래스 객체의 실제 메모리 구조는 </a:t>
            </a:r>
            <a:r>
              <a:rPr lang="ko-KR" altLang="en-US" sz="1800" smtClean="0">
                <a:solidFill>
                  <a:srgbClr val="FF0000"/>
                </a:solidFill>
              </a:rPr>
              <a:t>구조체 맞춤 설정</a:t>
            </a:r>
            <a:r>
              <a:rPr lang="ko-KR" altLang="en-US" sz="1800" smtClean="0"/>
              <a:t>에 따라서 달라짐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기본값은 </a:t>
            </a:r>
            <a:r>
              <a:rPr lang="en-US" altLang="ko-KR" sz="1800" smtClean="0"/>
              <a:t>/Zp8</a:t>
            </a:r>
            <a:r>
              <a:rPr lang="ko-KR" altLang="en-US" sz="1800" smtClean="0"/>
              <a:t>으로 설정함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속성 </a:t>
            </a:r>
            <a:r>
              <a:rPr lang="en-US" altLang="ko-KR" sz="1800" smtClean="0"/>
              <a:t>-&gt; C/C++ -&gt; </a:t>
            </a:r>
            <a:r>
              <a:rPr lang="ko-KR" altLang="en-US" sz="1800" smtClean="0"/>
              <a:t>코드</a:t>
            </a:r>
            <a:r>
              <a:rPr lang="en-US" altLang="ko-KR" sz="1800"/>
              <a:t> </a:t>
            </a:r>
            <a:r>
              <a:rPr lang="ko-KR" altLang="en-US" sz="1800" smtClean="0"/>
              <a:t>생성 </a:t>
            </a:r>
            <a:r>
              <a:rPr lang="en-US" altLang="ko-KR" sz="1800" smtClean="0"/>
              <a:t>-&gt; </a:t>
            </a:r>
            <a:r>
              <a:rPr lang="ko-KR" altLang="en-US" sz="1800" smtClean="0"/>
              <a:t>구조체 멤버 맞춤</a:t>
            </a:r>
            <a:endParaRPr lang="en-US" altLang="ko-KR" sz="180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372200" y="2204864"/>
            <a:ext cx="2387326" cy="4106863"/>
            <a:chOff x="6516216" y="2204864"/>
            <a:chExt cx="2387326" cy="4106863"/>
          </a:xfrm>
        </p:grpSpPr>
        <p:grpSp>
          <p:nvGrpSpPr>
            <p:cNvPr id="5" name="그룹 4"/>
            <p:cNvGrpSpPr/>
            <p:nvPr/>
          </p:nvGrpSpPr>
          <p:grpSpPr>
            <a:xfrm>
              <a:off x="6516216" y="2204864"/>
              <a:ext cx="2387326" cy="3816424"/>
              <a:chOff x="835703" y="2636912"/>
              <a:chExt cx="2387326" cy="381642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835703" y="2636912"/>
                <a:ext cx="2297055" cy="3816424"/>
                <a:chOff x="4507193" y="2636912"/>
                <a:chExt cx="2297055" cy="381642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4507193" y="2636912"/>
                  <a:ext cx="2297055" cy="38164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smtClean="0">
                      <a:solidFill>
                        <a:schemeClr val="tx1"/>
                      </a:solidFill>
                    </a:rPr>
                    <a:t>Ctest </a:t>
                  </a:r>
                  <a:r>
                    <a:rPr lang="ko-KR" altLang="en-US" b="1" smtClean="0">
                      <a:solidFill>
                        <a:schemeClr val="tx1"/>
                      </a:solidFill>
                    </a:rPr>
                    <a:t>객체</a:t>
                  </a:r>
                  <a:endParaRPr lang="en-US" altLang="ko-KR" b="1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en-US" altLang="ko-KR"/>
                </a:p>
                <a:p>
                  <a:pPr algn="ctr"/>
                  <a:endParaRPr lang="en-US" altLang="ko-KR" smtClean="0"/>
                </a:p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029365" y="3142456"/>
                  <a:ext cx="1296144" cy="28654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m_Char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029822" y="4005064"/>
                  <a:ext cx="1296144" cy="79208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m_Int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027074" y="4797152"/>
                  <a:ext cx="1296144" cy="1584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mtClean="0">
                      <a:solidFill>
                        <a:schemeClr val="tx1"/>
                      </a:solidFill>
                    </a:rPr>
                    <a:t>m_Double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1355584" y="3429000"/>
                <a:ext cx="1296144" cy="576064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No use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651728" y="4243728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4byte</a:t>
                </a:r>
                <a:endParaRPr lang="ko-KR" altLang="en-US" sz="12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61249" y="3147795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1</a:t>
                </a:r>
                <a:r>
                  <a:rPr lang="en-US" altLang="ko-KR" sz="1200" smtClean="0"/>
                  <a:t>byte</a:t>
                </a:r>
                <a:endParaRPr lang="ko-KR" altLang="en-US" sz="120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63260" y="3577194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/>
                  <a:t>3byte</a:t>
                </a:r>
                <a:endParaRPr lang="ko-KR" alt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58368" y="5450740"/>
                <a:ext cx="5597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8</a:t>
                </a:r>
                <a:r>
                  <a:rPr lang="en-US" altLang="ko-KR" sz="1200" smtClean="0"/>
                  <a:t>byte</a:t>
                </a:r>
                <a:endParaRPr lang="ko-KR" altLang="en-US" sz="12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459588" y="603472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/>
                <a:t>Zp8</a:t>
              </a:r>
              <a:endParaRPr lang="ko-KR" altLang="en-US" sz="1200"/>
            </a:p>
          </p:txBody>
        </p:sp>
      </p:grpSp>
      <p:pic>
        <p:nvPicPr>
          <p:cNvPr id="2050" name="Picture 2" descr="C:\Users\Kim\Documents\Study\C++Study\06.Class\img\화면 캡처 2020-11-12 1913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4896544" cy="12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메모리 구조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구조체 맞춤 설정을 하는 이유는 내</a:t>
            </a:r>
            <a:r>
              <a:rPr lang="ko-KR" altLang="en-US" sz="1800" smtClean="0"/>
              <a:t>부적으로 </a:t>
            </a:r>
            <a:r>
              <a:rPr lang="en-US" altLang="ko-KR" sz="1800" smtClean="0"/>
              <a:t>CPU </a:t>
            </a:r>
            <a:r>
              <a:rPr lang="ko-KR" altLang="en-US" sz="1800" smtClean="0"/>
              <a:t>캐시라인</a:t>
            </a:r>
            <a:r>
              <a:rPr lang="en-US" altLang="ko-KR" sz="1800" smtClean="0"/>
              <a:t>(32, 64, 128byte)</a:t>
            </a:r>
            <a:r>
              <a:rPr lang="ko-KR" altLang="en-US" sz="1800" smtClean="0"/>
              <a:t>에 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맞추는 것이 </a:t>
            </a:r>
            <a:r>
              <a:rPr lang="ko-KR" altLang="en-US" sz="1800" smtClean="0"/>
              <a:t>성능에 유리하기 때문입니다</a:t>
            </a:r>
            <a:r>
              <a:rPr lang="en-US" altLang="ko-KR" sz="1800" smtClean="0"/>
              <a:t>.</a:t>
            </a: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링크</a:t>
            </a:r>
            <a:endParaRPr lang="en-US" altLang="ko-KR" sz="1800" smtClean="0"/>
          </a:p>
          <a:p>
            <a:pPr marL="3810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en-US" altLang="ko-KR" sz="1800">
                <a:hlinkClick r:id="rId3"/>
              </a:rPr>
              <a:t>https</a:t>
            </a:r>
            <a:r>
              <a:rPr lang="en-US" altLang="ko-KR" sz="1800">
                <a:hlinkClick r:id="rId3"/>
              </a:rPr>
              <a:t>://</a:t>
            </a:r>
            <a:r>
              <a:rPr lang="en-US" altLang="ko-KR" sz="1800" smtClean="0">
                <a:hlinkClick r:id="rId3"/>
              </a:rPr>
              <a:t>docs.microsoft.com/ko-kr/cpp/cpp/align-cpp?view=msvc-160</a:t>
            </a:r>
            <a:endParaRPr lang="en-US" altLang="ko-KR" sz="1800" smtClean="0"/>
          </a:p>
          <a:p>
            <a:pPr marL="3810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- </a:t>
            </a:r>
            <a:r>
              <a:rPr lang="en-US" altLang="ko-KR" sz="1800">
                <a:hlinkClick r:id="rId4"/>
              </a:rPr>
              <a:t>https://jungwoong.tistory.com/42?category=1067195</a:t>
            </a:r>
            <a:r>
              <a:rPr lang="en-US" altLang="ko-KR" sz="1800"/>
              <a:t> </a:t>
            </a:r>
            <a:endParaRPr lang="en-US" altLang="ko-KR" sz="180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3238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2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클래스의 크</a:t>
            </a:r>
            <a:r>
              <a:rPr lang="ko-KR" altLang="en-US"/>
              <a:t>기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/>
              <a:t>일반적인 클래스는 할당받은 메모리만큼의 크기를 가짐</a:t>
            </a:r>
            <a:endParaRPr lang="en-US" altLang="ko-KR" sz="1800" smtClean="0"/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altLang="ko-KR" sz="1800" b="1" smtClean="0">
                <a:solidFill>
                  <a:srgbClr val="FF0000"/>
                </a:solidFill>
              </a:rPr>
              <a:t>sizeof() </a:t>
            </a:r>
            <a:r>
              <a:rPr lang="ko-KR" altLang="en-US" sz="1800" smtClean="0">
                <a:solidFill>
                  <a:schemeClr val="tx1"/>
                </a:solidFill>
              </a:rPr>
              <a:t>를 통해서 클래스 크기를 확인 할 수 있음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virtual</a:t>
            </a:r>
            <a:r>
              <a:rPr lang="ko-KR" altLang="en-US" sz="1800" smtClean="0">
                <a:solidFill>
                  <a:schemeClr val="tx1"/>
                </a:solidFill>
              </a:rPr>
              <a:t> 함수를 가진 클래스의 경우 하나의 포인터 크기</a:t>
            </a:r>
            <a:r>
              <a:rPr lang="en-US" altLang="ko-KR" sz="1800">
                <a:solidFill>
                  <a:schemeClr val="tx1"/>
                </a:solidFill>
              </a:rPr>
              <a:t> (</a:t>
            </a:r>
            <a:r>
              <a:rPr lang="ko-KR" altLang="en-US" sz="1800" b="1">
                <a:solidFill>
                  <a:srgbClr val="FF0000"/>
                </a:solidFill>
              </a:rPr>
              <a:t>가상 함수 테이블 포인터</a:t>
            </a:r>
            <a:r>
              <a:rPr lang="en-US" altLang="ko-KR" sz="1800">
                <a:solidFill>
                  <a:schemeClr val="tx1"/>
                </a:solidFill>
              </a:rPr>
              <a:t>)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만큼 추가적인 크기를 가짐</a:t>
            </a:r>
            <a:endParaRPr lang="en-US" altLang="ko-KR" sz="1800" smtClean="0">
              <a:solidFill>
                <a:schemeClr val="tx1"/>
              </a:solidFill>
            </a:endParaRPr>
          </a:p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85778"/>
            <a:ext cx="68976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4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생성자</a:t>
            </a:r>
            <a:r>
              <a:rPr lang="en-US" altLang="ko-KR" smtClean="0"/>
              <a:t>&amp;</a:t>
            </a:r>
            <a:r>
              <a:rPr lang="ko-KR" altLang="en-US" smtClean="0"/>
              <a:t>소멸자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상속관계에서의 생성자 및 소멸자 호출 결과 출력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5112568" cy="269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72278"/>
            <a:ext cx="1905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868144" y="3388302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생성자</a:t>
            </a:r>
            <a:r>
              <a:rPr lang="en-US" altLang="ko-KR" smtClean="0"/>
              <a:t>&amp;</a:t>
            </a:r>
            <a:r>
              <a:rPr lang="ko-KR" altLang="en-US" smtClean="0"/>
              <a:t>소멸자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ko-KR" altLang="en-US" sz="1800" smtClean="0">
                <a:solidFill>
                  <a:schemeClr val="tx1"/>
                </a:solidFill>
              </a:rPr>
              <a:t>상속관계에서의 실제 생성자 및 소멸자 호출 </a:t>
            </a:r>
            <a:r>
              <a:rPr lang="ko-KR" altLang="en-US" sz="1800" smtClean="0">
                <a:solidFill>
                  <a:schemeClr val="tx1"/>
                </a:solidFill>
              </a:rPr>
              <a:t>순</a:t>
            </a:r>
            <a:r>
              <a:rPr lang="ko-KR" altLang="en-US" sz="1800">
                <a:solidFill>
                  <a:schemeClr val="tx1"/>
                </a:solidFill>
              </a:rPr>
              <a:t>서</a:t>
            </a:r>
            <a:endParaRPr lang="en-US" altLang="ko-KR" sz="1800">
              <a:solidFill>
                <a:schemeClr val="tx1"/>
              </a:solidFill>
            </a:endParaRPr>
          </a:p>
        </p:txBody>
      </p:sp>
      <p:pic>
        <p:nvPicPr>
          <p:cNvPr id="6146" name="Picture 2" descr="C:\Users\Kim\Documents\Study\out\C++Study\06.Class\생성자&amp;소멸자\생성자&amp;소멸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98702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170</Words>
  <Application>Microsoft Office PowerPoint</Application>
  <PresentationFormat>화면 슬라이드 쇼(4:3)</PresentationFormat>
  <Paragraphs>78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Swiss</vt:lpstr>
      <vt:lpstr> 챕터 6. 클래스 발표  </vt:lpstr>
      <vt:lpstr>클래스의 메모리 구조</vt:lpstr>
      <vt:lpstr>클래스의 메모리 구조</vt:lpstr>
      <vt:lpstr>클래스의 메모리 구조</vt:lpstr>
      <vt:lpstr>클래스의 크기</vt:lpstr>
      <vt:lpstr>생성자&amp;소멸자</vt:lpstr>
      <vt:lpstr>생성자&amp;소멸자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챕터 6. 클래스 발표</dc:title>
  <dc:creator>Kim</dc:creator>
  <cp:lastModifiedBy>Windows 사용자</cp:lastModifiedBy>
  <cp:revision>10</cp:revision>
  <dcterms:modified xsi:type="dcterms:W3CDTF">2020-11-15T13:09:32Z</dcterms:modified>
</cp:coreProperties>
</file>