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85" autoAdjust="0"/>
  </p:normalViewPr>
  <p:slideViewPr>
    <p:cSldViewPr>
      <p:cViewPr>
        <p:scale>
          <a:sx n="125" d="100"/>
          <a:sy n="125" d="100"/>
        </p:scale>
        <p:origin x="-1224" y="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488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13</a:t>
            </a:r>
            <a:r>
              <a:rPr lang="ko-KR" altLang="en-US" smtClean="0"/>
              <a:t>바이트가 아닌 </a:t>
            </a:r>
            <a:r>
              <a:rPr lang="en-US" altLang="ko-KR" smtClean="0"/>
              <a:t>16</a:t>
            </a:r>
            <a:r>
              <a:rPr lang="ko-KR" altLang="en-US" smtClean="0"/>
              <a:t>바이트로 지정됨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만약에 </a:t>
            </a:r>
            <a:r>
              <a:rPr lang="en-US" altLang="ko-KR" smtClean="0"/>
              <a:t>CPU</a:t>
            </a:r>
            <a:r>
              <a:rPr lang="ko-KR" altLang="en-US" smtClean="0"/>
              <a:t>의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수행 단위로 정렬되어 있지 않다면 해당 명령 수행을 위해서 추가적인 작업이 필요합니다</a:t>
            </a:r>
            <a:r>
              <a:rPr lang="en-US" altLang="ko-KR" baseline="0" smtClean="0"/>
              <a:t>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우리가 일반적으로 테스트 할 때 호출해보는 모습입니다</a:t>
            </a:r>
            <a:r>
              <a:rPr lang="en-US" altLang="ko-KR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이 모습을 보면 부모 클래스의 생성자가 먼저 호출된다고 생각 할 수 있습니다</a:t>
            </a:r>
            <a:r>
              <a:rPr lang="en-US" altLang="ko-KR" smtClean="0"/>
              <a:t>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하지만 실제로는 그림과 같이 수행됩니다</a:t>
            </a:r>
            <a:r>
              <a:rPr lang="en-US" altLang="ko-KR" smtClean="0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pp/cpp/dynamic-cast-operator?view=msvc-16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pp/cpp/type-info-class?view=msvc-16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pp/build/reference/zp-struct-member-alignment?view=msvc-1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pp/cpp/align-cpp?view=msvc-1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gwoong.tistory.com/42?category=106719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CC020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3600" smtClean="0">
                <a:solidFill>
                  <a:srgbClr val="CC0202"/>
                </a:solidFill>
              </a:rPr>
              <a:t>챕터 </a:t>
            </a:r>
            <a:r>
              <a:rPr lang="en-US" altLang="ko-KR" sz="3600" smtClean="0">
                <a:solidFill>
                  <a:srgbClr val="CC0202"/>
                </a:solidFill>
              </a:rPr>
              <a:t>6. </a:t>
            </a:r>
            <a:r>
              <a:rPr lang="ko-KR" altLang="en-US" sz="3600" smtClean="0">
                <a:solidFill>
                  <a:srgbClr val="CC0202"/>
                </a:solidFill>
              </a:rPr>
              <a:t>클래스</a:t>
            </a:r>
            <a:r>
              <a:rPr lang="en-US" altLang="ko-KR" sz="3600" smtClean="0">
                <a:solidFill>
                  <a:srgbClr val="CC0202"/>
                </a:solidFill>
              </a:rPr>
              <a:t/>
            </a:r>
            <a:br>
              <a:rPr lang="en-US" altLang="ko-KR" sz="3600" smtClean="0">
                <a:solidFill>
                  <a:srgbClr val="CC0202"/>
                </a:solidFill>
              </a:rPr>
            </a:br>
            <a:r>
              <a:rPr lang="ko-KR" altLang="en-US" sz="3600" smtClean="0">
                <a:solidFill>
                  <a:srgbClr val="CC0202"/>
                </a:solidFill>
              </a:rPr>
              <a:t>발표</a:t>
            </a:r>
            <a:endParaRPr sz="3600">
              <a:solidFill>
                <a:srgbClr val="CC020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rgbClr val="CC020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B595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smtClean="0">
                <a:solidFill>
                  <a:srgbClr val="5B595A"/>
                </a:solidFill>
              </a:rPr>
              <a:t>TGD</a:t>
            </a:r>
            <a:r>
              <a:rPr lang="ko-KR" altLang="en-US" sz="2400" smtClean="0">
                <a:solidFill>
                  <a:srgbClr val="5B595A"/>
                </a:solidFill>
              </a:rPr>
              <a:t>실 플랫폼팀</a:t>
            </a:r>
            <a:r>
              <a:rPr lang="ko" sz="2400" smtClean="0">
                <a:solidFill>
                  <a:srgbClr val="5B595A"/>
                </a:solidFill>
              </a:rPr>
              <a:t> 안정웅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초기화 리스트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                                                                CParent</a:t>
            </a:r>
            <a:r>
              <a:rPr lang="ko-KR" altLang="en-US" sz="1800" smtClean="0">
                <a:solidFill>
                  <a:schemeClr val="tx1"/>
                </a:solidFill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</a:rPr>
              <a:t>Cmember</a:t>
            </a:r>
            <a:r>
              <a:rPr lang="ko-KR" altLang="en-US" sz="1800" smtClean="0">
                <a:solidFill>
                  <a:schemeClr val="tx1"/>
                </a:solidFill>
              </a:rPr>
              <a:t>는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1800" smtClean="0">
                <a:solidFill>
                  <a:schemeClr val="tx1"/>
                </a:solidFill>
              </a:rPr>
              <a:t>기본 생성자 호출됨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                                                                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1800" smtClean="0">
                <a:solidFill>
                  <a:schemeClr val="tx1"/>
                </a:solidFill>
              </a:rPr>
              <a:t>초기화 리스트를 사용하면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1800" smtClean="0">
                <a:solidFill>
                  <a:schemeClr val="tx1"/>
                </a:solidFill>
              </a:rPr>
              <a:t>명시적으로 생성자 호출 가능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8290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228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9" y="3933056"/>
            <a:ext cx="41052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다중상속의 메모리 구조 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다중상속시 메모리의 구조 </a:t>
            </a:r>
            <a:endParaRPr lang="en-US" altLang="ko-KR" sz="180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0" y="2204864"/>
            <a:ext cx="47053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5577388" y="2276872"/>
            <a:ext cx="3240764" cy="2520280"/>
            <a:chOff x="5577388" y="2276872"/>
            <a:chExt cx="3240764" cy="2520280"/>
          </a:xfrm>
        </p:grpSpPr>
        <p:sp>
          <p:nvSpPr>
            <p:cNvPr id="40" name="직사각형 39"/>
            <p:cNvSpPr/>
            <p:nvPr/>
          </p:nvSpPr>
          <p:spPr>
            <a:xfrm>
              <a:off x="5577388" y="2276872"/>
              <a:ext cx="1658908" cy="25202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96336" y="2781616"/>
              <a:ext cx="1221816" cy="43998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CParentA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24128" y="2708920"/>
              <a:ext cx="1370472" cy="58400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m_AVal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꺾인 연결선 45"/>
            <p:cNvCxnSpPr>
              <a:stCxn id="44" idx="3"/>
              <a:endCxn id="43" idx="1"/>
            </p:cNvCxnSpPr>
            <p:nvPr/>
          </p:nvCxnSpPr>
          <p:spPr>
            <a:xfrm>
              <a:off x="7094600" y="3000921"/>
              <a:ext cx="501736" cy="688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9" idx="3"/>
              <a:endCxn id="48" idx="1"/>
            </p:cNvCxnSpPr>
            <p:nvPr/>
          </p:nvCxnSpPr>
          <p:spPr>
            <a:xfrm>
              <a:off x="7094600" y="3605262"/>
              <a:ext cx="501736" cy="868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596336" y="3386137"/>
              <a:ext cx="1221816" cy="43998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CParentB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24128" y="3294509"/>
              <a:ext cx="1370472" cy="6215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m_BVal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5855" y="2386956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CBottom</a:t>
              </a: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21606" y="3913441"/>
              <a:ext cx="1370472" cy="6401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m_Child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96336" y="4005064"/>
              <a:ext cx="1221816" cy="439986"/>
            </a:xfrm>
            <a:prstGeom prst="rect">
              <a:avLst/>
            </a:prstGeom>
            <a:solidFill>
              <a:srgbClr val="FD7D9B">
                <a:alpha val="6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CChild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>
              <a:endCxn id="55" idx="1"/>
            </p:cNvCxnSpPr>
            <p:nvPr/>
          </p:nvCxnSpPr>
          <p:spPr>
            <a:xfrm>
              <a:off x="7094600" y="4225057"/>
              <a:ext cx="501736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8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다중상속의 메모리 구조 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다중 클래스별 시작 주소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이와 같은 형태를 보이는 이유는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pC</a:t>
            </a:r>
            <a:r>
              <a:rPr lang="ko-KR" altLang="en-US" sz="1800" smtClean="0">
                <a:solidFill>
                  <a:schemeClr val="tx1"/>
                </a:solidFill>
              </a:rPr>
              <a:t>는 </a:t>
            </a:r>
            <a:r>
              <a:rPr lang="ko-KR" altLang="en-US" sz="1800" b="1" smtClean="0">
                <a:solidFill>
                  <a:schemeClr val="accent1"/>
                </a:solidFill>
              </a:rPr>
              <a:t>상속받았다는 정보</a:t>
            </a:r>
            <a:r>
              <a:rPr lang="ko-KR" altLang="en-US" sz="1800" smtClean="0">
                <a:solidFill>
                  <a:schemeClr val="tx1"/>
                </a:solidFill>
              </a:rPr>
              <a:t>가 있기 때문에 최상위 주소가 시작 주소 될 수 있음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반면에 </a:t>
            </a:r>
            <a:r>
              <a:rPr lang="en-US" altLang="ko-KR" sz="1800" smtClean="0">
                <a:solidFill>
                  <a:schemeClr val="tx1"/>
                </a:solidFill>
              </a:rPr>
              <a:t>pA</a:t>
            </a:r>
            <a:r>
              <a:rPr lang="ko-KR" altLang="en-US" sz="1800" smtClean="0">
                <a:solidFill>
                  <a:schemeClr val="tx1"/>
                </a:solidFill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</a:rPr>
              <a:t>pB</a:t>
            </a:r>
            <a:r>
              <a:rPr lang="ko-KR" altLang="en-US" sz="1800" smtClean="0">
                <a:solidFill>
                  <a:schemeClr val="tx1"/>
                </a:solidFill>
              </a:rPr>
              <a:t>는 자신의 메모리 시작 위치가 시작주소로 배정됨</a:t>
            </a:r>
            <a:endParaRPr lang="en-US" altLang="ko-KR" sz="180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019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353222" y="1772816"/>
            <a:ext cx="4323234" cy="2756049"/>
            <a:chOff x="4353222" y="1772816"/>
            <a:chExt cx="4323234" cy="2756049"/>
          </a:xfrm>
        </p:grpSpPr>
        <p:grpSp>
          <p:nvGrpSpPr>
            <p:cNvPr id="12" name="그룹 11"/>
            <p:cNvGrpSpPr/>
            <p:nvPr/>
          </p:nvGrpSpPr>
          <p:grpSpPr>
            <a:xfrm>
              <a:off x="6513462" y="2080593"/>
              <a:ext cx="2162994" cy="2448272"/>
              <a:chOff x="3923929" y="3140968"/>
              <a:chExt cx="2162994" cy="2448272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923929" y="3140968"/>
                <a:ext cx="1865006" cy="2448272"/>
                <a:chOff x="3923929" y="2636912"/>
                <a:chExt cx="1865006" cy="244827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3923929" y="2636912"/>
                  <a:ext cx="1865006" cy="244827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4230076" y="3142456"/>
                  <a:ext cx="1296144" cy="5745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m_AVal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230076" y="3716490"/>
                  <a:ext cx="1296144" cy="5745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m_BVal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4231010" y="4285834"/>
                  <a:ext cx="1296144" cy="5745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m_ChildVal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4283968" y="2780928"/>
                  <a:ext cx="11641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+mn-lt"/>
                    </a:rPr>
                    <a:t>CChild</a:t>
                  </a:r>
                  <a:r>
                    <a:rPr lang="en-US" altLang="ko-KR" b="1" smtClean="0"/>
                    <a:t> </a:t>
                  </a:r>
                  <a:r>
                    <a:rPr lang="ko-KR" altLang="en-US" b="1" smtClean="0"/>
                    <a:t>객체</a:t>
                  </a:r>
                  <a:endParaRPr lang="ko-KR" altLang="en-US" b="1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527154" y="3795300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4byte</a:t>
                </a:r>
                <a:endParaRPr lang="ko-KR" altLang="en-US" sz="12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154" y="4369334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4byte</a:t>
                </a:r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27154" y="4938678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4byte</a:t>
                </a:r>
                <a:endParaRPr lang="ko-KR" altLang="en-US" sz="120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353222" y="2172346"/>
              <a:ext cx="720080" cy="1410798"/>
              <a:chOff x="3059832" y="2800673"/>
              <a:chExt cx="720080" cy="141079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059832" y="3284984"/>
                <a:ext cx="720080" cy="412303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pB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059832" y="2800673"/>
                <a:ext cx="720080" cy="412303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pA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059832" y="3799168"/>
                <a:ext cx="720080" cy="412303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pC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꺾인 연결선 10"/>
            <p:cNvCxnSpPr>
              <a:stCxn id="19" idx="3"/>
            </p:cNvCxnSpPr>
            <p:nvPr/>
          </p:nvCxnSpPr>
          <p:spPr>
            <a:xfrm>
              <a:off x="5073302" y="2378498"/>
              <a:ext cx="1746307" cy="206151"/>
            </a:xfrm>
            <a:prstGeom prst="bentConnector3">
              <a:avLst>
                <a:gd name="adj1" fmla="val 75687"/>
              </a:avLst>
            </a:prstGeom>
            <a:ln w="158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3"/>
            </p:cNvCxnSpPr>
            <p:nvPr/>
          </p:nvCxnSpPr>
          <p:spPr>
            <a:xfrm>
              <a:off x="5073302" y="2862809"/>
              <a:ext cx="1747241" cy="308032"/>
            </a:xfrm>
            <a:prstGeom prst="bentConnector3">
              <a:avLst>
                <a:gd name="adj1" fmla="val 55925"/>
              </a:avLst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23" idx="3"/>
            </p:cNvCxnSpPr>
            <p:nvPr/>
          </p:nvCxnSpPr>
          <p:spPr>
            <a:xfrm flipV="1">
              <a:off x="5073302" y="2586137"/>
              <a:ext cx="1747241" cy="790856"/>
            </a:xfrm>
            <a:prstGeom prst="bentConnector3">
              <a:avLst>
                <a:gd name="adj1" fmla="val 69749"/>
              </a:avLst>
            </a:prstGeom>
            <a:ln w="158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21374" y="177281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시작주소위치</a:t>
              </a:r>
              <a:endParaRPr lang="ko-KR" altLang="en-US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11560" y="3140968"/>
            <a:ext cx="2157344" cy="501310"/>
            <a:chOff x="-1188640" y="2406002"/>
            <a:chExt cx="2157344" cy="501310"/>
          </a:xfrm>
        </p:grpSpPr>
        <p:sp>
          <p:nvSpPr>
            <p:cNvPr id="43" name="곱셈 기호 42"/>
            <p:cNvSpPr/>
            <p:nvPr/>
          </p:nvSpPr>
          <p:spPr>
            <a:xfrm>
              <a:off x="-1188640" y="2406002"/>
              <a:ext cx="2157344" cy="501310"/>
            </a:xfrm>
            <a:prstGeom prst="mathMultiply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756592" y="2481573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pA == pB == pC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1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다중상속의 문</a:t>
            </a:r>
            <a:r>
              <a:rPr lang="ko-KR" altLang="en-US"/>
              <a:t>제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다중상속의 대표적인 문제인 </a:t>
            </a:r>
            <a:r>
              <a:rPr lang="en-US" altLang="ko-KR" sz="1800" smtClean="0">
                <a:solidFill>
                  <a:schemeClr val="tx1"/>
                </a:solidFill>
              </a:rPr>
              <a:t>Diamond </a:t>
            </a:r>
            <a:r>
              <a:rPr lang="ko-KR" altLang="en-US" sz="1800" smtClean="0">
                <a:solidFill>
                  <a:schemeClr val="tx1"/>
                </a:solidFill>
              </a:rPr>
              <a:t>구조</a:t>
            </a: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37555" y="960983"/>
            <a:ext cx="1164838" cy="523801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58950" y="65320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Ctop</a:t>
            </a:r>
            <a:r>
              <a:rPr lang="ko-KR" altLang="en-US" smtClean="0"/>
              <a:t>객체</a:t>
            </a:r>
            <a:endParaRPr lang="en-US" altLang="ko-KR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2960943" cy="419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46" y="2171278"/>
            <a:ext cx="22669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Diamond </a:t>
            </a:r>
            <a:r>
              <a:rPr lang="ko-KR" altLang="en-US" sz="1800" smtClean="0">
                <a:solidFill>
                  <a:schemeClr val="tx1"/>
                </a:solidFill>
              </a:rPr>
              <a:t>구조의 메모리 구조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m_Top</a:t>
            </a:r>
            <a:r>
              <a:rPr lang="ko-KR" altLang="en-US" sz="1800">
                <a:solidFill>
                  <a:schemeClr val="tx1"/>
                </a:solidFill>
              </a:rPr>
              <a:t> 변수가 중복 정의</a:t>
            </a: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- </a:t>
            </a:r>
            <a:r>
              <a:rPr lang="ko-KR" altLang="en-US" sz="1800">
                <a:solidFill>
                  <a:schemeClr val="tx1"/>
                </a:solidFill>
              </a:rPr>
              <a:t>메모리 낭비</a:t>
            </a: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- </a:t>
            </a:r>
            <a:r>
              <a:rPr lang="ko-KR" altLang="en-US" sz="1800">
                <a:solidFill>
                  <a:schemeClr val="tx1"/>
                </a:solidFill>
              </a:rPr>
              <a:t>명시적인 호출</a:t>
            </a: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/>
              <a:t>다중상속의 문제</a:t>
            </a:r>
            <a:endParaRPr/>
          </a:p>
        </p:txBody>
      </p:sp>
      <p:grpSp>
        <p:nvGrpSpPr>
          <p:cNvPr id="45" name="그룹 44"/>
          <p:cNvGrpSpPr/>
          <p:nvPr/>
        </p:nvGrpSpPr>
        <p:grpSpPr>
          <a:xfrm>
            <a:off x="3707904" y="2852936"/>
            <a:ext cx="4968552" cy="2952328"/>
            <a:chOff x="107504" y="2492896"/>
            <a:chExt cx="4968552" cy="2952328"/>
          </a:xfrm>
        </p:grpSpPr>
        <p:sp>
          <p:nvSpPr>
            <p:cNvPr id="47" name="직사각형 46"/>
            <p:cNvSpPr/>
            <p:nvPr/>
          </p:nvSpPr>
          <p:spPr>
            <a:xfrm>
              <a:off x="1835292" y="2492896"/>
              <a:ext cx="1658908" cy="2952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54240" y="3243809"/>
              <a:ext cx="1221816" cy="43998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CMiddleA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82032" y="2996952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m_Top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510" y="3436424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m_MiddleA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꺾인 연결선 50"/>
            <p:cNvCxnSpPr>
              <a:stCxn id="49" idx="3"/>
              <a:endCxn id="48" idx="1"/>
            </p:cNvCxnSpPr>
            <p:nvPr/>
          </p:nvCxnSpPr>
          <p:spPr>
            <a:xfrm>
              <a:off x="3352504" y="3216945"/>
              <a:ext cx="501736" cy="246857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50" idx="3"/>
            </p:cNvCxnSpPr>
            <p:nvPr/>
          </p:nvCxnSpPr>
          <p:spPr>
            <a:xfrm flipV="1">
              <a:off x="3349982" y="3463802"/>
              <a:ext cx="504258" cy="192615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854240" y="4120605"/>
              <a:ext cx="1221816" cy="43998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CMiddleB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982032" y="3873748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m_Top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79510" y="4313220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m_MiddleB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꺾인 연결선 55"/>
            <p:cNvCxnSpPr>
              <a:stCxn id="54" idx="3"/>
              <a:endCxn id="53" idx="1"/>
            </p:cNvCxnSpPr>
            <p:nvPr/>
          </p:nvCxnSpPr>
          <p:spPr>
            <a:xfrm>
              <a:off x="3352504" y="4093741"/>
              <a:ext cx="501736" cy="246857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55" idx="3"/>
            </p:cNvCxnSpPr>
            <p:nvPr/>
          </p:nvCxnSpPr>
          <p:spPr>
            <a:xfrm flipV="1">
              <a:off x="3349982" y="4340598"/>
              <a:ext cx="504258" cy="192615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23759" y="2602980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CBottom</a:t>
              </a:r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510" y="4753206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M_Bottom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7504" y="3543195"/>
              <a:ext cx="1221816" cy="439986"/>
            </a:xfrm>
            <a:prstGeom prst="rect">
              <a:avLst/>
            </a:prstGeom>
            <a:solidFill>
              <a:srgbClr val="FD7D9B">
                <a:alpha val="6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CTop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꺾인 연결선 29"/>
            <p:cNvCxnSpPr>
              <a:stCxn id="49" idx="1"/>
              <a:endCxn id="63" idx="3"/>
            </p:cNvCxnSpPr>
            <p:nvPr/>
          </p:nvCxnSpPr>
          <p:spPr>
            <a:xfrm rot="10800000" flipV="1">
              <a:off x="1329320" y="3216944"/>
              <a:ext cx="652712" cy="546243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54" idx="1"/>
              <a:endCxn id="63" idx="3"/>
            </p:cNvCxnSpPr>
            <p:nvPr/>
          </p:nvCxnSpPr>
          <p:spPr>
            <a:xfrm rot="10800000">
              <a:off x="1329320" y="3763189"/>
              <a:ext cx="652712" cy="330553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23717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다중상속의 중복 문제를 해결하기 위해서 </a:t>
            </a:r>
            <a:r>
              <a:rPr lang="en-US" altLang="ko-KR" sz="1800" smtClean="0">
                <a:solidFill>
                  <a:schemeClr val="tx1"/>
                </a:solidFill>
              </a:rPr>
              <a:t>CTop</a:t>
            </a:r>
            <a:r>
              <a:rPr lang="ko-KR" altLang="en-US" sz="1800" smtClean="0">
                <a:solidFill>
                  <a:schemeClr val="tx1"/>
                </a:solidFill>
              </a:rPr>
              <a:t>상속시 </a:t>
            </a:r>
            <a:r>
              <a:rPr lang="en-US" altLang="ko-KR" sz="1800" smtClean="0">
                <a:solidFill>
                  <a:schemeClr val="accent1"/>
                </a:solidFill>
              </a:rPr>
              <a:t>virtual </a:t>
            </a:r>
            <a:r>
              <a:rPr lang="ko-KR" altLang="en-US" sz="1800" smtClean="0">
                <a:solidFill>
                  <a:schemeClr val="accent1"/>
                </a:solidFill>
              </a:rPr>
              <a:t>키워드</a:t>
            </a:r>
            <a:r>
              <a:rPr lang="ko-KR" altLang="en-US" sz="1800" smtClean="0">
                <a:solidFill>
                  <a:schemeClr val="tx1"/>
                </a:solidFill>
              </a:rPr>
              <a:t>가 추가한다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CTop </a:t>
            </a:r>
            <a:r>
              <a:rPr lang="ko-KR" altLang="en-US" sz="1800" smtClean="0">
                <a:solidFill>
                  <a:schemeClr val="tx1"/>
                </a:solidFill>
              </a:rPr>
              <a:t>클래스는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Virtual Base Class</a:t>
            </a:r>
            <a:r>
              <a:rPr lang="ko-KR" altLang="en-US" sz="1800" smtClean="0">
                <a:solidFill>
                  <a:schemeClr val="tx1"/>
                </a:solidFill>
              </a:rPr>
              <a:t>라고 함</a:t>
            </a:r>
            <a:endParaRPr lang="en-US" altLang="ko-KR" sz="1800" smtClean="0">
              <a:solidFill>
                <a:schemeClr val="tx1"/>
              </a:solidFill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가상 상속</a:t>
            </a:r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8100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220072" y="2780928"/>
            <a:ext cx="3528392" cy="3384376"/>
            <a:chOff x="5220072" y="2780928"/>
            <a:chExt cx="3528392" cy="3384376"/>
          </a:xfrm>
        </p:grpSpPr>
        <p:sp>
          <p:nvSpPr>
            <p:cNvPr id="39" name="직사각형 38"/>
            <p:cNvSpPr/>
            <p:nvPr/>
          </p:nvSpPr>
          <p:spPr>
            <a:xfrm>
              <a:off x="5507700" y="2780928"/>
              <a:ext cx="1658908" cy="338437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26648" y="3531841"/>
              <a:ext cx="1221816" cy="43998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CMiddleA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54440" y="3284984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vbptrA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1918" y="3724456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m_MiddleA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꺾인 연결선 4"/>
            <p:cNvCxnSpPr>
              <a:stCxn id="17" idx="3"/>
              <a:endCxn id="27" idx="1"/>
            </p:cNvCxnSpPr>
            <p:nvPr/>
          </p:nvCxnSpPr>
          <p:spPr>
            <a:xfrm>
              <a:off x="7024912" y="3504977"/>
              <a:ext cx="501736" cy="246857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22" idx="3"/>
            </p:cNvCxnSpPr>
            <p:nvPr/>
          </p:nvCxnSpPr>
          <p:spPr>
            <a:xfrm flipV="1">
              <a:off x="7022390" y="3751834"/>
              <a:ext cx="504258" cy="192615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526648" y="4408637"/>
              <a:ext cx="1221816" cy="43998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CMiddleB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649677" y="4161780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vbptrB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51918" y="4601252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m_MiddleB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꺾인 연결선 36"/>
            <p:cNvCxnSpPr>
              <a:stCxn id="35" idx="3"/>
              <a:endCxn id="34" idx="1"/>
            </p:cNvCxnSpPr>
            <p:nvPr/>
          </p:nvCxnSpPr>
          <p:spPr>
            <a:xfrm>
              <a:off x="7020149" y="4381773"/>
              <a:ext cx="506499" cy="246857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36" idx="3"/>
            </p:cNvCxnSpPr>
            <p:nvPr/>
          </p:nvCxnSpPr>
          <p:spPr>
            <a:xfrm flipV="1">
              <a:off x="7022390" y="4628630"/>
              <a:ext cx="504258" cy="192615"/>
            </a:xfrm>
            <a:prstGeom prst="bentConnector3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96167" y="2891012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CBottom</a:t>
              </a: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51918" y="5483328"/>
              <a:ext cx="3096546" cy="439986"/>
              <a:chOff x="5220274" y="5041238"/>
              <a:chExt cx="3096546" cy="43998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220274" y="5041238"/>
                <a:ext cx="1370472" cy="4399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m_Top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95004" y="5041238"/>
                <a:ext cx="1221816" cy="439986"/>
              </a:xfrm>
              <a:prstGeom prst="rect">
                <a:avLst/>
              </a:prstGeom>
              <a:solidFill>
                <a:srgbClr val="FD7D9B">
                  <a:alpha val="6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CTop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직선 화살표 연결선 24"/>
              <p:cNvCxnSpPr>
                <a:endCxn id="44" idx="1"/>
              </p:cNvCxnSpPr>
              <p:nvPr/>
            </p:nvCxnSpPr>
            <p:spPr>
              <a:xfrm>
                <a:off x="6593268" y="5261231"/>
                <a:ext cx="501736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5651593" y="5041238"/>
              <a:ext cx="1370472" cy="439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m_Bottom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220072" y="3504976"/>
              <a:ext cx="434368" cy="2198345"/>
              <a:chOff x="4932038" y="3504976"/>
              <a:chExt cx="722402" cy="2198345"/>
            </a:xfrm>
          </p:grpSpPr>
          <p:cxnSp>
            <p:nvCxnSpPr>
              <p:cNvPr id="13" name="꺾인 연결선 12"/>
              <p:cNvCxnSpPr>
                <a:stCxn id="17" idx="1"/>
              </p:cNvCxnSpPr>
              <p:nvPr/>
            </p:nvCxnSpPr>
            <p:spPr>
              <a:xfrm rot="10800000" flipV="1">
                <a:off x="4932040" y="3504976"/>
                <a:ext cx="722400" cy="1724223"/>
              </a:xfrm>
              <a:prstGeom prst="bentConnector2">
                <a:avLst/>
              </a:prstGeom>
              <a:ln w="12700">
                <a:solidFill>
                  <a:srgbClr val="C00000">
                    <a:alpha val="60000"/>
                  </a:srgb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꺾인 연결선 14"/>
              <p:cNvCxnSpPr>
                <a:stCxn id="35" idx="1"/>
              </p:cNvCxnSpPr>
              <p:nvPr/>
            </p:nvCxnSpPr>
            <p:spPr>
              <a:xfrm rot="10800000" flipV="1">
                <a:off x="4932039" y="4381773"/>
                <a:ext cx="717638" cy="879458"/>
              </a:xfrm>
              <a:prstGeom prst="bentConnector2">
                <a:avLst/>
              </a:prstGeom>
              <a:ln w="12700">
                <a:solidFill>
                  <a:srgbClr val="C00000">
                    <a:alpha val="60000"/>
                  </a:srgb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endCxn id="43" idx="1"/>
              </p:cNvCxnSpPr>
              <p:nvPr/>
            </p:nvCxnSpPr>
            <p:spPr>
              <a:xfrm>
                <a:off x="4932038" y="5261232"/>
                <a:ext cx="719880" cy="442089"/>
              </a:xfrm>
              <a:prstGeom prst="bentConnector3">
                <a:avLst>
                  <a:gd name="adj1" fmla="val -14"/>
                </a:avLst>
              </a:prstGeom>
              <a:ln w="12700">
                <a:solidFill>
                  <a:srgbClr val="C00000">
                    <a:alpha val="60000"/>
                  </a:srgbClr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40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dynamic_cast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ko-KR" altLang="en-US" sz="1800" smtClean="0">
                <a:solidFill>
                  <a:schemeClr val="tx1"/>
                </a:solidFill>
              </a:rPr>
              <a:t>연산자는 런타임 정보를 사용해서 타입 변환 수행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런타임 정보는 가상 함수 테이블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 smtClean="0">
                <a:solidFill>
                  <a:schemeClr val="tx1"/>
                </a:solidFill>
              </a:rPr>
              <a:t>포인터를 통해서 확인합니다</a:t>
            </a:r>
            <a:r>
              <a:rPr lang="en-US" altLang="ko-KR" sz="1800" smtClean="0">
                <a:solidFill>
                  <a:schemeClr val="tx1"/>
                </a:solidFill>
              </a:rPr>
              <a:t>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  <a:hlinkClick r:id="rId3"/>
              </a:rPr>
              <a:t>https://docs.microsoft.com/ko-kr/cpp/cpp/dynamic-cast-operator?view=msvc-160</a:t>
            </a: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dynamic_cast &amp; RTTI</a:t>
            </a: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0772"/>
            <a:ext cx="3096343" cy="2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03" y="3068960"/>
            <a:ext cx="50387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95" y="2659772"/>
            <a:ext cx="17621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위에 그림과 같이 </a:t>
            </a:r>
            <a:r>
              <a:rPr lang="en-US" altLang="ko-KR" sz="1800" smtClean="0"/>
              <a:t>dynamic_cast</a:t>
            </a:r>
            <a:r>
              <a:rPr lang="ko-KR" altLang="en-US" sz="1800" smtClean="0"/>
              <a:t>이 동작하려면 가상함수 테이블이 존재해야함</a:t>
            </a:r>
            <a:endParaRPr lang="en-US" altLang="ko-KR" sz="1800" smtClean="0"/>
          </a:p>
          <a:p>
            <a:pPr marL="38100" lvl="0" indent="0"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런타임에 </a:t>
            </a:r>
            <a:r>
              <a:rPr lang="en-US" altLang="ko-KR" sz="1800" smtClean="0">
                <a:solidFill>
                  <a:schemeClr val="tx1"/>
                </a:solidFill>
              </a:rPr>
              <a:t>type_info</a:t>
            </a:r>
            <a:r>
              <a:rPr lang="ko-KR" altLang="en-US" sz="1800" smtClean="0">
                <a:solidFill>
                  <a:schemeClr val="tx1"/>
                </a:solidFill>
              </a:rPr>
              <a:t>를 검사해서 형변환을 시도하고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형변환이 불가능한 경우에는 포인터인 경우 </a:t>
            </a:r>
            <a:r>
              <a:rPr lang="en-US" altLang="ko-KR" sz="1800" smtClean="0">
                <a:solidFill>
                  <a:schemeClr val="tx1"/>
                </a:solidFill>
              </a:rPr>
              <a:t>nullptr</a:t>
            </a:r>
            <a:r>
              <a:rPr lang="ko-KR" altLang="en-US" sz="1800" smtClean="0">
                <a:solidFill>
                  <a:schemeClr val="tx1"/>
                </a:solidFill>
              </a:rPr>
              <a:t>을 참조인 경우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bad_cast exception</a:t>
            </a:r>
            <a:r>
              <a:rPr lang="ko-KR" altLang="en-US" sz="1800" smtClean="0">
                <a:solidFill>
                  <a:schemeClr val="tx1"/>
                </a:solidFill>
              </a:rPr>
              <a:t>을 발생시킴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>
                <a:solidFill>
                  <a:schemeClr val="tx1"/>
                </a:solidFill>
              </a:rPr>
              <a:t>https://</a:t>
            </a:r>
            <a:r>
              <a:rPr lang="en-US" altLang="ko-KR" sz="1800">
                <a:solidFill>
                  <a:schemeClr val="tx1"/>
                </a:solidFill>
                <a:hlinkClick r:id="rId3"/>
              </a:rPr>
              <a:t>docs.microsoft.com/ko-kr/cpp/cpp/type-info-class?view=msvc-160</a:t>
            </a: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dynamic_cast &amp; RTTI</a:t>
            </a:r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539552" y="1988840"/>
            <a:ext cx="1365428" cy="1258068"/>
            <a:chOff x="1046332" y="2386956"/>
            <a:chExt cx="1365428" cy="1258068"/>
          </a:xfrm>
        </p:grpSpPr>
        <p:sp>
          <p:nvSpPr>
            <p:cNvPr id="10" name="직사각형 9"/>
            <p:cNvSpPr/>
            <p:nvPr/>
          </p:nvSpPr>
          <p:spPr>
            <a:xfrm>
              <a:off x="1046332" y="2420888"/>
              <a:ext cx="1365428" cy="12241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95392" y="2708920"/>
              <a:ext cx="1072352" cy="39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_vfptr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95392" y="3112393"/>
              <a:ext cx="1072352" cy="422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… </a:t>
              </a:r>
              <a:r>
                <a:rPr lang="ko-KR" altLang="en-US" smtClean="0">
                  <a:solidFill>
                    <a:schemeClr val="tx1"/>
                  </a:solidFill>
                </a:rPr>
                <a:t>생략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6372" y="2386956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CTest</a:t>
              </a: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99792" y="2060848"/>
            <a:ext cx="1513028" cy="2000947"/>
            <a:chOff x="2628844" y="2311894"/>
            <a:chExt cx="1513028" cy="2000947"/>
          </a:xfrm>
        </p:grpSpPr>
        <p:sp>
          <p:nvSpPr>
            <p:cNvPr id="24" name="직사각형 23"/>
            <p:cNvSpPr/>
            <p:nvPr/>
          </p:nvSpPr>
          <p:spPr>
            <a:xfrm>
              <a:off x="2628844" y="2708920"/>
              <a:ext cx="1512368" cy="39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[0] func address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28844" y="3104773"/>
              <a:ext cx="1512368" cy="422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[1] </a:t>
              </a:r>
              <a:r>
                <a:rPr lang="en-US" altLang="ko-KR">
                  <a:solidFill>
                    <a:schemeClr val="tx1"/>
                  </a:solidFill>
                </a:rPr>
                <a:t>func </a:t>
              </a:r>
              <a:r>
                <a:rPr lang="en-US" altLang="ko-KR" smtClean="0">
                  <a:solidFill>
                    <a:schemeClr val="tx1"/>
                  </a:solidFill>
                </a:rPr>
                <a:t>address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28844" y="2311894"/>
              <a:ext cx="1512368" cy="39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RTTI address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90912" y="400506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가상함수테이블</a:t>
              </a:r>
              <a:endParaRPr lang="ko-KR" altLang="en-US" b="1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29504" y="3527296"/>
              <a:ext cx="1512368" cy="422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생략</a:t>
              </a:r>
              <a:r>
                <a:rPr lang="en-US" altLang="ko-KR" smtClean="0">
                  <a:solidFill>
                    <a:schemeClr val="tx1"/>
                  </a:solidFill>
                </a:rPr>
                <a:t>…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꺾인 연결선 3"/>
          <p:cNvCxnSpPr>
            <a:stCxn id="12" idx="3"/>
          </p:cNvCxnSpPr>
          <p:nvPr/>
        </p:nvCxnSpPr>
        <p:spPr>
          <a:xfrm flipV="1">
            <a:off x="1760964" y="2461540"/>
            <a:ext cx="939488" cy="47777"/>
          </a:xfrm>
          <a:prstGeom prst="bentConnector3">
            <a:avLst/>
          </a:prstGeom>
          <a:ln w="127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27" idx="3"/>
          </p:cNvCxnSpPr>
          <p:nvPr/>
        </p:nvCxnSpPr>
        <p:spPr>
          <a:xfrm flipV="1">
            <a:off x="4212160" y="2064514"/>
            <a:ext cx="936564" cy="194847"/>
          </a:xfrm>
          <a:prstGeom prst="bentConnector3">
            <a:avLst/>
          </a:prstGeom>
          <a:ln w="127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148064" y="2064514"/>
            <a:ext cx="1513028" cy="1600255"/>
            <a:chOff x="2628844" y="2311894"/>
            <a:chExt cx="1513028" cy="1600255"/>
          </a:xfrm>
        </p:grpSpPr>
        <p:sp>
          <p:nvSpPr>
            <p:cNvPr id="37" name="직사각형 36"/>
            <p:cNvSpPr/>
            <p:nvPr/>
          </p:nvSpPr>
          <p:spPr>
            <a:xfrm>
              <a:off x="2628844" y="2708920"/>
              <a:ext cx="1512368" cy="39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accent1"/>
                  </a:solidFill>
                </a:rPr>
                <a:t>t</a:t>
              </a:r>
              <a:r>
                <a:rPr lang="en-US" altLang="ko-KR" b="1" smtClean="0">
                  <a:solidFill>
                    <a:schemeClr val="accent1"/>
                  </a:solidFill>
                </a:rPr>
                <a:t>ype_info</a:t>
              </a:r>
              <a:endParaRPr lang="ko-KR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28844" y="2311894"/>
              <a:ext cx="1512368" cy="39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생략</a:t>
              </a:r>
              <a:r>
                <a:rPr lang="en-US" altLang="ko-KR" smtClean="0">
                  <a:solidFill>
                    <a:schemeClr val="tx1"/>
                  </a:solidFill>
                </a:rPr>
                <a:t>…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372" y="36043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RTTI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29504" y="3107936"/>
              <a:ext cx="1512368" cy="422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생략</a:t>
              </a:r>
              <a:r>
                <a:rPr lang="en-US" altLang="ko-KR" smtClean="0">
                  <a:solidFill>
                    <a:schemeClr val="tx1"/>
                  </a:solidFill>
                </a:rPr>
                <a:t>…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클래스 객체의 메모리 구조는 </a:t>
            </a:r>
            <a:r>
              <a:rPr lang="ko-KR" altLang="en-US" sz="1800" smtClean="0">
                <a:solidFill>
                  <a:srgbClr val="FF0000"/>
                </a:solidFill>
              </a:rPr>
              <a:t>선언 순서</a:t>
            </a:r>
            <a:r>
              <a:rPr lang="ko-KR" altLang="en-US" sz="1800" smtClean="0"/>
              <a:t>와 일치함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static </a:t>
            </a:r>
            <a:r>
              <a:rPr lang="ko-KR" altLang="en-US" sz="1800" smtClean="0">
                <a:solidFill>
                  <a:srgbClr val="FF0000"/>
                </a:solidFill>
              </a:rPr>
              <a:t>멤버 객체</a:t>
            </a:r>
            <a:r>
              <a:rPr lang="ko-KR" altLang="en-US" sz="1800" smtClean="0"/>
              <a:t>는 클래스에 종속되지 않음</a:t>
            </a:r>
            <a:r>
              <a:rPr lang="en-US" altLang="ko-KR" sz="1800" smtClean="0"/>
              <a:t>(</a:t>
            </a:r>
            <a:r>
              <a:rPr lang="ko-KR" altLang="en-US" sz="1800" smtClean="0"/>
              <a:t>전역 변수처럼 관리됨</a:t>
            </a:r>
            <a:r>
              <a:rPr lang="en-US" altLang="ko-KR" sz="1800" smtClean="0"/>
              <a:t>)</a:t>
            </a:r>
            <a:endParaRPr lang="en-US" sz="1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7" y="2636912"/>
            <a:ext cx="2842587" cy="244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147153" y="2636912"/>
            <a:ext cx="2297055" cy="3312368"/>
            <a:chOff x="4507193" y="2636912"/>
            <a:chExt cx="2297055" cy="3312368"/>
          </a:xfrm>
        </p:grpSpPr>
        <p:sp>
          <p:nvSpPr>
            <p:cNvPr id="9" name="직사각형 8"/>
            <p:cNvSpPr/>
            <p:nvPr/>
          </p:nvSpPr>
          <p:spPr>
            <a:xfrm>
              <a:off x="4507193" y="2636912"/>
              <a:ext cx="2297055" cy="331236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Ctest </a:t>
              </a:r>
              <a:r>
                <a:rPr lang="ko-KR" altLang="en-US" b="1" smtClean="0">
                  <a:solidFill>
                    <a:schemeClr val="tx1"/>
                  </a:solidFill>
                </a:rPr>
                <a:t>객체</a:t>
              </a:r>
              <a:endParaRPr lang="en-US" altLang="ko-KR" b="1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029365" y="3142456"/>
              <a:ext cx="1296144" cy="2865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m_Char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29822" y="3429000"/>
              <a:ext cx="1296144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m_Int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27074" y="4221088"/>
              <a:ext cx="1296144" cy="158417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m_Double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60232" y="2645792"/>
            <a:ext cx="2297055" cy="1431280"/>
            <a:chOff x="6588224" y="2645792"/>
            <a:chExt cx="2297055" cy="1431280"/>
          </a:xfrm>
        </p:grpSpPr>
        <p:sp>
          <p:nvSpPr>
            <p:cNvPr id="12" name="직사각형 11"/>
            <p:cNvSpPr/>
            <p:nvPr/>
          </p:nvSpPr>
          <p:spPr>
            <a:xfrm>
              <a:off x="6588224" y="2645792"/>
              <a:ext cx="2297055" cy="14312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전역변수 메모리지역</a:t>
              </a:r>
              <a:endParaRPr lang="en-US" altLang="ko-KR" b="1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10396" y="3140968"/>
              <a:ext cx="1296144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m_SInt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15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클래스 객체의 실제 메모리 구조는 </a:t>
            </a:r>
            <a:r>
              <a:rPr lang="ko-KR" altLang="en-US" sz="1800" smtClean="0">
                <a:solidFill>
                  <a:srgbClr val="FF0000"/>
                </a:solidFill>
              </a:rPr>
              <a:t>구조체 맞춤 설정</a:t>
            </a:r>
            <a:r>
              <a:rPr lang="ko-KR" altLang="en-US" sz="1800" smtClean="0"/>
              <a:t>에 따라서 달라짐</a:t>
            </a:r>
            <a:endParaRPr lang="en-US" altLang="ko-KR" sz="1800" smtClean="0"/>
          </a:p>
          <a:p>
            <a:pPr marL="38100" lvl="0" indent="0">
              <a:buNone/>
            </a:pPr>
            <a:r>
              <a:rPr lang="ko-KR" altLang="en-US" sz="1800" smtClean="0"/>
              <a:t>기본값은 </a:t>
            </a:r>
            <a:r>
              <a:rPr lang="en-US" altLang="ko-KR" sz="1800"/>
              <a:t>x86 </a:t>
            </a:r>
            <a:r>
              <a:rPr lang="ko-KR" altLang="en-US" sz="1800" smtClean="0"/>
              <a:t>에서는 </a:t>
            </a:r>
            <a:r>
              <a:rPr lang="en-US" altLang="ko-KR" sz="1800" smtClean="0"/>
              <a:t>/Zp8, x64</a:t>
            </a:r>
            <a:r>
              <a:rPr lang="ko-KR" altLang="en-US" sz="1800" smtClean="0"/>
              <a:t>에서는 </a:t>
            </a:r>
            <a:r>
              <a:rPr lang="en-US" altLang="ko-KR" sz="1800" smtClean="0"/>
              <a:t>/Zp16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속성 </a:t>
            </a:r>
            <a:r>
              <a:rPr lang="en-US" altLang="ko-KR" sz="1800" smtClean="0"/>
              <a:t>-&gt; C/C++ -&gt; </a:t>
            </a:r>
            <a:r>
              <a:rPr lang="ko-KR" altLang="en-US" sz="1800" smtClean="0"/>
              <a:t>코드</a:t>
            </a:r>
            <a:r>
              <a:rPr lang="en-US" altLang="ko-KR" sz="1800"/>
              <a:t> </a:t>
            </a:r>
            <a:r>
              <a:rPr lang="ko-KR" altLang="en-US" sz="1800" smtClean="0"/>
              <a:t>생성 </a:t>
            </a:r>
            <a:r>
              <a:rPr lang="en-US" altLang="ko-KR" sz="1800" smtClean="0"/>
              <a:t>-&gt; </a:t>
            </a:r>
            <a:r>
              <a:rPr lang="ko-KR" altLang="en-US" sz="1800" smtClean="0"/>
              <a:t>구조체 멤버 </a:t>
            </a:r>
            <a:r>
              <a:rPr lang="ko-KR" altLang="en-US" sz="1800" smtClean="0"/>
              <a:t>맞춤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>
              <a:buNone/>
            </a:pPr>
            <a:r>
              <a:rPr lang="en-US" altLang="ko-KR" sz="1800" smtClean="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://docs.microsoft.com/ko-kr/cpp/build/reference/zp-struct-member-alignment?view=msvc-160</a:t>
            </a:r>
            <a:endParaRPr lang="en-US" altLang="ko-KR" sz="18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372200" y="2204864"/>
            <a:ext cx="2387326" cy="4106863"/>
            <a:chOff x="6516216" y="2204864"/>
            <a:chExt cx="2387326" cy="4106863"/>
          </a:xfrm>
        </p:grpSpPr>
        <p:grpSp>
          <p:nvGrpSpPr>
            <p:cNvPr id="5" name="그룹 4"/>
            <p:cNvGrpSpPr/>
            <p:nvPr/>
          </p:nvGrpSpPr>
          <p:grpSpPr>
            <a:xfrm>
              <a:off x="6516216" y="2204864"/>
              <a:ext cx="2387326" cy="3816424"/>
              <a:chOff x="835703" y="2636912"/>
              <a:chExt cx="2387326" cy="381642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35703" y="2636912"/>
                <a:ext cx="2297055" cy="3816424"/>
                <a:chOff x="4507193" y="2636912"/>
                <a:chExt cx="2297055" cy="381642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507193" y="2636912"/>
                  <a:ext cx="2297055" cy="38164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smtClean="0">
                      <a:solidFill>
                        <a:schemeClr val="tx1"/>
                      </a:solidFill>
                    </a:rPr>
                    <a:t>Ctest </a:t>
                  </a:r>
                  <a:r>
                    <a:rPr lang="ko-KR" altLang="en-US" b="1" smtClean="0">
                      <a:solidFill>
                        <a:schemeClr val="tx1"/>
                      </a:solidFill>
                    </a:rPr>
                    <a:t>객체</a:t>
                  </a:r>
                  <a:endParaRPr lang="en-US" altLang="ko-KR" b="1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029365" y="3142456"/>
                  <a:ext cx="1296144" cy="28654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m_Char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029822" y="4005064"/>
                  <a:ext cx="1296144" cy="79208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m_Int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027074" y="4797152"/>
                  <a:ext cx="1296144" cy="1584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m_Double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1355584" y="3429000"/>
                <a:ext cx="1296144" cy="576064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No use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651728" y="4243728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4byte</a:t>
                </a:r>
                <a:endParaRPr lang="ko-KR" alt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61249" y="3147795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1</a:t>
                </a:r>
                <a:r>
                  <a:rPr lang="en-US" altLang="ko-KR" sz="1200" smtClean="0"/>
                  <a:t>byte</a:t>
                </a:r>
                <a:endParaRPr lang="ko-KR" altLang="en-US" sz="12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63260" y="3577194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3byte</a:t>
                </a:r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58368" y="5450740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8</a:t>
                </a:r>
                <a:r>
                  <a:rPr lang="en-US" altLang="ko-KR" sz="1200" smtClean="0"/>
                  <a:t>byte</a:t>
                </a:r>
                <a:endParaRPr lang="ko-KR" alt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459588" y="603472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/>
                <a:t>Zp8</a:t>
              </a:r>
              <a:endParaRPr lang="ko-KR" altLang="en-US" sz="1200"/>
            </a:p>
          </p:txBody>
        </p:sp>
      </p:grpSp>
      <p:pic>
        <p:nvPicPr>
          <p:cNvPr id="2050" name="Picture 2" descr="C:\Users\Kim\Documents\Study\C++Study\06.Class\img\화면 캡처 2020-11-12 1913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44685"/>
            <a:ext cx="4896544" cy="12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/>
              <a:t>CPU</a:t>
            </a:r>
            <a:r>
              <a:rPr lang="ko-KR" altLang="en-US" sz="1800" smtClean="0"/>
              <a:t>는 </a:t>
            </a:r>
            <a:r>
              <a:rPr lang="ko-KR" altLang="en-US" sz="1800" smtClean="0">
                <a:solidFill>
                  <a:schemeClr val="accent1"/>
                </a:solidFill>
              </a:rPr>
              <a:t>특정 바이트 크기로</a:t>
            </a:r>
            <a:r>
              <a:rPr lang="ko-KR" altLang="en-US" sz="1800" smtClean="0"/>
              <a:t> 명령을 수행하기 때문에 해당 단위로 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정렬되어 있어야 성능에 좋습니다</a:t>
            </a:r>
            <a:r>
              <a:rPr lang="en-US" altLang="ko-KR" sz="1800" smtClean="0"/>
              <a:t>. </a:t>
            </a: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추가로 </a:t>
            </a:r>
            <a:r>
              <a:rPr lang="en-US" altLang="ko-KR" sz="1800" smtClean="0"/>
              <a:t>CPU </a:t>
            </a:r>
            <a:r>
              <a:rPr lang="ko-KR" altLang="en-US" sz="1800" smtClean="0"/>
              <a:t>캐시 크기와도 연관이 있습니다</a:t>
            </a:r>
            <a:r>
              <a:rPr lang="en-US" altLang="ko-KR" sz="1800" smtClean="0"/>
              <a:t>. 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/>
              <a:t>CPU</a:t>
            </a:r>
            <a:r>
              <a:rPr lang="ko-KR" altLang="en-US" sz="1800" smtClean="0"/>
              <a:t>캐시와 구조체 정렬 관련 내용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링크</a:t>
            </a:r>
            <a:endParaRPr lang="en-US" altLang="ko-KR" sz="1800" smtClean="0"/>
          </a:p>
          <a:p>
            <a:pPr marL="3810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docs.microsoft.com/ko-kr/cpp/cpp/align-cpp?view=msvc-160</a:t>
            </a:r>
            <a:endParaRPr lang="en-US" altLang="ko-KR" sz="1800" smtClean="0"/>
          </a:p>
          <a:p>
            <a:pPr marL="3810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en-US" altLang="ko-KR" sz="1800">
                <a:hlinkClick r:id="rId4"/>
              </a:rPr>
              <a:t>https://jungwoong.tistory.com/42?category=1067195</a:t>
            </a:r>
            <a:r>
              <a:rPr lang="en-US" altLang="ko-KR" sz="1800"/>
              <a:t> 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078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크</a:t>
            </a:r>
            <a:r>
              <a:rPr lang="ko-KR" altLang="en-US"/>
              <a:t>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일반적인 클래스는 할당받은 메모리만큼의 크기를 가짐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b="1" smtClean="0">
                <a:solidFill>
                  <a:srgbClr val="FF0000"/>
                </a:solidFill>
              </a:rPr>
              <a:t>sizeof() </a:t>
            </a:r>
            <a:r>
              <a:rPr lang="ko-KR" altLang="en-US" sz="1800" smtClean="0">
                <a:solidFill>
                  <a:schemeClr val="tx1"/>
                </a:solidFill>
              </a:rPr>
              <a:t>를 통해서 클래스 크기를 확인 할 수 있음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virtual</a:t>
            </a:r>
            <a:r>
              <a:rPr lang="ko-KR" altLang="en-US" sz="1800" smtClean="0">
                <a:solidFill>
                  <a:schemeClr val="tx1"/>
                </a:solidFill>
              </a:rPr>
              <a:t> 함수를 가진 클래스의 경우 하나의 포인터 크기</a:t>
            </a:r>
            <a:r>
              <a:rPr lang="en-US" altLang="ko-KR" sz="1800">
                <a:solidFill>
                  <a:schemeClr val="tx1"/>
                </a:solidFill>
              </a:rPr>
              <a:t> (</a:t>
            </a:r>
            <a:r>
              <a:rPr lang="ko-KR" altLang="en-US" sz="1800" b="1">
                <a:solidFill>
                  <a:srgbClr val="FF0000"/>
                </a:solidFill>
              </a:rPr>
              <a:t>가상 함수 테이블 포인터</a:t>
            </a:r>
            <a:r>
              <a:rPr lang="en-US" altLang="ko-KR" sz="1800">
                <a:solidFill>
                  <a:schemeClr val="tx1"/>
                </a:solidFill>
              </a:rPr>
              <a:t>)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만큼 추가적인 크기를 가짐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85778"/>
            <a:ext cx="68976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생성자</a:t>
            </a:r>
            <a:r>
              <a:rPr lang="en-US" altLang="ko-KR" smtClean="0"/>
              <a:t>&amp;</a:t>
            </a:r>
            <a:r>
              <a:rPr lang="ko-KR" altLang="en-US" smtClean="0"/>
              <a:t>소멸자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상속관계에서의 생성자 및 소멸자 호출 결과 출력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5112568" cy="269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72278"/>
            <a:ext cx="1905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868144" y="338830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생성자</a:t>
            </a:r>
            <a:r>
              <a:rPr lang="en-US" altLang="ko-KR" smtClean="0"/>
              <a:t>&amp;</a:t>
            </a:r>
            <a:r>
              <a:rPr lang="ko-KR" altLang="en-US" smtClean="0"/>
              <a:t>소멸자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상속관계에서의 실제 생성자 및 소멸자 호출 순</a:t>
            </a:r>
            <a:r>
              <a:rPr lang="ko-KR" altLang="en-US" sz="1800">
                <a:solidFill>
                  <a:schemeClr val="tx1"/>
                </a:solidFill>
              </a:rPr>
              <a:t>서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6146" name="Picture 2" descr="C:\Users\Kim\Documents\Study\out\C++Study\06.Class\생성자&amp;소멸자\생성자&amp;소멸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9870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복사 생성자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복사 생성자 동작 방식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일반적으로 복사 생성자를 호출하면 부모 및 멤버 클래스는 기본 생성자 호출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   - </a:t>
            </a:r>
            <a:r>
              <a:rPr lang="ko-KR" altLang="en-US" sz="1800" smtClean="0">
                <a:solidFill>
                  <a:schemeClr val="tx1"/>
                </a:solidFill>
              </a:rPr>
              <a:t>하지</a:t>
            </a:r>
            <a:r>
              <a:rPr lang="ko-KR" altLang="en-US" sz="1800">
                <a:solidFill>
                  <a:schemeClr val="tx1"/>
                </a:solidFill>
              </a:rPr>
              <a:t>만</a:t>
            </a:r>
            <a:r>
              <a:rPr lang="ko-KR" altLang="en-US" sz="1800" smtClean="0">
                <a:solidFill>
                  <a:schemeClr val="tx1"/>
                </a:solidFill>
              </a:rPr>
              <a:t> 암시적 복사 생성자가 호출되면 부모의 복사 생성자를 호출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암시적 복사 생성자는 얕은 복사를 하기 때문에 주의해야 함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멤버가 배열인 경우 암시적 복사 생성자는 하나씩 값을 대입해 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Call by Value </a:t>
            </a:r>
            <a:r>
              <a:rPr lang="ko-KR" altLang="en-US" sz="1800" smtClean="0">
                <a:solidFill>
                  <a:schemeClr val="tx1"/>
                </a:solidFill>
              </a:rPr>
              <a:t>함수의 호출의 경우 복사 생성자 호출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복사 금지 클래스 생성시 명시적으로 복사 생성자를 삭제 가능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4" y="3212976"/>
            <a:ext cx="3314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3" y="5301208"/>
            <a:ext cx="3352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초기화 리스트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초기화 리스트란</a:t>
            </a:r>
            <a:r>
              <a:rPr lang="en-US" altLang="ko-KR" sz="1800" smtClean="0">
                <a:solidFill>
                  <a:schemeClr val="tx1"/>
                </a:solidFill>
              </a:rPr>
              <a:t>?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초기화 리스트를 사용하는 이유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기본 생성자나 복사생성자의 선처리 영역에서 호출할 생성자가 정해져 있음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호출할 생성자를 커스텀 할 수 있도록 지원함 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- </a:t>
            </a:r>
            <a:r>
              <a:rPr lang="ko-KR" altLang="en-US" sz="1800" smtClean="0">
                <a:solidFill>
                  <a:schemeClr val="tx1"/>
                </a:solidFill>
              </a:rPr>
              <a:t>상수타입이나 참조타입은 초기화 리스트에서만 초기화 할 수 있음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7719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5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  <a:alpha val="50000"/>
          </a:schemeClr>
        </a:solidFill>
        <a:ln>
          <a:noFill/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>
              <a:lumMod val="75000"/>
            </a:schemeClr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582</Words>
  <Application>Microsoft Office PowerPoint</Application>
  <PresentationFormat>화면 슬라이드 쇼(4:3)</PresentationFormat>
  <Paragraphs>237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Swiss</vt:lpstr>
      <vt:lpstr> 챕터 6. 클래스 발표  </vt:lpstr>
      <vt:lpstr>클래스의 메모리 구조</vt:lpstr>
      <vt:lpstr>클래스의 메모리 구조</vt:lpstr>
      <vt:lpstr>클래스의 메모리 구조</vt:lpstr>
      <vt:lpstr>클래스의 크기</vt:lpstr>
      <vt:lpstr>생성자&amp;소멸자</vt:lpstr>
      <vt:lpstr>생성자&amp;소멸자</vt:lpstr>
      <vt:lpstr>복사 생성자</vt:lpstr>
      <vt:lpstr>초기화 리스트</vt:lpstr>
      <vt:lpstr>초기화 리스트</vt:lpstr>
      <vt:lpstr>다중상속의 메모리 구조 </vt:lpstr>
      <vt:lpstr>다중상속의 메모리 구조 </vt:lpstr>
      <vt:lpstr>다중상속의 문제</vt:lpstr>
      <vt:lpstr>다중상속의 문제</vt:lpstr>
      <vt:lpstr>가상 상속</vt:lpstr>
      <vt:lpstr>dynamic_cast &amp; RTTI</vt:lpstr>
      <vt:lpstr>dynamic_cast &amp; RTTI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챕터 6. 클래스 발표</dc:title>
  <dc:creator>Kim</dc:creator>
  <cp:lastModifiedBy>Windows 사용자</cp:lastModifiedBy>
  <cp:revision>35</cp:revision>
  <dcterms:modified xsi:type="dcterms:W3CDTF">2020-11-16T12:44:04Z</dcterms:modified>
</cp:coreProperties>
</file>