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73" r:id="rId1"/>
  </p:sldMasterIdLst>
  <p:notesMasterIdLst>
    <p:notesMasterId r:id="rId2"/>
  </p:notesMasterIdLst>
  <p:sldIdLst>
    <p:sldId id="256" r:id="rId3"/>
  </p:sldIdLst>
  <p:sldSz cx="21383625" cy="30275213" type="screen4x3"/>
  <p:notesSz cx="6735763" cy="9866313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2190" y="48"/>
      </p:cViewPr>
      <p:guideLst>
        <p:guide orient="horz" pos="9531"/>
        <p:guide pos="6732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4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57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4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2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9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2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87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3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5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8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748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DD6D-101E-405B-87E3-751D9972348E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2CCF-CD8F-4BF3-B520-E065B3E232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8.jpeg"  /><Relationship Id="rId11" Type="http://schemas.openxmlformats.org/officeDocument/2006/relationships/image" Target="../media/image9.jpeg"  /><Relationship Id="rId12" Type="http://schemas.openxmlformats.org/officeDocument/2006/relationships/image" Target="../media/image10.png"  /><Relationship Id="rId13" Type="http://schemas.openxmlformats.org/officeDocument/2006/relationships/image" Target="../media/image11.png"  /><Relationship Id="rId14" Type="http://schemas.openxmlformats.org/officeDocument/2006/relationships/image" Target="../media/image12.png"  /><Relationship Id="rId15" Type="http://schemas.openxmlformats.org/officeDocument/2006/relationships/image" Target="../media/image13.png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jpeg"  /><Relationship Id="rId7" Type="http://schemas.openxmlformats.org/officeDocument/2006/relationships/image" Target="../media/image5.jpe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모서리가 둥근 직사각형 21"/>
          <p:cNvSpPr/>
          <p:nvPr/>
        </p:nvSpPr>
        <p:spPr>
          <a:xfrm>
            <a:off x="573405" y="10194577"/>
            <a:ext cx="20153630" cy="7354570"/>
          </a:xfrm>
          <a:prstGeom prst="roundRect">
            <a:avLst>
              <a:gd name="adj" fmla="val 1255"/>
            </a:avLst>
          </a:prstGeom>
          <a:noFill/>
          <a:ln w="57150" cap="flat" cmpd="sng">
            <a:solidFill>
              <a:schemeClr val="accent5">
                <a:lumMod val="7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p>
            <a:pPr marL="0" indent="0" algn="ctr" defTabSz="247967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880" b="0" dirty="0">
              <a:latin typeface="맑은 고딕"/>
              <a:ea typeface="맑은 고딕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3405" y="5281112"/>
            <a:ext cx="20153630" cy="3512185"/>
          </a:xfrm>
          <a:prstGeom prst="roundRect">
            <a:avLst>
              <a:gd name="adj" fmla="val 2809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p>
            <a:pPr marL="0" lvl="0" indent="0" algn="just" defTabSz="247967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3900" b="0" i="0">
              <a:solidFill>
                <a:schemeClr val="tx1"/>
              </a:solidFill>
              <a:latin typeface="Söhne, ui-sans-serif, system-ui, -apple-system,"/>
              <a:ea typeface="Söhne, ui-sans-serif, system-ui, -apple-system,"/>
              <a:cs typeface="Söhne, ui-sans-serif, system-ui, -apple-system,"/>
            </a:endParaRPr>
          </a:p>
          <a:p>
            <a:pPr marL="0" lvl="0" indent="0" algn="just" defTabSz="247967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3900" b="0" i="0">
              <a:solidFill>
                <a:schemeClr val="tx1"/>
              </a:solidFill>
              <a:latin typeface="Söhne, ui-sans-serif, system-ui, -apple-system,"/>
              <a:ea typeface="Söhne, ui-sans-serif, system-ui, -apple-system,"/>
              <a:cs typeface="Söhne, ui-sans-serif, system-ui, -apple-system,"/>
            </a:endParaRPr>
          </a:p>
          <a:p>
            <a:pPr marL="0" lvl="0" indent="0" algn="just" defTabSz="247967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3900" b="0" i="0">
                <a:solidFill>
                  <a:schemeClr val="tx1"/>
                </a:solidFill>
                <a:latin typeface="Söhne, ui-sans-serif, system-ui, -apple-system,"/>
                <a:ea typeface="Söhne, ui-sans-serif, system-ui, -apple-system,"/>
                <a:cs typeface="Söhne, ui-sans-serif, system-ui, -apple-system,"/>
              </a:rPr>
              <a:t>금연구역에서 무분별한 흡연이 증가하면서, 이로 인한 다수의</a:t>
            </a:r>
            <a:r>
              <a:rPr lang="en-US" altLang="ko-KR" sz="3900" b="0" i="0">
                <a:solidFill>
                  <a:schemeClr val="tx1"/>
                </a:solidFill>
                <a:latin typeface="Söhne, ui-sans-serif, system-ui, -apple-system,"/>
                <a:ea typeface="Söhne, ui-sans-serif, system-ui, -apple-system,"/>
                <a:cs typeface="Söhne, ui-sans-serif, system-ui, -apple-system,"/>
              </a:rPr>
              <a:t> </a:t>
            </a:r>
            <a:r>
              <a:rPr lang="ko-KR" altLang="en-US" sz="3900" b="0" i="0">
                <a:solidFill>
                  <a:schemeClr val="tx1"/>
                </a:solidFill>
                <a:latin typeface="Söhne, ui-sans-serif, system-ui, -apple-system,"/>
                <a:ea typeface="Söhne, ui-sans-serif, system-ui, -apple-system,"/>
                <a:cs typeface="Söhne, ui-sans-serif, system-ui, -apple-system,"/>
              </a:rPr>
              <a:t>피해</a:t>
            </a:r>
            <a:r>
              <a:rPr lang="en-US" altLang="ko-KR" sz="3900" b="0" i="0">
                <a:solidFill>
                  <a:schemeClr val="tx1"/>
                </a:solidFill>
                <a:latin typeface="Söhne, ui-sans-serif, system-ui, -apple-system,"/>
                <a:ea typeface="Söhne, ui-sans-serif, system-ui, -apple-system,"/>
                <a:cs typeface="Söhne, ui-sans-serif, system-ui, -apple-system,"/>
              </a:rPr>
              <a:t> </a:t>
            </a:r>
            <a:r>
              <a:rPr lang="ko-KR" altLang="en-US" sz="3900" b="0" i="0">
                <a:solidFill>
                  <a:schemeClr val="tx1"/>
                </a:solidFill>
                <a:latin typeface="Söhne, ui-sans-serif, system-ui, -apple-system,"/>
                <a:ea typeface="Söhne, ui-sans-serif, system-ui, -apple-system,"/>
                <a:cs typeface="Söhne, ui-sans-serif, system-ui, -apple-system,"/>
              </a:rPr>
              <a:t>사건과 화재가 사회적 문제로 부각되고</a:t>
            </a:r>
            <a:r>
              <a:rPr lang="en-US" altLang="ko-KR" sz="3900" b="0" i="0">
                <a:solidFill>
                  <a:schemeClr val="tx1"/>
                </a:solidFill>
                <a:latin typeface="Söhne, ui-sans-serif, system-ui, -apple-system,"/>
                <a:ea typeface="Söhne, ui-sans-serif, system-ui, -apple-system,"/>
                <a:cs typeface="Söhne, ui-sans-serif, system-ui, -apple-system,"/>
              </a:rPr>
              <a:t> </a:t>
            </a:r>
            <a:r>
              <a:rPr lang="ko-KR" altLang="en-US" sz="3900" b="0" i="0">
                <a:solidFill>
                  <a:schemeClr val="tx1"/>
                </a:solidFill>
                <a:latin typeface="Söhne, ui-sans-serif, system-ui, -apple-system,"/>
                <a:ea typeface="Söhne, ui-sans-serif, system-ui, -apple-system,"/>
                <a:cs typeface="Söhne, ui-sans-serif, system-ui, -apple-system,"/>
              </a:rPr>
              <a:t>있다. 이에 대응하여, 우리 팀은 YOLO v5 기반의 금연구역 흡연 방지 시스템을 개발했다. 이 시스템은 설치된 카메라로 금연구역을 실시간 모니터링 및 웹에서 관리자가 실시간 화면을 모니터링하며, 흡연 감지 시 스피커와 부저를 통해 경고한다. 또한, 감지된 흡연은 사진으로 캡처되어 증거 자료로 저장된다, 이는 흡연자 식별과 필요한 조치에 큰 도움이 된다</a:t>
            </a:r>
            <a:r>
              <a:rPr lang="en-US" altLang="ko-KR" sz="3900" b="0" i="0">
                <a:solidFill>
                  <a:schemeClr val="tx1"/>
                </a:solidFill>
                <a:latin typeface="Söhne, ui-sans-serif, system-ui, -apple-system,"/>
                <a:ea typeface="Söhne, ui-sans-serif, system-ui, -apple-system,"/>
                <a:cs typeface="Söhne, ui-sans-serif, system-ui, -apple-system,"/>
              </a:rPr>
              <a:t>.</a:t>
            </a:r>
            <a:r>
              <a:rPr lang="ko-KR" altLang="en-US" sz="3900" b="0" i="0">
                <a:solidFill>
                  <a:srgbClr val="ececec"/>
                </a:solidFill>
                <a:latin typeface="Söhne, ui-sans-serif, system-ui, -apple-system,"/>
                <a:ea typeface="Söhne, ui-sans-serif, system-ui, -apple-system,"/>
                <a:cs typeface="Söhne, ui-sans-serif, system-ui, -apple-system,"/>
              </a:rPr>
              <a:t>.</a:t>
            </a:r>
            <a:endParaRPr lang="ko-KR" altLang="en-US" sz="3900" b="0" i="0">
              <a:solidFill>
                <a:srgbClr val="ececec"/>
              </a:solidFill>
              <a:latin typeface="Söhne, ui-sans-serif, system-ui, -apple-system,"/>
              <a:ea typeface="Söhne, ui-sans-serif, system-ui, -apple-system,"/>
              <a:cs typeface="Söhne, ui-sans-serif, system-ui, -apple-system,"/>
            </a:endParaRPr>
          </a:p>
          <a:p>
            <a:pPr marL="0" lvl="0" indent="0" algn="just" defTabSz="247967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8800" b="0">
              <a:solidFill>
                <a:schemeClr val="tx1"/>
              </a:solidFill>
              <a:latin typeface="KoPub돋움체 Bold"/>
              <a:ea typeface="KoPub돋움체 Bold"/>
            </a:endParaRPr>
          </a:p>
        </p:txBody>
      </p:sp>
      <p:sp>
        <p:nvSpPr>
          <p:cNvPr id="12" name="AutoShape 2"/>
          <p:cNvSpPr>
            <a:spLocks noChangeAspect="1" noChangeArrowheads="1"/>
          </p:cNvSpPr>
          <p:nvPr/>
        </p:nvSpPr>
        <p:spPr>
          <a:xfrm>
            <a:off x="155575" y="-14478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p>
            <a:pPr lvl="0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0">
            <a:off x="-973455" y="-86995"/>
            <a:ext cx="22357080" cy="4910138"/>
            <a:chOff x="-973455" y="-86995"/>
            <a:chExt cx="22357080" cy="4910138"/>
          </a:xfrm>
        </p:grpSpPr>
        <p:sp>
          <p:nvSpPr>
            <p:cNvPr id="4" name="직사각형 3"/>
            <p:cNvSpPr/>
            <p:nvPr/>
          </p:nvSpPr>
          <p:spPr>
            <a:xfrm>
              <a:off x="0" y="-50800"/>
              <a:ext cx="21383624" cy="39243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grpSp>
          <p:nvGrpSpPr>
            <p:cNvPr id="3" name="그룹 2"/>
            <p:cNvGrpSpPr/>
            <p:nvPr/>
          </p:nvGrpSpPr>
          <p:grpSpPr>
            <a:xfrm rot="0">
              <a:off x="3065780" y="-86995"/>
              <a:ext cx="14075092" cy="3883977"/>
              <a:chOff x="3065780" y="-86995"/>
              <a:chExt cx="14075092" cy="388397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06850" y="-86995"/>
                <a:ext cx="7924800" cy="843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lvl="0">
                  <a:defRPr/>
                </a:pPr>
                <a:endParaRPr lang="ko-KR" altLang="en-US">
                  <a:solidFill>
                    <a:schemeClr val="bg1"/>
                  </a:solidFill>
                  <a:latin typeface="경기천년제목V Bold"/>
                  <a:ea typeface="경기천년제목V Bold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065780" y="1144585"/>
                <a:ext cx="14075092" cy="2652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>
                <a:spAutoFit/>
              </a:bodyPr>
              <a:p>
                <a:pPr marL="0" lvl="0" indent="0" algn="ctr" defTabSz="2479675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en-US" altLang="ko-KR" sz="8400">
                    <a:solidFill>
                      <a:schemeClr val="bg1"/>
                    </a:solidFill>
                    <a:latin typeface="HY견고딕"/>
                    <a:ea typeface="HY견고딕"/>
                  </a:rPr>
                  <a:t>YOLO v5</a:t>
                </a:r>
                <a:r>
                  <a:rPr lang="ko-KR" altLang="en-US" sz="8400">
                    <a:solidFill>
                      <a:schemeClr val="bg1"/>
                    </a:solidFill>
                    <a:latin typeface="HY견고딕"/>
                    <a:ea typeface="HY견고딕"/>
                  </a:rPr>
                  <a:t>를 이용한</a:t>
                </a:r>
                <a:endParaRPr lang="ko-KR" altLang="en-US" sz="8400">
                  <a:solidFill>
                    <a:schemeClr val="bg1"/>
                  </a:solidFill>
                  <a:latin typeface="HY견고딕"/>
                  <a:ea typeface="HY견고딕"/>
                </a:endParaRPr>
              </a:p>
              <a:p>
                <a:pPr marL="0" lvl="0" indent="0" algn="ctr" defTabSz="2479675" ea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ko-KR" altLang="en-US" sz="8400">
                    <a:solidFill>
                      <a:schemeClr val="bg1"/>
                    </a:solidFill>
                    <a:latin typeface="HY견고딕"/>
                    <a:ea typeface="HY견고딕"/>
                  </a:rPr>
                  <a:t>금연구역 흡연 방지 시스템</a:t>
                </a:r>
                <a:endParaRPr lang="ko-KR" altLang="en-US" sz="8400">
                  <a:solidFill>
                    <a:schemeClr val="bg1"/>
                  </a:solidFill>
                  <a:latin typeface="HY견고딕"/>
                  <a:ea typeface="HY견고딕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14862176" y="4122103"/>
              <a:ext cx="5867400" cy="70104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p>
              <a:pPr marL="0" lvl="0" indent="0" algn="r" defTabSz="2479675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4000" b="0">
                  <a:latin typeface="KoPub돋움체 Bold"/>
                  <a:ea typeface="KoPub돋움체 Bold"/>
                </a:rPr>
                <a:t>지도교수 : </a:t>
              </a:r>
              <a:r>
                <a:rPr lang="ko-KR" altLang="en-US" sz="4000" b="0">
                  <a:latin typeface="KoPub돋움체 Bold"/>
                  <a:ea typeface="KoPub돋움체 Bold"/>
                </a:rPr>
                <a:t>정호영</a:t>
              </a:r>
              <a:endParaRPr lang="ko-KR" altLang="en-US" sz="4000" b="0">
                <a:latin typeface="KoPub돋움체 Bold"/>
                <a:ea typeface="KoPub돋움체 Bold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973455" y="91500"/>
              <a:ext cx="1312612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 sz="4000">
                  <a:solidFill>
                    <a:schemeClr val="bg1"/>
                  </a:solidFill>
                  <a:latin typeface="HY견고딕"/>
                  <a:ea typeface="HY견고딕"/>
                </a:rPr>
                <a:t>2024 </a:t>
              </a:r>
              <a:r>
                <a:rPr lang="ko-KR" altLang="en-US" sz="4000">
                  <a:solidFill>
                    <a:schemeClr val="bg1"/>
                  </a:solidFill>
                  <a:latin typeface="HY견고딕"/>
                  <a:ea typeface="HY견고딕"/>
                </a:rPr>
                <a:t>지능정보통신공학과 졸업작품전시회</a:t>
              </a:r>
              <a:endParaRPr lang="ko-KR" altLang="en-US" sz="4000">
                <a:solidFill>
                  <a:schemeClr val="bg1"/>
                </a:solidFill>
                <a:latin typeface="HY견고딕"/>
                <a:ea typeface="HY견고딕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351644" y="1876742"/>
            <a:ext cx="5734292" cy="19202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p>
            <a:pPr marL="0" lvl="0" indent="0" algn="ctr" defTabSz="247967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 b="0">
                <a:solidFill>
                  <a:schemeClr val="bg1"/>
                </a:solidFill>
                <a:latin typeface="KoPub돋움체 Bold"/>
                <a:ea typeface="KoPub돋움체 Bold"/>
              </a:rPr>
              <a:t>조원</a:t>
            </a:r>
            <a:r>
              <a:rPr lang="en-US" altLang="ko-KR" sz="4000" b="0">
                <a:solidFill>
                  <a:schemeClr val="bg1"/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4000" b="0">
                <a:solidFill>
                  <a:schemeClr val="bg1"/>
                </a:solidFill>
                <a:latin typeface="KoPub돋움체 Bold"/>
                <a:ea typeface="KoPub돋움체 Bold"/>
              </a:rPr>
              <a:t>이름</a:t>
            </a:r>
            <a:r>
              <a:rPr lang="en-US" altLang="ko-KR" sz="4000" b="0">
                <a:solidFill>
                  <a:schemeClr val="bg1"/>
                </a:solidFill>
                <a:latin typeface="KoPub돋움체 Bold"/>
                <a:ea typeface="KoPub돋움체 Bold"/>
              </a:rPr>
              <a:t>: </a:t>
            </a:r>
            <a:r>
              <a:rPr lang="ko-KR" altLang="en-US" sz="4000" b="0">
                <a:solidFill>
                  <a:schemeClr val="bg1"/>
                </a:solidFill>
                <a:latin typeface="KoPub돋움체 Bold"/>
                <a:ea typeface="KoPub돋움체 Bold"/>
              </a:rPr>
              <a:t>김웅빈</a:t>
            </a:r>
            <a:endParaRPr lang="ko-KR" altLang="en-US" sz="4000" b="0">
              <a:solidFill>
                <a:schemeClr val="bg1"/>
              </a:solidFill>
              <a:latin typeface="KoPub돋움체 Bold"/>
              <a:ea typeface="KoPub돋움체 Bold"/>
            </a:endParaRPr>
          </a:p>
          <a:p>
            <a:pPr marL="0" lvl="0" indent="0" algn="ctr" defTabSz="247967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4000">
                <a:solidFill>
                  <a:schemeClr val="bg1"/>
                </a:solidFill>
                <a:latin typeface="KoPub돋움체 Bold"/>
                <a:ea typeface="KoPub돋움체 Bold"/>
              </a:rPr>
              <a:t>조원 이름</a:t>
            </a:r>
            <a:r>
              <a:rPr lang="en-US" altLang="ko-KR" sz="4000">
                <a:solidFill>
                  <a:schemeClr val="bg1"/>
                </a:solidFill>
                <a:latin typeface="KoPub돋움체 Bold"/>
                <a:ea typeface="KoPub돋움체 Bold"/>
              </a:rPr>
              <a:t>: </a:t>
            </a:r>
            <a:r>
              <a:rPr lang="ko-KR" altLang="en-US" sz="4000">
                <a:solidFill>
                  <a:schemeClr val="bg1"/>
                </a:solidFill>
                <a:latin typeface="KoPub돋움체 Bold"/>
                <a:ea typeface="KoPub돋움체 Bold"/>
              </a:rPr>
              <a:t>강희원</a:t>
            </a:r>
            <a:endParaRPr lang="ko-KR" altLang="en-US" sz="4000">
              <a:solidFill>
                <a:schemeClr val="bg1"/>
              </a:solidFill>
              <a:latin typeface="KoPub돋움체 Bold"/>
              <a:ea typeface="KoPub돋움체 Bold"/>
            </a:endParaRPr>
          </a:p>
          <a:p>
            <a:pPr lvl="0" algn="ctr" defTabSz="2479675" eaLnBrk="0">
              <a:defRPr/>
            </a:pPr>
            <a:r>
              <a:rPr lang="ko-KR" altLang="en-US" sz="4000">
                <a:solidFill>
                  <a:schemeClr val="bg1"/>
                </a:solidFill>
                <a:latin typeface="KoPub돋움체 Bold"/>
                <a:ea typeface="KoPub돋움체 Bold"/>
              </a:rPr>
              <a:t>조원 이름</a:t>
            </a:r>
            <a:r>
              <a:rPr lang="en-US" altLang="ko-KR" sz="4000">
                <a:solidFill>
                  <a:schemeClr val="bg1"/>
                </a:solidFill>
                <a:latin typeface="KoPub돋움체 Bold"/>
                <a:ea typeface="KoPub돋움체 Bold"/>
              </a:rPr>
              <a:t>: </a:t>
            </a:r>
            <a:r>
              <a:rPr lang="ko-KR" altLang="en-US" sz="4000">
                <a:solidFill>
                  <a:schemeClr val="bg1"/>
                </a:solidFill>
                <a:latin typeface="KoPub돋움체 Bold"/>
                <a:ea typeface="KoPub돋움체 Bold"/>
              </a:rPr>
              <a:t>한규범</a:t>
            </a:r>
            <a:endParaRPr lang="ko-KR" altLang="en-US" sz="4000">
              <a:solidFill>
                <a:schemeClr val="bg1"/>
              </a:solidFill>
              <a:latin typeface="KoPub돋움체 Bold"/>
              <a:ea typeface="KoPub돋움체 Bold"/>
            </a:endParaRPr>
          </a:p>
        </p:txBody>
      </p:sp>
      <p:sp>
        <p:nvSpPr>
          <p:cNvPr id="37" name="Rect 0"/>
          <p:cNvSpPr/>
          <p:nvPr/>
        </p:nvSpPr>
        <p:spPr>
          <a:xfrm>
            <a:off x="0" y="0"/>
            <a:ext cx="3429635" cy="34296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dirty="0">
              <a:latin typeface="맑은 고딕"/>
              <a:ea typeface="맑은 고딕"/>
            </a:endParaRPr>
          </a:p>
        </p:txBody>
      </p:sp>
      <p:sp>
        <p:nvSpPr>
          <p:cNvPr id="38" name="Rect 0"/>
          <p:cNvSpPr/>
          <p:nvPr/>
        </p:nvSpPr>
        <p:spPr>
          <a:xfrm>
            <a:off x="161925" y="161925"/>
            <a:ext cx="3429635" cy="34296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dirty="0">
              <a:latin typeface="맑은 고딕"/>
              <a:ea typeface="맑은 고딕"/>
            </a:endParaRPr>
          </a:p>
        </p:txBody>
      </p:sp>
      <p:sp>
        <p:nvSpPr>
          <p:cNvPr id="39" name="Rect 0"/>
          <p:cNvSpPr/>
          <p:nvPr/>
        </p:nvSpPr>
        <p:spPr>
          <a:xfrm>
            <a:off x="323850" y="323850"/>
            <a:ext cx="3429635" cy="342963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dirty="0">
              <a:latin typeface="맑은 고딕"/>
              <a:ea typeface="맑은 고딕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73405" y="18980272"/>
            <a:ext cx="20153630" cy="10608310"/>
          </a:xfrm>
          <a:prstGeom prst="roundRect">
            <a:avLst>
              <a:gd name="adj" fmla="val 1013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283" y="943772"/>
            <a:ext cx="2769497" cy="276949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98805" y="4244156"/>
            <a:ext cx="4933950" cy="104838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4800" b="1" dirty="0" smtClean="0"/>
              <a:t>작품 소개</a:t>
            </a:r>
            <a:endParaRPr lang="ko-KR" altLang="en-US" sz="4800" b="1" dirty="0"/>
          </a:p>
        </p:txBody>
      </p:sp>
      <p:sp>
        <p:nvSpPr>
          <p:cNvPr id="72" name="직사각형 71"/>
          <p:cNvSpPr/>
          <p:nvPr/>
        </p:nvSpPr>
        <p:spPr>
          <a:xfrm>
            <a:off x="601345" y="9138572"/>
            <a:ext cx="4933950" cy="104838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4800" b="1" dirty="0" smtClean="0"/>
              <a:t>시스템 구성도</a:t>
            </a:r>
            <a:endParaRPr lang="ko-KR" altLang="en-US" sz="4800" b="1" dirty="0"/>
          </a:p>
        </p:txBody>
      </p:sp>
      <p:sp>
        <p:nvSpPr>
          <p:cNvPr id="77" name="직사각형 76"/>
          <p:cNvSpPr/>
          <p:nvPr/>
        </p:nvSpPr>
        <p:spPr>
          <a:xfrm>
            <a:off x="603885" y="17918234"/>
            <a:ext cx="4933950" cy="1048385"/>
          </a:xfrm>
          <a:prstGeom prst="rect">
            <a:avLst/>
          </a:prstGeom>
          <a:solidFill>
            <a:srgbClr val="2f5597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ko-KR" altLang="en-US" sz="4800" b="1" dirty="0" smtClean="0"/>
              <a:t>작품 사진</a:t>
            </a:r>
            <a:endParaRPr lang="ko-KR" altLang="en-US" sz="4800" b="1" dirty="0"/>
          </a:p>
        </p:txBody>
      </p:sp>
      <p:pic>
        <p:nvPicPr>
          <p:cNvPr id="78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7738" y="13497359"/>
            <a:ext cx="1411545" cy="1411545"/>
          </a:xfrm>
          <a:prstGeom prst="rect">
            <a:avLst/>
          </a:prstGeom>
          <a:solidFill>
            <a:schemeClr val="dk1"/>
          </a:solidFill>
        </p:spPr>
      </p:pic>
      <p:pic>
        <p:nvPicPr>
          <p:cNvPr id="80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141335" y="11421872"/>
            <a:ext cx="4127499" cy="1832142"/>
          </a:xfrm>
          <a:prstGeom prst="rect">
            <a:avLst/>
          </a:prstGeom>
        </p:spPr>
      </p:pic>
      <p:pic>
        <p:nvPicPr>
          <p:cNvPr id="81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32662" y="15310517"/>
            <a:ext cx="1763914" cy="1713516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2" name="Pic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1126392" y="15275620"/>
            <a:ext cx="1990565" cy="1687999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</p:pic>
      <p:pic>
        <p:nvPicPr>
          <p:cNvPr id="83" name="Pic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5783804" y="10672379"/>
            <a:ext cx="3055376" cy="925643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84" name="Pic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583534" y="13775715"/>
            <a:ext cx="3926837" cy="1728415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</p:pic>
      <p:pic>
        <p:nvPicPr>
          <p:cNvPr id="85" name="Pic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134837" y="16220584"/>
            <a:ext cx="1694848" cy="1210659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</p:pic>
      <p:pic>
        <p:nvPicPr>
          <p:cNvPr id="86" name="Pic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970875" y="10453389"/>
            <a:ext cx="1910796" cy="1546896"/>
          </a:xfrm>
          <a:prstGeom prst="rect">
            <a:avLst/>
          </a:prstGeom>
        </p:spPr>
      </p:pic>
      <p:sp>
        <p:nvSpPr>
          <p:cNvPr id="88" name="TextBox"/>
          <p:cNvSpPr txBox="1"/>
          <p:nvPr/>
        </p:nvSpPr>
        <p:spPr>
          <a:xfrm>
            <a:off x="2935673" y="12052775"/>
            <a:ext cx="1981200" cy="396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돋움"/>
                <a:ea typeface="돋움"/>
              </a:rPr>
              <a:t>카메라</a:t>
            </a:r>
            <a:endParaRPr lang="ko-KR" altLang="en-US" sz="2000">
              <a:latin typeface="돋움"/>
              <a:ea typeface="돋움"/>
            </a:endParaRPr>
          </a:p>
        </p:txBody>
      </p:sp>
      <p:sp>
        <p:nvSpPr>
          <p:cNvPr id="89" name="TextBox"/>
          <p:cNvSpPr txBox="1"/>
          <p:nvPr/>
        </p:nvSpPr>
        <p:spPr>
          <a:xfrm>
            <a:off x="9427774" y="13299239"/>
            <a:ext cx="1981200" cy="396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돋움"/>
                <a:ea typeface="돋움"/>
              </a:rPr>
              <a:t>라즈베리파이</a:t>
            </a:r>
            <a:endParaRPr lang="ko-KR" altLang="en-US" sz="2000">
              <a:latin typeface="돋움"/>
              <a:ea typeface="돋움"/>
            </a:endParaRPr>
          </a:p>
        </p:txBody>
      </p:sp>
      <p:cxnSp>
        <p:nvCxnSpPr>
          <p:cNvPr id="93" name="화살표 92"/>
          <p:cNvCxnSpPr/>
          <p:nvPr/>
        </p:nvCxnSpPr>
        <p:spPr>
          <a:xfrm>
            <a:off x="5129769" y="11226837"/>
            <a:ext cx="2452449" cy="917574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화살표 93"/>
          <p:cNvCxnSpPr/>
          <p:nvPr/>
        </p:nvCxnSpPr>
        <p:spPr>
          <a:xfrm flipV="1">
            <a:off x="12673326" y="11318472"/>
            <a:ext cx="2323469" cy="73430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"/>
          <p:cNvSpPr txBox="1"/>
          <p:nvPr/>
        </p:nvSpPr>
        <p:spPr>
          <a:xfrm>
            <a:off x="16067724" y="11685624"/>
            <a:ext cx="2487536" cy="39429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돋움"/>
                <a:ea typeface="돋움"/>
              </a:rPr>
              <a:t> </a:t>
            </a:r>
            <a:r>
              <a:rPr lang="en-US" altLang="ko-KR" sz="2000">
                <a:latin typeface="돋움"/>
                <a:ea typeface="돋움"/>
              </a:rPr>
              <a:t>YOLOv5(detect.py)</a:t>
            </a:r>
            <a:endParaRPr lang="en-US" altLang="ko-KR" sz="2000">
              <a:latin typeface="돋움"/>
              <a:ea typeface="돋움"/>
            </a:endParaRPr>
          </a:p>
        </p:txBody>
      </p:sp>
      <p:cxnSp>
        <p:nvCxnSpPr>
          <p:cNvPr id="97" name="화살표 96"/>
          <p:cNvCxnSpPr>
            <a:stCxn id="88" idx="2"/>
            <a:endCxn id="78" idx="0"/>
          </p:cNvCxnSpPr>
          <p:nvPr/>
        </p:nvCxnSpPr>
        <p:spPr>
          <a:xfrm rot="16200000" flipH="1">
            <a:off x="3410719" y="12964569"/>
            <a:ext cx="1048345" cy="17237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화살표 97"/>
          <p:cNvCxnSpPr/>
          <p:nvPr/>
        </p:nvCxnSpPr>
        <p:spPr>
          <a:xfrm rot="16200000" flipH="1">
            <a:off x="3568044" y="15761391"/>
            <a:ext cx="716455" cy="2"/>
          </a:xfrm>
          <a:prstGeom prst="straightConnector1">
            <a:avLst/>
          </a:prstGeom>
          <a:ln w="38100">
            <a:solidFill>
              <a:schemeClr val="accent6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화살표 98"/>
          <p:cNvCxnSpPr/>
          <p:nvPr/>
        </p:nvCxnSpPr>
        <p:spPr>
          <a:xfrm>
            <a:off x="12544346" y="13248630"/>
            <a:ext cx="2452449" cy="1227465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화살표 99"/>
          <p:cNvCxnSpPr/>
          <p:nvPr/>
        </p:nvCxnSpPr>
        <p:spPr>
          <a:xfrm rot="16200000" flipH="1">
            <a:off x="11042115" y="14116704"/>
            <a:ext cx="1105180" cy="936624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화살표 100"/>
          <p:cNvCxnSpPr/>
          <p:nvPr/>
        </p:nvCxnSpPr>
        <p:spPr>
          <a:xfrm rot="5400000">
            <a:off x="8389444" y="14099276"/>
            <a:ext cx="1105180" cy="971479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"/>
          <p:cNvSpPr txBox="1"/>
          <p:nvPr/>
        </p:nvSpPr>
        <p:spPr>
          <a:xfrm>
            <a:off x="3134837" y="14939486"/>
            <a:ext cx="1617345" cy="396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돋움"/>
                <a:ea typeface="돋움"/>
              </a:rPr>
              <a:t>담배 </a:t>
            </a:r>
            <a:endParaRPr lang="ko-KR" altLang="en-US" sz="2000">
              <a:latin typeface="돋움"/>
              <a:ea typeface="돋움"/>
            </a:endParaRPr>
          </a:p>
        </p:txBody>
      </p:sp>
      <p:sp>
        <p:nvSpPr>
          <p:cNvPr id="105" name="TextBox"/>
          <p:cNvSpPr txBox="1"/>
          <p:nvPr/>
        </p:nvSpPr>
        <p:spPr>
          <a:xfrm>
            <a:off x="4816810" y="16567380"/>
            <a:ext cx="1035014" cy="396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돋움"/>
                <a:ea typeface="돋움"/>
              </a:rPr>
              <a:t>폴더 </a:t>
            </a:r>
            <a:endParaRPr lang="ko-KR" altLang="en-US" sz="2000">
              <a:latin typeface="돋움"/>
              <a:ea typeface="돋움"/>
            </a:endParaRPr>
          </a:p>
        </p:txBody>
      </p:sp>
      <p:sp>
        <p:nvSpPr>
          <p:cNvPr id="107" name="TextBox"/>
          <p:cNvSpPr txBox="1"/>
          <p:nvPr/>
        </p:nvSpPr>
        <p:spPr>
          <a:xfrm>
            <a:off x="2162202" y="12775068"/>
            <a:ext cx="1617345" cy="34847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r">
              <a:defRPr/>
            </a:pPr>
            <a:r>
              <a:rPr lang="ko-KR" altLang="en-US" sz="1700">
                <a:latin typeface="돋움"/>
                <a:ea typeface="돋움"/>
              </a:rPr>
              <a:t>인식 </a:t>
            </a:r>
            <a:endParaRPr lang="ko-KR" altLang="en-US" sz="1700">
              <a:latin typeface="돋움"/>
              <a:ea typeface="돋움"/>
            </a:endParaRPr>
          </a:p>
        </p:txBody>
      </p:sp>
      <p:sp>
        <p:nvSpPr>
          <p:cNvPr id="109" name="TextBox"/>
          <p:cNvSpPr txBox="1"/>
          <p:nvPr/>
        </p:nvSpPr>
        <p:spPr>
          <a:xfrm>
            <a:off x="7405947" y="17035004"/>
            <a:ext cx="1617345" cy="396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돋움"/>
                <a:ea typeface="돋움"/>
              </a:rPr>
              <a:t>부저 </a:t>
            </a:r>
            <a:endParaRPr lang="ko-KR" altLang="en-US" sz="2000">
              <a:latin typeface="돋움"/>
              <a:ea typeface="돋움"/>
            </a:endParaRPr>
          </a:p>
        </p:txBody>
      </p:sp>
      <p:sp>
        <p:nvSpPr>
          <p:cNvPr id="110" name="TextBox"/>
          <p:cNvSpPr txBox="1"/>
          <p:nvPr/>
        </p:nvSpPr>
        <p:spPr>
          <a:xfrm>
            <a:off x="11313002" y="17035004"/>
            <a:ext cx="1617345" cy="39384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돋움"/>
                <a:ea typeface="돋움"/>
              </a:rPr>
              <a:t>스피커 </a:t>
            </a:r>
            <a:endParaRPr lang="ko-KR" altLang="en-US" sz="2000">
              <a:latin typeface="돋움"/>
              <a:ea typeface="돋움"/>
            </a:endParaRPr>
          </a:p>
        </p:txBody>
      </p:sp>
      <p:sp>
        <p:nvSpPr>
          <p:cNvPr id="111" name="TextBox"/>
          <p:cNvSpPr txBox="1"/>
          <p:nvPr/>
        </p:nvSpPr>
        <p:spPr>
          <a:xfrm>
            <a:off x="16556352" y="15533846"/>
            <a:ext cx="1981200" cy="3962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>
                <a:latin typeface="돋움"/>
                <a:ea typeface="돋움"/>
              </a:rPr>
              <a:t>웹</a:t>
            </a:r>
            <a:endParaRPr lang="ko-KR" altLang="en-US" sz="2000">
              <a:latin typeface="돋움"/>
              <a:ea typeface="돋움"/>
            </a:endParaRPr>
          </a:p>
        </p:txBody>
      </p:sp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333167" y="19199068"/>
            <a:ext cx="5501640" cy="424434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405947" y="21561700"/>
            <a:ext cx="5988366" cy="428076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333166" y="24284428"/>
            <a:ext cx="5501640" cy="3901440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4186906" y="19643568"/>
            <a:ext cx="5529316" cy="8117022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17" name="가로 글상자 116"/>
          <p:cNvSpPr txBox="1"/>
          <p:nvPr/>
        </p:nvSpPr>
        <p:spPr>
          <a:xfrm>
            <a:off x="1714817" y="23504200"/>
            <a:ext cx="4641177" cy="39576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/>
              <a:t>담배 인식 화면</a:t>
            </a:r>
            <a:endParaRPr lang="ko-KR" altLang="en-US" sz="2000" b="1"/>
          </a:p>
        </p:txBody>
      </p:sp>
      <p:sp>
        <p:nvSpPr>
          <p:cNvPr id="119" name="가로 글상자 118"/>
          <p:cNvSpPr txBox="1"/>
          <p:nvPr/>
        </p:nvSpPr>
        <p:spPr>
          <a:xfrm>
            <a:off x="1763397" y="28360494"/>
            <a:ext cx="4641177" cy="39576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/>
              <a:t>담배 인식된 화면</a:t>
            </a:r>
            <a:r>
              <a:rPr lang="en-US" altLang="ko-KR" sz="2000" b="1"/>
              <a:t> .jpg</a:t>
            </a:r>
            <a:r>
              <a:rPr lang="ko-KR" altLang="en-US" sz="2000" b="1"/>
              <a:t> 파일 저장</a:t>
            </a:r>
            <a:endParaRPr lang="ko-KR" altLang="en-US" sz="2000" b="1"/>
          </a:p>
        </p:txBody>
      </p:sp>
      <p:sp>
        <p:nvSpPr>
          <p:cNvPr id="120" name="가로 글상자 119"/>
          <p:cNvSpPr txBox="1"/>
          <p:nvPr/>
        </p:nvSpPr>
        <p:spPr>
          <a:xfrm>
            <a:off x="8032148" y="26041534"/>
            <a:ext cx="4641178" cy="38722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/>
              <a:t>웹페이지에서의 실시간 화면 모습</a:t>
            </a:r>
            <a:r>
              <a:rPr lang="en-US" altLang="ko-KR" sz="2000" b="1"/>
              <a:t> </a:t>
            </a:r>
            <a:endParaRPr lang="ko-KR" altLang="en-US" sz="2000" b="1"/>
          </a:p>
        </p:txBody>
      </p:sp>
      <p:sp>
        <p:nvSpPr>
          <p:cNvPr id="121" name="가로 글상자 120"/>
          <p:cNvSpPr txBox="1"/>
          <p:nvPr/>
        </p:nvSpPr>
        <p:spPr>
          <a:xfrm>
            <a:off x="14869195" y="27795526"/>
            <a:ext cx="4641177" cy="3903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/>
              <a:t>시스템 </a:t>
            </a:r>
            <a:r>
              <a:rPr lang="en-US" altLang="ko-KR" sz="2000" b="1"/>
              <a:t>H/w</a:t>
            </a:r>
            <a:r>
              <a:rPr lang="ko-KR" altLang="en-US" sz="2000" b="1"/>
              <a:t> 구성도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94229596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118</ep:Words>
  <ep:PresentationFormat>사용자 지정</ep:PresentationFormat>
  <ep:Paragraphs>29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2024-04-30T09:57:40.589</dcterms:created>
  <dc:creator>Windows 사용자</dc:creator>
  <cp:lastModifiedBy>kimob</cp:lastModifiedBy>
  <dcterms:modified xsi:type="dcterms:W3CDTF">2024-10-01T06:35:24.627</dcterms:modified>
  <cp:revision>39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