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9" r:id="rId1"/>
  </p:sldMasterIdLst>
  <p:notesMasterIdLst>
    <p:notesMasterId r:id="rId30"/>
  </p:notesMasterIdLst>
  <p:sldIdLst>
    <p:sldId id="737" r:id="rId2"/>
    <p:sldId id="553" r:id="rId3"/>
    <p:sldId id="754" r:id="rId4"/>
    <p:sldId id="757" r:id="rId5"/>
    <p:sldId id="764" r:id="rId6"/>
    <p:sldId id="772" r:id="rId7"/>
    <p:sldId id="819" r:id="rId8"/>
    <p:sldId id="818" r:id="rId9"/>
    <p:sldId id="809" r:id="rId10"/>
    <p:sldId id="790" r:id="rId11"/>
    <p:sldId id="762" r:id="rId12"/>
    <p:sldId id="783" r:id="rId13"/>
    <p:sldId id="758" r:id="rId14"/>
    <p:sldId id="760" r:id="rId15"/>
    <p:sldId id="769" r:id="rId16"/>
    <p:sldId id="780" r:id="rId17"/>
    <p:sldId id="742" r:id="rId18"/>
    <p:sldId id="816" r:id="rId19"/>
    <p:sldId id="817" r:id="rId20"/>
    <p:sldId id="294" r:id="rId21"/>
    <p:sldId id="786" r:id="rId22"/>
    <p:sldId id="787" r:id="rId23"/>
    <p:sldId id="788" r:id="rId24"/>
    <p:sldId id="800" r:id="rId25"/>
    <p:sldId id="801" r:id="rId26"/>
    <p:sldId id="799" r:id="rId27"/>
    <p:sldId id="782" r:id="rId28"/>
    <p:sldId id="807" r:id="rId29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본문" id="{4FFA1512-3CE3-430C-A7CB-8F8566B15A78}">
          <p14:sldIdLst>
            <p14:sldId id="737"/>
            <p14:sldId id="553"/>
            <p14:sldId id="754"/>
            <p14:sldId id="757"/>
            <p14:sldId id="764"/>
            <p14:sldId id="772"/>
            <p14:sldId id="819"/>
            <p14:sldId id="818"/>
            <p14:sldId id="809"/>
            <p14:sldId id="790"/>
            <p14:sldId id="762"/>
            <p14:sldId id="783"/>
            <p14:sldId id="758"/>
            <p14:sldId id="760"/>
            <p14:sldId id="769"/>
            <p14:sldId id="780"/>
            <p14:sldId id="742"/>
            <p14:sldId id="816"/>
            <p14:sldId id="817"/>
            <p14:sldId id="294"/>
          </p14:sldIdLst>
        </p14:section>
        <p14:section name="본문과의 링크 있음" id="{E94DB079-BEA6-4696-986C-1AC2E8DA5DB6}">
          <p14:sldIdLst>
            <p14:sldId id="786"/>
            <p14:sldId id="787"/>
            <p14:sldId id="788"/>
            <p14:sldId id="800"/>
            <p14:sldId id="801"/>
            <p14:sldId id="799"/>
            <p14:sldId id="782"/>
            <p14:sldId id="8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6023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2260" userDrawn="1">
          <p15:clr>
            <a:srgbClr val="A4A3A4"/>
          </p15:clr>
        </p15:guide>
        <p15:guide id="7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03864"/>
    <a:srgbClr val="364244"/>
    <a:srgbClr val="4072C4"/>
    <a:srgbClr val="4472C4"/>
    <a:srgbClr val="0000CC"/>
    <a:srgbClr val="9AB4D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31" autoAdjust="0"/>
  </p:normalViewPr>
  <p:slideViewPr>
    <p:cSldViewPr snapToGrid="0">
      <p:cViewPr>
        <p:scale>
          <a:sx n="75" d="100"/>
          <a:sy n="75" d="100"/>
        </p:scale>
        <p:origin x="1440" y="77"/>
      </p:cViewPr>
      <p:guideLst>
        <p:guide orient="horz" pos="2183"/>
        <p:guide pos="6023"/>
        <p:guide pos="217"/>
        <p:guide orient="horz" pos="981"/>
        <p:guide orient="horz" pos="3974"/>
        <p:guide orient="horz" pos="22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8693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0140E48D-E381-4E81-A5FD-97506CD42DD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787" cy="4986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3A3FB2-7272-4B78-9852-941A9EB8C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9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36DFA9-5274-4A57-AEC3-CE955C7AB00E}" type="slidenum">
              <a:rPr lang="ko-KR" altLang="en-US" smtClean="0"/>
              <a:pPr>
                <a:defRPr/>
              </a:pPr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92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8"/>
          <p:cNvCxnSpPr>
            <a:cxnSpLocks noChangeShapeType="1"/>
          </p:cNvCxnSpPr>
          <p:nvPr userDrawn="1"/>
        </p:nvCxnSpPr>
        <p:spPr bwMode="auto">
          <a:xfrm>
            <a:off x="0" y="614363"/>
            <a:ext cx="9906000" cy="0"/>
          </a:xfrm>
          <a:prstGeom prst="line">
            <a:avLst/>
          </a:prstGeom>
          <a:noFill/>
          <a:ln w="25400" algn="ctr">
            <a:solidFill>
              <a:srgbClr val="D9EAF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6"/>
          <p:cNvSpPr txBox="1">
            <a:spLocks noChangeArrowheads="1"/>
          </p:cNvSpPr>
          <p:nvPr userDrawn="1"/>
        </p:nvSpPr>
        <p:spPr>
          <a:xfrm>
            <a:off x="4219350" y="6583935"/>
            <a:ext cx="1467301" cy="229443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 algn="ctr" defTabSz="91436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fld id="{C582D422-196C-4F53-866F-1041A01B9347}" type="slidenum">
              <a:rPr kumimoji="1" lang="zh-CN" altLang="en-US" sz="1000" b="1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defTabSz="91436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zh-CN" altLang="en-US" sz="10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1" lang="en-US" altLang="zh-CN" sz="10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  </a:t>
            </a:r>
            <a:r>
              <a:rPr kumimoji="1" lang="en-US" altLang="zh-CN" sz="1000" b="1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kumimoji="1" lang="en-US" altLang="zh-CN" sz="10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45513" y="736489"/>
            <a:ext cx="9216000" cy="648000"/>
          </a:xfrm>
        </p:spPr>
        <p:txBody>
          <a:bodyPr vert="horz" lIns="91440" tIns="45720" rIns="91440" bIns="45720" rtlCol="0">
            <a:noAutofit/>
          </a:bodyPr>
          <a:lstStyle>
            <a:lvl1pPr latinLnBrk="0">
              <a:lnSpc>
                <a:spcPts val="2400"/>
              </a:lnSpc>
              <a:defRPr lang="ko-KR" altLang="en-US" sz="1800" b="1" baseline="0" dirty="0" smtClean="0">
                <a:latin typeface="맑은 고딕" panose="020B0503020000020004" pitchFamily="50" charset="-127"/>
                <a:ea typeface="+mj-ea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45513" y="209756"/>
            <a:ext cx="4607487" cy="3600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72437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217">
          <p15:clr>
            <a:srgbClr val="FBAE40"/>
          </p15:clr>
        </p15:guide>
        <p15:guide id="5" pos="6023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8"/>
          <p:cNvCxnSpPr>
            <a:cxnSpLocks noChangeShapeType="1"/>
          </p:cNvCxnSpPr>
          <p:nvPr userDrawn="1"/>
        </p:nvCxnSpPr>
        <p:spPr bwMode="auto">
          <a:xfrm>
            <a:off x="0" y="614363"/>
            <a:ext cx="9906000" cy="0"/>
          </a:xfrm>
          <a:prstGeom prst="line">
            <a:avLst/>
          </a:prstGeom>
          <a:noFill/>
          <a:ln w="25400" algn="ctr">
            <a:solidFill>
              <a:srgbClr val="D9EAF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6"/>
          <p:cNvSpPr txBox="1">
            <a:spLocks noChangeArrowheads="1"/>
          </p:cNvSpPr>
          <p:nvPr userDrawn="1"/>
        </p:nvSpPr>
        <p:spPr>
          <a:xfrm>
            <a:off x="4219350" y="6583935"/>
            <a:ext cx="1467301" cy="229443"/>
          </a:xfrm>
          <a:prstGeom prst="rect">
            <a:avLst/>
          </a:prstGeom>
          <a:ln/>
        </p:spPr>
        <p:txBody>
          <a:bodyPr lIns="91436" tIns="45718" rIns="91436" bIns="45718"/>
          <a:lstStyle>
            <a:lvl1pPr>
              <a:defRPr/>
            </a:lvl1pPr>
          </a:lstStyle>
          <a:p>
            <a:pPr algn="ctr" defTabSz="91436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000" b="1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1" lang="ko-KR" altLang="en-US" sz="1000" b="1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kumimoji="1" lang="en-US" altLang="ko-KR" sz="1000" b="1" dirty="0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1" lang="en-US" altLang="zh-CN" sz="10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45513" y="736489"/>
            <a:ext cx="9216000" cy="648000"/>
          </a:xfrm>
        </p:spPr>
        <p:txBody>
          <a:bodyPr vert="horz" lIns="91440" tIns="45720" rIns="91440" bIns="45720" rtlCol="0">
            <a:noAutofit/>
          </a:bodyPr>
          <a:lstStyle>
            <a:lvl1pPr latinLnBrk="0">
              <a:lnSpc>
                <a:spcPts val="2400"/>
              </a:lnSpc>
              <a:defRPr lang="ko-KR" altLang="en-US" sz="1800" b="1" baseline="0" dirty="0" smtClean="0">
                <a:latin typeface="맑은 고딕" panose="020B0503020000020004" pitchFamily="50" charset="-127"/>
                <a:ea typeface="+mj-ea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latinLnBrk="0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45513" y="209756"/>
            <a:ext cx="4607487" cy="3600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44317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217">
          <p15:clr>
            <a:srgbClr val="FBAE40"/>
          </p15:clr>
        </p15:guide>
        <p15:guide id="5" pos="6023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6500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DEF71A76-50FA-4017-8193-85392BC0580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56C2-9F1A-480E-A4B9-E3C8C577D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8752" y="6476996"/>
            <a:ext cx="1088496" cy="2616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61C337B3-9DE2-4102-99E3-E789530AE41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0" r:id="rId2"/>
    <p:sldLayoutId id="2147483729" r:id="rId3"/>
    <p:sldLayoutId id="214748373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slide" Target="slide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14.jp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920.png"/><Relationship Id="rId7" Type="http://schemas.openxmlformats.org/officeDocument/2006/relationships/image" Target="../media/image18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40.png"/><Relationship Id="rId4" Type="http://schemas.openxmlformats.org/officeDocument/2006/relationships/image" Target="../media/image9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Relationship Id="rId9" Type="http://schemas.openxmlformats.org/officeDocument/2006/relationships/slide" Target="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5"/>
          <p:cNvSpPr>
            <a:spLocks noChangeShapeType="1"/>
          </p:cNvSpPr>
          <p:nvPr/>
        </p:nvSpPr>
        <p:spPr bwMode="auto">
          <a:xfrm>
            <a:off x="895976" y="766896"/>
            <a:ext cx="8079124" cy="0"/>
          </a:xfrm>
          <a:prstGeom prst="line">
            <a:avLst/>
          </a:prstGeom>
          <a:noFill/>
          <a:ln w="12700">
            <a:solidFill>
              <a:srgbClr val="1D1D75"/>
            </a:solidFill>
            <a:round/>
            <a:headEnd/>
            <a:tailEnd/>
          </a:ln>
          <a:effectLst>
            <a:prstShdw prst="shdw17" dist="17961" dir="2700000">
              <a:srgbClr val="111146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400"/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462851" y="338412"/>
            <a:ext cx="9010458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ㅇㅇㅇ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사업본부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레디니스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(readiness)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110000"/>
              </a:lnSpc>
              <a:defRPr/>
            </a:pPr>
            <a:r>
              <a:rPr lang="ko-KR" altLang="en-US" sz="2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보고서</a:t>
            </a:r>
            <a:endParaRPr lang="ko-KR" altLang="en-US" sz="3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40130" y="5578953"/>
            <a:ext cx="2067730" cy="703373"/>
            <a:chOff x="3940130" y="5921853"/>
            <a:chExt cx="2067730" cy="703373"/>
          </a:xfrm>
        </p:grpSpPr>
        <p:grpSp>
          <p:nvGrpSpPr>
            <p:cNvPr id="10" name="그룹 9"/>
            <p:cNvGrpSpPr/>
            <p:nvPr/>
          </p:nvGrpSpPr>
          <p:grpSpPr>
            <a:xfrm>
              <a:off x="3940130" y="5921853"/>
              <a:ext cx="2067730" cy="341596"/>
              <a:chOff x="4206296" y="5874523"/>
              <a:chExt cx="1553516" cy="341596"/>
            </a:xfrm>
          </p:grpSpPr>
          <p:sp>
            <p:nvSpPr>
              <p:cNvPr id="12" name="Rectangle 2"/>
              <p:cNvSpPr>
                <a:spLocks noChangeArrowheads="1"/>
              </p:cNvSpPr>
              <p:nvPr/>
            </p:nvSpPr>
            <p:spPr bwMode="auto">
              <a:xfrm>
                <a:off x="4232672" y="5874523"/>
                <a:ext cx="152714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latinLnBrk="1" hangingPunct="1"/>
                <a:r>
                  <a:rPr lang="ko-KR" altLang="en-US" sz="1600" b="1" dirty="0" err="1" smtClean="0">
                    <a:latin typeface="맑은 고딕" pitchFamily="50" charset="-127"/>
                    <a:ea typeface="맑은 고딕" pitchFamily="50" charset="-127"/>
                  </a:rPr>
                  <a:t>ㅇㅇ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lang="ko-KR" altLang="en-US" sz="1600" b="1" dirty="0" err="1" smtClean="0">
                    <a:latin typeface="맑은 고딕" pitchFamily="50" charset="-127"/>
                    <a:ea typeface="맑은 고딕" pitchFamily="50" charset="-127"/>
                  </a:rPr>
                  <a:t>ㅇㅇ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. </a:t>
                </a:r>
                <a:r>
                  <a:rPr lang="ko-KR" altLang="en-US" sz="1600" b="1" dirty="0" err="1" smtClean="0">
                    <a:latin typeface="맑은 고딕" pitchFamily="50" charset="-127"/>
                    <a:ea typeface="맑은 고딕" pitchFamily="50" charset="-127"/>
                  </a:rPr>
                  <a:t>ㅇㅇ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600" b="1" dirty="0" smtClean="0">
                    <a:latin typeface="맑은 고딕" pitchFamily="50" charset="-127"/>
                    <a:ea typeface="맑은 고딕" pitchFamily="50" charset="-127"/>
                  </a:rPr>
                  <a:t>水</a:t>
                </a:r>
                <a:r>
                  <a:rPr lang="en-US" altLang="ko-KR" sz="1600" b="1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6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4206296" y="6216119"/>
                <a:ext cx="14406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4190377" y="6347008"/>
              <a:ext cx="1470275" cy="278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200" b="1" dirty="0" err="1" smtClean="0">
                  <a:solidFill>
                    <a:srgbClr val="000000"/>
                  </a:solidFill>
                  <a:latin typeface="맑은 고딕" pitchFamily="50" charset="-127"/>
                </a:rPr>
                <a:t>ㅇㅇㅇ</a:t>
              </a:r>
              <a:r>
                <a:rPr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ko-KR" altLang="en-US" sz="1200" b="1" dirty="0" err="1" smtClean="0">
                  <a:solidFill>
                    <a:srgbClr val="000000"/>
                  </a:solidFill>
                  <a:latin typeface="맑은 고딕" pitchFamily="50" charset="-127"/>
                </a:rPr>
                <a:t>과제수행팀</a:t>
              </a:r>
              <a:endPara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886893" y="1377730"/>
            <a:ext cx="6296525" cy="390547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108000" anchor="t" anchorCtr="0"/>
          <a:lstStyle/>
          <a:p>
            <a:pPr marL="571491" indent="-342900">
              <a:lnSpc>
                <a:spcPct val="150000"/>
              </a:lnSpc>
              <a:buAutoNum type="arabicPeriod"/>
              <a:defRPr/>
            </a:pP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비즈니스 요구사항</a:t>
            </a:r>
            <a:endParaRPr lang="en-US" altLang="ko-KR" sz="1400" b="1" kern="0" dirty="0" smtClean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marL="571491" indent="-342900">
              <a:lnSpc>
                <a:spcPct val="150000"/>
              </a:lnSpc>
              <a:buAutoNum type="arabicPeriod"/>
              <a:defRPr/>
            </a:pP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데이터 </a:t>
            </a:r>
            <a:r>
              <a:rPr lang="ko-KR" altLang="en-US" sz="1400" b="1" kern="0" dirty="0" err="1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레디니스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과제 개요</a:t>
            </a:r>
            <a:endParaRPr lang="en-US" altLang="ko-KR" sz="1400" b="1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marL="571491" indent="-342900">
              <a:lnSpc>
                <a:spcPct val="150000"/>
              </a:lnSpc>
              <a:buAutoNum type="arabicPeriod"/>
              <a:defRPr/>
            </a:pP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ㅇㅇ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– 1)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데이터를 연결하고 이해하였습니다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 </a:t>
            </a:r>
            <a:endParaRPr lang="en-US" altLang="ko-KR" sz="1400" b="1" kern="0" dirty="0" smtClean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marL="228591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            2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데이터에 귀를 </a:t>
            </a:r>
            <a:r>
              <a:rPr lang="ko-KR" altLang="en-US" sz="1400" b="1" kern="0" dirty="0" err="1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귀울여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보았습니다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228591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            3)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단선 원인을 분석해 보았습니다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 </a:t>
            </a:r>
            <a:endParaRPr lang="en-US" altLang="ko-KR" sz="1400" b="1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marL="228591">
              <a:lnSpc>
                <a:spcPct val="150000"/>
              </a:lnSpc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             4)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현재 확보된 데이터 만으로 공정을 예측해 보았습니다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 </a:t>
            </a:r>
          </a:p>
          <a:p>
            <a:pPr marL="228591">
              <a:lnSpc>
                <a:spcPct val="150000"/>
              </a:lnSpc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ㅇㅇ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– 1)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데이터를 연결하고 이해하였습니다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 </a:t>
            </a:r>
          </a:p>
          <a:p>
            <a:pPr marL="228591">
              <a:lnSpc>
                <a:spcPct val="150000"/>
              </a:lnSpc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            2</a:t>
            </a: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데이터에 귀를 </a:t>
            </a:r>
            <a:r>
              <a:rPr lang="ko-KR" altLang="en-US" sz="1400" b="1" kern="0" dirty="0" err="1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귀울여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보았습니다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228591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           3)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밀착성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원인을 분석해 보았습니다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 </a:t>
            </a:r>
            <a:endParaRPr lang="en-US" altLang="ko-KR" sz="1400" b="1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marL="228591">
              <a:lnSpc>
                <a:spcPct val="150000"/>
              </a:lnSpc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            4)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현재 확보된 데이터 만으로 공정을 예측해 보았습니다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228591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           5) 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새로운 </a:t>
            </a:r>
            <a:r>
              <a:rPr lang="ko-KR" altLang="en-US" sz="1400" b="1" kern="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관리상하한</a:t>
            </a:r>
            <a:r>
              <a:rPr lang="ko-KR" altLang="en-US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제시</a:t>
            </a: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 </a:t>
            </a:r>
          </a:p>
          <a:p>
            <a:pPr marL="228591">
              <a:lnSpc>
                <a:spcPct val="150000"/>
              </a:lnSpc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과제 요약 및 앞으로의 방향성 제안</a:t>
            </a:r>
            <a:endParaRPr lang="en-US" altLang="ko-KR" sz="1400" b="1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  <a:p>
            <a:pPr marL="228591">
              <a:lnSpc>
                <a:spcPct val="150000"/>
              </a:lnSpc>
              <a:defRPr/>
            </a:pPr>
            <a:endParaRPr lang="en-US" altLang="ko-KR" sz="1400" b="1" kern="0" dirty="0" smtClean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3)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원인을 분석 해 보았습니다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smtClean="0">
                <a:latin typeface="+mj-ea"/>
              </a:rPr>
              <a:t>(4/4)</a:t>
            </a:r>
            <a:endParaRPr lang="en-US" altLang="ko-KR" dirty="0">
              <a:latin typeface="+mj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96172"/>
              </p:ext>
            </p:extLst>
          </p:nvPr>
        </p:nvGraphicFramePr>
        <p:xfrm>
          <a:off x="396587" y="2027383"/>
          <a:ext cx="9329304" cy="3588328"/>
        </p:xfrm>
        <a:graphic>
          <a:graphicData uri="http://schemas.openxmlformats.org/drawingml/2006/table">
            <a:tbl>
              <a:tblPr/>
              <a:tblGrid>
                <a:gridCol w="724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5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9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591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 그룹 평균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비정상 그룹 평균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경계값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하한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상한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높으면 안 좋은 값인데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정상이 더 높음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높으면 안 좋은 값인데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정상이 더 높음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높으면 안 좋은 값인데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정상이 더 높음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높으면 안 좋은 값인데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정상이 더 높음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 없음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높으면 안 좋은 값인데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정상이 더 높음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높으면 안 좋은 값인데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정상이 더 높음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높으면 안 좋은 값인데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정상이 더 높음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의미 없음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높으면 안 좋은 값인데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정상이 더 높음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08"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낮으면 안 좋은 값인데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정상이 더 낮음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93101" y="1492310"/>
            <a:ext cx="48123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유의수준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5%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에서 차이가 나는 그룹간을 더 확인 해 보면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..</a:t>
            </a:r>
            <a:endParaRPr lang="ko-KR" altLang="en-US" sz="1300" b="1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9613" y="5852513"/>
            <a:ext cx="90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예상했던 결과와 반대결과가 나옴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현재 관리한계 기준 단선 발생 그룹이 더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정상스럽고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ㅇㅇ그룹이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더 비정상 스러움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30962" y="833613"/>
            <a:ext cx="9870287" cy="350865"/>
            <a:chOff x="130963" y="833613"/>
            <a:chExt cx="5157526" cy="350865"/>
          </a:xfrm>
        </p:grpSpPr>
        <p:sp>
          <p:nvSpPr>
            <p:cNvPr id="32" name="TextBox 31"/>
            <p:cNvSpPr txBox="1"/>
            <p:nvPr/>
          </p:nvSpPr>
          <p:spPr>
            <a:xfrm>
              <a:off x="130963" y="833613"/>
              <a:ext cx="5157526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ㅇㅇ발생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그룹과 그 외 그룹간의 통계적 차이 분석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525567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9" name="직사각형 8">
            <a:hlinkClick r:id="" action="ppaction://noaction"/>
          </p:cNvPr>
          <p:cNvSpPr/>
          <p:nvPr/>
        </p:nvSpPr>
        <p:spPr>
          <a:xfrm>
            <a:off x="5305425" y="1538790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상세내역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ㅇㅇㅇ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4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>
                <a:latin typeface="+mj-ea"/>
              </a:rPr>
              <a:t>현재 확보된 데이터 만으로 공정을 예측해 보았습니다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smtClean="0">
                <a:latin typeface="+mj-ea"/>
              </a:rPr>
              <a:t>(1/2)</a:t>
            </a:r>
            <a:endParaRPr lang="en-US" altLang="ko-KR" dirty="0">
              <a:latin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7231" y="813098"/>
            <a:ext cx="38749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(1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차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예측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모델 개발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62" name="그룹 61"/>
          <p:cNvGrpSpPr/>
          <p:nvPr/>
        </p:nvGrpSpPr>
        <p:grpSpPr>
          <a:xfrm>
            <a:off x="685800" y="1602241"/>
            <a:ext cx="3789485" cy="1724054"/>
            <a:chOff x="685800" y="1602241"/>
            <a:chExt cx="3789485" cy="1724054"/>
          </a:xfrm>
        </p:grpSpPr>
        <p:sp>
          <p:nvSpPr>
            <p:cNvPr id="63" name="직사각형 62"/>
            <p:cNvSpPr/>
            <p:nvPr/>
          </p:nvSpPr>
          <p:spPr>
            <a:xfrm>
              <a:off x="2269671" y="2179999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964910" y="2179999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589407" y="2467528"/>
              <a:ext cx="654545" cy="229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</a:t>
              </a:r>
              <a:endParaRPr lang="en-US" altLang="ko-KR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69671" y="2467528"/>
              <a:ext cx="654545" cy="229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</a:t>
              </a:r>
              <a:endParaRPr lang="en-US" altLang="ko-KR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59515" y="2467528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654546" y="2179999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en-US" altLang="ko-KR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1" name="직사각형 70">
              <a:hlinkClick r:id="" action="ppaction://noaction"/>
            </p:cNvPr>
            <p:cNvSpPr/>
            <p:nvPr/>
          </p:nvSpPr>
          <p:spPr>
            <a:xfrm>
              <a:off x="1589407" y="2747737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4376" y="2747737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4376" y="2179999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직사각형 73">
              <a:hlinkClick r:id="" action="ppaction://noaction"/>
            </p:cNvPr>
            <p:cNvSpPr/>
            <p:nvPr/>
          </p:nvSpPr>
          <p:spPr>
            <a:xfrm>
              <a:off x="1589407" y="2179999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54546" y="2467528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94376" y="2467528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269671" y="2747737"/>
              <a:ext cx="654545" cy="229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94376" y="1887716"/>
              <a:ext cx="3414715" cy="229091"/>
              <a:chOff x="692153" y="1849745"/>
              <a:chExt cx="3414715" cy="229091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067448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762687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452323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92153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387184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9" name="직사각형 78">
              <a:hlinkClick r:id="" action="ppaction://noaction"/>
            </p:cNvPr>
            <p:cNvSpPr/>
            <p:nvPr/>
          </p:nvSpPr>
          <p:spPr>
            <a:xfrm>
              <a:off x="3654546" y="2747737"/>
              <a:ext cx="654545" cy="229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964910" y="2747737"/>
              <a:ext cx="654545" cy="229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92210" y="3013327"/>
              <a:ext cx="654545" cy="229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</a:t>
              </a:r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587449" y="3013327"/>
              <a:ext cx="654545" cy="229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</a:t>
              </a:r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5800" y="1802295"/>
              <a:ext cx="3789485" cy="1524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21820" y="1602241"/>
              <a:ext cx="92542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/>
                <a:t>X</a:t>
              </a:r>
              <a:r>
                <a:rPr lang="ko-KR" altLang="en-US" sz="1100" smtClean="0"/>
                <a:t>인자</a:t>
              </a:r>
              <a:r>
                <a:rPr lang="en-US" altLang="ko-KR" sz="1100" dirty="0" smtClean="0"/>
                <a:t>(22</a:t>
              </a:r>
              <a:r>
                <a:rPr lang="ko-KR" altLang="en-US" sz="1100" smtClean="0"/>
                <a:t>개</a:t>
              </a:r>
              <a:r>
                <a:rPr lang="en-US" altLang="ko-KR" sz="1100" dirty="0" smtClean="0"/>
                <a:t>)</a:t>
              </a:r>
              <a:endParaRPr lang="en-US" altLang="ko-KR" sz="11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85800" y="3399725"/>
            <a:ext cx="3789485" cy="569329"/>
            <a:chOff x="486508" y="3352040"/>
            <a:chExt cx="3789485" cy="569329"/>
          </a:xfrm>
        </p:grpSpPr>
        <p:sp>
          <p:nvSpPr>
            <p:cNvPr id="91" name="직사각형 90"/>
            <p:cNvSpPr/>
            <p:nvPr/>
          </p:nvSpPr>
          <p:spPr>
            <a:xfrm>
              <a:off x="486508" y="3490547"/>
              <a:ext cx="3789485" cy="4308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698114" y="3352040"/>
              <a:ext cx="14307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/>
                <a:t>X</a:t>
              </a:r>
              <a:r>
                <a:rPr lang="ko-KR" altLang="en-US" sz="1100" smtClean="0"/>
                <a:t>인자 파생 변수</a:t>
              </a:r>
              <a:r>
                <a:rPr lang="en-US" altLang="ko-KR" sz="1100" dirty="0" smtClean="0"/>
                <a:t>(5</a:t>
              </a:r>
              <a:r>
                <a:rPr lang="ko-KR" altLang="en-US" sz="1100" smtClean="0"/>
                <a:t>개</a:t>
              </a:r>
              <a:r>
                <a:rPr lang="en-US" altLang="ko-KR" sz="1100" dirty="0" smtClean="0"/>
                <a:t>)</a:t>
              </a:r>
              <a:endParaRPr lang="en-US" altLang="ko-KR" sz="1100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03876" y="3628722"/>
              <a:ext cx="3414715" cy="229091"/>
              <a:chOff x="692153" y="1849745"/>
              <a:chExt cx="3414715" cy="229091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067448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762687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52323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692153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387184" y="1849745"/>
                <a:ext cx="654545" cy="2290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err="1" smtClean="0">
                    <a:solidFill>
                      <a:schemeClr val="bg1"/>
                    </a:solidFill>
                    <a:latin typeface="+mn-ea"/>
                  </a:rPr>
                  <a:t>ㅇㅇ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685800" y="4042484"/>
            <a:ext cx="3789485" cy="569329"/>
            <a:chOff x="709247" y="4163864"/>
            <a:chExt cx="3789485" cy="569329"/>
          </a:xfrm>
        </p:grpSpPr>
        <p:sp>
          <p:nvSpPr>
            <p:cNvPr id="100" name="직사각형 99"/>
            <p:cNvSpPr/>
            <p:nvPr/>
          </p:nvSpPr>
          <p:spPr>
            <a:xfrm>
              <a:off x="709247" y="4302371"/>
              <a:ext cx="3789485" cy="4308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69127" y="4163864"/>
              <a:ext cx="7342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/>
                <a:t>Y</a:t>
              </a:r>
              <a:r>
                <a:rPr lang="ko-KR" altLang="en-US" sz="1100" smtClean="0"/>
                <a:t>인자</a:t>
              </a:r>
              <a:endParaRPr lang="en-US" altLang="ko-KR" sz="11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236727" y="4422867"/>
              <a:ext cx="720000" cy="25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10307" y="1260183"/>
            <a:ext cx="443315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단선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Lot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ㅇㅇ건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포함하여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ㅇㅇ행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데이터를 기계학습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0307" y="4871287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데이터를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1:1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비율로 나누어 학습하고 검증함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126142" y="833613"/>
            <a:ext cx="4250629" cy="350865"/>
            <a:chOff x="5126142" y="833613"/>
            <a:chExt cx="4250629" cy="350865"/>
          </a:xfrm>
        </p:grpSpPr>
        <p:sp>
          <p:nvSpPr>
            <p:cNvPr id="151" name="TextBox 150"/>
            <p:cNvSpPr txBox="1"/>
            <p:nvPr/>
          </p:nvSpPr>
          <p:spPr>
            <a:xfrm>
              <a:off x="5372839" y="833613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(1</a:t>
              </a:r>
              <a:r>
                <a:rPr kumimoji="1" lang="ko-KR" alt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차</a:t>
              </a:r>
              <a:r>
                <a:rPr kumimoji="1" lang="en-US" altLang="ko-KR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) </a:t>
              </a:r>
              <a:r>
                <a:rPr kumimoji="1"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ㅇㅇ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예측 모델 성능과 </a:t>
              </a:r>
              <a:r>
                <a:rPr kumimoji="1" lang="ko-KR" alt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유효변수</a:t>
              </a: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53" name="TextBox 152"/>
          <p:cNvSpPr txBox="1"/>
          <p:nvPr/>
        </p:nvSpPr>
        <p:spPr>
          <a:xfrm>
            <a:off x="5120787" y="1239264"/>
            <a:ext cx="4504924" cy="552835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가지 머신러닝 알고리즘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(Logistic Regression, Decision Tree, Random </a:t>
            </a:r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Forest)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으로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학습 및 검증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46290"/>
              </p:ext>
            </p:extLst>
          </p:nvPr>
        </p:nvGraphicFramePr>
        <p:xfrm>
          <a:off x="5213639" y="1921729"/>
          <a:ext cx="4416138" cy="733425"/>
        </p:xfrm>
        <a:graphic>
          <a:graphicData uri="http://schemas.openxmlformats.org/drawingml/2006/table">
            <a:tbl>
              <a:tblPr/>
              <a:tblGrid>
                <a:gridCol w="490682">
                  <a:extLst>
                    <a:ext uri="{9D8B030D-6E8A-4147-A177-3AD203B41FA5}">
                      <a16:colId xmlns:a16="http://schemas.microsoft.com/office/drawing/2014/main" val="2439859525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1916038166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757577571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3806003778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3141757827"/>
                    </a:ext>
                  </a:extLst>
                </a:gridCol>
              </a:tblGrid>
              <a:tr h="14668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구분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Logistic Regress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Decision Tree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0556"/>
                  </a:ext>
                </a:extLst>
              </a:tr>
              <a:tr h="14668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653170"/>
                  </a:ext>
                </a:extLst>
              </a:tr>
              <a:tr h="1466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84577"/>
                  </a:ext>
                </a:extLst>
              </a:tr>
              <a:tr h="1466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08296"/>
                  </a:ext>
                </a:extLst>
              </a:tr>
              <a:tr h="1466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76669"/>
                  </a:ext>
                </a:extLst>
              </a:tr>
            </a:tbl>
          </a:graphicData>
        </a:graphic>
      </p:graphicFrame>
      <p:sp>
        <p:nvSpPr>
          <p:cNvPr id="157" name="TextBox 156"/>
          <p:cNvSpPr txBox="1"/>
          <p:nvPr/>
        </p:nvSpPr>
        <p:spPr>
          <a:xfrm>
            <a:off x="5213639" y="2664516"/>
            <a:ext cx="4504924" cy="313988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lvl="1"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Random Forest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의 성능이 가장 우수함</a:t>
            </a: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80868"/>
              </p:ext>
            </p:extLst>
          </p:nvPr>
        </p:nvGraphicFramePr>
        <p:xfrm>
          <a:off x="5201491" y="3134896"/>
          <a:ext cx="447738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알고리즘</a:t>
                      </a:r>
                      <a:endParaRPr lang="en-US" altLang="ko-KR" sz="80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오답수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(%)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미검율</a:t>
                      </a:r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(%)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재현율</a:t>
                      </a:r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(%)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과검율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AUROC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/>
                        </a:rPr>
                        <a:t>Logistic Regression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/>
                        </a:rPr>
                        <a:t>Decision Tree</a:t>
                      </a:r>
                      <a:r>
                        <a:rPr kumimoji="1"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/>
                        </a:rPr>
                        <a:t>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/>
                        </a:rPr>
                        <a:t>Random Forest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5120787" y="5183774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머신러닝이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추정하는 단선 인자와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단선 방지방안은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5372591" y="5536939"/>
            <a:ext cx="4051728" cy="598657"/>
            <a:chOff x="5372591" y="5254853"/>
            <a:chExt cx="4051728" cy="598657"/>
          </a:xfrm>
        </p:grpSpPr>
        <p:sp>
          <p:nvSpPr>
            <p:cNvPr id="163" name="TextBox 162"/>
            <p:cNvSpPr txBox="1"/>
            <p:nvPr/>
          </p:nvSpPr>
          <p:spPr>
            <a:xfrm>
              <a:off x="5448557" y="5275026"/>
              <a:ext cx="46814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9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등</a:t>
              </a:r>
              <a:endPara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120909" y="5283990"/>
              <a:ext cx="46814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9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등</a:t>
              </a:r>
              <a:endPara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93261" y="5292954"/>
              <a:ext cx="46814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9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등</a:t>
              </a:r>
              <a:endPara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587500" y="5269507"/>
              <a:ext cx="46814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9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등</a:t>
              </a:r>
              <a:endPara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320193" y="5254853"/>
              <a:ext cx="468149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5</a:t>
              </a:r>
              <a:r>
                <a:rPr lang="ko-KR" altLang="en-US" sz="90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등</a:t>
              </a:r>
              <a:endParaRPr lang="en-US" altLang="ko-KR" sz="9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956170" y="5530345"/>
              <a:ext cx="46814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…</a:t>
              </a:r>
              <a:endParaRPr lang="en-US" altLang="ko-KR" sz="1000" b="1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372591" y="5571576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en-US" altLang="ko-KR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6101240" y="5571576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818064" y="5571575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7546713" y="5571574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8292052" y="5571574"/>
              <a:ext cx="654545" cy="2290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5172076" y="4131077"/>
            <a:ext cx="4504924" cy="903700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lvl="1"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Poor Model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확보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: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아직 정확한 예측이라고 할 수 없으나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반대로 말하면 데이터가 예측 할 수 있는 인자를 가지고 있는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“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초기 모델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＂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임</a:t>
            </a:r>
          </a:p>
        </p:txBody>
      </p:sp>
      <p:sp>
        <p:nvSpPr>
          <p:cNvPr id="105" name="직사각형 104">
            <a:hlinkClick r:id="rId2" action="ppaction://hlinksldjump"/>
          </p:cNvPr>
          <p:cNvSpPr/>
          <p:nvPr/>
        </p:nvSpPr>
        <p:spPr>
          <a:xfrm>
            <a:off x="8680938" y="1541584"/>
            <a:ext cx="520212" cy="249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Decision </a:t>
            </a:r>
            <a:r>
              <a:rPr lang="en-US" altLang="ko-KR" sz="800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Tree </a:t>
            </a:r>
            <a:r>
              <a:rPr lang="ko-KR" altLang="en-US" sz="800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hlinkClick r:id="rId3" action="ppaction://hlinksldjump"/>
          </p:cNvPr>
          <p:cNvSpPr/>
          <p:nvPr/>
        </p:nvSpPr>
        <p:spPr>
          <a:xfrm>
            <a:off x="3956537" y="808159"/>
            <a:ext cx="767863" cy="249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모델과 알고리즘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hlinkClick r:id="rId4" action="ppaction://hlinksldjump"/>
          </p:cNvPr>
          <p:cNvSpPr/>
          <p:nvPr/>
        </p:nvSpPr>
        <p:spPr>
          <a:xfrm>
            <a:off x="3985112" y="4932484"/>
            <a:ext cx="672613" cy="191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머신러닝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19649"/>
              </p:ext>
            </p:extLst>
          </p:nvPr>
        </p:nvGraphicFramePr>
        <p:xfrm>
          <a:off x="684971" y="5286939"/>
          <a:ext cx="3765649" cy="887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82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현황</a:t>
                      </a:r>
                      <a:endParaRPr lang="en-US" altLang="ko-KR" sz="900" b="1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단선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정상</a:t>
                      </a:r>
                      <a:r>
                        <a:rPr lang="en-US" altLang="ko-KR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단선 아님</a:t>
                      </a:r>
                      <a:r>
                        <a:rPr lang="en-US" altLang="ko-KR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합계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82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학습</a:t>
                      </a:r>
                      <a:endParaRPr lang="en-US" altLang="ko-KR" sz="900" b="1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2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검증</a:t>
                      </a:r>
                      <a:endParaRPr lang="en-US" altLang="ko-KR" sz="900" b="1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82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합계</a:t>
                      </a:r>
                      <a:endParaRPr lang="en-US" altLang="ko-KR" sz="900" b="1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5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 </a:t>
            </a:r>
            <a:r>
              <a:rPr lang="en-US" altLang="ko-KR" dirty="0" smtClean="0">
                <a:latin typeface="+mj-ea"/>
              </a:rPr>
              <a:t>OOO </a:t>
            </a:r>
            <a:r>
              <a:rPr lang="en-US" altLang="ko-KR" dirty="0">
                <a:latin typeface="+mj-ea"/>
              </a:rPr>
              <a:t>– 4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>
                <a:latin typeface="+mj-ea"/>
              </a:rPr>
              <a:t>현재 확보된 데이터 만으로 공정을 예측해 보았습니다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smtClean="0">
                <a:latin typeface="+mj-ea"/>
              </a:rPr>
              <a:t>(2/2)</a:t>
            </a:r>
            <a:endParaRPr lang="en-US" altLang="ko-KR" dirty="0">
              <a:latin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53926"/>
              </p:ext>
            </p:extLst>
          </p:nvPr>
        </p:nvGraphicFramePr>
        <p:xfrm>
          <a:off x="478816" y="1717871"/>
          <a:ext cx="3949803" cy="2977224"/>
        </p:xfrm>
        <a:graphic>
          <a:graphicData uri="http://schemas.openxmlformats.org/drawingml/2006/table">
            <a:tbl>
              <a:tblPr/>
              <a:tblGrid>
                <a:gridCol w="41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810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납품 회사명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0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102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102">
                <a:tc gridSpan="3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102"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1853" y="4988121"/>
            <a:ext cx="441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단선이라고 클레임을 준 회사와 그렇지 않은 회사로 나뉨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따라서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단선이라고 보고해 주는 회사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노란색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부분인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만으로 학습 시도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31" y="813098"/>
            <a:ext cx="38749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ㅇㅇ선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예측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모델 개발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10307" y="1260183"/>
            <a:ext cx="443315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확보된 데이터를 납품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회사 별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단선 현황으로 정리</a:t>
            </a:r>
            <a:endParaRPr lang="ko-KR" altLang="en-US" sz="1300" b="1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126142" y="833613"/>
            <a:ext cx="4250629" cy="350865"/>
            <a:chOff x="5126142" y="833613"/>
            <a:chExt cx="4250629" cy="350865"/>
          </a:xfrm>
        </p:grpSpPr>
        <p:sp>
          <p:nvSpPr>
            <p:cNvPr id="18" name="TextBox 17"/>
            <p:cNvSpPr txBox="1"/>
            <p:nvPr/>
          </p:nvSpPr>
          <p:spPr>
            <a:xfrm>
              <a:off x="5372839" y="833613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en-US" altLang="ko-KR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(</a:t>
              </a:r>
              <a:r>
                <a:rPr kumimoji="1"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ㅇ차</a:t>
              </a:r>
              <a:r>
                <a:rPr kumimoji="1" lang="en-US" altLang="ko-KR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) </a:t>
              </a:r>
              <a:r>
                <a:rPr kumimoji="1"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ㅇㅇ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예측 모델 성능과 </a:t>
              </a:r>
              <a:r>
                <a:rPr kumimoji="1" lang="ko-KR" alt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유효변수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5120787" y="1239264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동일한 알고리즘으로 기계학습 시도하여 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3639" y="2388291"/>
            <a:ext cx="4504924" cy="313988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lvl="1"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Random Forest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의 성능이 가장 우수함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59605"/>
              </p:ext>
            </p:extLst>
          </p:nvPr>
        </p:nvGraphicFramePr>
        <p:xfrm>
          <a:off x="5201491" y="2744371"/>
          <a:ext cx="4370062" cy="7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알고리즘</a:t>
                      </a:r>
                      <a:endParaRPr lang="en-US" altLang="ko-KR" sz="80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오답수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정확도</a:t>
                      </a:r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(%)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미검율</a:t>
                      </a:r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(%)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재현율</a:t>
                      </a:r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(%)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과검율</a:t>
                      </a:r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(%)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AUROC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기존</a:t>
                      </a:r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AUROC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/>
                        </a:rPr>
                        <a:t>Logistic Regression</a:t>
                      </a: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/>
                        </a:rPr>
                        <a:t>Decision Tree</a:t>
                      </a:r>
                      <a:r>
                        <a:rPr kumimoji="1"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/>
                        </a:rPr>
                        <a:t>　</a:t>
                      </a: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/>
                        </a:rPr>
                        <a:t>Random Forest</a:t>
                      </a: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71417" y="4358692"/>
            <a:ext cx="46814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4241" y="4358692"/>
            <a:ext cx="46814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7065" y="4358692"/>
            <a:ext cx="46814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79889" y="4358692"/>
            <a:ext cx="46814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4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82712" y="4358692"/>
            <a:ext cx="46814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5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94392" y="4554208"/>
            <a:ext cx="468149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…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64023" y="4637053"/>
            <a:ext cx="654545" cy="2290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62005" y="4637052"/>
            <a:ext cx="654545" cy="2290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55357" y="4637051"/>
            <a:ext cx="654545" cy="2290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>
            <a:hlinkClick r:id="" action="ppaction://noaction"/>
          </p:cNvPr>
          <p:cNvSpPr/>
          <p:nvPr/>
        </p:nvSpPr>
        <p:spPr>
          <a:xfrm>
            <a:off x="8156657" y="4642727"/>
            <a:ext cx="654545" cy="2290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447601" y="4637051"/>
            <a:ext cx="654545" cy="2290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5194" y="4911420"/>
            <a:ext cx="66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↓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54841" y="4911420"/>
            <a:ext cx="66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↑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57852" y="4911420"/>
            <a:ext cx="66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↑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40437" y="4911420"/>
            <a:ext cx="662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↑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20787" y="4051254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머신러닝이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추정하는 단선 인자와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단선 방지방안은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10176" y="3594791"/>
            <a:ext cx="4504924" cy="349702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lvl="1"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AUROC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기준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ㅇㅇ이므로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, Poor Model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확보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787" y="5422854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직관적으로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통계적으로 해당 방지방안 검토 필요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1601" y="5690291"/>
            <a:ext cx="4504924" cy="349702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lvl="1"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ㅇㅇ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9" name="직사각형 48">
            <a:hlinkClick r:id="" action="ppaction://noaction"/>
          </p:cNvPr>
          <p:cNvSpPr/>
          <p:nvPr/>
        </p:nvSpPr>
        <p:spPr>
          <a:xfrm>
            <a:off x="5439937" y="5203852"/>
            <a:ext cx="551276" cy="181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 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hlinkClick r:id="" action="ppaction://noaction"/>
          </p:cNvPr>
          <p:cNvSpPr/>
          <p:nvPr/>
        </p:nvSpPr>
        <p:spPr>
          <a:xfrm>
            <a:off x="6297187" y="5194327"/>
            <a:ext cx="551276" cy="181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 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83257"/>
              </p:ext>
            </p:extLst>
          </p:nvPr>
        </p:nvGraphicFramePr>
        <p:xfrm>
          <a:off x="5175539" y="1616929"/>
          <a:ext cx="4416138" cy="733425"/>
        </p:xfrm>
        <a:graphic>
          <a:graphicData uri="http://schemas.openxmlformats.org/drawingml/2006/table">
            <a:tbl>
              <a:tblPr/>
              <a:tblGrid>
                <a:gridCol w="490682">
                  <a:extLst>
                    <a:ext uri="{9D8B030D-6E8A-4147-A177-3AD203B41FA5}">
                      <a16:colId xmlns:a16="http://schemas.microsoft.com/office/drawing/2014/main" val="2439859525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1916038166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757577571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3806003778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682">
                  <a:extLst>
                    <a:ext uri="{9D8B030D-6E8A-4147-A177-3AD203B41FA5}">
                      <a16:colId xmlns:a16="http://schemas.microsoft.com/office/drawing/2014/main" val="3141757827"/>
                    </a:ext>
                  </a:extLst>
                </a:gridCol>
              </a:tblGrid>
              <a:tr h="14668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구분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Logistic Regress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Decision Tree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0556"/>
                  </a:ext>
                </a:extLst>
              </a:tr>
              <a:tr h="14668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653170"/>
                  </a:ext>
                </a:extLst>
              </a:tr>
              <a:tr h="1466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84577"/>
                  </a:ext>
                </a:extLst>
              </a:tr>
              <a:tr h="1466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08296"/>
                  </a:ext>
                </a:extLst>
              </a:tr>
              <a:tr h="1466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7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3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4.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1) </a:t>
            </a:r>
            <a:r>
              <a:rPr lang="ko-KR" altLang="en-US" dirty="0">
                <a:latin typeface="+mj-ea"/>
              </a:rPr>
              <a:t>데이터를 </a:t>
            </a:r>
            <a:r>
              <a:rPr lang="ko-KR" altLang="en-US" dirty="0" smtClean="0">
                <a:latin typeface="+mj-ea"/>
              </a:rPr>
              <a:t>연결하고 이해하였습니다</a:t>
            </a:r>
            <a:r>
              <a:rPr lang="en-US" altLang="ko-KR" dirty="0">
                <a:latin typeface="+mj-ea"/>
              </a:rPr>
              <a:t>.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7231" y="813098"/>
            <a:ext cx="38749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데이터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전처리 및 마트 구축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77" name="그룹 76"/>
          <p:cNvGrpSpPr/>
          <p:nvPr/>
        </p:nvGrpSpPr>
        <p:grpSpPr>
          <a:xfrm>
            <a:off x="5126142" y="833613"/>
            <a:ext cx="4250629" cy="350865"/>
            <a:chOff x="5126142" y="833613"/>
            <a:chExt cx="4250629" cy="350865"/>
          </a:xfrm>
        </p:grpSpPr>
        <p:sp>
          <p:nvSpPr>
            <p:cNvPr id="78" name="TextBox 77"/>
            <p:cNvSpPr txBox="1"/>
            <p:nvPr/>
          </p:nvSpPr>
          <p:spPr>
            <a:xfrm>
              <a:off x="5372839" y="833613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ㅇㅇ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확보 데이터 현황 정리 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320187" y="1239264"/>
            <a:ext cx="4318488" cy="552835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』, 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』, 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를 생산일자 및 보빈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로 연결하여 분석 마트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구성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787" y="1239264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』: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각 공정 상태를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10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분 단위로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센싱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120787" y="4338553"/>
            <a:ext cx="4504924" cy="28910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』: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하루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ㅇㅇ보빈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당 </a:t>
            </a:r>
            <a:r>
              <a:rPr lang="ko-KR" altLang="en-US" sz="1300" b="1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각선의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상태를 검사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50416" y="1915944"/>
            <a:ext cx="15148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『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공정데이터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』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~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ㅇㅇ행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X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ㅇㅇ열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38564" y="2713172"/>
            <a:ext cx="15148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『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ㅇㅇ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문제데이터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』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~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ㅇㅇ행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X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ㅇㅇ열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6150" y="3478053"/>
            <a:ext cx="15148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『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ㅇㅇ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』</a:t>
            </a:r>
            <a:endParaRPr lang="en-US" altLang="ko-KR" sz="10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~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ㅇㅇ행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X 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ㅇㅇ열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cxnSp>
        <p:nvCxnSpPr>
          <p:cNvPr id="31" name="구부러진 연결선 30"/>
          <p:cNvCxnSpPr>
            <a:endCxn id="39" idx="7"/>
          </p:cNvCxnSpPr>
          <p:nvPr/>
        </p:nvCxnSpPr>
        <p:spPr>
          <a:xfrm rot="16200000" flipH="1">
            <a:off x="925073" y="2653395"/>
            <a:ext cx="120891" cy="191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926775" y="2520609"/>
            <a:ext cx="66675" cy="66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구부러진 연결선 33"/>
          <p:cNvCxnSpPr>
            <a:stCxn id="38" idx="7"/>
            <a:endCxn id="37" idx="4"/>
          </p:cNvCxnSpPr>
          <p:nvPr/>
        </p:nvCxnSpPr>
        <p:spPr>
          <a:xfrm rot="5400000" flipH="1" flipV="1">
            <a:off x="1646955" y="3397861"/>
            <a:ext cx="126194" cy="32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678351" y="3269725"/>
            <a:ext cx="66675" cy="66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651505" y="3452830"/>
            <a:ext cx="66675" cy="66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38180" y="2713650"/>
            <a:ext cx="66675" cy="66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132510" y="3572156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문제데이터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』: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기존 수기 일지를 조사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0534" y="4253267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총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X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ㅇㅇ열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초기 데이터 마트 구축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88577"/>
              </p:ext>
            </p:extLst>
          </p:nvPr>
        </p:nvGraphicFramePr>
        <p:xfrm>
          <a:off x="582325" y="4683630"/>
          <a:ext cx="4010420" cy="141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90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공정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밀착성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검사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발생여부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보빈 기준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공정 조건 기준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8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97,006</a:t>
                      </a:r>
                      <a:endParaRPr lang="ko-KR" altLang="en-US" sz="900" kern="120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발생</a:t>
                      </a:r>
                      <a:r>
                        <a:rPr lang="en-US" altLang="ko-KR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X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내역 있음</a:t>
                      </a: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내역 없음</a:t>
                      </a: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발생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내역 없음</a:t>
                      </a: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결측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736"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4.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</a:t>
            </a:r>
            <a:r>
              <a:rPr lang="en-US" altLang="ko-KR" dirty="0" smtClean="0">
                <a:latin typeface="+mj-ea"/>
              </a:rPr>
              <a:t>2) </a:t>
            </a:r>
            <a:r>
              <a:rPr lang="ko-KR" altLang="en-US" dirty="0">
                <a:latin typeface="+mj-ea"/>
              </a:rPr>
              <a:t>데이터에 </a:t>
            </a:r>
            <a:r>
              <a:rPr lang="ko-KR" altLang="en-US" dirty="0" err="1" smtClean="0">
                <a:latin typeface="+mj-ea"/>
              </a:rPr>
              <a:t>귀울</a:t>
            </a:r>
            <a:r>
              <a:rPr lang="ko-KR" altLang="en-US" dirty="0" smtClean="0">
                <a:latin typeface="+mj-ea"/>
              </a:rPr>
              <a:t> 기울여 보았습니다</a:t>
            </a:r>
            <a:r>
              <a:rPr lang="en-US" altLang="ko-KR" dirty="0" smtClean="0">
                <a:latin typeface="+mj-ea"/>
              </a:rPr>
              <a:t>. (1/2)</a:t>
            </a:r>
            <a:endParaRPr lang="en-US" altLang="ko-KR" dirty="0">
              <a:latin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231" y="813098"/>
            <a:ext cx="38749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각 공정들간의 상관성 분석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5" name="그룹 24"/>
          <p:cNvGrpSpPr/>
          <p:nvPr/>
        </p:nvGrpSpPr>
        <p:grpSpPr>
          <a:xfrm>
            <a:off x="5126142" y="833613"/>
            <a:ext cx="4250629" cy="350865"/>
            <a:chOff x="5126142" y="833613"/>
            <a:chExt cx="4250629" cy="350865"/>
          </a:xfrm>
        </p:grpSpPr>
        <p:sp>
          <p:nvSpPr>
            <p:cNvPr id="27" name="TextBox 26"/>
            <p:cNvSpPr txBox="1"/>
            <p:nvPr/>
          </p:nvSpPr>
          <p:spPr>
            <a:xfrm>
              <a:off x="5372839" y="833613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각 검사항목간의 상관성 분석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20187" y="1239264"/>
            <a:ext cx="4318488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설정값대로 실제값이 셋팅 되는가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607" y="1549596"/>
            <a:ext cx="4314447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~~~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있음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2146"/>
              </p:ext>
            </p:extLst>
          </p:nvPr>
        </p:nvGraphicFramePr>
        <p:xfrm>
          <a:off x="445423" y="2250827"/>
          <a:ext cx="4082098" cy="2081032"/>
        </p:xfrm>
        <a:graphic>
          <a:graphicData uri="http://schemas.openxmlformats.org/drawingml/2006/table">
            <a:tbl>
              <a:tblPr firstRow="1" firstCol="1" bandRow="1"/>
              <a:tblGrid>
                <a:gridCol w="6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4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상관</a:t>
                      </a:r>
                      <a:r>
                        <a:rPr lang="ko-KR" altLang="en-US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공정 설정</a:t>
                      </a: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실제 내역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추정 원인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779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10662" y="4471902"/>
            <a:ext cx="4318488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각 측정값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구간별 변화 정도는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0782" y="4730214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전후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구간별 상관성을 조사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예상과는 상이한 현상 발견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093676" y="1242928"/>
            <a:ext cx="5075358" cy="627644"/>
            <a:chOff x="320187" y="753489"/>
            <a:chExt cx="5075358" cy="627644"/>
          </a:xfrm>
        </p:grpSpPr>
        <p:sp>
          <p:nvSpPr>
            <p:cNvPr id="47" name="TextBox 46"/>
            <p:cNvSpPr txBox="1"/>
            <p:nvPr/>
          </p:nvSpPr>
          <p:spPr>
            <a:xfrm>
              <a:off x="320187" y="753489"/>
              <a:ext cx="4318488" cy="312769"/>
            </a:xfrm>
            <a:prstGeom prst="rect">
              <a:avLst/>
            </a:prstGeom>
            <a:noFill/>
          </p:spPr>
          <p:txBody>
            <a:bodyPr wrap="square" lIns="72000" tIns="36000" rIns="36000" bIns="36000" rtlCol="0">
              <a:spAutoFit/>
            </a:bodyPr>
            <a:lstStyle/>
            <a:p>
              <a:pPr marL="0" lvl="1">
                <a:lnSpc>
                  <a:spcPct val="120000"/>
                </a:lnSpc>
                <a:spcAft>
                  <a:spcPts val="600"/>
                </a:spcAft>
              </a:pPr>
              <a:r>
                <a:rPr lang="en-US" altLang="ko-KR" sz="13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Q. </a:t>
              </a:r>
              <a:r>
                <a:rPr lang="ko-KR" altLang="en-US" sz="13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측정하는 </a:t>
              </a:r>
              <a:r>
                <a:rPr lang="ko-KR" altLang="en-US" sz="13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ㅇㅇ</a:t>
              </a:r>
              <a:r>
                <a:rPr lang="ko-KR" altLang="en-US" sz="13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13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크기 </a:t>
              </a:r>
              <a:r>
                <a:rPr lang="ko-KR" altLang="en-US" sz="13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값들간의</a:t>
              </a:r>
              <a:r>
                <a:rPr lang="ko-KR" altLang="en-US" sz="13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 상관성은 어떠한가</a:t>
              </a:r>
              <a:r>
                <a:rPr lang="en-US" altLang="ko-KR" sz="13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?</a:t>
              </a:r>
              <a:endPara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6152" y="1011801"/>
              <a:ext cx="4909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bg2">
                      <a:lumMod val="25000"/>
                    </a:schemeClr>
                  </a:solidFill>
                </a:rPr>
                <a:t>A. </a:t>
              </a:r>
              <a:r>
                <a:rPr lang="ko-KR" altLang="en-US" sz="1200" smtClean="0">
                  <a:solidFill>
                    <a:schemeClr val="bg2">
                      <a:lumMod val="25000"/>
                    </a:schemeClr>
                  </a:solidFill>
                </a:rPr>
                <a:t>상관성이 큰 경우와 그렇지 않은 경우들이 존재함</a:t>
              </a:r>
              <a:endParaRPr lang="ko-KR" alt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5667802" y="4551474"/>
            <a:ext cx="593896" cy="2111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ㅇㅇ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979501" y="5030576"/>
            <a:ext cx="539905" cy="2111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ㅇㅇㅇ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407645" y="5030576"/>
            <a:ext cx="539905" cy="2111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</a:rPr>
              <a:t>ㅇㅇ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9" name="직선 연결선 88"/>
          <p:cNvCxnSpPr>
            <a:stCxn id="87" idx="3"/>
            <a:endCxn id="88" idx="1"/>
          </p:cNvCxnSpPr>
          <p:nvPr/>
        </p:nvCxnSpPr>
        <p:spPr>
          <a:xfrm>
            <a:off x="5519406" y="5136148"/>
            <a:ext cx="88823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5111647" y="5805764"/>
            <a:ext cx="653286" cy="1745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/>
                </a:solidFill>
              </a:rPr>
              <a:t>ㅇㅇ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>
            <a:endCxn id="90" idx="3"/>
          </p:cNvCxnSpPr>
          <p:nvPr/>
        </p:nvCxnSpPr>
        <p:spPr>
          <a:xfrm flipH="1">
            <a:off x="5764933" y="5892547"/>
            <a:ext cx="401913" cy="46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87" idx="0"/>
            <a:endCxn id="86" idx="1"/>
          </p:cNvCxnSpPr>
          <p:nvPr/>
        </p:nvCxnSpPr>
        <p:spPr>
          <a:xfrm flipV="1">
            <a:off x="5249454" y="4657047"/>
            <a:ext cx="418348" cy="3735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8" idx="0"/>
            <a:endCxn id="86" idx="3"/>
          </p:cNvCxnSpPr>
          <p:nvPr/>
        </p:nvCxnSpPr>
        <p:spPr>
          <a:xfrm flipH="1" flipV="1">
            <a:off x="6261698" y="4657047"/>
            <a:ext cx="415900" cy="3735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7" idx="2"/>
            <a:endCxn id="90" idx="0"/>
          </p:cNvCxnSpPr>
          <p:nvPr/>
        </p:nvCxnSpPr>
        <p:spPr>
          <a:xfrm>
            <a:off x="5249454" y="5241722"/>
            <a:ext cx="188836" cy="5640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8" idx="2"/>
            <a:endCxn id="96" idx="0"/>
          </p:cNvCxnSpPr>
          <p:nvPr/>
        </p:nvCxnSpPr>
        <p:spPr>
          <a:xfrm flipH="1">
            <a:off x="6498438" y="5241722"/>
            <a:ext cx="179160" cy="57554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6179648" y="5817271"/>
            <a:ext cx="637579" cy="2111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tx1"/>
                </a:solidFill>
              </a:rPr>
              <a:t>ㅇㅇ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/>
          <p:cNvCxnSpPr>
            <a:stCxn id="96" idx="0"/>
            <a:endCxn id="87" idx="3"/>
          </p:cNvCxnSpPr>
          <p:nvPr/>
        </p:nvCxnSpPr>
        <p:spPr>
          <a:xfrm flipH="1" flipV="1">
            <a:off x="5519406" y="5136149"/>
            <a:ext cx="979032" cy="6811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0" idx="0"/>
            <a:endCxn id="88" idx="1"/>
          </p:cNvCxnSpPr>
          <p:nvPr/>
        </p:nvCxnSpPr>
        <p:spPr>
          <a:xfrm flipV="1">
            <a:off x="5438290" y="5136149"/>
            <a:ext cx="969355" cy="66961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165912" y="4578805"/>
            <a:ext cx="4509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0.6870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289049" y="4552923"/>
            <a:ext cx="4509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0.8098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961654" y="5444839"/>
            <a:ext cx="4509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0.6885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738044" y="4868935"/>
            <a:ext cx="4509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0.8006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358471" y="5245109"/>
            <a:ext cx="4509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0.6578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101742" y="5245109"/>
            <a:ext cx="4509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0.6908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752113" y="5573861"/>
            <a:ext cx="4509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0.7638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511812" y="5433672"/>
            <a:ext cx="4509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 smtClean="0">
                <a:latin typeface="+mn-ea"/>
              </a:rPr>
              <a:t>0.7353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97659" y="3974782"/>
            <a:ext cx="310748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</a:rPr>
              <a:t>각 검사 항목별 상관성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</a:rPr>
              <a:t>이상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)]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25983"/>
              </p:ext>
            </p:extLst>
          </p:nvPr>
        </p:nvGraphicFramePr>
        <p:xfrm>
          <a:off x="7919172" y="1891094"/>
          <a:ext cx="1587818" cy="1947234"/>
        </p:xfrm>
        <a:graphic>
          <a:graphicData uri="http://schemas.openxmlformats.org/drawingml/2006/table">
            <a:tbl>
              <a:tblPr firstRow="1" firstCol="1" bandRow="1"/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90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항목</a:t>
                      </a:r>
                      <a:r>
                        <a:rPr lang="en-US" altLang="ko-KR" sz="8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항목</a:t>
                      </a:r>
                      <a:r>
                        <a:rPr lang="en-US" altLang="ko-KR" sz="8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ko-KR" sz="8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상관성 </a:t>
                      </a:r>
                      <a:endParaRPr lang="ko-KR" sz="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①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②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③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④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①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③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②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④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70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⑤</a:t>
                      </a:r>
                      <a:endParaRPr lang="en-US" altLang="ko-KR" sz="8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①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②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70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③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④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0270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⑥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①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0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②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0270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③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④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924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⑤</a:t>
                      </a:r>
                      <a:endParaRPr lang="en-US" altLang="ko-KR" sz="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altLang="en-US" sz="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⑥</a:t>
                      </a:r>
                      <a:endParaRPr lang="ko-KR" altLang="ko-KR" sz="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8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32435"/>
              </p:ext>
            </p:extLst>
          </p:nvPr>
        </p:nvGraphicFramePr>
        <p:xfrm>
          <a:off x="469336" y="5089279"/>
          <a:ext cx="4008878" cy="599343"/>
        </p:xfrm>
        <a:graphic>
          <a:graphicData uri="http://schemas.openxmlformats.org/drawingml/2006/table">
            <a:tbl>
              <a:tblPr firstRow="1" firstCol="1" bandRow="1"/>
              <a:tblGrid>
                <a:gridCol w="16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78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상관</a:t>
                      </a:r>
                      <a:r>
                        <a:rPr lang="ko-KR" altLang="en-US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도</a:t>
                      </a:r>
                      <a:r>
                        <a:rPr lang="ko-KR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업무 담당자 피드백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0.9917</a:t>
                      </a:r>
                      <a:endParaRPr lang="ko-KR" altLang="ko-KR" sz="8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정상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78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0.7119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음의 상관관계 예</a:t>
                      </a:r>
                      <a:r>
                        <a:rPr lang="ko-KR" altLang="en-US" sz="1000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26140"/>
              </p:ext>
            </p:extLst>
          </p:nvPr>
        </p:nvGraphicFramePr>
        <p:xfrm>
          <a:off x="7058026" y="4359116"/>
          <a:ext cx="2600943" cy="1584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3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dirty="0" smtClean="0">
                          <a:solidFill>
                            <a:schemeClr val="tx1"/>
                          </a:solidFill>
                          <a:effectLst/>
                        </a:rPr>
                        <a:t>공정</a:t>
                      </a: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endParaRPr lang="ko-KR" sz="9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dirty="0" smtClean="0">
                          <a:solidFill>
                            <a:schemeClr val="tx1"/>
                          </a:solidFill>
                          <a:effectLst/>
                        </a:rPr>
                        <a:t>검사</a:t>
                      </a: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900" dirty="0">
                          <a:solidFill>
                            <a:schemeClr val="tx1"/>
                          </a:solidFill>
                          <a:effectLst/>
                        </a:rPr>
                        <a:t>상관성</a:t>
                      </a: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55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0.7919</a:t>
                      </a:r>
                      <a:endParaRPr lang="ko-KR" sz="9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55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0.7688</a:t>
                      </a:r>
                      <a:endParaRPr lang="ko-KR" sz="9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55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-0.7415</a:t>
                      </a: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55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-0.7258</a:t>
                      </a: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55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-0.6875</a:t>
                      </a: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55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-0.6681</a:t>
                      </a:r>
                      <a:endParaRPr lang="ko-KR" sz="9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331309" y="3965257"/>
            <a:ext cx="2231791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</a:rPr>
              <a:t>공정과 검사간 상관성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(r 0.65</a:t>
            </a:r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</a:rPr>
              <a:t>이상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)]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8163" y="5810060"/>
            <a:ext cx="44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예상과는 다르게 상관성이 나오는 변수 원인 파악 필요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4" name="직사각형 73">
            <a:hlinkClick r:id="" action="ppaction://noaction"/>
          </p:cNvPr>
          <p:cNvSpPr/>
          <p:nvPr/>
        </p:nvSpPr>
        <p:spPr>
          <a:xfrm>
            <a:off x="9042888" y="6027860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4. </a:t>
            </a:r>
            <a:r>
              <a:rPr lang="en-US" altLang="ko-KR" dirty="0" smtClean="0">
                <a:latin typeface="+mj-ea"/>
              </a:rPr>
              <a:t>OOO </a:t>
            </a:r>
            <a:r>
              <a:rPr lang="en-US" altLang="ko-KR" dirty="0">
                <a:latin typeface="+mj-ea"/>
              </a:rPr>
              <a:t>– </a:t>
            </a:r>
            <a:r>
              <a:rPr lang="en-US" altLang="ko-KR" dirty="0" smtClean="0">
                <a:latin typeface="+mj-ea"/>
              </a:rPr>
              <a:t>2) </a:t>
            </a:r>
            <a:r>
              <a:rPr lang="ko-KR" altLang="en-US" dirty="0">
                <a:latin typeface="+mj-ea"/>
              </a:rPr>
              <a:t>데이터에 </a:t>
            </a:r>
            <a:r>
              <a:rPr lang="ko-KR" altLang="en-US" dirty="0" err="1" smtClean="0">
                <a:latin typeface="+mj-ea"/>
              </a:rPr>
              <a:t>귀울</a:t>
            </a:r>
            <a:r>
              <a:rPr lang="ko-KR" altLang="en-US" dirty="0" smtClean="0">
                <a:latin typeface="+mj-ea"/>
              </a:rPr>
              <a:t> 기울여 보았습니다</a:t>
            </a:r>
            <a:r>
              <a:rPr lang="en-US" altLang="ko-KR" dirty="0" smtClean="0">
                <a:latin typeface="+mj-ea"/>
              </a:rPr>
              <a:t>. (2/2)</a:t>
            </a:r>
            <a:endParaRPr lang="en-US" altLang="ko-KR" dirty="0">
              <a:latin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0534" y="813098"/>
            <a:ext cx="4250629" cy="350865"/>
            <a:chOff x="410534" y="813098"/>
            <a:chExt cx="4250629" cy="350865"/>
          </a:xfrm>
        </p:grpSpPr>
        <p:sp>
          <p:nvSpPr>
            <p:cNvPr id="26" name="TextBox 25"/>
            <p:cNvSpPr txBox="1"/>
            <p:nvPr/>
          </p:nvSpPr>
          <p:spPr>
            <a:xfrm>
              <a:off x="657231" y="813098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ko-KR" altLang="en-US" sz="1400" b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검사항목 파생변수 분석 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10534" y="1139022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5223365" y="1272365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각 검사항목간의 변화는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5248" y="1587659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검사일자에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따른 경향성이 변하는 패턴 존재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287334" y="813098"/>
            <a:ext cx="4250629" cy="350865"/>
            <a:chOff x="410534" y="813098"/>
            <a:chExt cx="4250629" cy="350865"/>
          </a:xfrm>
        </p:grpSpPr>
        <p:sp>
          <p:nvSpPr>
            <p:cNvPr id="66" name="TextBox 65"/>
            <p:cNvSpPr txBox="1"/>
            <p:nvPr/>
          </p:nvSpPr>
          <p:spPr>
            <a:xfrm>
              <a:off x="657231" y="813098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ko-KR" altLang="en-US" sz="1400" b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시간에 따른 항목 변화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410534" y="1139022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t="19128" r="14565" b="66764"/>
          <a:stretch/>
        </p:blipFill>
        <p:spPr>
          <a:xfrm>
            <a:off x="5398477" y="2072980"/>
            <a:ext cx="4176345" cy="479031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5628872" y="1947432"/>
            <a:ext cx="344961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altLang="ko-KR" sz="105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50" dirty="0" err="1" smtClean="0"/>
              <a:t>ㅇㅇ</a:t>
            </a:r>
            <a:r>
              <a:rPr lang="en-US" altLang="ko-KR" sz="1050" dirty="0" smtClean="0"/>
              <a:t> </a:t>
            </a:r>
            <a:r>
              <a:rPr lang="en-US" altLang="ko-KR" sz="105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05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19-06-01 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기준으로 산포 급증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t="33250" r="14460" b="52870"/>
          <a:stretch/>
        </p:blipFill>
        <p:spPr>
          <a:xfrm>
            <a:off x="5378970" y="2985246"/>
            <a:ext cx="4132584" cy="493059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5539224" y="2655644"/>
            <a:ext cx="436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50" dirty="0" err="1" smtClean="0"/>
              <a:t>ㅇㅇ</a:t>
            </a:r>
            <a:r>
              <a:rPr lang="en-US" altLang="ko-KR" sz="1050" dirty="0" smtClean="0"/>
              <a:t> </a:t>
            </a:r>
            <a:r>
              <a:rPr lang="en-US" altLang="ko-KR" sz="105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050" b="1" dirty="0" err="1" smtClean="0">
                <a:solidFill>
                  <a:schemeClr val="bg2">
                    <a:lumMod val="25000"/>
                  </a:schemeClr>
                </a:solidFill>
              </a:rPr>
              <a:t>ㅇㅇ년</a:t>
            </a:r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</a:rPr>
              <a:t>말까지 </a:t>
            </a:r>
            <a:r>
              <a:rPr lang="en-US" altLang="ko-KR" sz="1050" b="1" dirty="0">
                <a:solidFill>
                  <a:schemeClr val="bg2">
                    <a:lumMod val="25000"/>
                  </a:schemeClr>
                </a:solidFill>
              </a:rPr>
              <a:t>0.5, </a:t>
            </a:r>
            <a:r>
              <a:rPr lang="ko-KR" altLang="en-US" sz="1050" b="1" dirty="0" err="1" smtClean="0">
                <a:solidFill>
                  <a:schemeClr val="bg2">
                    <a:lumMod val="25000"/>
                  </a:schemeClr>
                </a:solidFill>
              </a:rPr>
              <a:t>ㅇㅇ년</a:t>
            </a:r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2">
                    <a:lumMod val="25000"/>
                  </a:schemeClr>
                </a:solidFill>
              </a:rPr>
              <a:t>05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</a:rPr>
              <a:t>월 이후 </a:t>
            </a:r>
            <a:r>
              <a:rPr lang="en-US" altLang="ko-KR" sz="1050" b="1" dirty="0">
                <a:solidFill>
                  <a:schemeClr val="bg2">
                    <a:lumMod val="25000"/>
                  </a:schemeClr>
                </a:solidFill>
              </a:rPr>
              <a:t>2.0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</a:rPr>
              <a:t>으로 근사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rcRect t="26032" r="15218" b="52643"/>
          <a:stretch/>
        </p:blipFill>
        <p:spPr>
          <a:xfrm>
            <a:off x="5405209" y="3558989"/>
            <a:ext cx="4097380" cy="546846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48" name="TextBox 47"/>
          <p:cNvSpPr txBox="1"/>
          <p:nvPr/>
        </p:nvSpPr>
        <p:spPr>
          <a:xfrm>
            <a:off x="5610943" y="3579010"/>
            <a:ext cx="3449615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altLang="ko-KR" sz="105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50" dirty="0" err="1" smtClean="0"/>
              <a:t>ㅇㅇ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&amp; </a:t>
            </a:r>
            <a:r>
              <a:rPr lang="ko-KR" altLang="en-US" sz="1050" dirty="0" err="1" smtClean="0"/>
              <a:t>ㅇㅇ</a:t>
            </a:r>
            <a:r>
              <a:rPr lang="en-US" altLang="ko-KR" sz="105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점차 증가 </a:t>
            </a:r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추세</a:t>
            </a:r>
            <a:endParaRPr lang="ko-KR" altLang="en-US" sz="105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39224" y="4143785"/>
            <a:ext cx="38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50" dirty="0" err="1" smtClean="0"/>
              <a:t>ㅇㅇ</a:t>
            </a:r>
            <a:r>
              <a:rPr lang="en-US" altLang="ko-KR" sz="105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</a:rPr>
              <a:t>점차 증가 후 </a:t>
            </a:r>
            <a:r>
              <a:rPr lang="ko-KR" altLang="en-US" sz="1050" b="1" dirty="0" err="1" smtClean="0">
                <a:solidFill>
                  <a:schemeClr val="bg2">
                    <a:lumMod val="25000"/>
                  </a:schemeClr>
                </a:solidFill>
              </a:rPr>
              <a:t>ㅇㅇ년</a:t>
            </a:r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</a:rPr>
              <a:t>말부터 급감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rcRect t="68430" r="14694" b="10245"/>
          <a:stretch/>
        </p:blipFill>
        <p:spPr>
          <a:xfrm>
            <a:off x="5393628" y="4473388"/>
            <a:ext cx="4117924" cy="484094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5530259" y="4968538"/>
            <a:ext cx="380200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ko-KR" altLang="en-US" sz="1050" b="1" dirty="0" err="1" smtClean="0">
                <a:solidFill>
                  <a:schemeClr val="bg2">
                    <a:lumMod val="25000"/>
                  </a:schemeClr>
                </a:solidFill>
              </a:rPr>
              <a:t>경향</a:t>
            </a:r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sz="1050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050" b="1" dirty="0" err="1" smtClean="0">
                <a:solidFill>
                  <a:schemeClr val="bg2">
                    <a:lumMod val="25000"/>
                  </a:schemeClr>
                </a:solidFill>
              </a:rPr>
              <a:t>ㅇㅇ년</a:t>
            </a:r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50" b="1" dirty="0">
                <a:solidFill>
                  <a:schemeClr val="bg2">
                    <a:lumMod val="25000"/>
                  </a:schemeClr>
                </a:solidFill>
              </a:rPr>
              <a:t>06</a:t>
            </a:r>
            <a:r>
              <a:rPr lang="ko-KR" altLang="en-US" sz="1050" b="1" dirty="0">
                <a:solidFill>
                  <a:schemeClr val="bg2">
                    <a:lumMod val="25000"/>
                  </a:schemeClr>
                </a:solidFill>
              </a:rPr>
              <a:t>월 경부터 산포 </a:t>
            </a:r>
            <a:r>
              <a:rPr lang="ko-KR" altLang="en-US" sz="1050" b="1" dirty="0" smtClean="0">
                <a:solidFill>
                  <a:schemeClr val="bg2">
                    <a:lumMod val="25000"/>
                  </a:schemeClr>
                </a:solidFill>
              </a:rPr>
              <a:t>급감</a:t>
            </a:r>
            <a:endParaRPr lang="ko-KR" altLang="en-US" sz="105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/>
          <a:srcRect l="2339" t="28040" r="10253" b="17005"/>
          <a:stretch/>
        </p:blipFill>
        <p:spPr>
          <a:xfrm>
            <a:off x="5414681" y="5355652"/>
            <a:ext cx="4069978" cy="673673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56" name="TextBox 55"/>
          <p:cNvSpPr txBox="1"/>
          <p:nvPr/>
        </p:nvSpPr>
        <p:spPr>
          <a:xfrm>
            <a:off x="5386824" y="2440494"/>
            <a:ext cx="1031905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</a:rPr>
              <a:t>2018-08-06</a:t>
            </a:r>
            <a:endParaRPr lang="ko-KR" altLang="en-US" sz="8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34071" y="2341882"/>
            <a:ext cx="1031905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800" b="1" dirty="0">
                <a:solidFill>
                  <a:schemeClr val="bg2">
                    <a:lumMod val="25000"/>
                  </a:schemeClr>
                </a:solidFill>
              </a:rPr>
              <a:t>2020-04-15</a:t>
            </a:r>
            <a:endParaRPr lang="ko-KR" altLang="en-US" sz="8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2603" y="2758134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~~~~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보면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4648" y="3246629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lphaUcPeriod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기존에는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~~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혼용하여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측정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534" y="5558237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각선의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면적의 변화는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4825" y="5845461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ㅇㅇ산포가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낮음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78660"/>
              </p:ext>
            </p:extLst>
          </p:nvPr>
        </p:nvGraphicFramePr>
        <p:xfrm>
          <a:off x="618836" y="4210851"/>
          <a:ext cx="3370857" cy="530240"/>
        </p:xfrm>
        <a:graphic>
          <a:graphicData uri="http://schemas.openxmlformats.org/drawingml/2006/table">
            <a:tbl>
              <a:tblPr firstRow="1" firstCol="1" bandRow="1"/>
              <a:tblGrid>
                <a:gridCol w="69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산출방법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가로길이차이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세로길이차이</a:t>
                      </a:r>
                      <a:endParaRPr lang="ko-KR" altLang="ko-KR" sz="1000" kern="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90"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490"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63985" y="5028873"/>
            <a:ext cx="4433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두 가지 방식으로 각각 산출하여 관리할 필요가 있음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457" y="4719380"/>
            <a:ext cx="2940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ko-KR" altLang="en-US" sz="9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endParaRPr lang="en-US" altLang="ko-KR" sz="9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6288" y="3822851"/>
            <a:ext cx="433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전체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ㅇㅇ개의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합격품 중 불합격해야 하는 보빈 발생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(2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건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260" y="6082632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경향성 원인 파악 및 </a:t>
            </a:r>
            <a:r>
              <a:rPr lang="ko-KR" altLang="en-US" sz="1200" b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주기적 모니터링 필요</a:t>
            </a:r>
            <a:endParaRPr lang="en-US" altLang="ko-KR" sz="1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5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4.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3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원인을 분석해 보았습니다</a:t>
            </a:r>
            <a:r>
              <a:rPr lang="en-US" altLang="ko-KR" dirty="0" smtClean="0">
                <a:latin typeface="+mj-ea"/>
              </a:rPr>
              <a:t>. </a:t>
            </a:r>
            <a:endParaRPr lang="en-US" altLang="ko-KR" dirty="0">
              <a:latin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0348" y="7529018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검사일자에 따른 경향성 검토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특이사항 발견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1538" y="833613"/>
            <a:ext cx="515752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문제 발생 그룹과 그 외 그룹간의 통계적 차이 분석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126142" y="1159537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093676" y="1242928"/>
            <a:ext cx="48123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두 그룹을 구분하여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T-test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를 수행하면 차이가 나는 변수는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ko-KR" altLang="en-US" sz="1300" b="1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9642" y="1501240"/>
            <a:ext cx="442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거의 모든 변수에서 평균의 차이가 있음을 확인함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0511" y="836544"/>
            <a:ext cx="447450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문제 발생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시점</a:t>
            </a:r>
            <a:r>
              <a:rPr kumimoji="1" lang="en-US" altLang="ko-KR" sz="105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(1</a:t>
            </a:r>
            <a:r>
              <a:rPr kumimoji="1" lang="ko-KR" altLang="en-US" sz="105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건 </a:t>
            </a:r>
            <a:r>
              <a:rPr kumimoji="1" lang="ko-KR" altLang="en-US" sz="1050" b="1" baseline="30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주</a:t>
            </a:r>
            <a:r>
              <a:rPr kumimoji="1" lang="en-US" altLang="ko-KR" sz="1050" b="1" baseline="300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1)</a:t>
            </a:r>
            <a:r>
              <a:rPr kumimoji="1" lang="en-US" altLang="ko-KR" sz="105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의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데이터 특성 분석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353367" y="1162468"/>
            <a:ext cx="4056478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22384" y="1245859"/>
            <a:ext cx="4592517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문제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발생 시점과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그 외 </a:t>
            </a:r>
            <a:r>
              <a:rPr lang="ko-KR" altLang="en-US" sz="1300" b="1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데이터간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차이가 있는가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0769" y="1504171"/>
            <a:ext cx="4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두 그룹간의 기초 통계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평균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중앙값 등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기준으로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 차이가 있는 변수가 있고 그렇지 않은 변수가 존재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8180" y="4425742"/>
            <a:ext cx="4132425" cy="552835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문제 발생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시점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을 미시적으로 보면 움직이는 공정 변수가 있는가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887" y="5673922"/>
            <a:ext cx="4373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bg2">
                    <a:lumMod val="25000"/>
                  </a:schemeClr>
                </a:solidFill>
              </a:rPr>
              <a:t>※ </a:t>
            </a:r>
            <a:r>
              <a:rPr lang="ko-KR" altLang="en-US" sz="800" smtClean="0">
                <a:solidFill>
                  <a:schemeClr val="bg2">
                    <a:lumMod val="25000"/>
                  </a:schemeClr>
                </a:solidFill>
              </a:rPr>
              <a:t>주</a:t>
            </a:r>
            <a:r>
              <a:rPr lang="en-US" altLang="ko-KR" sz="800" dirty="0" smtClean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ko-KR" altLang="en-US" sz="800" smtClean="0">
                <a:solidFill>
                  <a:schemeClr val="bg2">
                    <a:lumMod val="25000"/>
                  </a:schemeClr>
                </a:solidFill>
              </a:rPr>
              <a:t>밀착성 문제 발생 데이터가 최초 </a:t>
            </a:r>
            <a:r>
              <a:rPr lang="en-US" altLang="ko-KR" sz="8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800" smtClean="0">
                <a:solidFill>
                  <a:schemeClr val="bg2">
                    <a:lumMod val="25000"/>
                  </a:schemeClr>
                </a:solidFill>
              </a:rPr>
              <a:t>건만 확보되고 나중에 추가 확보되어 분석한 결과임</a:t>
            </a:r>
            <a:endParaRPr lang="ko-KR" alt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4267" y="4928677"/>
            <a:ext cx="4230664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ㅇㅇ사이에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가장 많은 수치 변동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그 중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ㅇㅇ이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많은 변동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88195" y="4002940"/>
            <a:ext cx="452477" cy="353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614434" y="4011530"/>
            <a:ext cx="343557" cy="10148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14435" y="3849736"/>
            <a:ext cx="343557" cy="101483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932987" y="3959321"/>
            <a:ext cx="6412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차이 없음</a:t>
            </a:r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3932988" y="3793528"/>
            <a:ext cx="6412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차이 있음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5173538" y="2762060"/>
            <a:ext cx="433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차이가 큰 변수 중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10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위까지를 도출하면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hlinkClick r:id="" action="ppaction://noaction"/>
          </p:cNvPr>
          <p:cNvSpPr/>
          <p:nvPr/>
        </p:nvSpPr>
        <p:spPr>
          <a:xfrm>
            <a:off x="8461863" y="285603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25913" y="6007199"/>
            <a:ext cx="44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차이 변수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ㅇㅇ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등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를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밀착성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발생 않도록 관리 필요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68696"/>
              </p:ext>
            </p:extLst>
          </p:nvPr>
        </p:nvGraphicFramePr>
        <p:xfrm>
          <a:off x="5385634" y="1889760"/>
          <a:ext cx="429469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공정 조건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보빈 수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양품</a:t>
                      </a:r>
                      <a:endParaRPr lang="en-US" altLang="ko-KR" sz="9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불량</a:t>
                      </a:r>
                      <a:endParaRPr lang="en-US" altLang="ko-KR" sz="9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합계</a:t>
                      </a: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93941"/>
              </p:ext>
            </p:extLst>
          </p:nvPr>
        </p:nvGraphicFramePr>
        <p:xfrm>
          <a:off x="5189838" y="3239803"/>
          <a:ext cx="4315389" cy="2752380"/>
        </p:xfrm>
        <a:graphic>
          <a:graphicData uri="http://schemas.openxmlformats.org/drawingml/2006/table">
            <a:tbl>
              <a:tblPr/>
              <a:tblGrid>
                <a:gridCol w="26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901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표준편차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검정값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절대치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밀착성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밀착성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밀착성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밀착성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4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4. </a:t>
            </a:r>
            <a:r>
              <a:rPr lang="en-US" altLang="ko-KR" dirty="0" smtClean="0">
                <a:latin typeface="+mj-ea"/>
              </a:rPr>
              <a:t>OOO </a:t>
            </a:r>
            <a:r>
              <a:rPr lang="en-US" altLang="ko-KR" dirty="0">
                <a:latin typeface="+mj-ea"/>
              </a:rPr>
              <a:t>– </a:t>
            </a:r>
            <a:r>
              <a:rPr lang="en-US" altLang="ko-KR" dirty="0" smtClean="0">
                <a:latin typeface="+mj-ea"/>
              </a:rPr>
              <a:t>4) </a:t>
            </a:r>
            <a:r>
              <a:rPr lang="ko-KR" altLang="en-US" dirty="0">
                <a:latin typeface="+mj-ea"/>
              </a:rPr>
              <a:t>현재 확보된 데이터 만으로 공정을 예측해 보았습니다</a:t>
            </a:r>
            <a:r>
              <a:rPr lang="en-US" altLang="ko-KR" dirty="0">
                <a:latin typeface="+mj-ea"/>
              </a:rPr>
              <a:t>. </a:t>
            </a:r>
            <a:endParaRPr lang="ko-KR" altLang="en-US" dirty="0">
              <a:latin typeface="+mj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0363" y="813098"/>
            <a:ext cx="468866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ㅇㅇㅇ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문제</a:t>
            </a:r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</a:t>
            </a:r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포함 </a:t>
            </a:r>
            <a:r>
              <a:rPr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기계학습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113" name="그룹 112"/>
          <p:cNvGrpSpPr/>
          <p:nvPr/>
        </p:nvGrpSpPr>
        <p:grpSpPr>
          <a:xfrm>
            <a:off x="5126142" y="833613"/>
            <a:ext cx="4250629" cy="350865"/>
            <a:chOff x="5126142" y="833613"/>
            <a:chExt cx="4250629" cy="350865"/>
          </a:xfrm>
        </p:grpSpPr>
        <p:sp>
          <p:nvSpPr>
            <p:cNvPr id="114" name="TextBox 113"/>
            <p:cNvSpPr txBox="1"/>
            <p:nvPr/>
          </p:nvSpPr>
          <p:spPr>
            <a:xfrm>
              <a:off x="5372839" y="833613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ㅇㅇ모델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ko-KR" alt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성능과 유효변수</a:t>
              </a: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grpSp>
        <p:nvGrpSpPr>
          <p:cNvPr id="6" name="그룹 5"/>
          <p:cNvGrpSpPr/>
          <p:nvPr/>
        </p:nvGrpSpPr>
        <p:grpSpPr>
          <a:xfrm>
            <a:off x="697693" y="1477048"/>
            <a:ext cx="3747063" cy="250152"/>
            <a:chOff x="697693" y="1477048"/>
            <a:chExt cx="3747063" cy="158113"/>
          </a:xfrm>
        </p:grpSpPr>
        <p:sp>
          <p:nvSpPr>
            <p:cNvPr id="130" name="직사각형 129"/>
            <p:cNvSpPr/>
            <p:nvPr/>
          </p:nvSpPr>
          <p:spPr>
            <a:xfrm>
              <a:off x="2218888" y="1477048"/>
              <a:ext cx="705813" cy="158113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  <a:latin typeface="+mn-ea"/>
                </a:rPr>
                <a:t>ㅇㅇ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977613" y="1477048"/>
              <a:ext cx="705813" cy="158113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  <a:latin typeface="+mn-ea"/>
                </a:rPr>
                <a:t>ㅇㅇ</a:t>
              </a:r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738943" y="1477048"/>
              <a:ext cx="705813" cy="158113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  <a:latin typeface="+mn-ea"/>
                </a:rPr>
                <a:t>ㅇㅇ</a:t>
              </a:r>
              <a:endParaRPr lang="ko-KR" altLang="en-US" sz="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97693" y="1477048"/>
              <a:ext cx="705813" cy="158113"/>
            </a:xfrm>
            <a:prstGeom prst="rect">
              <a:avLst/>
            </a:prstGeom>
            <a:solidFill>
              <a:srgbClr val="7F7F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1457352" y="1477048"/>
              <a:ext cx="705813" cy="158113"/>
            </a:xfrm>
            <a:prstGeom prst="rect">
              <a:avLst/>
            </a:prstGeom>
            <a:solidFill>
              <a:srgbClr val="7F7F7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9" name="직사각형 138"/>
          <p:cNvSpPr/>
          <p:nvPr/>
        </p:nvSpPr>
        <p:spPr>
          <a:xfrm>
            <a:off x="496325" y="1388875"/>
            <a:ext cx="4168434" cy="6431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0" name="직사각형 139"/>
          <p:cNvSpPr/>
          <p:nvPr/>
        </p:nvSpPr>
        <p:spPr>
          <a:xfrm>
            <a:off x="2121820" y="1250802"/>
            <a:ext cx="925423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X</a:t>
            </a:r>
            <a:r>
              <a:rPr lang="ko-KR" altLang="en-US" sz="1000" dirty="0" smtClean="0"/>
              <a:t>인자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ㅇㅇ개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96325" y="2078037"/>
            <a:ext cx="4137221" cy="526618"/>
            <a:chOff x="496325" y="3509673"/>
            <a:chExt cx="4137221" cy="571289"/>
          </a:xfrm>
        </p:grpSpPr>
        <p:sp>
          <p:nvSpPr>
            <p:cNvPr id="142" name="직사각형 141"/>
            <p:cNvSpPr/>
            <p:nvPr/>
          </p:nvSpPr>
          <p:spPr>
            <a:xfrm>
              <a:off x="496325" y="3648180"/>
              <a:ext cx="769767" cy="4308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04616" y="3509673"/>
              <a:ext cx="7544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/>
                <a:t>Y</a:t>
              </a:r>
              <a:r>
                <a:rPr lang="ko-KR" altLang="en-US" sz="1100" dirty="0" smtClean="0"/>
                <a:t>인자</a:t>
              </a:r>
              <a:endParaRPr lang="en-US" altLang="ko-KR" sz="11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27467" y="3749626"/>
              <a:ext cx="510143" cy="25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283677" y="3520200"/>
              <a:ext cx="3349869" cy="560762"/>
              <a:chOff x="496325" y="5382838"/>
              <a:chExt cx="4164837" cy="560762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496325" y="5513155"/>
                <a:ext cx="4164837" cy="4304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719741" y="5382838"/>
                <a:ext cx="1945555" cy="2838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 smtClean="0"/>
                  <a:t>미 사용인자 </a:t>
                </a:r>
                <a:r>
                  <a:rPr lang="en-US" altLang="ko-KR" sz="1100" dirty="0" smtClean="0"/>
                  <a:t>( </a:t>
                </a:r>
                <a:r>
                  <a:rPr lang="en-US" altLang="ko-KR" sz="1100" dirty="0"/>
                  <a:t>3</a:t>
                </a:r>
                <a:r>
                  <a:rPr lang="en-US" altLang="ko-KR" sz="1100" dirty="0" smtClean="0"/>
                  <a:t> + 24</a:t>
                </a:r>
                <a:r>
                  <a:rPr lang="ko-KR" altLang="en-US" sz="1100" dirty="0" smtClean="0"/>
                  <a:t>개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217011" y="5660219"/>
                <a:ext cx="705813" cy="2290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보빈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</a:rPr>
                  <a:t>ID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697693" y="5660219"/>
                <a:ext cx="705813" cy="2290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생산일자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1457352" y="5660219"/>
                <a:ext cx="705813" cy="2290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생산시간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976444" y="5660219"/>
                <a:ext cx="1387504" cy="2290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</a:rPr>
                  <a:t>검사데이터 변수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  <a:latin typeface="+mn-ea"/>
                  </a:rPr>
                  <a:t>ㅇㅇ</a:t>
                </a:r>
                <a:r>
                  <a:rPr lang="ko-KR" altLang="en-US" sz="800" dirty="0" err="1" smtClean="0">
                    <a:solidFill>
                      <a:schemeClr val="tx1"/>
                    </a:solidFill>
                    <a:latin typeface="+mn-ea"/>
                  </a:rPr>
                  <a:t>개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5119419" y="4284877"/>
            <a:ext cx="4450791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머신러닝이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추정하는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밀착성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발생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인자와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방지방안은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505781" y="4580712"/>
            <a:ext cx="468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101838" y="4598640"/>
            <a:ext cx="46814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3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898008" y="4575193"/>
            <a:ext cx="46814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4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8693892" y="4560539"/>
            <a:ext cx="46814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5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89746" y="4806324"/>
            <a:ext cx="468149" cy="18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9296060" y="4855476"/>
            <a:ext cx="261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…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5381388" y="4845019"/>
            <a:ext cx="716935" cy="2937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6179490" y="4845019"/>
            <a:ext cx="716935" cy="2937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6977445" y="4845018"/>
            <a:ext cx="716935" cy="2937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7773615" y="4845017"/>
            <a:ext cx="716935" cy="2937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569499" y="4845017"/>
            <a:ext cx="716935" cy="2937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303883" y="4580712"/>
            <a:ext cx="468149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9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024846" y="1253874"/>
            <a:ext cx="488115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가지 </a:t>
            </a:r>
            <a:r>
              <a:rPr lang="ko-KR" altLang="en-US" sz="1300" b="1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머신러닝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알고리즘</a:t>
            </a:r>
            <a:r>
              <a:rPr lang="en-US" altLang="ko-KR" sz="11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(Decision </a:t>
            </a:r>
            <a:r>
              <a:rPr lang="en-US" altLang="ko-KR" sz="11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Tree, Random Forest)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으로 학습 및 검증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024847" y="2936516"/>
            <a:ext cx="3255554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en-US" altLang="ko-KR" sz="1300" b="1" dirty="0">
                <a:solidFill>
                  <a:prstClr val="black"/>
                </a:solidFill>
                <a:cs typeface="Arial"/>
              </a:rPr>
              <a:t>2</a:t>
            </a:r>
            <a:r>
              <a:rPr kumimoji="1" lang="ko-KR" altLang="en-US" sz="1300" b="1" dirty="0" smtClean="0">
                <a:solidFill>
                  <a:prstClr val="black"/>
                </a:solidFill>
                <a:cs typeface="Arial"/>
              </a:rPr>
              <a:t>가지 알고리즘 中 </a:t>
            </a:r>
            <a:r>
              <a:rPr kumimoji="1" lang="en-US" altLang="ko-KR" sz="1300" b="1" dirty="0" smtClean="0">
                <a:solidFill>
                  <a:prstClr val="black"/>
                </a:solidFill>
                <a:cs typeface="Arial"/>
              </a:rPr>
              <a:t>DT</a:t>
            </a:r>
            <a:r>
              <a:rPr kumimoji="1" lang="ko-KR" altLang="en-US" sz="1300" b="1" dirty="0" smtClean="0">
                <a:solidFill>
                  <a:prstClr val="black"/>
                </a:solidFill>
                <a:cs typeface="Arial"/>
              </a:rPr>
              <a:t>가 가장 성능 좋음</a:t>
            </a:r>
            <a:endParaRPr kumimoji="1" lang="ko-KR" altLang="en-US" sz="1300" b="1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84213" y="1701359"/>
            <a:ext cx="35898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latin typeface="+mn-ea"/>
              </a:rPr>
              <a:t>…</a:t>
            </a:r>
            <a:endParaRPr lang="en-US" altLang="ko-KR" sz="1050" b="1" dirty="0">
              <a:latin typeface="+mn-ea"/>
            </a:endParaRPr>
          </a:p>
        </p:txBody>
      </p:sp>
      <p:graphicFrame>
        <p:nvGraphicFramePr>
          <p:cNvPr id="267" name="표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32125"/>
              </p:ext>
            </p:extLst>
          </p:nvPr>
        </p:nvGraphicFramePr>
        <p:xfrm>
          <a:off x="260588" y="5151337"/>
          <a:ext cx="4561499" cy="107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574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900" b="0" kern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밀착성</a:t>
                      </a: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문제</a:t>
                      </a:r>
                      <a:endParaRPr lang="en-US" altLang="ko-KR" sz="900" b="0" kern="12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밀착성</a:t>
                      </a: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X)</a:t>
                      </a:r>
                      <a:endParaRPr lang="ko-KR" altLang="en-US" sz="900" b="0" kern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합계</a:t>
                      </a:r>
                      <a:endParaRPr lang="ko-KR" altLang="en-US" sz="900" b="0" kern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보빈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공정 조건</a:t>
                      </a:r>
                      <a:endParaRPr lang="ko-KR" altLang="en-US" sz="900" b="0" kern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보빈</a:t>
                      </a:r>
                      <a:endParaRPr lang="ko-KR" altLang="en-US" sz="900" b="0" kern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공정 조건</a:t>
                      </a:r>
                      <a:endParaRPr lang="ko-KR" altLang="en-US" sz="900" b="0" kern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2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학습</a:t>
                      </a:r>
                      <a:endParaRPr lang="en-US" altLang="ko-KR" sz="900" b="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82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검증</a:t>
                      </a:r>
                      <a:endParaRPr lang="en-US" altLang="ko-KR" sz="900" b="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2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b="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합계</a:t>
                      </a:r>
                      <a:endParaRPr lang="en-US" altLang="ko-KR" sz="900" b="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04026"/>
              </p:ext>
            </p:extLst>
          </p:nvPr>
        </p:nvGraphicFramePr>
        <p:xfrm>
          <a:off x="5167907" y="3352194"/>
          <a:ext cx="4443974" cy="62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8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알고리즘</a:t>
                      </a:r>
                      <a:endParaRPr lang="en-US" altLang="ko-KR" sz="90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오답수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미검율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재현율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과검율</a:t>
                      </a:r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AUROC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kern="120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Arial"/>
                        </a:rPr>
                        <a:t>Decision Tree</a:t>
                      </a:r>
                      <a:r>
                        <a:rPr kumimoji="1" lang="ko-KR" altLang="en-US" sz="900" b="1" kern="120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Arial"/>
                        </a:rPr>
                        <a:t>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kern="120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  <a:cs typeface="Arial"/>
                        </a:rPr>
                        <a:t>Random Forest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5125913" y="5743385"/>
            <a:ext cx="44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유효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변수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ㅇㅇ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4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등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ㅇㅇ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발생 않도록 관리 필요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5218"/>
              </p:ext>
            </p:extLst>
          </p:nvPr>
        </p:nvGraphicFramePr>
        <p:xfrm>
          <a:off x="5186795" y="1921164"/>
          <a:ext cx="4326658" cy="733425"/>
        </p:xfrm>
        <a:graphic>
          <a:graphicData uri="http://schemas.openxmlformats.org/drawingml/2006/table">
            <a:tbl>
              <a:tblPr/>
              <a:tblGrid>
                <a:gridCol w="618094">
                  <a:extLst>
                    <a:ext uri="{9D8B030D-6E8A-4147-A177-3AD203B41FA5}">
                      <a16:colId xmlns:a16="http://schemas.microsoft.com/office/drawing/2014/main" val="2439859525"/>
                    </a:ext>
                  </a:extLst>
                </a:gridCol>
                <a:gridCol w="618094">
                  <a:extLst>
                    <a:ext uri="{9D8B030D-6E8A-4147-A177-3AD203B41FA5}">
                      <a16:colId xmlns:a16="http://schemas.microsoft.com/office/drawing/2014/main" val="1916038166"/>
                    </a:ext>
                  </a:extLst>
                </a:gridCol>
                <a:gridCol w="618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094">
                  <a:extLst>
                    <a:ext uri="{9D8B030D-6E8A-4147-A177-3AD203B41FA5}">
                      <a16:colId xmlns:a16="http://schemas.microsoft.com/office/drawing/2014/main" val="3141757827"/>
                    </a:ext>
                  </a:extLst>
                </a:gridCol>
              </a:tblGrid>
              <a:tr h="14668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구분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Decision Tree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dirty="0" smtClean="0">
                          <a:solidFill>
                            <a:prstClr val="black"/>
                          </a:solidFill>
                          <a:cs typeface="Arial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0556"/>
                  </a:ext>
                </a:extLst>
              </a:tr>
              <a:tr h="14668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불량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불량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653170"/>
                  </a:ext>
                </a:extLst>
              </a:tr>
              <a:tr h="1466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84577"/>
                  </a:ext>
                </a:extLst>
              </a:tr>
              <a:tr h="1466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08296"/>
                  </a:ext>
                </a:extLst>
              </a:tr>
              <a:tr h="1466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76669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5390994" y="5289013"/>
            <a:ext cx="7365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ㅇㅇ</a:t>
            </a:r>
            <a:r>
              <a:rPr lang="ko-KR" altLang="en-US" sz="1300" dirty="0" smtClean="0"/>
              <a:t>↓</a:t>
            </a:r>
            <a:r>
              <a:rPr lang="en-US" altLang="ko-KR" sz="1300" dirty="0" smtClean="0"/>
              <a:t> </a:t>
            </a:r>
            <a:endParaRPr lang="ko-KR" altLang="en-US" sz="1300" dirty="0"/>
          </a:p>
        </p:txBody>
      </p:sp>
      <p:sp>
        <p:nvSpPr>
          <p:cNvPr id="80" name="TextBox 79"/>
          <p:cNvSpPr txBox="1"/>
          <p:nvPr/>
        </p:nvSpPr>
        <p:spPr>
          <a:xfrm>
            <a:off x="6189159" y="5289013"/>
            <a:ext cx="7365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ㅇㅇ</a:t>
            </a:r>
            <a:r>
              <a:rPr lang="ko-KR" altLang="en-US" sz="1300" dirty="0" smtClean="0"/>
              <a:t>↑</a:t>
            </a:r>
            <a:endParaRPr lang="ko-KR" altLang="en-US" sz="1300" dirty="0"/>
          </a:p>
        </p:txBody>
      </p:sp>
      <p:sp>
        <p:nvSpPr>
          <p:cNvPr id="81" name="TextBox 80"/>
          <p:cNvSpPr txBox="1"/>
          <p:nvPr/>
        </p:nvSpPr>
        <p:spPr>
          <a:xfrm>
            <a:off x="7049356" y="5289013"/>
            <a:ext cx="7365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ㅇㅇ</a:t>
            </a:r>
            <a:r>
              <a:rPr lang="ko-KR" altLang="en-US" sz="1300" dirty="0" smtClean="0"/>
              <a:t>↑</a:t>
            </a:r>
            <a:endParaRPr lang="ko-KR" altLang="en-US" sz="1300" dirty="0"/>
          </a:p>
        </p:txBody>
      </p:sp>
      <p:sp>
        <p:nvSpPr>
          <p:cNvPr id="82" name="TextBox 81"/>
          <p:cNvSpPr txBox="1"/>
          <p:nvPr/>
        </p:nvSpPr>
        <p:spPr>
          <a:xfrm>
            <a:off x="7859071" y="5289013"/>
            <a:ext cx="6467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ㅇㅇ</a:t>
            </a:r>
            <a:r>
              <a:rPr lang="ko-KR" altLang="en-US" sz="1300" dirty="0" smtClean="0"/>
              <a:t>↓</a:t>
            </a:r>
            <a:endParaRPr lang="ko-KR" altLang="en-US" sz="1300" dirty="0"/>
          </a:p>
        </p:txBody>
      </p:sp>
      <p:sp>
        <p:nvSpPr>
          <p:cNvPr id="83" name="TextBox 82"/>
          <p:cNvSpPr txBox="1"/>
          <p:nvPr/>
        </p:nvSpPr>
        <p:spPr>
          <a:xfrm>
            <a:off x="8630877" y="5289013"/>
            <a:ext cx="6467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ㅇㅇ</a:t>
            </a:r>
            <a:r>
              <a:rPr lang="ko-KR" altLang="en-US" sz="1300" dirty="0" smtClean="0"/>
              <a:t>↓</a:t>
            </a:r>
            <a:endParaRPr lang="ko-KR" altLang="en-US" sz="1300" dirty="0"/>
          </a:p>
        </p:txBody>
      </p:sp>
      <p:sp>
        <p:nvSpPr>
          <p:cNvPr id="74" name="직사각형 73">
            <a:hlinkClick r:id="" action="ppaction://noaction"/>
          </p:cNvPr>
          <p:cNvSpPr/>
          <p:nvPr/>
        </p:nvSpPr>
        <p:spPr>
          <a:xfrm>
            <a:off x="9296060" y="5552489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상세 내역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4. </a:t>
            </a:r>
            <a:r>
              <a:rPr lang="en-US" altLang="ko-KR" dirty="0" smtClean="0">
                <a:latin typeface="+mj-ea"/>
              </a:rPr>
              <a:t>OOO </a:t>
            </a:r>
            <a:r>
              <a:rPr lang="en-US" altLang="ko-KR" dirty="0">
                <a:latin typeface="+mj-ea"/>
              </a:rPr>
              <a:t>– 5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새로운 </a:t>
            </a:r>
            <a:r>
              <a:rPr lang="ko-KR" altLang="en-US" dirty="0" err="1" smtClean="0">
                <a:latin typeface="+mj-ea"/>
              </a:rPr>
              <a:t>관리상하한</a:t>
            </a:r>
            <a:r>
              <a:rPr lang="ko-KR" altLang="en-US" dirty="0" smtClean="0">
                <a:latin typeface="+mj-ea"/>
              </a:rPr>
              <a:t> 제시</a:t>
            </a:r>
            <a:endParaRPr lang="en-US" altLang="ko-KR" dirty="0">
              <a:latin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25474"/>
              </p:ext>
            </p:extLst>
          </p:nvPr>
        </p:nvGraphicFramePr>
        <p:xfrm>
          <a:off x="413158" y="1410121"/>
          <a:ext cx="4326392" cy="4861368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255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T-Test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기계학습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밀착성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밀착성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LSL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557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33358"/>
              </p:ext>
            </p:extLst>
          </p:nvPr>
        </p:nvGraphicFramePr>
        <p:xfrm>
          <a:off x="5229922" y="1403921"/>
          <a:ext cx="4470383" cy="488604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58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T-Test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결과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기계학습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밀착성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밀착성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LSL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USL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3585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LSL</a:t>
                      </a:r>
                      <a:endParaRPr lang="en-US" altLang="ko-KR" sz="10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51373" y="671571"/>
            <a:ext cx="932833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T-Test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결과를 활용하여 정상 평균이 밀착성 평균보다 높으면 두 평균의 중앙값을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LSL(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관리하한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으로 관리하기를 제시함 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97763" y="942495"/>
            <a:ext cx="3086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※ </a:t>
            </a:r>
            <a:r>
              <a:rPr lang="ko-KR" altLang="en-US" sz="7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중앙값이 </a:t>
            </a:r>
            <a:r>
              <a:rPr lang="ko-KR" altLang="en-US" sz="7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아니라</a:t>
            </a:r>
            <a:r>
              <a:rPr lang="en-US" altLang="ko-KR" sz="7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7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두 그래프가 지나는 교차점을 구해서 산정 가능함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7519" y="934807"/>
            <a:ext cx="932833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유사하게 기계학습 기반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임계치를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표현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5. </a:t>
            </a:r>
            <a:r>
              <a:rPr lang="ko-KR" altLang="en-US" smtClean="0">
                <a:latin typeface="+mj-ea"/>
              </a:rPr>
              <a:t>과제 요약 및 앞으로의 방향성 제안 </a:t>
            </a:r>
            <a:r>
              <a:rPr lang="en-US" altLang="ko-KR" dirty="0" smtClean="0">
                <a:latin typeface="+mj-ea"/>
              </a:rPr>
              <a:t>(1/2)</a:t>
            </a:r>
            <a:endParaRPr lang="ko-KR" altLang="en-US" dirty="0">
              <a:latin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7231" y="813098"/>
            <a:ext cx="387492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ㅇㅇㅇ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97" name="그룹 96"/>
          <p:cNvGrpSpPr/>
          <p:nvPr/>
        </p:nvGrpSpPr>
        <p:grpSpPr>
          <a:xfrm>
            <a:off x="5126142" y="833613"/>
            <a:ext cx="4250629" cy="325924"/>
            <a:chOff x="5126142" y="833613"/>
            <a:chExt cx="4250629" cy="325924"/>
          </a:xfrm>
        </p:grpSpPr>
        <p:sp>
          <p:nvSpPr>
            <p:cNvPr id="99" name="TextBox 98"/>
            <p:cNvSpPr txBox="1"/>
            <p:nvPr/>
          </p:nvSpPr>
          <p:spPr>
            <a:xfrm>
              <a:off x="5372839" y="833613"/>
              <a:ext cx="3874925" cy="3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ㅇㅇㅇ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226247" y="1234789"/>
            <a:ext cx="4539239" cy="28910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ㅇㅇㅇㅇ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247" y="1861890"/>
            <a:ext cx="453923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이상치를 제거하여 분석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247" y="2248925"/>
            <a:ext cx="453923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ㅇㅇ은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검사 규격을 보다 타이트하게 관리 필요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247" y="2876026"/>
            <a:ext cx="453923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특정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불순물ㅇㅇ간의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비정상적인 상관성 확인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247" y="6028461"/>
            <a:ext cx="453923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ㅇㅇ이하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관리 필요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1338" y="1230171"/>
            <a:ext cx="4539239" cy="28910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ㅇㅇㅇ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1338" y="1985974"/>
            <a:ext cx="453923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설정대로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셋팅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되는 공정과 그렇지 않은 공정 확인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1338" y="2501711"/>
            <a:ext cx="453923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기타 확인해 볼 만한 상관관계 확인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1338" y="3017448"/>
            <a:ext cx="453923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측정시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가로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세로 모두 측정 필요 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1338" y="3533185"/>
            <a:ext cx="453923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검사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일자별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추이성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있으니 확인 필요 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53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1. </a:t>
            </a:r>
            <a:r>
              <a:rPr lang="ko-KR" altLang="en-US" smtClean="0">
                <a:latin typeface="+mj-ea"/>
              </a:rPr>
              <a:t>비즈니스 요구사항</a:t>
            </a:r>
            <a:endParaRPr lang="ko-KR" altLang="en-US">
              <a:latin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7231" y="813098"/>
            <a:ext cx="38749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OOO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불량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원인 분석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36" name="그룹 35"/>
          <p:cNvGrpSpPr/>
          <p:nvPr/>
        </p:nvGrpSpPr>
        <p:grpSpPr>
          <a:xfrm>
            <a:off x="5126142" y="833613"/>
            <a:ext cx="4250629" cy="350865"/>
            <a:chOff x="5126142" y="833613"/>
            <a:chExt cx="4250629" cy="350865"/>
          </a:xfrm>
        </p:grpSpPr>
        <p:sp>
          <p:nvSpPr>
            <p:cNvPr id="37" name="TextBox 36"/>
            <p:cNvSpPr txBox="1"/>
            <p:nvPr/>
          </p:nvSpPr>
          <p:spPr>
            <a:xfrm>
              <a:off x="5372839" y="833613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OOO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불량 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원인 분석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5022829" y="1285133"/>
            <a:ext cx="4699796" cy="552835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OOO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생산공정 데이터와 검사데이터와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OOO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문제 발생 데이터를 분석하여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불량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원인 분석 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187" y="1239264"/>
            <a:ext cx="4357321" cy="552835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OOO </a:t>
            </a:r>
            <a:r>
              <a:rPr lang="ko-KR" altLang="en-US" sz="1300" b="1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품질검사와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단선으로 클레임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데이터를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분석하여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단선 원인 분석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5629" y="3281629"/>
            <a:ext cx="4370873" cy="116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은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도체 생산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시간 연속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공정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각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Lot ID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별 온도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압력 등 데이터 측정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(QPIS)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ㅇㅇ결함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ㅇㅇ비율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등 측정하고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관리상하한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기준 등급 부여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(1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</a:rPr>
              <a:t>등급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, 4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</a:rPr>
              <a:t>등급이 최상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3689" y="4482512"/>
            <a:ext cx="429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OO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과정 중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불량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으로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클레임 시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설비 상 문제 여부 분석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원인 파악 어려움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</a:rPr>
              <a:t>만성 불량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9702" y="2004824"/>
            <a:ext cx="3978550" cy="869781"/>
            <a:chOff x="5091954" y="2004824"/>
            <a:chExt cx="4814046" cy="869781"/>
          </a:xfrm>
        </p:grpSpPr>
        <p:sp>
          <p:nvSpPr>
            <p:cNvPr id="99" name="직사각형 98"/>
            <p:cNvSpPr/>
            <p:nvPr/>
          </p:nvSpPr>
          <p:spPr>
            <a:xfrm>
              <a:off x="7684489" y="2009758"/>
              <a:ext cx="8899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ko-KR" altLang="en-US" sz="1100" dirty="0">
                  <a:solidFill>
                    <a:prstClr val="black"/>
                  </a:solidFill>
                  <a:cs typeface="Arial"/>
                </a:rPr>
                <a:t>검사데이터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414420" y="2004824"/>
              <a:ext cx="8899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ko-KR" altLang="en-US" sz="1100" dirty="0">
                  <a:solidFill>
                    <a:prstClr val="black"/>
                  </a:solidFill>
                  <a:cs typeface="Arial"/>
                </a:rPr>
                <a:t>공정데이터</a:t>
              </a:r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5590" y="2026747"/>
              <a:ext cx="174111" cy="213175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1121" y="2379491"/>
              <a:ext cx="300586" cy="258950"/>
            </a:xfrm>
            <a:prstGeom prst="rect">
              <a:avLst/>
            </a:prstGeom>
          </p:spPr>
        </p:pic>
        <p:sp>
          <p:nvSpPr>
            <p:cNvPr id="109" name="직사각형 108"/>
            <p:cNvSpPr/>
            <p:nvPr/>
          </p:nvSpPr>
          <p:spPr>
            <a:xfrm>
              <a:off x="9490501" y="2643773"/>
              <a:ext cx="4154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ko-KR" altLang="en-US" sz="900" dirty="0" smtClean="0">
                  <a:solidFill>
                    <a:prstClr val="black"/>
                  </a:solidFill>
                  <a:cs typeface="Arial"/>
                </a:rPr>
                <a:t>보빈</a:t>
              </a:r>
              <a:endParaRPr kumimoji="1" lang="ko-KR" altLang="en-US" sz="900" dirty="0">
                <a:solidFill>
                  <a:prstClr val="black"/>
                </a:solidFill>
                <a:cs typeface="Arial"/>
              </a:endParaRPr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14479" y="2027156"/>
              <a:ext cx="222378" cy="22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그룹 5"/>
            <p:cNvGrpSpPr/>
            <p:nvPr/>
          </p:nvGrpSpPr>
          <p:grpSpPr>
            <a:xfrm>
              <a:off x="5091954" y="2350199"/>
              <a:ext cx="4392706" cy="361064"/>
              <a:chOff x="5020079" y="2131124"/>
              <a:chExt cx="3986489" cy="276395"/>
            </a:xfrm>
          </p:grpSpPr>
          <p:sp>
            <p:nvSpPr>
              <p:cNvPr id="121" name="AutoShape 120"/>
              <p:cNvSpPr>
                <a:spLocks noChangeArrowheads="1"/>
              </p:cNvSpPr>
              <p:nvPr/>
            </p:nvSpPr>
            <p:spPr bwMode="gray">
              <a:xfrm>
                <a:off x="5020079" y="2131124"/>
                <a:ext cx="596057" cy="276395"/>
              </a:xfrm>
              <a:prstGeom prst="chevron">
                <a:avLst>
                  <a:gd name="adj" fmla="val 31331"/>
                </a:avLst>
              </a:prstGeom>
              <a:gradFill rotWithShape="0">
                <a:gsLst>
                  <a:gs pos="0">
                    <a:srgbClr val="C0C0C0"/>
                  </a:gs>
                  <a:gs pos="50000">
                    <a:srgbClr val="F6F6F6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 lIns="0" tIns="0" rIns="0" bIns="0" anchor="ctr"/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800" b="1" kern="0" dirty="0" err="1" smtClean="0">
                    <a:solidFill>
                      <a:srgbClr val="000000"/>
                    </a:solidFill>
                    <a:latin typeface="맑은 고딕"/>
                    <a:cs typeface="Arial"/>
                  </a:rPr>
                  <a:t>ㅇㅇㅇ</a:t>
                </a:r>
                <a:endParaRPr lang="en-US" altLang="ko-KR" sz="700" kern="0" dirty="0">
                  <a:solidFill>
                    <a:srgbClr val="000000"/>
                  </a:solidFill>
                  <a:latin typeface="맑은 고딕"/>
                  <a:cs typeface="Arial"/>
                </a:endParaRPr>
              </a:p>
            </p:txBody>
          </p:sp>
          <p:sp>
            <p:nvSpPr>
              <p:cNvPr id="122" name="AutoShape 120"/>
              <p:cNvSpPr>
                <a:spLocks noChangeArrowheads="1"/>
              </p:cNvSpPr>
              <p:nvPr/>
            </p:nvSpPr>
            <p:spPr bwMode="gray">
              <a:xfrm>
                <a:off x="5566575" y="2131124"/>
                <a:ext cx="898059" cy="276395"/>
              </a:xfrm>
              <a:prstGeom prst="chevron">
                <a:avLst>
                  <a:gd name="adj" fmla="val 31331"/>
                </a:avLst>
              </a:prstGeom>
              <a:gradFill rotWithShape="0">
                <a:gsLst>
                  <a:gs pos="0">
                    <a:srgbClr val="C0C0C0"/>
                  </a:gs>
                  <a:gs pos="50000">
                    <a:srgbClr val="F6F6F6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 lIns="0" tIns="0" rIns="0" bIns="0" anchor="ctr"/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800" b="1" kern="0" dirty="0" err="1" smtClean="0">
                    <a:solidFill>
                      <a:srgbClr val="000000"/>
                    </a:solidFill>
                    <a:latin typeface="맑은 고딕"/>
                    <a:cs typeface="Arial"/>
                  </a:rPr>
                  <a:t>ㅇㅇㅇㅇ</a:t>
                </a:r>
                <a:endParaRPr lang="en-US" altLang="ko-KR" sz="700" kern="0" dirty="0">
                  <a:solidFill>
                    <a:srgbClr val="000000"/>
                  </a:solidFill>
                  <a:latin typeface="맑은 고딕"/>
                  <a:cs typeface="Arial"/>
                </a:endParaRPr>
              </a:p>
            </p:txBody>
          </p:sp>
          <p:sp>
            <p:nvSpPr>
              <p:cNvPr id="123" name="AutoShape 120"/>
              <p:cNvSpPr>
                <a:spLocks noChangeArrowheads="1"/>
              </p:cNvSpPr>
              <p:nvPr/>
            </p:nvSpPr>
            <p:spPr bwMode="gray">
              <a:xfrm>
                <a:off x="6415073" y="2131124"/>
                <a:ext cx="744862" cy="276395"/>
              </a:xfrm>
              <a:prstGeom prst="chevron">
                <a:avLst>
                  <a:gd name="adj" fmla="val 31331"/>
                </a:avLst>
              </a:prstGeom>
              <a:gradFill rotWithShape="0">
                <a:gsLst>
                  <a:gs pos="0">
                    <a:srgbClr val="C0C0C0"/>
                  </a:gs>
                  <a:gs pos="50000">
                    <a:srgbClr val="F6F6F6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 lIns="0" tIns="0" rIns="0" bIns="0" anchor="ctr"/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800" b="1" kern="0" dirty="0" err="1" smtClean="0">
                    <a:solidFill>
                      <a:srgbClr val="000000"/>
                    </a:solidFill>
                    <a:latin typeface="맑은 고딕"/>
                    <a:cs typeface="Arial"/>
                  </a:rPr>
                  <a:t>ㅇㅇ</a:t>
                </a:r>
                <a:endParaRPr lang="en-US" altLang="ko-KR" sz="700" kern="0" dirty="0">
                  <a:solidFill>
                    <a:srgbClr val="000000"/>
                  </a:solidFill>
                  <a:latin typeface="맑은 고딕"/>
                  <a:cs typeface="Arial"/>
                </a:endParaRPr>
              </a:p>
            </p:txBody>
          </p:sp>
          <p:sp>
            <p:nvSpPr>
              <p:cNvPr id="124" name="AutoShape 120"/>
              <p:cNvSpPr>
                <a:spLocks noChangeArrowheads="1"/>
              </p:cNvSpPr>
              <p:nvPr/>
            </p:nvSpPr>
            <p:spPr bwMode="gray">
              <a:xfrm>
                <a:off x="7110374" y="2131124"/>
                <a:ext cx="744862" cy="276395"/>
              </a:xfrm>
              <a:prstGeom prst="chevron">
                <a:avLst>
                  <a:gd name="adj" fmla="val 31331"/>
                </a:avLst>
              </a:prstGeom>
              <a:gradFill rotWithShape="0">
                <a:gsLst>
                  <a:gs pos="0">
                    <a:srgbClr val="C0C0C0"/>
                  </a:gs>
                  <a:gs pos="50000">
                    <a:srgbClr val="F6F6F6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 lIns="0" tIns="0" rIns="0" bIns="0" anchor="ctr"/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800" b="1" kern="0" dirty="0" err="1" smtClean="0">
                    <a:solidFill>
                      <a:srgbClr val="000000"/>
                    </a:solidFill>
                    <a:latin typeface="맑은 고딕"/>
                    <a:cs typeface="Arial"/>
                  </a:rPr>
                  <a:t>ㅇㅇ</a:t>
                </a:r>
                <a:endParaRPr lang="en-US" altLang="ko-KR" sz="700" kern="0" dirty="0">
                  <a:solidFill>
                    <a:srgbClr val="000000"/>
                  </a:solidFill>
                  <a:latin typeface="맑은 고딕"/>
                  <a:cs typeface="Arial"/>
                </a:endParaRPr>
              </a:p>
            </p:txBody>
          </p:sp>
          <p:sp>
            <p:nvSpPr>
              <p:cNvPr id="125" name="AutoShape 120"/>
              <p:cNvSpPr>
                <a:spLocks noChangeArrowheads="1"/>
              </p:cNvSpPr>
              <p:nvPr/>
            </p:nvSpPr>
            <p:spPr bwMode="gray">
              <a:xfrm>
                <a:off x="7805675" y="2131124"/>
                <a:ext cx="615130" cy="276395"/>
              </a:xfrm>
              <a:prstGeom prst="chevron">
                <a:avLst>
                  <a:gd name="adj" fmla="val 31331"/>
                </a:avLst>
              </a:prstGeom>
              <a:gradFill rotWithShape="0">
                <a:gsLst>
                  <a:gs pos="0">
                    <a:srgbClr val="C0C0C0"/>
                  </a:gs>
                  <a:gs pos="50000">
                    <a:srgbClr val="F6F6F6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 lIns="0" tIns="0" rIns="0" bIns="0" anchor="ctr"/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700" b="1" kern="0" dirty="0" err="1" smtClean="0">
                    <a:solidFill>
                      <a:srgbClr val="000000"/>
                    </a:solidFill>
                    <a:latin typeface="맑은 고딕"/>
                    <a:cs typeface="Arial"/>
                  </a:rPr>
                  <a:t>ㅇㅇ</a:t>
                </a:r>
                <a:endParaRPr lang="en-US" altLang="ko-KR" sz="700" b="1" kern="0" dirty="0">
                  <a:solidFill>
                    <a:srgbClr val="000000"/>
                  </a:solidFill>
                  <a:latin typeface="맑은 고딕"/>
                  <a:cs typeface="Arial"/>
                </a:endParaRPr>
              </a:p>
            </p:txBody>
          </p:sp>
          <p:sp>
            <p:nvSpPr>
              <p:cNvPr id="126" name="AutoShape 120"/>
              <p:cNvSpPr>
                <a:spLocks noChangeArrowheads="1"/>
              </p:cNvSpPr>
              <p:nvPr/>
            </p:nvSpPr>
            <p:spPr bwMode="gray">
              <a:xfrm>
                <a:off x="8371245" y="2131124"/>
                <a:ext cx="635323" cy="276395"/>
              </a:xfrm>
              <a:prstGeom prst="chevron">
                <a:avLst>
                  <a:gd name="adj" fmla="val 31331"/>
                </a:avLst>
              </a:prstGeom>
              <a:gradFill rotWithShape="0">
                <a:gsLst>
                  <a:gs pos="0">
                    <a:srgbClr val="C0C0C0"/>
                  </a:gs>
                  <a:gs pos="50000">
                    <a:srgbClr val="F6F6F6"/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 lIns="0" tIns="0" rIns="0" bIns="0" anchor="ctr"/>
              <a:lstStyle/>
              <a:p>
                <a:pPr algn="ctr" latinLnBrk="0">
                  <a:spcBef>
                    <a:spcPts val="400"/>
                  </a:spcBef>
                </a:pPr>
                <a:r>
                  <a:rPr lang="ko-KR" altLang="en-US" sz="700" b="1" kern="0" dirty="0" err="1" smtClean="0">
                    <a:solidFill>
                      <a:srgbClr val="000000"/>
                    </a:solidFill>
                    <a:latin typeface="맑은 고딕"/>
                    <a:cs typeface="Arial"/>
                  </a:rPr>
                  <a:t>ㅇㅇ</a:t>
                </a:r>
                <a:endParaRPr lang="en-US" altLang="ko-KR" sz="700" b="1" kern="0" dirty="0">
                  <a:solidFill>
                    <a:srgbClr val="000000"/>
                  </a:solidFill>
                  <a:latin typeface="맑은 고딕"/>
                  <a:cs typeface="Arial"/>
                </a:endParaRPr>
              </a:p>
            </p:txBody>
          </p:sp>
        </p:grpSp>
      </p:grpSp>
      <p:sp>
        <p:nvSpPr>
          <p:cNvPr id="130" name="TextBox 129"/>
          <p:cNvSpPr txBox="1"/>
          <p:nvPr/>
        </p:nvSpPr>
        <p:spPr>
          <a:xfrm>
            <a:off x="5072799" y="3297712"/>
            <a:ext cx="4188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공정은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~~~~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공정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공정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데이터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온도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전력량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ㅇㅇㅇ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등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라인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PC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에 기록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검사 데이터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각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생산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보빈별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검사를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진행하고 엑셀로 기록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028104" y="4307421"/>
            <a:ext cx="4651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~~~~  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등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원인으로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~~~~~~~~~~~ 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발생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클레임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들어온 제품 생산 공정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품질 데이터 분석 시도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근본적 원인 규명 한계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원인 파악 어려움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</a:rPr>
              <a:t>만성 불량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76275" y="5581649"/>
            <a:ext cx="8886825" cy="632913"/>
            <a:chOff x="-3685128" y="5321331"/>
            <a:chExt cx="15699328" cy="715432"/>
          </a:xfrm>
        </p:grpSpPr>
        <p:sp>
          <p:nvSpPr>
            <p:cNvPr id="95" name="TextBox 94"/>
            <p:cNvSpPr txBox="1"/>
            <p:nvPr/>
          </p:nvSpPr>
          <p:spPr>
            <a:xfrm>
              <a:off x="-3685128" y="5333055"/>
              <a:ext cx="5158327" cy="703708"/>
            </a:xfrm>
            <a:prstGeom prst="rect">
              <a:avLst/>
            </a:prstGeom>
            <a:solidFill>
              <a:srgbClr val="003366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285750" indent="-285750">
                <a:buFont typeface="Arial" panose="020B0604020202020204" pitchFamily="34" charset="0"/>
                <a:buChar char="•"/>
                <a:defRPr sz="1400" b="1" ker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dirty="0" smtClean="0"/>
                <a:t>확보 </a:t>
              </a:r>
              <a:r>
                <a:rPr lang="ko-KR" altLang="en-US" dirty="0"/>
                <a:t>데이터 점검하여</a:t>
              </a:r>
              <a:r>
                <a:rPr lang="en-US" altLang="ko-KR" dirty="0"/>
                <a:t>, </a:t>
              </a:r>
              <a:endParaRPr lang="en-US" altLang="ko-KR" dirty="0" smtClean="0"/>
            </a:p>
            <a:p>
              <a:pPr marL="0" indent="0" algn="ctr">
                <a:buNone/>
              </a:pPr>
              <a:r>
                <a:rPr lang="ko-KR" altLang="en-US" smtClean="0"/>
                <a:t>부족한 </a:t>
              </a:r>
              <a:r>
                <a:rPr lang="ko-KR" altLang="en-US"/>
                <a:t>부분 점검 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94337" y="5327193"/>
              <a:ext cx="5158327" cy="703708"/>
            </a:xfrm>
            <a:prstGeom prst="rect">
              <a:avLst/>
            </a:prstGeom>
            <a:solidFill>
              <a:srgbClr val="003366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285750" indent="-285750">
                <a:buFont typeface="Arial" panose="020B0604020202020204" pitchFamily="34" charset="0"/>
                <a:buChar char="•"/>
                <a:defRPr sz="1400" b="1" ker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dirty="0" smtClean="0"/>
                <a:t>각 </a:t>
              </a:r>
              <a:r>
                <a:rPr lang="ko-KR" altLang="en-US" dirty="0"/>
                <a:t>데이터 간의 상관성 </a:t>
              </a:r>
              <a:r>
                <a:rPr lang="ko-KR" altLang="en-US" dirty="0" smtClean="0"/>
                <a:t>분석</a:t>
              </a:r>
              <a:endParaRPr lang="ko-KR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55873" y="5321331"/>
              <a:ext cx="5158327" cy="703708"/>
            </a:xfrm>
            <a:prstGeom prst="rect">
              <a:avLst/>
            </a:prstGeom>
            <a:solidFill>
              <a:srgbClr val="003366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285750" indent="-285750">
                <a:buFont typeface="Arial" panose="020B0604020202020204" pitchFamily="34" charset="0"/>
                <a:buChar char="•"/>
                <a:defRPr sz="1400" b="1" ker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dirty="0" err="1" smtClean="0"/>
                <a:t>ㅇㅇ</a:t>
              </a:r>
              <a:r>
                <a:rPr lang="ko-KR" altLang="en-US" dirty="0" smtClean="0"/>
                <a:t> </a:t>
              </a:r>
              <a:r>
                <a:rPr lang="ko-KR" altLang="en-US" dirty="0" smtClean="0"/>
                <a:t>불량 원인 분석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94963" y="2767425"/>
            <a:ext cx="5916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spc="-7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 Of Documents</a:t>
            </a:r>
            <a:endParaRPr lang="ko-KR" altLang="en-US" sz="4800"/>
          </a:p>
        </p:txBody>
      </p:sp>
      <p:sp>
        <p:nvSpPr>
          <p:cNvPr id="2" name="직사각형 1"/>
          <p:cNvSpPr/>
          <p:nvPr/>
        </p:nvSpPr>
        <p:spPr>
          <a:xfrm>
            <a:off x="4519246" y="6479929"/>
            <a:ext cx="914400" cy="351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[</a:t>
            </a:r>
            <a:r>
              <a:rPr lang="ko-KR" altLang="en-US" smtClean="0">
                <a:latin typeface="+mj-ea"/>
              </a:rPr>
              <a:t>참고</a:t>
            </a:r>
            <a:r>
              <a:rPr lang="en-US" altLang="ko-KR" dirty="0" smtClean="0">
                <a:latin typeface="+mj-ea"/>
              </a:rPr>
              <a:t>] </a:t>
            </a:r>
            <a:r>
              <a:rPr lang="ko-KR" altLang="en-US" smtClean="0">
                <a:latin typeface="+mj-ea"/>
              </a:rPr>
              <a:t>데이터 </a:t>
            </a:r>
            <a:r>
              <a:rPr lang="ko-KR" altLang="en-US" dirty="0" smtClean="0">
                <a:latin typeface="+mj-ea"/>
              </a:rPr>
              <a:t>탐색적 </a:t>
            </a:r>
            <a:r>
              <a:rPr lang="ko-KR" altLang="en-US" smtClean="0">
                <a:latin typeface="+mj-ea"/>
              </a:rPr>
              <a:t>분석 </a:t>
            </a:r>
            <a:r>
              <a:rPr lang="en-US" altLang="ko-KR" dirty="0" smtClean="0">
                <a:latin typeface="+mj-ea"/>
              </a:rPr>
              <a:t>- </a:t>
            </a:r>
            <a:r>
              <a:rPr kumimoji="1" lang="ko-KR" altLang="en-US" smtClean="0">
                <a:solidFill>
                  <a:prstClr val="black"/>
                </a:solidFill>
                <a:cs typeface="Arial"/>
              </a:rPr>
              <a:t>기술통계분석</a:t>
            </a:r>
            <a:endParaRPr lang="ko-KR" altLang="en-US">
              <a:latin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2186" y="2230814"/>
            <a:ext cx="292957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ko-KR" altLang="en-US" sz="1300" b="1" dirty="0" smtClean="0">
                <a:solidFill>
                  <a:prstClr val="black"/>
                </a:solidFill>
                <a:cs typeface="Arial"/>
              </a:rPr>
              <a:t>기술통계분석</a:t>
            </a:r>
            <a:endParaRPr kumimoji="1" lang="ko-KR" altLang="en-US" sz="1300" b="1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" name="왼쪽 중괄호 5"/>
          <p:cNvSpPr/>
          <p:nvPr/>
        </p:nvSpPr>
        <p:spPr>
          <a:xfrm rot="16200000">
            <a:off x="4781204" y="-1516676"/>
            <a:ext cx="233083" cy="6188924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7506" y="1766192"/>
            <a:ext cx="346370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dirty="0">
                <a:solidFill>
                  <a:prstClr val="black"/>
                </a:solidFill>
                <a:cs typeface="Arial"/>
              </a:rPr>
              <a:t>데이터 탐색적 </a:t>
            </a:r>
            <a:r>
              <a:rPr kumimoji="1" lang="ko-KR" altLang="en-US" sz="1300" b="1" smtClean="0">
                <a:solidFill>
                  <a:prstClr val="black"/>
                </a:solidFill>
                <a:cs typeface="Arial"/>
              </a:rPr>
              <a:t>분석</a:t>
            </a:r>
            <a:r>
              <a:rPr kumimoji="1" lang="en-US" altLang="ko-KR" sz="1300" b="1" dirty="0" smtClean="0">
                <a:solidFill>
                  <a:prstClr val="black"/>
                </a:solidFill>
                <a:cs typeface="Arial"/>
              </a:rPr>
              <a:t>(Exploratory Data Analysis)</a:t>
            </a:r>
            <a:endParaRPr kumimoji="1" lang="ko-KR" altLang="en-US" sz="1300" b="1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7117" y="2230814"/>
            <a:ext cx="292957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ko-KR" altLang="en-US" sz="1300" b="1" dirty="0" smtClean="0">
                <a:solidFill>
                  <a:prstClr val="black"/>
                </a:solidFill>
                <a:cs typeface="Arial"/>
              </a:rPr>
              <a:t>기초통계분석을 통해 알게 되는 사항</a:t>
            </a:r>
            <a:endParaRPr kumimoji="1" lang="ko-KR" altLang="en-US" sz="1300" b="1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081" y="2810098"/>
            <a:ext cx="483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②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전체 구간에서 값이 고르게 분포하는지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쏠려 있는지 파악 가능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2738" y="839442"/>
            <a:ext cx="9510347" cy="517330"/>
            <a:chOff x="495300" y="839442"/>
            <a:chExt cx="10846605" cy="517330"/>
          </a:xfrm>
        </p:grpSpPr>
        <p:sp>
          <p:nvSpPr>
            <p:cNvPr id="27" name="AutoShape 120"/>
            <p:cNvSpPr>
              <a:spLocks noChangeArrowheads="1"/>
            </p:cNvSpPr>
            <p:nvPr/>
          </p:nvSpPr>
          <p:spPr bwMode="gray">
            <a:xfrm>
              <a:off x="228066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chemeClr val="accent4"/>
                </a:gs>
                <a:gs pos="50000">
                  <a:srgbClr val="F6F6F6"/>
                </a:gs>
                <a:gs pos="100000">
                  <a:schemeClr val="accent4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1050" b="1" kern="0" dirty="0">
                  <a:solidFill>
                    <a:srgbClr val="000000"/>
                  </a:solidFill>
                  <a:latin typeface="+mn-ea"/>
                  <a:cs typeface="Arial"/>
                </a:rPr>
                <a:t>기초통계분석</a:t>
              </a:r>
              <a:endParaRPr lang="en-US" altLang="ko-KR" sz="1050" b="1" kern="0" dirty="0">
                <a:solidFill>
                  <a:srgbClr val="000000"/>
                </a:solidFill>
                <a:latin typeface="+mn-ea"/>
                <a:cs typeface="Arial"/>
              </a:endParaRPr>
            </a:p>
          </p:txBody>
        </p:sp>
        <p:sp>
          <p:nvSpPr>
            <p:cNvPr id="28" name="AutoShape 120"/>
            <p:cNvSpPr>
              <a:spLocks noChangeArrowheads="1"/>
            </p:cNvSpPr>
            <p:nvPr/>
          </p:nvSpPr>
          <p:spPr bwMode="gray">
            <a:xfrm>
              <a:off x="406602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</a:pPr>
              <a:r>
                <a:rPr lang="en-US" altLang="ko-KR" sz="1050" b="1" kern="0" dirty="0">
                  <a:solidFill>
                    <a:srgbClr val="000000"/>
                  </a:solidFill>
                  <a:latin typeface="맑은 고딕"/>
                  <a:cs typeface="Arial"/>
                </a:rPr>
                <a:t>X</a:t>
              </a:r>
              <a:r>
                <a:rPr lang="ko-KR" altLang="en-US" sz="1050" b="1" kern="0">
                  <a:solidFill>
                    <a:srgbClr val="000000"/>
                  </a:solidFill>
                  <a:latin typeface="맑은 고딕"/>
                  <a:cs typeface="Arial"/>
                </a:rPr>
                <a:t>인자간의 상관 분석</a:t>
              </a:r>
              <a:endParaRPr lang="en-US" altLang="ko-KR" sz="1050" b="1" kern="0" dirty="0">
                <a:solidFill>
                  <a:srgbClr val="000000"/>
                </a:solidFill>
                <a:latin typeface="맑은 고딕"/>
                <a:cs typeface="Arial"/>
              </a:endParaRPr>
            </a:p>
          </p:txBody>
        </p:sp>
        <p:sp>
          <p:nvSpPr>
            <p:cNvPr id="29" name="AutoShape 120"/>
            <p:cNvSpPr>
              <a:spLocks noChangeArrowheads="1"/>
            </p:cNvSpPr>
            <p:nvPr/>
          </p:nvSpPr>
          <p:spPr bwMode="gray">
            <a:xfrm>
              <a:off x="585138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1000" b="1" kern="0" dirty="0" err="1" smtClean="0">
                  <a:solidFill>
                    <a:srgbClr val="000000"/>
                  </a:solidFill>
                  <a:latin typeface="맑은 고딕"/>
                  <a:cs typeface="Arial"/>
                </a:rPr>
                <a:t>시계열</a:t>
              </a:r>
              <a:r>
                <a:rPr lang="ko-KR" altLang="en-US" sz="100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 분석</a:t>
              </a:r>
              <a:endParaRPr lang="en-US" altLang="ko-KR" sz="1000" b="1" kern="0" dirty="0">
                <a:solidFill>
                  <a:srgbClr val="000000"/>
                </a:solidFill>
                <a:latin typeface="맑은 고딕"/>
                <a:cs typeface="Arial"/>
              </a:endParaRPr>
            </a:p>
          </p:txBody>
        </p:sp>
        <p:sp>
          <p:nvSpPr>
            <p:cNvPr id="32" name="AutoShape 120"/>
            <p:cNvSpPr>
              <a:spLocks noChangeArrowheads="1"/>
            </p:cNvSpPr>
            <p:nvPr/>
          </p:nvSpPr>
          <p:spPr bwMode="gray">
            <a:xfrm>
              <a:off x="49530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prstDash val="lgDash"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  <a:defRPr/>
              </a:pPr>
              <a:r>
                <a:rPr lang="ko-KR" altLang="en-US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데이터 </a:t>
              </a:r>
              <a:r>
                <a:rPr lang="ko-KR" altLang="en-US" sz="1050" b="1" kern="0" dirty="0" err="1" smtClean="0">
                  <a:solidFill>
                    <a:srgbClr val="000000"/>
                  </a:solidFill>
                  <a:latin typeface="맑은 고딕"/>
                  <a:cs typeface="Arial"/>
                </a:rPr>
                <a:t>마트</a:t>
              </a:r>
              <a:r>
                <a:rPr lang="ko-KR" altLang="en-US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 구축</a:t>
              </a:r>
              <a:endParaRPr lang="en-US" altLang="ko-KR" sz="1050" b="1" kern="0" dirty="0" smtClean="0">
                <a:solidFill>
                  <a:srgbClr val="000000"/>
                </a:solidFill>
                <a:latin typeface="맑은 고딕"/>
                <a:cs typeface="Arial"/>
              </a:endParaRPr>
            </a:p>
          </p:txBody>
        </p:sp>
        <p:sp>
          <p:nvSpPr>
            <p:cNvPr id="34" name="AutoShape 120"/>
            <p:cNvSpPr>
              <a:spLocks noChangeArrowheads="1"/>
            </p:cNvSpPr>
            <p:nvPr/>
          </p:nvSpPr>
          <p:spPr bwMode="gray">
            <a:xfrm>
              <a:off x="9422101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prstDash val="lgDash"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1050" b="1" kern="0" dirty="0">
                  <a:solidFill>
                    <a:srgbClr val="000000"/>
                  </a:solidFill>
                  <a:latin typeface="맑은 고딕"/>
                  <a:cs typeface="Arial"/>
                </a:rPr>
                <a:t>예측 모델 개발</a:t>
              </a:r>
              <a:endParaRPr lang="en-US" altLang="ko-KR" sz="1050" b="1" kern="0" dirty="0">
                <a:solidFill>
                  <a:srgbClr val="000000"/>
                </a:solidFill>
                <a:latin typeface="맑은 고딕"/>
                <a:cs typeface="Arial"/>
              </a:endParaRPr>
            </a:p>
          </p:txBody>
        </p:sp>
        <p:sp>
          <p:nvSpPr>
            <p:cNvPr id="20" name="AutoShape 120"/>
            <p:cNvSpPr>
              <a:spLocks noChangeArrowheads="1"/>
            </p:cNvSpPr>
            <p:nvPr/>
          </p:nvSpPr>
          <p:spPr bwMode="gray">
            <a:xfrm>
              <a:off x="763674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</a:pPr>
              <a:r>
                <a:rPr lang="en-US" altLang="ko-KR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X</a:t>
              </a:r>
              <a:r>
                <a:rPr lang="ko-KR" altLang="en-US" sz="1050" b="1" kern="0" smtClean="0">
                  <a:solidFill>
                    <a:srgbClr val="000000"/>
                  </a:solidFill>
                  <a:latin typeface="맑은 고딕"/>
                  <a:cs typeface="Arial"/>
                </a:rPr>
                <a:t>인자와 </a:t>
              </a:r>
              <a:r>
                <a:rPr lang="en-US" altLang="ko-KR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Y</a:t>
              </a:r>
              <a:r>
                <a:rPr lang="ko-KR" altLang="en-US" sz="1050" b="1" kern="0" smtClean="0">
                  <a:solidFill>
                    <a:srgbClr val="000000"/>
                  </a:solidFill>
                  <a:latin typeface="맑은 고딕"/>
                  <a:cs typeface="Arial"/>
                </a:rPr>
                <a:t>인자간의 </a:t>
              </a:r>
              <a:endParaRPr lang="en-US" altLang="ko-KR" sz="1050" b="1" kern="0" dirty="0" smtClean="0">
                <a:solidFill>
                  <a:srgbClr val="000000"/>
                </a:solidFill>
                <a:latin typeface="맑은 고딕"/>
                <a:cs typeface="Arial"/>
              </a:endParaRPr>
            </a:p>
            <a:p>
              <a:pPr algn="ctr" latinLnBrk="0">
                <a:spcBef>
                  <a:spcPts val="400"/>
                </a:spcBef>
              </a:pPr>
              <a:r>
                <a:rPr lang="ko-KR" altLang="en-US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상관 분석</a:t>
              </a:r>
              <a:endParaRPr lang="en-US" altLang="ko-KR" sz="1050" kern="0" dirty="0" smtClean="0">
                <a:solidFill>
                  <a:srgbClr val="000000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2186" y="2522988"/>
            <a:ext cx="42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방대한 </a:t>
            </a:r>
            <a:r>
              <a:rPr lang="ko-KR" altLang="en-US" sz="1200" dirty="0" smtClean="0"/>
              <a:t>자료를 분석하기에 앞서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평균 등 전체 데이터 특성을 몇 개의 숫자나 그래프로 정리 </a:t>
            </a:r>
            <a:r>
              <a:rPr lang="ko-KR" altLang="en-US" sz="1200" dirty="0" smtClean="0"/>
              <a:t>및 요약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18984" y="4807678"/>
          <a:ext cx="4210837" cy="14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1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개수</a:t>
                      </a:r>
                      <a:endParaRPr lang="ko-KR" altLang="en-US" sz="105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개수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유일한 값 개수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결측치 개수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집중화 경향</a:t>
                      </a:r>
                      <a:endParaRPr lang="ko-KR" altLang="en-US" sz="105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평균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중앙값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최빈값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1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산포도</a:t>
                      </a:r>
                      <a:endParaRPr lang="ko-KR" altLang="en-US" sz="105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최댓값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최솟값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사분위수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표준편차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35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분포의 형태</a:t>
                      </a:r>
                      <a:endParaRPr lang="ko-KR" altLang="en-US" sz="105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첨도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왜도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32185" y="3521837"/>
            <a:ext cx="4297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개수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데이터의 개수는 어떠한가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? 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집중화 경향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데이터가 어느 위치에 집중되어 있는가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산포도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데이터는 어떻게 퍼져 있는가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분포의 형태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데이터 분포의 형태와 대칭성은 어떠한가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2185" y="3194533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통계적 수치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29" y="3425530"/>
            <a:ext cx="1246228" cy="1074097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 flipV="1">
            <a:off x="5426080" y="3440079"/>
            <a:ext cx="0" cy="10800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5400000" flipV="1">
            <a:off x="6104780" y="3827612"/>
            <a:ext cx="0" cy="13680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919600" y="3448546"/>
            <a:ext cx="0" cy="10800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5400000" flipV="1">
            <a:off x="7598300" y="3836079"/>
            <a:ext cx="0" cy="13680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374953" y="3448546"/>
            <a:ext cx="0" cy="10800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 flipV="1">
            <a:off x="9053653" y="3836079"/>
            <a:ext cx="0" cy="13680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15" y="3393649"/>
            <a:ext cx="1240595" cy="11059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35" y="3401886"/>
            <a:ext cx="1292946" cy="108961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258428" y="3115772"/>
            <a:ext cx="1611844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u="sng" dirty="0" smtClean="0">
                <a:solidFill>
                  <a:schemeClr val="bg2">
                    <a:lumMod val="25000"/>
                  </a:schemeClr>
                </a:solidFill>
              </a:rPr>
              <a:t>값들이 오른쪽에 쏠림</a:t>
            </a:r>
            <a:endParaRPr lang="en-US" altLang="ko-KR" sz="900" b="1" u="sng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8147" y="4969302"/>
            <a:ext cx="441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③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자료의 분포가 정규 분포와 어떻게 다른지 파악 가능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9036" y="4470537"/>
            <a:ext cx="152708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평균 </a:t>
            </a:r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&lt; </a:t>
            </a:r>
            <a:r>
              <a:rPr lang="ko-KR" altLang="en-US" sz="900" b="1">
                <a:solidFill>
                  <a:schemeClr val="bg2">
                    <a:lumMod val="25000"/>
                  </a:schemeClr>
                </a:solidFill>
              </a:rPr>
              <a:t>중앙값 </a:t>
            </a:r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&lt; </a:t>
            </a:r>
            <a:r>
              <a:rPr lang="ko-KR" altLang="en-US" sz="900" b="1">
                <a:solidFill>
                  <a:schemeClr val="bg2">
                    <a:lumMod val="25000"/>
                  </a:schemeClr>
                </a:solidFill>
              </a:rPr>
              <a:t>최빈값</a:t>
            </a:r>
            <a:endParaRPr lang="en-US" altLang="ko-KR" sz="9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왜도 </a:t>
            </a:r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&lt;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46891" y="4470537"/>
            <a:ext cx="1611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평균 </a:t>
            </a:r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b="1" smtClean="0">
                <a:solidFill>
                  <a:schemeClr val="bg2">
                    <a:lumMod val="25000"/>
                  </a:schemeClr>
                </a:solidFill>
              </a:rPr>
              <a:t>중앙값 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= </a:t>
            </a:r>
            <a:r>
              <a:rPr lang="ko-KR" altLang="en-US" sz="900" b="1" smtClean="0">
                <a:solidFill>
                  <a:schemeClr val="bg2">
                    <a:lumMod val="25000"/>
                  </a:schemeClr>
                </a:solidFill>
              </a:rPr>
              <a:t>최빈값</a:t>
            </a:r>
            <a:endParaRPr lang="en-US" altLang="ko-KR" sz="9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왜도 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= 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21318" y="4470537"/>
            <a:ext cx="1611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평균 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900" b="1" smtClean="0">
                <a:solidFill>
                  <a:schemeClr val="bg2">
                    <a:lumMod val="25000"/>
                  </a:schemeClr>
                </a:solidFill>
              </a:rPr>
              <a:t>중앙값 </a:t>
            </a:r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900" b="1" smtClean="0">
                <a:solidFill>
                  <a:schemeClr val="bg2">
                    <a:lumMod val="25000"/>
                  </a:schemeClr>
                </a:solidFill>
              </a:rPr>
              <a:t>최빈값</a:t>
            </a:r>
            <a:endParaRPr lang="en-US" altLang="ko-KR" sz="9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schemeClr val="bg2">
                    <a:lumMod val="25000"/>
                  </a:schemeClr>
                </a:solidFill>
              </a:rPr>
              <a:t>왜</a:t>
            </a:r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도 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&gt; 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45377" y="3104455"/>
            <a:ext cx="1611844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u="sng" dirty="0" smtClean="0">
                <a:solidFill>
                  <a:schemeClr val="bg2">
                    <a:lumMod val="25000"/>
                  </a:schemeClr>
                </a:solidFill>
              </a:rPr>
              <a:t>값들이 고르게 분포</a:t>
            </a:r>
            <a:endParaRPr lang="en-US" altLang="ko-KR" sz="900" b="1" u="sng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75328" y="3104455"/>
            <a:ext cx="1611844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u="sng" dirty="0" smtClean="0">
                <a:solidFill>
                  <a:schemeClr val="bg2">
                    <a:lumMod val="25000"/>
                  </a:schemeClr>
                </a:solidFill>
              </a:rPr>
              <a:t>값들이 왼쪽에 쏠림</a:t>
            </a:r>
            <a:endParaRPr lang="en-US" altLang="ko-KR" sz="900" b="1" u="sng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89081" y="2518489"/>
            <a:ext cx="466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① 자료의 개수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,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자료에 </a:t>
            </a:r>
            <a:r>
              <a:rPr lang="ko-KR" altLang="en-US" sz="120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결측치가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존재하는지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파악 가능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rot="5400000" flipV="1">
            <a:off x="9072703" y="5678952"/>
            <a:ext cx="0" cy="13680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 flipV="1">
            <a:off x="6172966" y="5678952"/>
            <a:ext cx="0" cy="13680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 flipV="1">
            <a:off x="7605715" y="5678952"/>
            <a:ext cx="0" cy="136800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75" y="5599998"/>
            <a:ext cx="1234683" cy="71716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9"/>
          <a:stretch/>
        </p:blipFill>
        <p:spPr>
          <a:xfrm>
            <a:off x="6987003" y="5483828"/>
            <a:ext cx="1218828" cy="804312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5409421" y="6311469"/>
            <a:ext cx="152708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첨도 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= 0</a:t>
            </a:r>
            <a:endParaRPr lang="en-US" altLang="ko-KR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06804" y="6311469"/>
            <a:ext cx="152708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bg2">
                    <a:lumMod val="25000"/>
                  </a:schemeClr>
                </a:solidFill>
              </a:rPr>
              <a:t>첨도 </a:t>
            </a:r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 0</a:t>
            </a:r>
            <a:endParaRPr lang="en-US" altLang="ko-KR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272518" y="6311469"/>
            <a:ext cx="152708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smtClean="0">
                <a:solidFill>
                  <a:schemeClr val="bg2">
                    <a:lumMod val="25000"/>
                  </a:schemeClr>
                </a:solidFill>
              </a:rPr>
              <a:t>첨도 </a:t>
            </a:r>
            <a:r>
              <a:rPr lang="en-US" altLang="ko-KR" sz="900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900" b="1" dirty="0" smtClean="0">
                <a:solidFill>
                  <a:schemeClr val="bg2">
                    <a:lumMod val="25000"/>
                  </a:schemeClr>
                </a:solidFill>
              </a:rPr>
              <a:t> 0</a:t>
            </a:r>
            <a:endParaRPr lang="en-US" altLang="ko-KR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45060" y="5290133"/>
            <a:ext cx="16118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u="sng" dirty="0" smtClean="0">
                <a:solidFill>
                  <a:schemeClr val="bg2">
                    <a:lumMod val="25000"/>
                  </a:schemeClr>
                </a:solidFill>
              </a:rPr>
              <a:t>정규 분포를 따름</a:t>
            </a:r>
            <a:endParaRPr lang="en-US" altLang="ko-KR" sz="900" b="1" u="sng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32009" y="5278816"/>
            <a:ext cx="16118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u="sng" dirty="0" smtClean="0">
                <a:solidFill>
                  <a:schemeClr val="bg2">
                    <a:lumMod val="25000"/>
                  </a:schemeClr>
                </a:solidFill>
              </a:rPr>
              <a:t>정규분포보다 </a:t>
            </a:r>
            <a:r>
              <a:rPr lang="ko-KR" altLang="en-US" sz="900" b="1" u="sng" dirty="0" err="1" smtClean="0">
                <a:solidFill>
                  <a:schemeClr val="bg2">
                    <a:lumMod val="25000"/>
                  </a:schemeClr>
                </a:solidFill>
              </a:rPr>
              <a:t>뾰족</a:t>
            </a:r>
            <a:endParaRPr lang="en-US" altLang="ko-KR" sz="900" b="1" u="sng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261960" y="5278816"/>
            <a:ext cx="16118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u="sng" dirty="0" smtClean="0">
                <a:solidFill>
                  <a:schemeClr val="bg2">
                    <a:lumMod val="25000"/>
                  </a:schemeClr>
                </a:solidFill>
              </a:rPr>
              <a:t>정규분포보다 납작</a:t>
            </a:r>
            <a:endParaRPr lang="en-US" altLang="ko-KR" sz="900" b="1" u="sng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36" y="5575385"/>
            <a:ext cx="1124246" cy="772072"/>
          </a:xfrm>
          <a:prstGeom prst="rect">
            <a:avLst/>
          </a:prstGeom>
        </p:spPr>
      </p:pic>
      <p:sp>
        <p:nvSpPr>
          <p:cNvPr id="50" name="직사각형 49">
            <a:hlinkClick r:id="rId8" action="ppaction://hlinksldjump"/>
          </p:cNvPr>
          <p:cNvSpPr/>
          <p:nvPr/>
        </p:nvSpPr>
        <p:spPr>
          <a:xfrm>
            <a:off x="9023838" y="28428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돌아가기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345292" y="2814127"/>
                <a:ext cx="428927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두 변수의 </a:t>
                </a:r>
                <a:r>
                  <a:rPr lang="ko-KR" altLang="en-US" sz="1200" dirty="0" err="1">
                    <a:solidFill>
                      <a:srgbClr val="E7E6E6">
                        <a:lumMod val="25000"/>
                      </a:srgbClr>
                    </a:solidFill>
                  </a:rPr>
                  <a:t>밀접성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(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선형관계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)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강도와 방향을 요약하는 수치</a:t>
                </a:r>
                <a:endParaRPr lang="en-US" altLang="ko-KR" sz="1200" dirty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대표적인 지표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: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rgbClr val="E7E6E6">
                        <a:lumMod val="25000"/>
                      </a:srgbClr>
                    </a:solidFill>
                  </a:rPr>
                  <a:t>피어슨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 상관 계수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𝑃𝑒𝑎𝑟𝑠𝑜</m:t>
                    </m:r>
                    <m:sSup>
                      <m:sSupPr>
                        <m:ctrlP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200" dirty="0" smtClean="0">
                    <a:solidFill>
                      <a:srgbClr val="E7E6E6">
                        <a:lumMod val="25000"/>
                      </a:srgbClr>
                    </a:solidFill>
                  </a:rPr>
                  <a:t>)</a:t>
                </a:r>
                <a:endParaRPr lang="en-US" altLang="ko-KR" sz="1200" dirty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                                                       </a:t>
                </a:r>
                <a:r>
                  <a:rPr lang="en-US" altLang="ko-KR" sz="1200" dirty="0" smtClean="0">
                    <a:solidFill>
                      <a:srgbClr val="E7E6E6">
                        <a:lumMod val="25000"/>
                      </a:srgbClr>
                    </a:solidFill>
                  </a:rPr>
                  <a:t>     ,    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</m:t>
                    </m:r>
                  </m:oMath>
                </a14:m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) </a:t>
                </a:r>
              </a:p>
              <a:p>
                <a:pPr lvl="0">
                  <a:lnSpc>
                    <a:spcPct val="150000"/>
                  </a:lnSpc>
                </a:pPr>
                <a:endParaRPr lang="en-US" altLang="ko-KR" sz="800" dirty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  =  1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: 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완전한 선형관계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,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  =  0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: 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선형관계 없음</a:t>
                </a:r>
                <a:endParaRPr lang="en-US" altLang="ko-KR" sz="1200" dirty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0.7 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&lt;1.0</m:t>
                    </m:r>
                  </m:oMath>
                </a14:m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   : 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강한 상관관계</a:t>
                </a:r>
                <a:endParaRPr lang="en-US" altLang="ko-KR" sz="1200" dirty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0.3 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≤0.7</m:t>
                    </m:r>
                  </m:oMath>
                </a14:m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   : 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비교적 뚜렷한 상관관계</a:t>
                </a:r>
                <a:endParaRPr lang="en-US" altLang="ko-KR" sz="1200" dirty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0.1 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≤0.3</m:t>
                    </m:r>
                  </m:oMath>
                </a14:m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   : 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약한 상관관계</a:t>
                </a:r>
                <a:endParaRPr lang="en-US" altLang="ko-KR" sz="1200" dirty="0">
                  <a:solidFill>
                    <a:srgbClr val="E7E6E6">
                      <a:lumMod val="25000"/>
                    </a:srgbClr>
                  </a:solidFill>
                </a:endParaRP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solidFill>
                          <a:srgbClr val="E7E6E6">
                            <a:lumMod val="2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≤0.1</m:t>
                    </m:r>
                  </m:oMath>
                </a14:m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   : 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거의 무시될 수 있는 상관관계</a:t>
                </a:r>
                <a:endParaRPr lang="en-US" altLang="ko-KR" sz="1200" dirty="0">
                  <a:solidFill>
                    <a:srgbClr val="E7E6E6">
                      <a:lumMod val="2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92" y="2814127"/>
                <a:ext cx="4289279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3" y="209756"/>
            <a:ext cx="5815142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[</a:t>
            </a:r>
            <a:r>
              <a:rPr lang="ko-KR" altLang="en-US" dirty="0">
                <a:latin typeface="+mj-ea"/>
              </a:rPr>
              <a:t>참고</a:t>
            </a:r>
            <a:r>
              <a:rPr lang="en-US" altLang="ko-KR" dirty="0">
                <a:latin typeface="+mj-ea"/>
              </a:rPr>
              <a:t>] </a:t>
            </a:r>
            <a:r>
              <a:rPr lang="ko-KR" altLang="en-US" dirty="0">
                <a:latin typeface="+mj-ea"/>
              </a:rPr>
              <a:t>데이터 탐색적 분석 </a:t>
            </a:r>
            <a:r>
              <a:rPr lang="en-US" altLang="ko-KR" dirty="0" smtClean="0">
                <a:latin typeface="+mj-ea"/>
              </a:rPr>
              <a:t>- </a:t>
            </a:r>
            <a:r>
              <a:rPr kumimoji="1" lang="en-US" altLang="ko-KR" dirty="0">
                <a:solidFill>
                  <a:prstClr val="black"/>
                </a:solidFill>
                <a:cs typeface="Arial"/>
              </a:rPr>
              <a:t>X</a:t>
            </a:r>
            <a:r>
              <a:rPr kumimoji="1" lang="ko-KR" altLang="en-US" dirty="0">
                <a:solidFill>
                  <a:prstClr val="black"/>
                </a:solidFill>
                <a:cs typeface="Arial"/>
              </a:rPr>
              <a:t>인자간의 상관 </a:t>
            </a:r>
            <a:r>
              <a:rPr kumimoji="1" lang="ko-KR" altLang="en-US" dirty="0" smtClean="0">
                <a:solidFill>
                  <a:prstClr val="black"/>
                </a:solidFill>
                <a:cs typeface="Arial"/>
              </a:rPr>
              <a:t>분석</a:t>
            </a:r>
            <a:endParaRPr lang="ko-KR" altLang="en-US" dirty="0">
              <a:latin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2186" y="2169029"/>
            <a:ext cx="2929579" cy="295136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en-US" altLang="ko-KR" sz="1300" b="1" dirty="0">
                <a:solidFill>
                  <a:prstClr val="black"/>
                </a:solidFill>
                <a:cs typeface="Arial"/>
              </a:rPr>
              <a:t>X</a:t>
            </a:r>
            <a:r>
              <a:rPr kumimoji="1" lang="ko-KR" altLang="en-US" sz="1300" b="1">
                <a:solidFill>
                  <a:prstClr val="black"/>
                </a:solidFill>
                <a:cs typeface="Arial"/>
              </a:rPr>
              <a:t>인자간의 상관 분석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07117" y="2169029"/>
            <a:ext cx="4514952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en-US" altLang="ko-KR" sz="1300" b="1" dirty="0">
                <a:solidFill>
                  <a:prstClr val="black"/>
                </a:solidFill>
                <a:cs typeface="Arial"/>
              </a:rPr>
              <a:t>X</a:t>
            </a:r>
            <a:r>
              <a:rPr kumimoji="1" lang="ko-KR" altLang="en-US" sz="1300" b="1">
                <a:solidFill>
                  <a:prstClr val="black"/>
                </a:solidFill>
                <a:cs typeface="Arial"/>
              </a:rPr>
              <a:t>인자간의 상관 </a:t>
            </a:r>
            <a:r>
              <a:rPr kumimoji="1" lang="ko-KR" altLang="en-US" sz="1300" b="1" smtClean="0">
                <a:solidFill>
                  <a:prstClr val="black"/>
                </a:solidFill>
                <a:cs typeface="Arial"/>
              </a:rPr>
              <a:t>분석을 </a:t>
            </a:r>
            <a:r>
              <a:rPr kumimoji="1" lang="ko-KR" altLang="en-US" sz="1300" b="1" dirty="0" smtClean="0">
                <a:solidFill>
                  <a:prstClr val="black"/>
                </a:solidFill>
                <a:cs typeface="Arial"/>
              </a:rPr>
              <a:t>통해 알게 되는 사항</a:t>
            </a:r>
            <a:endParaRPr kumimoji="1" lang="ko-KR" altLang="en-US" sz="1300" b="1" dirty="0">
              <a:solidFill>
                <a:prstClr val="black"/>
              </a:solidFill>
              <a:cs typeface="Arial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980066" y="2187389"/>
            <a:ext cx="17929" cy="432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89081" y="2482433"/>
            <a:ext cx="461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①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상관계수의 의미와 수치 해석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86150" y="5551034"/>
            <a:ext cx="4406086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②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 상관분석에 대한 가설 검정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070" y="2477160"/>
            <a:ext cx="4192224" cy="37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양적인 두 변수간의 선형적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·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비선형적 관계성을 확인함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511567" y="3499505"/>
                <a:ext cx="2251386" cy="472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1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과</m:t>
                          </m:r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함께</m:t>
                          </m:r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변하는</m:t>
                          </m:r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정도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과</m:t>
                          </m:r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각각</m:t>
                          </m:r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변하는</m:t>
                          </m:r>
                          <m:r>
                            <a:rPr lang="en-US" altLang="ko-KR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1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정도</m:t>
                          </m:r>
                        </m:den>
                      </m:f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567" y="3499505"/>
                <a:ext cx="2251386" cy="4724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345292" y="5860564"/>
                <a:ext cx="42892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귀무가설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):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두 변수간의 상관관계가 없다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.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대립가설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E7E6E6">
                                <a:lumMod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): </a:t>
                </a:r>
                <a:r>
                  <a:rPr lang="ko-KR" altLang="en-US" sz="1200" dirty="0">
                    <a:solidFill>
                      <a:srgbClr val="E7E6E6">
                        <a:lumMod val="25000"/>
                      </a:srgbClr>
                    </a:solidFill>
                  </a:rPr>
                  <a:t>두 변수간의 상관관계가 있다</a:t>
                </a:r>
                <a:r>
                  <a:rPr lang="en-US" altLang="ko-KR" sz="1200" dirty="0">
                    <a:solidFill>
                      <a:srgbClr val="E7E6E6">
                        <a:lumMod val="25000"/>
                      </a:srgb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92" y="5860564"/>
                <a:ext cx="4289279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42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406785" y="3131222"/>
            <a:ext cx="4385773" cy="3067768"/>
            <a:chOff x="406785" y="3131222"/>
            <a:chExt cx="4385773" cy="306776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" t="746" r="1450" b="63390"/>
            <a:stretch/>
          </p:blipFill>
          <p:spPr>
            <a:xfrm>
              <a:off x="435004" y="3131222"/>
              <a:ext cx="4334933" cy="11684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" t="53243" r="1641" b="11932"/>
            <a:stretch/>
          </p:blipFill>
          <p:spPr>
            <a:xfrm>
              <a:off x="443472" y="4620353"/>
              <a:ext cx="4318000" cy="113453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0407" y="4299622"/>
              <a:ext cx="1312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강한 양의 상관관계</a:t>
              </a:r>
              <a:endParaRPr lang="ko-KR" altLang="en-US" sz="10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73166" y="4299622"/>
              <a:ext cx="13123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약한 양의 상관관계</a:t>
              </a:r>
              <a:endParaRPr lang="ko-KR" alt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80226" y="4299622"/>
              <a:ext cx="13123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강한 음의 상관관계</a:t>
              </a:r>
              <a:endParaRPr lang="ko-KR" alt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0407" y="5783492"/>
              <a:ext cx="1312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약한 음의 상관관계</a:t>
              </a:r>
              <a:endParaRPr lang="ko-KR" alt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73166" y="5783492"/>
              <a:ext cx="13123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 비교적 뚜렷한 </a:t>
              </a:r>
              <a:r>
                <a:rPr lang="en-US" altLang="ko-KR" sz="1050" dirty="0" smtClean="0"/>
                <a:t/>
              </a:r>
              <a:br>
                <a:rPr lang="en-US" altLang="ko-KR" sz="1050" dirty="0" smtClean="0"/>
              </a:br>
              <a:r>
                <a:rPr lang="ko-KR" altLang="en-US" sz="1050" dirty="0" smtClean="0"/>
                <a:t>음의 상관관계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80226" y="5783492"/>
              <a:ext cx="13123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smtClean="0"/>
                <a:t>상관관계</a:t>
              </a:r>
              <a:r>
                <a:rPr lang="en-US" altLang="ko-KR" sz="1050" dirty="0" smtClean="0"/>
                <a:t>(</a:t>
              </a:r>
              <a:r>
                <a:rPr lang="ko-KR" altLang="en-US" sz="1050" dirty="0" err="1" smtClean="0"/>
                <a:t>선형성</a:t>
              </a:r>
              <a:r>
                <a:rPr lang="en-US" altLang="ko-KR" sz="1050" dirty="0" smtClean="0"/>
                <a:t>) </a:t>
              </a:r>
              <a:r>
                <a:rPr lang="ko-KR" altLang="en-US" sz="1050" dirty="0" smtClean="0"/>
                <a:t>없음</a:t>
              </a:r>
              <a:endParaRPr lang="ko-KR" altLang="en-US" sz="105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5252" y="3131222"/>
              <a:ext cx="110884" cy="11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16200000">
              <a:off x="1070440" y="3635631"/>
              <a:ext cx="117455" cy="1267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477340" y="3166531"/>
              <a:ext cx="0" cy="1080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rot="5400000" flipV="1">
              <a:off x="1150739" y="3554064"/>
              <a:ext cx="0" cy="1368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1887527" y="3131222"/>
              <a:ext cx="110884" cy="11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2542715" y="3635631"/>
              <a:ext cx="117455" cy="1267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 flipV="1">
              <a:off x="1949615" y="3166531"/>
              <a:ext cx="0" cy="1080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rot="5400000" flipV="1">
              <a:off x="2623014" y="3554064"/>
              <a:ext cx="0" cy="1368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3368408" y="3131222"/>
              <a:ext cx="110884" cy="11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6200000">
              <a:off x="4023596" y="3635631"/>
              <a:ext cx="117455" cy="1267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V="1">
              <a:off x="3430496" y="3166531"/>
              <a:ext cx="0" cy="1080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rot="5400000" flipV="1">
              <a:off x="4103895" y="3554064"/>
              <a:ext cx="0" cy="1368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406785" y="4599674"/>
              <a:ext cx="110884" cy="11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16200000">
              <a:off x="1053506" y="5104083"/>
              <a:ext cx="117455" cy="1267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V="1">
              <a:off x="468873" y="4634983"/>
              <a:ext cx="0" cy="1080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rot="5400000" flipV="1">
              <a:off x="1142272" y="5022516"/>
              <a:ext cx="0" cy="1368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887527" y="4599674"/>
              <a:ext cx="110884" cy="11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2542715" y="5104083"/>
              <a:ext cx="117455" cy="1267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 flipV="1">
              <a:off x="1949615" y="4634983"/>
              <a:ext cx="0" cy="1080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rot="5400000" flipV="1">
              <a:off x="2623014" y="5022516"/>
              <a:ext cx="0" cy="1368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3367814" y="4599674"/>
              <a:ext cx="110884" cy="11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 rot="16200000">
              <a:off x="4023002" y="5104083"/>
              <a:ext cx="117455" cy="1267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 flipV="1">
              <a:off x="3429902" y="4634983"/>
              <a:ext cx="0" cy="1080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rot="5400000" flipV="1">
              <a:off x="4103301" y="5022516"/>
              <a:ext cx="0" cy="136800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21289" y="3869174"/>
                  <a:ext cx="6248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ko-KR" sz="1050" dirty="0" smtClean="0"/>
                    <a:t> = 0.9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89" y="3869174"/>
                  <a:ext cx="624813" cy="2539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647137" y="3869174"/>
                  <a:ext cx="6248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ko-KR" sz="1050" dirty="0" smtClean="0"/>
                    <a:t> = 0.3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137" y="3869174"/>
                  <a:ext cx="624813" cy="2539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520272" y="3869174"/>
                  <a:ext cx="6248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ko-KR" sz="1050" dirty="0" smtClean="0"/>
                    <a:t> = -0.9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272" y="3869174"/>
                  <a:ext cx="624813" cy="2539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121289" y="4791027"/>
                  <a:ext cx="6248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ko-KR" sz="1050" dirty="0" smtClean="0"/>
                    <a:t> = -0.3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89" y="4791027"/>
                  <a:ext cx="624813" cy="25391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647137" y="4791027"/>
                  <a:ext cx="6248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ko-KR" sz="1050" dirty="0" smtClean="0"/>
                    <a:t> = -0.7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137" y="4791027"/>
                  <a:ext cx="624813" cy="25391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20272" y="4791027"/>
                  <a:ext cx="6248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ko-KR" sz="1050" dirty="0" smtClean="0"/>
                    <a:t> = 0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272" y="4791027"/>
                  <a:ext cx="624813" cy="25391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왼쪽 중괄호 59"/>
          <p:cNvSpPr/>
          <p:nvPr/>
        </p:nvSpPr>
        <p:spPr>
          <a:xfrm rot="16200000">
            <a:off x="4781204" y="-1516676"/>
            <a:ext cx="233083" cy="6188924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357506" y="1766192"/>
            <a:ext cx="346370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dirty="0">
                <a:solidFill>
                  <a:prstClr val="black"/>
                </a:solidFill>
                <a:cs typeface="Arial"/>
              </a:rPr>
              <a:t>데이터 탐색적 </a:t>
            </a:r>
            <a:r>
              <a:rPr kumimoji="1" lang="ko-KR" altLang="en-US" sz="1300" b="1" smtClean="0">
                <a:solidFill>
                  <a:prstClr val="black"/>
                </a:solidFill>
                <a:cs typeface="Arial"/>
              </a:rPr>
              <a:t>분석</a:t>
            </a:r>
            <a:r>
              <a:rPr kumimoji="1" lang="en-US" altLang="ko-KR" sz="1300" b="1" dirty="0" smtClean="0">
                <a:solidFill>
                  <a:prstClr val="black"/>
                </a:solidFill>
                <a:cs typeface="Arial"/>
              </a:rPr>
              <a:t>(Exploratory Data Analysis)</a:t>
            </a:r>
            <a:endParaRPr kumimoji="1" lang="ko-KR" altLang="en-US" sz="1300" b="1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3" name="AutoShape 120"/>
          <p:cNvSpPr>
            <a:spLocks noChangeArrowheads="1"/>
          </p:cNvSpPr>
          <p:nvPr/>
        </p:nvSpPr>
        <p:spPr bwMode="gray">
          <a:xfrm>
            <a:off x="1788149" y="839442"/>
            <a:ext cx="1683292" cy="517330"/>
          </a:xfrm>
          <a:prstGeom prst="chevron">
            <a:avLst>
              <a:gd name="adj" fmla="val 31331"/>
            </a:avLst>
          </a:prstGeom>
          <a:gradFill rotWithShape="0">
            <a:gsLst>
              <a:gs pos="0">
                <a:srgbClr val="C0C0C0"/>
              </a:gs>
              <a:gs pos="50000">
                <a:srgbClr val="F6F6F6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000000"/>
            </a:outerShdw>
          </a:effectLst>
        </p:spPr>
        <p:txBody>
          <a:bodyPr lIns="0" tIns="0" rIns="0" bIns="0" anchor="ctr"/>
          <a:lstStyle/>
          <a:p>
            <a:pPr algn="ctr" latinLnBrk="0">
              <a:spcBef>
                <a:spcPts val="400"/>
              </a:spcBef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맑은 고딕"/>
                <a:cs typeface="Arial"/>
              </a:rPr>
              <a:t>기초통계분석</a:t>
            </a:r>
            <a:endParaRPr lang="en-US" altLang="ko-KR" sz="1050" b="1" kern="0" dirty="0" smtClean="0">
              <a:solidFill>
                <a:srgbClr val="000000"/>
              </a:solidFill>
              <a:latin typeface="맑은 고딕"/>
              <a:cs typeface="Arial"/>
            </a:endParaRPr>
          </a:p>
        </p:txBody>
      </p:sp>
      <p:sp>
        <p:nvSpPr>
          <p:cNvPr id="81" name="AutoShape 120"/>
          <p:cNvSpPr>
            <a:spLocks noChangeArrowheads="1"/>
          </p:cNvSpPr>
          <p:nvPr/>
        </p:nvSpPr>
        <p:spPr bwMode="gray">
          <a:xfrm>
            <a:off x="3353560" y="839442"/>
            <a:ext cx="1683292" cy="517330"/>
          </a:xfrm>
          <a:prstGeom prst="chevron">
            <a:avLst>
              <a:gd name="adj" fmla="val 31331"/>
            </a:avLst>
          </a:prstGeom>
          <a:gradFill rotWithShape="0">
            <a:gsLst>
              <a:gs pos="0">
                <a:schemeClr val="accent4"/>
              </a:gs>
              <a:gs pos="50000">
                <a:srgbClr val="F6F6F6"/>
              </a:gs>
              <a:gs pos="100000">
                <a:schemeClr val="accent4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000000"/>
            </a:outerShdw>
          </a:effectLst>
        </p:spPr>
        <p:txBody>
          <a:bodyPr lIns="0" tIns="0" rIns="0" bIns="0" anchor="ctr"/>
          <a:lstStyle/>
          <a:p>
            <a:pPr algn="ctr" latinLnBrk="0">
              <a:spcBef>
                <a:spcPts val="400"/>
              </a:spcBef>
            </a:pPr>
            <a:r>
              <a:rPr lang="en-US" altLang="ko-KR" sz="1050" b="1" kern="0" dirty="0">
                <a:solidFill>
                  <a:srgbClr val="000000"/>
                </a:solidFill>
                <a:latin typeface="맑은 고딕"/>
                <a:cs typeface="Arial"/>
              </a:rPr>
              <a:t>X</a:t>
            </a:r>
            <a:r>
              <a:rPr lang="ko-KR" altLang="en-US" sz="1050" b="1" kern="0">
                <a:solidFill>
                  <a:srgbClr val="000000"/>
                </a:solidFill>
                <a:latin typeface="맑은 고딕"/>
                <a:cs typeface="Arial"/>
              </a:rPr>
              <a:t>인자간의 </a:t>
            </a:r>
            <a:endParaRPr lang="en-US" altLang="ko-KR" sz="1050" b="1" kern="0" dirty="0">
              <a:solidFill>
                <a:srgbClr val="000000"/>
              </a:solidFill>
              <a:latin typeface="맑은 고딕"/>
              <a:cs typeface="Arial"/>
            </a:endParaRPr>
          </a:p>
          <a:p>
            <a:pPr algn="ctr" latinLnBrk="0">
              <a:spcBef>
                <a:spcPts val="400"/>
              </a:spcBef>
            </a:pPr>
            <a:r>
              <a:rPr lang="ko-KR" altLang="en-US" sz="1050" b="1" kern="0" dirty="0">
                <a:solidFill>
                  <a:srgbClr val="000000"/>
                </a:solidFill>
                <a:latin typeface="맑은 고딕"/>
                <a:cs typeface="Arial"/>
              </a:rPr>
              <a:t>상관 분석</a:t>
            </a:r>
            <a:endParaRPr lang="en-US" altLang="ko-KR" sz="1050" b="1" kern="0" dirty="0">
              <a:solidFill>
                <a:srgbClr val="000000"/>
              </a:solidFill>
              <a:latin typeface="맑은 고딕"/>
              <a:cs typeface="Arial"/>
            </a:endParaRPr>
          </a:p>
        </p:txBody>
      </p:sp>
      <p:sp>
        <p:nvSpPr>
          <p:cNvPr id="82" name="AutoShape 120"/>
          <p:cNvSpPr>
            <a:spLocks noChangeArrowheads="1"/>
          </p:cNvSpPr>
          <p:nvPr/>
        </p:nvSpPr>
        <p:spPr bwMode="gray">
          <a:xfrm>
            <a:off x="4918971" y="839442"/>
            <a:ext cx="1683292" cy="517330"/>
          </a:xfrm>
          <a:prstGeom prst="chevron">
            <a:avLst>
              <a:gd name="adj" fmla="val 31331"/>
            </a:avLst>
          </a:prstGeom>
          <a:gradFill rotWithShape="0">
            <a:gsLst>
              <a:gs pos="0">
                <a:srgbClr val="C0C0C0"/>
              </a:gs>
              <a:gs pos="50000">
                <a:srgbClr val="F6F6F6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000000"/>
            </a:outerShdw>
          </a:effectLst>
        </p:spPr>
        <p:txBody>
          <a:bodyPr lIns="0" tIns="0" rIns="0" bIns="0" anchor="ctr"/>
          <a:lstStyle/>
          <a:p>
            <a:pPr algn="ctr" latinLnBrk="0">
              <a:spcBef>
                <a:spcPts val="400"/>
              </a:spcBef>
            </a:pPr>
            <a:r>
              <a:rPr lang="ko-KR" altLang="en-US" sz="1050" b="1" kern="0" dirty="0" err="1">
                <a:solidFill>
                  <a:srgbClr val="000000"/>
                </a:solidFill>
                <a:latin typeface="맑은 고딕"/>
                <a:cs typeface="Arial"/>
              </a:rPr>
              <a:t>시계열</a:t>
            </a:r>
            <a:r>
              <a:rPr lang="ko-KR" altLang="en-US" sz="1050" b="1" kern="0" dirty="0">
                <a:solidFill>
                  <a:srgbClr val="000000"/>
                </a:solidFill>
                <a:latin typeface="맑은 고딕"/>
                <a:cs typeface="Arial"/>
              </a:rPr>
              <a:t> 분석</a:t>
            </a:r>
            <a:endParaRPr lang="en-US" altLang="ko-KR" sz="1050" b="1" kern="0" dirty="0">
              <a:solidFill>
                <a:srgbClr val="000000"/>
              </a:solidFill>
              <a:latin typeface="맑은 고딕"/>
              <a:cs typeface="Arial"/>
            </a:endParaRPr>
          </a:p>
        </p:txBody>
      </p:sp>
      <p:sp>
        <p:nvSpPr>
          <p:cNvPr id="83" name="AutoShape 120"/>
          <p:cNvSpPr>
            <a:spLocks noChangeArrowheads="1"/>
          </p:cNvSpPr>
          <p:nvPr/>
        </p:nvSpPr>
        <p:spPr bwMode="gray">
          <a:xfrm>
            <a:off x="222738" y="839442"/>
            <a:ext cx="1683292" cy="517330"/>
          </a:xfrm>
          <a:prstGeom prst="chevron">
            <a:avLst>
              <a:gd name="adj" fmla="val 31331"/>
            </a:avLst>
          </a:prstGeom>
          <a:gradFill rotWithShape="0">
            <a:gsLst>
              <a:gs pos="0">
                <a:srgbClr val="C0C0C0"/>
              </a:gs>
              <a:gs pos="50000">
                <a:srgbClr val="F6F6F6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rgbClr val="000000"/>
            </a:solidFill>
            <a:prstDash val="lgDash"/>
            <a:miter lim="800000"/>
            <a:headEnd/>
            <a:tailEnd/>
          </a:ln>
          <a:effectLst>
            <a:outerShdw dist="28398" dir="3806097" algn="ctr" rotWithShape="0">
              <a:srgbClr val="000000"/>
            </a:outerShdw>
          </a:effectLst>
        </p:spPr>
        <p:txBody>
          <a:bodyPr lIns="0" tIns="0" rIns="0" bIns="0" anchor="ctr"/>
          <a:lstStyle/>
          <a:p>
            <a:pPr algn="ctr" latinLnBrk="0">
              <a:spcBef>
                <a:spcPts val="400"/>
              </a:spcBef>
              <a:defRPr/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맑은 고딕"/>
                <a:cs typeface="Arial"/>
              </a:rPr>
              <a:t>데이터 </a:t>
            </a:r>
            <a:r>
              <a:rPr lang="ko-KR" altLang="en-US" sz="1050" b="1" kern="0" dirty="0" err="1" smtClean="0">
                <a:solidFill>
                  <a:srgbClr val="000000"/>
                </a:solidFill>
                <a:latin typeface="맑은 고딕"/>
                <a:cs typeface="Arial"/>
              </a:rPr>
              <a:t>마트</a:t>
            </a:r>
            <a:r>
              <a:rPr lang="ko-KR" altLang="en-US" sz="1050" b="1" kern="0" dirty="0" smtClean="0">
                <a:solidFill>
                  <a:srgbClr val="000000"/>
                </a:solidFill>
                <a:latin typeface="맑은 고딕"/>
                <a:cs typeface="Arial"/>
              </a:rPr>
              <a:t> 구축</a:t>
            </a:r>
            <a:endParaRPr lang="en-US" altLang="ko-KR" sz="1050" b="1" kern="0" dirty="0" smtClean="0">
              <a:solidFill>
                <a:srgbClr val="000000"/>
              </a:solidFill>
              <a:latin typeface="맑은 고딕"/>
              <a:cs typeface="Arial"/>
            </a:endParaRPr>
          </a:p>
        </p:txBody>
      </p:sp>
      <p:sp>
        <p:nvSpPr>
          <p:cNvPr id="84" name="AutoShape 120"/>
          <p:cNvSpPr>
            <a:spLocks noChangeArrowheads="1"/>
          </p:cNvSpPr>
          <p:nvPr/>
        </p:nvSpPr>
        <p:spPr bwMode="gray">
          <a:xfrm>
            <a:off x="8049793" y="839442"/>
            <a:ext cx="1683292" cy="517330"/>
          </a:xfrm>
          <a:prstGeom prst="chevron">
            <a:avLst>
              <a:gd name="adj" fmla="val 31331"/>
            </a:avLst>
          </a:prstGeom>
          <a:gradFill rotWithShape="0">
            <a:gsLst>
              <a:gs pos="0">
                <a:srgbClr val="C0C0C0"/>
              </a:gs>
              <a:gs pos="50000">
                <a:srgbClr val="F6F6F6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rgbClr val="000000"/>
            </a:solidFill>
            <a:prstDash val="lgDash"/>
            <a:miter lim="800000"/>
            <a:headEnd/>
            <a:tailEnd/>
          </a:ln>
          <a:effectLst>
            <a:outerShdw dist="28398" dir="3806097" algn="ctr" rotWithShape="0">
              <a:srgbClr val="000000"/>
            </a:outerShdw>
          </a:effectLst>
        </p:spPr>
        <p:txBody>
          <a:bodyPr lIns="0" tIns="0" rIns="0" bIns="0" anchor="ctr"/>
          <a:lstStyle/>
          <a:p>
            <a:pPr algn="ctr" latinLnBrk="0">
              <a:spcBef>
                <a:spcPts val="400"/>
              </a:spcBef>
            </a:pPr>
            <a:r>
              <a:rPr lang="ko-KR" altLang="en-US" sz="1050" b="1" kern="0" dirty="0">
                <a:solidFill>
                  <a:srgbClr val="000000"/>
                </a:solidFill>
                <a:latin typeface="맑은 고딕"/>
                <a:cs typeface="Arial"/>
              </a:rPr>
              <a:t>예측 모델 개발</a:t>
            </a:r>
            <a:endParaRPr lang="en-US" altLang="ko-KR" sz="1050" b="1" kern="0" dirty="0">
              <a:solidFill>
                <a:srgbClr val="000000"/>
              </a:solidFill>
              <a:latin typeface="맑은 고딕"/>
              <a:cs typeface="Arial"/>
            </a:endParaRPr>
          </a:p>
        </p:txBody>
      </p:sp>
      <p:sp>
        <p:nvSpPr>
          <p:cNvPr id="85" name="AutoShape 120"/>
          <p:cNvSpPr>
            <a:spLocks noChangeArrowheads="1"/>
          </p:cNvSpPr>
          <p:nvPr/>
        </p:nvSpPr>
        <p:spPr bwMode="gray">
          <a:xfrm>
            <a:off x="6484381" y="839442"/>
            <a:ext cx="1683292" cy="517330"/>
          </a:xfrm>
          <a:prstGeom prst="chevron">
            <a:avLst>
              <a:gd name="adj" fmla="val 31331"/>
            </a:avLst>
          </a:prstGeom>
          <a:gradFill rotWithShape="0">
            <a:gsLst>
              <a:gs pos="0">
                <a:srgbClr val="C0C0C0"/>
              </a:gs>
              <a:gs pos="50000">
                <a:srgbClr val="F6F6F6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000000"/>
            </a:outerShdw>
          </a:effectLst>
        </p:spPr>
        <p:txBody>
          <a:bodyPr lIns="0" tIns="0" rIns="0" bIns="0" anchor="ctr"/>
          <a:lstStyle/>
          <a:p>
            <a:pPr algn="ctr" latinLnBrk="0">
              <a:spcBef>
                <a:spcPts val="400"/>
              </a:spcBef>
            </a:pPr>
            <a:r>
              <a:rPr lang="en-US" altLang="ko-KR" sz="1050" b="1" kern="0" dirty="0" smtClean="0">
                <a:solidFill>
                  <a:srgbClr val="000000"/>
                </a:solidFill>
                <a:latin typeface="맑은 고딕"/>
                <a:cs typeface="Arial"/>
              </a:rPr>
              <a:t>X</a:t>
            </a:r>
            <a:r>
              <a:rPr lang="ko-KR" altLang="en-US" sz="1050" b="1" kern="0" smtClean="0">
                <a:solidFill>
                  <a:srgbClr val="000000"/>
                </a:solidFill>
                <a:latin typeface="맑은 고딕"/>
                <a:cs typeface="Arial"/>
              </a:rPr>
              <a:t>인자와 </a:t>
            </a:r>
            <a:r>
              <a:rPr lang="en-US" altLang="ko-KR" sz="1050" b="1" kern="0" dirty="0" smtClean="0">
                <a:solidFill>
                  <a:srgbClr val="000000"/>
                </a:solidFill>
                <a:latin typeface="맑은 고딕"/>
                <a:cs typeface="Arial"/>
              </a:rPr>
              <a:t>Y</a:t>
            </a:r>
            <a:r>
              <a:rPr lang="ko-KR" altLang="en-US" sz="1050" b="1" kern="0" smtClean="0">
                <a:solidFill>
                  <a:srgbClr val="000000"/>
                </a:solidFill>
                <a:latin typeface="맑은 고딕"/>
                <a:cs typeface="Arial"/>
              </a:rPr>
              <a:t>인자간의 </a:t>
            </a:r>
            <a:endParaRPr lang="en-US" altLang="ko-KR" sz="1050" b="1" kern="0" dirty="0" smtClean="0">
              <a:solidFill>
                <a:srgbClr val="000000"/>
              </a:solidFill>
              <a:latin typeface="맑은 고딕"/>
              <a:cs typeface="Arial"/>
            </a:endParaRPr>
          </a:p>
          <a:p>
            <a:pPr algn="ctr" latinLnBrk="0">
              <a:spcBef>
                <a:spcPts val="400"/>
              </a:spcBef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맑은 고딕"/>
                <a:cs typeface="Arial"/>
              </a:rPr>
              <a:t>상관 분석</a:t>
            </a:r>
            <a:endParaRPr lang="en-US" altLang="ko-KR" sz="1050" kern="0" dirty="0" smtClean="0">
              <a:solidFill>
                <a:srgbClr val="000000"/>
              </a:solidFill>
              <a:latin typeface="맑은 고딕"/>
              <a:cs typeface="Arial"/>
            </a:endParaRPr>
          </a:p>
        </p:txBody>
      </p:sp>
      <p:sp>
        <p:nvSpPr>
          <p:cNvPr id="86" name="직사각형 85">
            <a:hlinkClick r:id="rId12" action="ppaction://hlinksldjump"/>
          </p:cNvPr>
          <p:cNvSpPr/>
          <p:nvPr/>
        </p:nvSpPr>
        <p:spPr>
          <a:xfrm>
            <a:off x="9023838" y="28428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돌아가기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[</a:t>
            </a:r>
            <a:r>
              <a:rPr lang="ko-KR" altLang="en-US">
                <a:latin typeface="+mj-ea"/>
              </a:rPr>
              <a:t>참고</a:t>
            </a:r>
            <a:r>
              <a:rPr lang="en-US" altLang="ko-KR" dirty="0">
                <a:latin typeface="+mj-ea"/>
              </a:rPr>
              <a:t>] </a:t>
            </a:r>
            <a:r>
              <a:rPr lang="ko-KR" altLang="en-US">
                <a:latin typeface="+mj-ea"/>
              </a:rPr>
              <a:t>데이터 탐색적 분석 </a:t>
            </a:r>
            <a:r>
              <a:rPr lang="en-US" altLang="ko-KR" dirty="0" smtClean="0">
                <a:latin typeface="+mj-ea"/>
              </a:rPr>
              <a:t>– </a:t>
            </a:r>
            <a:r>
              <a:rPr kumimoji="1" lang="ko-KR" altLang="en-US" smtClean="0">
                <a:solidFill>
                  <a:prstClr val="black"/>
                </a:solidFill>
                <a:cs typeface="Arial"/>
              </a:rPr>
              <a:t>시계열 분석</a:t>
            </a:r>
            <a:endParaRPr lang="ko-KR" altLang="en-US">
              <a:latin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2186" y="2169029"/>
            <a:ext cx="292957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ko-KR" altLang="en-US" sz="1300" b="1" dirty="0" err="1" smtClean="0">
                <a:solidFill>
                  <a:prstClr val="black"/>
                </a:solidFill>
                <a:cs typeface="Arial"/>
              </a:rPr>
              <a:t>시계열</a:t>
            </a:r>
            <a:r>
              <a:rPr kumimoji="1" lang="ko-KR" altLang="en-US" sz="1300" b="1" dirty="0" smtClean="0">
                <a:solidFill>
                  <a:prstClr val="black"/>
                </a:solidFill>
                <a:cs typeface="Arial"/>
              </a:rPr>
              <a:t> 분석</a:t>
            </a:r>
            <a:endParaRPr kumimoji="1" lang="ko-KR" altLang="en-US" sz="1300" b="1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" name="왼쪽 중괄호 5"/>
          <p:cNvSpPr/>
          <p:nvPr/>
        </p:nvSpPr>
        <p:spPr>
          <a:xfrm rot="16200000">
            <a:off x="4781204" y="-1516676"/>
            <a:ext cx="233083" cy="6188924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7506" y="1766192"/>
            <a:ext cx="346370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b="1" dirty="0">
                <a:solidFill>
                  <a:prstClr val="black"/>
                </a:solidFill>
                <a:cs typeface="Arial"/>
              </a:rPr>
              <a:t>데이터 탐색적 </a:t>
            </a:r>
            <a:r>
              <a:rPr kumimoji="1" lang="ko-KR" altLang="en-US" sz="1300" b="1" smtClean="0">
                <a:solidFill>
                  <a:prstClr val="black"/>
                </a:solidFill>
                <a:cs typeface="Arial"/>
              </a:rPr>
              <a:t>분석</a:t>
            </a:r>
            <a:r>
              <a:rPr kumimoji="1" lang="en-US" altLang="ko-KR" sz="1300" b="1" dirty="0" smtClean="0">
                <a:solidFill>
                  <a:prstClr val="black"/>
                </a:solidFill>
                <a:cs typeface="Arial"/>
              </a:rPr>
              <a:t>(Exploratory Data Analysis)</a:t>
            </a:r>
            <a:endParaRPr kumimoji="1" lang="ko-KR" altLang="en-US" sz="1300" b="1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7117" y="2169029"/>
            <a:ext cx="2929579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indent="-180975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1" lang="ko-KR" altLang="en-US" sz="1300" b="1" dirty="0" err="1">
                <a:solidFill>
                  <a:prstClr val="black"/>
                </a:solidFill>
                <a:cs typeface="Arial"/>
              </a:rPr>
              <a:t>시계열</a:t>
            </a:r>
            <a:r>
              <a:rPr kumimoji="1" lang="ko-KR" altLang="en-US" sz="1300" b="1" dirty="0">
                <a:solidFill>
                  <a:prstClr val="black"/>
                </a:solidFill>
                <a:cs typeface="Arial"/>
              </a:rPr>
              <a:t> </a:t>
            </a:r>
            <a:r>
              <a:rPr kumimoji="1" lang="ko-KR" altLang="en-US" sz="1300" b="1" dirty="0" smtClean="0">
                <a:solidFill>
                  <a:prstClr val="black"/>
                </a:solidFill>
                <a:cs typeface="Arial"/>
              </a:rPr>
              <a:t>시각화 방법</a:t>
            </a:r>
            <a:endParaRPr kumimoji="1" lang="ko-KR" altLang="en-US" sz="1300" b="1" dirty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2738" y="839442"/>
            <a:ext cx="9510347" cy="517330"/>
            <a:chOff x="495300" y="839442"/>
            <a:chExt cx="10846605" cy="517330"/>
          </a:xfrm>
        </p:grpSpPr>
        <p:sp>
          <p:nvSpPr>
            <p:cNvPr id="27" name="AutoShape 120"/>
            <p:cNvSpPr>
              <a:spLocks noChangeArrowheads="1"/>
            </p:cNvSpPr>
            <p:nvPr/>
          </p:nvSpPr>
          <p:spPr bwMode="gray">
            <a:xfrm>
              <a:off x="228066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  <a:defRPr/>
              </a:pPr>
              <a:r>
                <a:rPr lang="ko-KR" altLang="en-US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기초통계분석</a:t>
              </a:r>
              <a:endParaRPr lang="en-US" altLang="ko-KR" sz="1050" b="1" kern="0" dirty="0" smtClean="0">
                <a:solidFill>
                  <a:srgbClr val="000000"/>
                </a:solidFill>
                <a:latin typeface="맑은 고딕"/>
                <a:cs typeface="Arial"/>
              </a:endParaRPr>
            </a:p>
          </p:txBody>
        </p:sp>
        <p:sp>
          <p:nvSpPr>
            <p:cNvPr id="28" name="AutoShape 120"/>
            <p:cNvSpPr>
              <a:spLocks noChangeArrowheads="1"/>
            </p:cNvSpPr>
            <p:nvPr/>
          </p:nvSpPr>
          <p:spPr bwMode="gray">
            <a:xfrm>
              <a:off x="406602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chemeClr val="accent4"/>
                </a:gs>
                <a:gs pos="50000">
                  <a:srgbClr val="F6F6F6"/>
                </a:gs>
                <a:gs pos="100000">
                  <a:schemeClr val="accent4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</a:pPr>
              <a:r>
                <a:rPr lang="en-US" altLang="ko-KR" sz="1050" b="1" kern="0" dirty="0">
                  <a:solidFill>
                    <a:srgbClr val="000000"/>
                  </a:solidFill>
                  <a:latin typeface="+mn-ea"/>
                  <a:cs typeface="Arial"/>
                </a:rPr>
                <a:t>X</a:t>
              </a:r>
              <a:r>
                <a:rPr lang="ko-KR" altLang="en-US" sz="1050" b="1" kern="0">
                  <a:solidFill>
                    <a:srgbClr val="000000"/>
                  </a:solidFill>
                  <a:latin typeface="+mn-ea"/>
                  <a:cs typeface="Arial"/>
                </a:rPr>
                <a:t>인자간의 </a:t>
              </a:r>
            </a:p>
            <a:p>
              <a:pPr algn="ctr" latinLnBrk="0">
                <a:spcBef>
                  <a:spcPts val="400"/>
                </a:spcBef>
              </a:pPr>
              <a:r>
                <a:rPr lang="ko-KR" altLang="en-US" sz="1050" b="1" kern="0" dirty="0">
                  <a:solidFill>
                    <a:srgbClr val="000000"/>
                  </a:solidFill>
                  <a:latin typeface="+mn-ea"/>
                  <a:cs typeface="Arial"/>
                </a:rPr>
                <a:t>상관 분석</a:t>
              </a:r>
            </a:p>
          </p:txBody>
        </p:sp>
        <p:sp>
          <p:nvSpPr>
            <p:cNvPr id="29" name="AutoShape 120"/>
            <p:cNvSpPr>
              <a:spLocks noChangeArrowheads="1"/>
            </p:cNvSpPr>
            <p:nvPr/>
          </p:nvSpPr>
          <p:spPr bwMode="gray">
            <a:xfrm>
              <a:off x="585138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1000" b="1" kern="0" dirty="0" err="1" smtClean="0">
                  <a:solidFill>
                    <a:srgbClr val="000000"/>
                  </a:solidFill>
                  <a:latin typeface="+mn-ea"/>
                  <a:cs typeface="Arial"/>
                </a:rPr>
                <a:t>시계열</a:t>
              </a:r>
              <a:r>
                <a:rPr lang="ko-KR" altLang="en-US" sz="1000" b="1" kern="0" dirty="0" smtClean="0">
                  <a:solidFill>
                    <a:srgbClr val="000000"/>
                  </a:solidFill>
                  <a:latin typeface="+mn-ea"/>
                  <a:cs typeface="Arial"/>
                </a:rPr>
                <a:t> 분석</a:t>
              </a:r>
              <a:endParaRPr lang="en-US" altLang="ko-KR" sz="1000" b="1" kern="0" dirty="0">
                <a:solidFill>
                  <a:srgbClr val="000000"/>
                </a:solidFill>
                <a:latin typeface="+mn-ea"/>
                <a:cs typeface="Arial"/>
              </a:endParaRPr>
            </a:p>
          </p:txBody>
        </p:sp>
        <p:sp>
          <p:nvSpPr>
            <p:cNvPr id="32" name="AutoShape 120"/>
            <p:cNvSpPr>
              <a:spLocks noChangeArrowheads="1"/>
            </p:cNvSpPr>
            <p:nvPr/>
          </p:nvSpPr>
          <p:spPr bwMode="gray">
            <a:xfrm>
              <a:off x="49530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prstDash val="lgDash"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  <a:defRPr/>
              </a:pPr>
              <a:r>
                <a:rPr lang="ko-KR" altLang="en-US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데이터 </a:t>
              </a:r>
              <a:r>
                <a:rPr lang="ko-KR" altLang="en-US" sz="1050" b="1" kern="0" dirty="0" err="1" smtClean="0">
                  <a:solidFill>
                    <a:srgbClr val="000000"/>
                  </a:solidFill>
                  <a:latin typeface="맑은 고딕"/>
                  <a:cs typeface="Arial"/>
                </a:rPr>
                <a:t>마트</a:t>
              </a:r>
              <a:r>
                <a:rPr lang="ko-KR" altLang="en-US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 구축</a:t>
              </a:r>
              <a:endParaRPr lang="en-US" altLang="ko-KR" sz="1050" b="1" kern="0" dirty="0" smtClean="0">
                <a:solidFill>
                  <a:srgbClr val="000000"/>
                </a:solidFill>
                <a:latin typeface="맑은 고딕"/>
                <a:cs typeface="Arial"/>
              </a:endParaRPr>
            </a:p>
          </p:txBody>
        </p:sp>
        <p:sp>
          <p:nvSpPr>
            <p:cNvPr id="34" name="AutoShape 120"/>
            <p:cNvSpPr>
              <a:spLocks noChangeArrowheads="1"/>
            </p:cNvSpPr>
            <p:nvPr/>
          </p:nvSpPr>
          <p:spPr bwMode="gray">
            <a:xfrm>
              <a:off x="9422101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prstDash val="lgDash"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</a:pPr>
              <a:r>
                <a:rPr lang="ko-KR" altLang="en-US" sz="1050" b="1" kern="0" dirty="0">
                  <a:solidFill>
                    <a:srgbClr val="000000"/>
                  </a:solidFill>
                  <a:latin typeface="맑은 고딕"/>
                  <a:cs typeface="Arial"/>
                </a:rPr>
                <a:t>예측 모델 개발</a:t>
              </a:r>
              <a:endParaRPr lang="en-US" altLang="ko-KR" sz="1050" b="1" kern="0" dirty="0">
                <a:solidFill>
                  <a:srgbClr val="000000"/>
                </a:solidFill>
                <a:latin typeface="맑은 고딕"/>
                <a:cs typeface="Arial"/>
              </a:endParaRPr>
            </a:p>
          </p:txBody>
        </p:sp>
        <p:sp>
          <p:nvSpPr>
            <p:cNvPr id="20" name="AutoShape 120"/>
            <p:cNvSpPr>
              <a:spLocks noChangeArrowheads="1"/>
            </p:cNvSpPr>
            <p:nvPr/>
          </p:nvSpPr>
          <p:spPr bwMode="gray">
            <a:xfrm>
              <a:off x="7636740" y="839442"/>
              <a:ext cx="1919804" cy="517330"/>
            </a:xfrm>
            <a:prstGeom prst="chevron">
              <a:avLst>
                <a:gd name="adj" fmla="val 31331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F6F6F6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lIns="0" tIns="0" rIns="0" bIns="0" anchor="ctr"/>
            <a:lstStyle/>
            <a:p>
              <a:pPr algn="ctr" latinLnBrk="0">
                <a:spcBef>
                  <a:spcPts val="400"/>
                </a:spcBef>
              </a:pPr>
              <a:r>
                <a:rPr lang="en-US" altLang="ko-KR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X</a:t>
              </a:r>
              <a:r>
                <a:rPr lang="ko-KR" altLang="en-US" sz="1050" b="1" kern="0" smtClean="0">
                  <a:solidFill>
                    <a:srgbClr val="000000"/>
                  </a:solidFill>
                  <a:latin typeface="맑은 고딕"/>
                  <a:cs typeface="Arial"/>
                </a:rPr>
                <a:t>인자와 </a:t>
              </a:r>
              <a:r>
                <a:rPr lang="en-US" altLang="ko-KR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Y</a:t>
              </a:r>
              <a:r>
                <a:rPr lang="ko-KR" altLang="en-US" sz="1050" b="1" kern="0" smtClean="0">
                  <a:solidFill>
                    <a:srgbClr val="000000"/>
                  </a:solidFill>
                  <a:latin typeface="맑은 고딕"/>
                  <a:cs typeface="Arial"/>
                </a:rPr>
                <a:t>인자간의 </a:t>
              </a:r>
              <a:endParaRPr lang="en-US" altLang="ko-KR" sz="1050" b="1" kern="0" dirty="0" smtClean="0">
                <a:solidFill>
                  <a:srgbClr val="000000"/>
                </a:solidFill>
                <a:latin typeface="맑은 고딕"/>
                <a:cs typeface="Arial"/>
              </a:endParaRPr>
            </a:p>
            <a:p>
              <a:pPr algn="ctr" latinLnBrk="0">
                <a:spcBef>
                  <a:spcPts val="400"/>
                </a:spcBef>
              </a:pPr>
              <a:r>
                <a:rPr lang="ko-KR" altLang="en-US" sz="1050" b="1" kern="0" dirty="0" smtClean="0">
                  <a:solidFill>
                    <a:srgbClr val="000000"/>
                  </a:solidFill>
                  <a:latin typeface="맑은 고딕"/>
                  <a:cs typeface="Arial"/>
                </a:rPr>
                <a:t>상관 분석</a:t>
              </a:r>
              <a:endParaRPr lang="en-US" altLang="ko-KR" sz="1050" kern="0" dirty="0" smtClean="0">
                <a:solidFill>
                  <a:srgbClr val="000000"/>
                </a:solidFill>
                <a:latin typeface="맑은 고딕"/>
                <a:cs typeface="Arial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0939" y="2484176"/>
            <a:ext cx="45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각 변수들이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가지 성질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추세성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계절성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순환성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이 있는지 확인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42925"/>
              </p:ext>
            </p:extLst>
          </p:nvPr>
        </p:nvGraphicFramePr>
        <p:xfrm>
          <a:off x="710754" y="2906586"/>
          <a:ext cx="4115744" cy="184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의미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 방법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① </a:t>
                      </a:r>
                      <a:r>
                        <a:rPr lang="ko-KR" altLang="en-US" sz="10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추세성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장기적으로 일정하게 변하는 패턴이 존재하는가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선형 적합 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회귀계수가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가까운가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4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계절성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연도별 반복 패턴이 존재하는가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육안으로 확인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③ 순환성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주기적으로 발생하는 패턴이 있는가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육안으로 확인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290" marR="143290" marT="71645" marB="7164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5453470" y="2552695"/>
          <a:ext cx="1281438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00:01:02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00:01:03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00:01:05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00:01:06</a:t>
                      </a:r>
                      <a:endParaRPr lang="ko-KR" altLang="en-US" sz="1000" b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229599" y="3373895"/>
            <a:ext cx="45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방법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시간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간격을 고려하지 않고 순서대로 시각화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542085" y="3714136"/>
            <a:ext cx="2562518" cy="1209861"/>
            <a:chOff x="5600700" y="3476625"/>
            <a:chExt cx="2562518" cy="1209861"/>
          </a:xfrm>
        </p:grpSpPr>
        <p:cxnSp>
          <p:nvCxnSpPr>
            <p:cNvPr id="25" name="직선 연결선 24"/>
            <p:cNvCxnSpPr/>
            <p:nvPr/>
          </p:nvCxnSpPr>
          <p:spPr>
            <a:xfrm flipV="1">
              <a:off x="5813821" y="4505006"/>
              <a:ext cx="2075484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5865403" y="3641036"/>
              <a:ext cx="0" cy="92796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600700" y="3476625"/>
              <a:ext cx="220498" cy="216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bg2">
                      <a:lumMod val="25000"/>
                    </a:schemeClr>
                  </a:solidFill>
                </a:rPr>
                <a:t>값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47229" y="4403387"/>
              <a:ext cx="315989" cy="21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bg2">
                      <a:lumMod val="25000"/>
                    </a:schemeClr>
                  </a:solidFill>
                </a:rPr>
                <a:t>시간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94910" y="4522011"/>
              <a:ext cx="318159" cy="164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schemeClr val="bg2">
                      <a:lumMod val="25000"/>
                    </a:schemeClr>
                  </a:solidFill>
                </a:rPr>
                <a:t>02</a:t>
              </a:r>
              <a:r>
                <a:rPr lang="ko-KR" altLang="en-US" sz="1100" smtClean="0">
                  <a:solidFill>
                    <a:schemeClr val="bg2">
                      <a:lumMod val="25000"/>
                    </a:schemeClr>
                  </a:solidFill>
                </a:rPr>
                <a:t>초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 flipV="1">
              <a:off x="6251475" y="3670978"/>
              <a:ext cx="0" cy="8268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/>
            <p:cNvGrpSpPr/>
            <p:nvPr/>
          </p:nvGrpSpPr>
          <p:grpSpPr>
            <a:xfrm>
              <a:off x="6505686" y="3670978"/>
              <a:ext cx="318159" cy="1009519"/>
              <a:chOff x="6750539" y="4157648"/>
              <a:chExt cx="470000" cy="1605721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6750539" y="5501759"/>
                <a:ext cx="47000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2">
                        <a:lumMod val="25000"/>
                      </a:schemeClr>
                    </a:solidFill>
                  </a:rPr>
                  <a:t>03</a:t>
                </a:r>
                <a:r>
                  <a:rPr lang="ko-KR" altLang="en-US" sz="1100" smtClean="0">
                    <a:solidFill>
                      <a:schemeClr val="bg2">
                        <a:lumMod val="25000"/>
                      </a:schemeClr>
                    </a:solidFill>
                  </a:rPr>
                  <a:t>초</a:t>
                </a:r>
                <a:endParaRPr lang="ko-KR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 flipH="1" flipV="1">
                <a:off x="6981825" y="4157648"/>
                <a:ext cx="0" cy="131522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6916461" y="3670978"/>
              <a:ext cx="318159" cy="1003531"/>
              <a:chOff x="7350614" y="4167173"/>
              <a:chExt cx="470000" cy="1596196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7350614" y="5501759"/>
                <a:ext cx="47000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2">
                        <a:lumMod val="25000"/>
                      </a:schemeClr>
                    </a:solidFill>
                  </a:rPr>
                  <a:t>05</a:t>
                </a:r>
                <a:r>
                  <a:rPr lang="ko-KR" altLang="en-US" sz="1100" smtClean="0">
                    <a:solidFill>
                      <a:schemeClr val="bg2">
                        <a:lumMod val="25000"/>
                      </a:schemeClr>
                    </a:solidFill>
                  </a:rPr>
                  <a:t>초</a:t>
                </a:r>
                <a:endParaRPr lang="ko-KR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 flipH="1" flipV="1">
                <a:off x="7581900" y="4167173"/>
                <a:ext cx="0" cy="131522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/>
            <p:cNvGrpSpPr/>
            <p:nvPr/>
          </p:nvGrpSpPr>
          <p:grpSpPr>
            <a:xfrm>
              <a:off x="7327237" y="3670978"/>
              <a:ext cx="318159" cy="997542"/>
              <a:chOff x="7950689" y="4176698"/>
              <a:chExt cx="470000" cy="1586671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7950689" y="5501759"/>
                <a:ext cx="47000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2">
                        <a:lumMod val="25000"/>
                      </a:schemeClr>
                    </a:solidFill>
                  </a:rPr>
                  <a:t>06</a:t>
                </a:r>
                <a:r>
                  <a:rPr lang="ko-KR" altLang="en-US" sz="1100" smtClean="0">
                    <a:solidFill>
                      <a:schemeClr val="bg2">
                        <a:lumMod val="25000"/>
                      </a:schemeClr>
                    </a:solidFill>
                  </a:rPr>
                  <a:t>초</a:t>
                </a:r>
                <a:endParaRPr lang="ko-KR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H="1" flipV="1">
                <a:off x="8181975" y="4176698"/>
                <a:ext cx="0" cy="131522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/>
            <p:nvPr/>
          </p:nvCxnSpPr>
          <p:spPr>
            <a:xfrm flipH="1">
              <a:off x="5865403" y="4308750"/>
              <a:ext cx="1766699" cy="1796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5865403" y="4150067"/>
              <a:ext cx="1766699" cy="1796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5865403" y="3991384"/>
              <a:ext cx="1766699" cy="1796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5865403" y="3832701"/>
              <a:ext cx="1766699" cy="1796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>
              <a:spLocks noChangeAspect="1"/>
            </p:cNvSpPr>
            <p:nvPr/>
          </p:nvSpPr>
          <p:spPr>
            <a:xfrm>
              <a:off x="6200689" y="4280183"/>
              <a:ext cx="83821" cy="769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6619796" y="4130473"/>
              <a:ext cx="83821" cy="769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7026008" y="3962799"/>
              <a:ext cx="83821" cy="769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>
            <a:xfrm>
              <a:off x="7432220" y="3795124"/>
              <a:ext cx="83821" cy="769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64169" y="4244459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1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64169" y="4073009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2</a:t>
              </a:r>
              <a:endParaRPr lang="en-US" altLang="ko-KR" sz="10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64169" y="3901559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en-US" altLang="ko-KR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664169" y="3730109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4</a:t>
              </a:r>
              <a:endParaRPr lang="en-US" altLang="ko-KR" sz="10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535490" y="5310310"/>
            <a:ext cx="3075110" cy="1182370"/>
            <a:chOff x="5667375" y="5780210"/>
            <a:chExt cx="3438818" cy="1182370"/>
          </a:xfrm>
        </p:grpSpPr>
        <p:cxnSp>
          <p:nvCxnSpPr>
            <p:cNvPr id="63" name="직선 연결선 62"/>
            <p:cNvCxnSpPr/>
            <p:nvPr/>
          </p:nvCxnSpPr>
          <p:spPr>
            <a:xfrm flipV="1">
              <a:off x="5880496" y="6808591"/>
              <a:ext cx="2916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 flipV="1">
              <a:off x="5932078" y="5944621"/>
              <a:ext cx="0" cy="92796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5667375" y="5780210"/>
              <a:ext cx="220498" cy="216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bg2">
                      <a:lumMod val="25000"/>
                    </a:schemeClr>
                  </a:solidFill>
                </a:rPr>
                <a:t>값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790204" y="6697447"/>
              <a:ext cx="315989" cy="21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bg2">
                      <a:lumMod val="25000"/>
                    </a:schemeClr>
                  </a:solidFill>
                </a:rPr>
                <a:t>시간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61585" y="6798105"/>
              <a:ext cx="318159" cy="164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schemeClr val="bg2">
                      <a:lumMod val="25000"/>
                    </a:schemeClr>
                  </a:solidFill>
                </a:rPr>
                <a:t>02</a:t>
              </a:r>
              <a:r>
                <a:rPr lang="ko-KR" altLang="en-US" sz="1100" smtClean="0">
                  <a:solidFill>
                    <a:schemeClr val="bg2">
                      <a:lumMod val="25000"/>
                    </a:schemeClr>
                  </a:solidFill>
                </a:rPr>
                <a:t>초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 flipV="1">
              <a:off x="6318150" y="5974563"/>
              <a:ext cx="0" cy="8268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6943836" y="6798105"/>
              <a:ext cx="318159" cy="164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schemeClr val="bg2">
                      <a:lumMod val="25000"/>
                    </a:schemeClr>
                  </a:solidFill>
                </a:rPr>
                <a:t>03</a:t>
              </a:r>
              <a:r>
                <a:rPr lang="ko-KR" altLang="en-US" sz="1100" smtClean="0">
                  <a:solidFill>
                    <a:schemeClr val="bg2">
                      <a:lumMod val="25000"/>
                    </a:schemeClr>
                  </a:solidFill>
                </a:rPr>
                <a:t>초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 flipV="1">
              <a:off x="6728926" y="5974563"/>
              <a:ext cx="0" cy="8268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7764186" y="6798105"/>
              <a:ext cx="318159" cy="164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schemeClr val="bg2">
                      <a:lumMod val="25000"/>
                    </a:schemeClr>
                  </a:solidFill>
                </a:rPr>
                <a:t>05</a:t>
              </a:r>
              <a:r>
                <a:rPr lang="ko-KR" altLang="en-US" sz="1100" smtClean="0">
                  <a:solidFill>
                    <a:schemeClr val="bg2">
                      <a:lumMod val="25000"/>
                    </a:schemeClr>
                  </a:solidFill>
                </a:rPr>
                <a:t>초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H="1" flipV="1">
              <a:off x="7139701" y="5974563"/>
              <a:ext cx="0" cy="8268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8213062" y="6798105"/>
              <a:ext cx="318159" cy="164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solidFill>
                    <a:schemeClr val="bg2">
                      <a:lumMod val="25000"/>
                    </a:schemeClr>
                  </a:solidFill>
                </a:rPr>
                <a:t>06</a:t>
              </a:r>
              <a:r>
                <a:rPr lang="ko-KR" altLang="en-US" sz="1100" smtClean="0">
                  <a:solidFill>
                    <a:schemeClr val="bg2">
                      <a:lumMod val="25000"/>
                    </a:schemeClr>
                  </a:solidFill>
                </a:rPr>
                <a:t>초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 flipV="1">
              <a:off x="7550477" y="5974563"/>
              <a:ext cx="0" cy="8268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5932078" y="6612335"/>
              <a:ext cx="2592797" cy="1796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5932078" y="6453652"/>
              <a:ext cx="2592797" cy="1796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5932078" y="6294969"/>
              <a:ext cx="2592797" cy="1796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>
              <a:off x="5932078" y="6136286"/>
              <a:ext cx="2592797" cy="1796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5730844" y="6548044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1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730844" y="6376594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2</a:t>
              </a:r>
              <a:endParaRPr lang="en-US" altLang="ko-KR" sz="10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730844" y="6205144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3</a:t>
              </a:r>
              <a:endParaRPr lang="en-US" altLang="ko-KR" sz="10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730844" y="6033694"/>
              <a:ext cx="2503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/>
                <a:t>4</a:t>
              </a:r>
              <a:endParaRPr lang="en-US" altLang="ko-KR" sz="1000" dirty="0"/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 flipV="1">
              <a:off x="7969577" y="5974563"/>
              <a:ext cx="0" cy="8268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 flipV="1">
              <a:off x="8407727" y="5965038"/>
              <a:ext cx="0" cy="8268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>
              <a:spLocks noChangeAspect="1"/>
            </p:cNvSpPr>
            <p:nvPr/>
          </p:nvSpPr>
          <p:spPr>
            <a:xfrm>
              <a:off x="6267364" y="6583768"/>
              <a:ext cx="83821" cy="769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>
            <a:xfrm>
              <a:off x="7096046" y="6434058"/>
              <a:ext cx="83821" cy="769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>
              <a:spLocks noChangeAspect="1"/>
            </p:cNvSpPr>
            <p:nvPr/>
          </p:nvSpPr>
          <p:spPr>
            <a:xfrm>
              <a:off x="7930883" y="6266384"/>
              <a:ext cx="83821" cy="769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>
              <a:spLocks noChangeAspect="1"/>
            </p:cNvSpPr>
            <p:nvPr/>
          </p:nvSpPr>
          <p:spPr>
            <a:xfrm>
              <a:off x="8365670" y="6098709"/>
              <a:ext cx="83821" cy="7695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288214" y="4956880"/>
            <a:ext cx="45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방법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2)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시간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간격을 고려하여 시각화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직사각형 89">
            <a:hlinkClick r:id="rId2" action="ppaction://hlinksldjump"/>
          </p:cNvPr>
          <p:cNvSpPr/>
          <p:nvPr/>
        </p:nvSpPr>
        <p:spPr>
          <a:xfrm>
            <a:off x="9023838" y="28428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돌아가기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[</a:t>
            </a:r>
            <a:r>
              <a:rPr lang="ko-KR" altLang="en-US" smtClean="0">
                <a:latin typeface="+mj-ea"/>
              </a:rPr>
              <a:t>참고</a:t>
            </a:r>
            <a:r>
              <a:rPr lang="en-US" altLang="ko-KR" dirty="0" smtClean="0">
                <a:latin typeface="+mj-ea"/>
              </a:rPr>
              <a:t>] </a:t>
            </a:r>
            <a:r>
              <a:rPr lang="ko-KR" altLang="en-US" smtClean="0">
                <a:latin typeface="+mj-ea"/>
              </a:rPr>
              <a:t>모델과 알고리즘</a:t>
            </a:r>
            <a:endParaRPr lang="ko-KR" altLang="en-US" dirty="0"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672" y="4856665"/>
            <a:ext cx="5264613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 모델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(Model</a:t>
            </a:r>
            <a:r>
              <a:rPr kumimoji="1" lang="en-US" altLang="ko-KR" sz="1300" b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): </a:t>
            </a:r>
            <a:r>
              <a:rPr kumimoji="1" lang="ko-KR" altLang="en-US" sz="1300" b="1" kern="0">
                <a:solidFill>
                  <a:prstClr val="black"/>
                </a:solidFill>
                <a:sym typeface="Wingdings" panose="05000000000000000000" pitchFamily="2" charset="2"/>
              </a:rPr>
              <a:t>데이터로 학습한 머신러닝 알고리즘의 산출물</a:t>
            </a:r>
            <a:endParaRPr kumimoji="1" lang="en-US" altLang="ko-KR" sz="1300" b="1" kern="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637" y="854779"/>
            <a:ext cx="4926655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lvl="0" fontAlgn="base" latinLnBrk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1" lang="ko-KR" altLang="en-US" sz="1300" b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알고리즘</a:t>
            </a:r>
            <a:r>
              <a:rPr kumimoji="1" lang="en-US" altLang="ko-KR" sz="1300" b="1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(Algorithm): </a:t>
            </a:r>
            <a:r>
              <a:rPr kumimoji="1" lang="ko-KR" altLang="en-US" sz="1300" b="1" kern="0">
                <a:solidFill>
                  <a:prstClr val="black"/>
                </a:solidFill>
                <a:sym typeface="Wingdings" panose="05000000000000000000" pitchFamily="2" charset="2"/>
              </a:rPr>
              <a:t>코드로 수행되고 데이터로 학습하는 절차</a:t>
            </a:r>
            <a:endParaRPr kumimoji="1" lang="en-US" altLang="ko-KR" sz="13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Wingdings" panose="05000000000000000000" pitchFamily="2" charset="2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3525" y="5174922"/>
            <a:ext cx="4418641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1" indent="-176213" latinLnBrk="0">
              <a:lnSpc>
                <a:spcPct val="120000"/>
              </a:lnSpc>
              <a:spcAft>
                <a:spcPts val="600"/>
              </a:spcAft>
              <a:buFont typeface="맑은 고딕" panose="020B0503020000020004" pitchFamily="50" charset="-127"/>
              <a:buChar char="-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알고리즘에 기반해 실제 연산을 수행한 프로그램</a:t>
            </a:r>
            <a:endParaRPr lang="en-US" altLang="ko-KR" sz="1200" kern="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176213" lvl="1" indent="-176213" latinLnBrk="0">
              <a:lnSpc>
                <a:spcPct val="120000"/>
              </a:lnSpc>
              <a:spcAft>
                <a:spcPts val="600"/>
              </a:spcAft>
              <a:buFont typeface="맑은 고딕" panose="020B0503020000020004" pitchFamily="50" charset="-127"/>
              <a:buChar char="-"/>
              <a:defRPr/>
            </a:pPr>
            <a:r>
              <a:rPr lang="ko-KR" altLang="en-US" sz="1200" kern="0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양불판정</a:t>
            </a:r>
            <a:r>
              <a:rPr lang="ko-KR" altLang="en-US" sz="1200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 모델</a:t>
            </a:r>
            <a:r>
              <a:rPr lang="en-US" altLang="ko-KR" sz="1200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kern="0" smtClean="0">
                <a:solidFill>
                  <a:prstClr val="black"/>
                </a:solidFill>
                <a:sym typeface="Wingdings" panose="05000000000000000000" pitchFamily="2" charset="2"/>
              </a:rPr>
              <a:t>잔존수명 예측 모델</a:t>
            </a:r>
            <a:r>
              <a:rPr lang="en-US" altLang="ko-KR" sz="1200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kern="0" smtClean="0">
                <a:solidFill>
                  <a:prstClr val="black"/>
                </a:solidFill>
                <a:sym typeface="Wingdings" panose="05000000000000000000" pitchFamily="2" charset="2"/>
              </a:rPr>
              <a:t>상품 추천 모델 등</a:t>
            </a:r>
            <a:r>
              <a:rPr lang="en-US" altLang="ko-KR" sz="1200" kern="0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1200" kern="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2708" y="5944868"/>
            <a:ext cx="892419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latinLnBrk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à"/>
              <a:defRPr/>
            </a:pPr>
            <a:r>
              <a:rPr lang="en-US" altLang="ko-KR" sz="1350" b="1" kern="0" dirty="0" smtClean="0">
                <a:solidFill>
                  <a:prstClr val="black"/>
                </a:solidFill>
                <a:latin typeface="+mn-ea"/>
                <a:sym typeface="Wingdings" panose="05000000000000000000" pitchFamily="2" charset="2"/>
              </a:rPr>
              <a:t>LS</a:t>
            </a:r>
            <a:r>
              <a:rPr lang="ko-KR" altLang="en-US" sz="1350" b="1" kern="0" smtClean="0">
                <a:solidFill>
                  <a:prstClr val="black"/>
                </a:solidFill>
                <a:latin typeface="+mn-ea"/>
                <a:sym typeface="Wingdings" panose="05000000000000000000" pitchFamily="2" charset="2"/>
              </a:rPr>
              <a:t>글로벌은 알고리즘을 만들지는 않고</a:t>
            </a:r>
            <a:r>
              <a:rPr lang="en-US" altLang="ko-KR" sz="1350" b="1" kern="0" dirty="0" smtClean="0">
                <a:solidFill>
                  <a:prstClr val="black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350" b="1" kern="0" smtClean="0">
                <a:solidFill>
                  <a:prstClr val="black"/>
                </a:solidFill>
                <a:latin typeface="+mn-ea"/>
                <a:sym typeface="Wingdings" panose="05000000000000000000" pitchFamily="2" charset="2"/>
              </a:rPr>
              <a:t>알고리즘을 </a:t>
            </a:r>
            <a:r>
              <a:rPr lang="ko-KR" altLang="en-US" sz="1350" b="1" kern="0" dirty="0">
                <a:solidFill>
                  <a:prstClr val="black"/>
                </a:solidFill>
                <a:latin typeface="+mn-ea"/>
                <a:sym typeface="Wingdings" panose="05000000000000000000" pitchFamily="2" charset="2"/>
              </a:rPr>
              <a:t>이용하여 </a:t>
            </a:r>
            <a:r>
              <a:rPr lang="ko-KR" altLang="en-US" sz="1350" b="1" kern="0" dirty="0" err="1">
                <a:solidFill>
                  <a:prstClr val="black"/>
                </a:solidFill>
                <a:latin typeface="+mn-ea"/>
                <a:sym typeface="Wingdings" panose="05000000000000000000" pitchFamily="2" charset="2"/>
              </a:rPr>
              <a:t>양불판정</a:t>
            </a:r>
            <a:r>
              <a:rPr lang="ko-KR" altLang="en-US" sz="1350" b="1" kern="0" dirty="0">
                <a:solidFill>
                  <a:prstClr val="black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350" b="1" kern="0">
                <a:solidFill>
                  <a:prstClr val="black"/>
                </a:solidFill>
                <a:latin typeface="+mn-ea"/>
                <a:sym typeface="Wingdings" panose="05000000000000000000" pitchFamily="2" charset="2"/>
              </a:rPr>
              <a:t>모델을 </a:t>
            </a:r>
            <a:r>
              <a:rPr lang="ko-KR" altLang="en-US" sz="1350" b="1" kern="0" smtClean="0">
                <a:solidFill>
                  <a:prstClr val="black"/>
                </a:solidFill>
                <a:latin typeface="+mn-ea"/>
                <a:sym typeface="Wingdings" panose="05000000000000000000" pitchFamily="2" charset="2"/>
              </a:rPr>
              <a:t>만듬</a:t>
            </a:r>
            <a:endParaRPr lang="en-US" altLang="ko-KR" sz="1350" b="1" kern="0" dirty="0">
              <a:solidFill>
                <a:prstClr val="black"/>
              </a:solidFill>
              <a:latin typeface="+mn-ea"/>
              <a:sym typeface="Wingdings" panose="05000000000000000000" pitchFamily="2" charset="2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89778" y="1218935"/>
            <a:ext cx="8774030" cy="3408864"/>
            <a:chOff x="589778" y="2836720"/>
            <a:chExt cx="8672342" cy="340886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557949" y="4947782"/>
              <a:ext cx="2736000" cy="129780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9525" rIns="9525" bIns="9525" numCol="1" spcCol="1270" anchor="ctr" anchorCtr="0">
              <a:noAutofit/>
            </a:bodyPr>
            <a:lstStyle/>
            <a:p>
              <a:pPr marL="171450" lvl="0" indent="-171450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171450" lvl="0" indent="-171450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랜덤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포레스트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(Random Forest)</a:t>
              </a:r>
            </a:p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서포트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벡터 머신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>
                  <a:solidFill>
                    <a:schemeClr val="tx1"/>
                  </a:solidFill>
                </a:rPr>
                <a:t>Support Vector Machine)</a:t>
              </a:r>
            </a:p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의사결정나무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(Decision Tree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chemeClr val="tx1"/>
                  </a:solidFill>
                </a:rPr>
                <a:t>K-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최근접</a:t>
              </a:r>
              <a:r>
                <a:rPr lang="ko-KR" altLang="en-US" sz="900" dirty="0">
                  <a:solidFill>
                    <a:schemeClr val="tx1"/>
                  </a:solidFill>
                </a:rPr>
                <a:t> 이웃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>
                  <a:solidFill>
                    <a:schemeClr val="tx1"/>
                  </a:solidFill>
                </a:rPr>
                <a:t>K-Nearest Neighbor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89778" y="4947782"/>
              <a:ext cx="2736000" cy="129780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9525" rIns="9525" bIns="0" numCol="1" spcCol="1270" anchor="ctr" anchorCtr="0">
              <a:spAutoFit/>
            </a:bodyPr>
            <a:lstStyle/>
            <a:p>
              <a:pPr marL="171450" lvl="0" indent="-171450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171450" lvl="0" indent="-171450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랜덤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포레스트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(Random Forest)</a:t>
              </a:r>
            </a:p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서포트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벡터 머신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>
                  <a:solidFill>
                    <a:schemeClr val="tx1"/>
                  </a:solidFill>
                </a:rPr>
                <a:t>Support Vector Machine)</a:t>
              </a:r>
            </a:p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 err="1">
                  <a:solidFill>
                    <a:schemeClr val="tx1"/>
                  </a:solidFill>
                </a:rPr>
                <a:t>로지스틱</a:t>
              </a:r>
              <a:r>
                <a:rPr lang="ko-KR" altLang="en-US" sz="900" dirty="0">
                  <a:solidFill>
                    <a:schemeClr val="tx1"/>
                  </a:solidFill>
                </a:rPr>
                <a:t> 회귀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>
                  <a:solidFill>
                    <a:schemeClr val="tx1"/>
                  </a:solidFill>
                </a:rPr>
                <a:t>Logistic Regression)</a:t>
              </a:r>
            </a:p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인공 신경망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>
                  <a:solidFill>
                    <a:schemeClr val="tx1"/>
                  </a:solidFill>
                </a:rPr>
                <a:t>Artificial Neural Network)</a:t>
              </a:r>
            </a:p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의사결정나무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(Decision Tree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chemeClr val="tx1"/>
                  </a:solidFill>
                </a:rPr>
                <a:t>K-</a:t>
              </a:r>
              <a:r>
                <a:rPr lang="ko-KR" altLang="en-US" sz="900" dirty="0" err="1">
                  <a:solidFill>
                    <a:schemeClr val="tx1"/>
                  </a:solidFill>
                </a:rPr>
                <a:t>최근접</a:t>
              </a:r>
              <a:r>
                <a:rPr lang="ko-KR" altLang="en-US" sz="900" dirty="0">
                  <a:solidFill>
                    <a:schemeClr val="tx1"/>
                  </a:solidFill>
                </a:rPr>
                <a:t> 이웃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>
                  <a:solidFill>
                    <a:schemeClr val="tx1"/>
                  </a:solidFill>
                </a:rPr>
                <a:t>K-Nearest Neighbor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526120" y="4947782"/>
              <a:ext cx="2736000" cy="129780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9525" rIns="9525" bIns="9525" numCol="1" spcCol="1270" anchor="ctr" anchorCtr="0">
              <a:noAutofit/>
            </a:bodyPr>
            <a:lstStyle/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900" dirty="0">
                  <a:solidFill>
                    <a:schemeClr val="tx1"/>
                  </a:solidFill>
                </a:rPr>
                <a:t>K-</a:t>
              </a:r>
              <a:r>
                <a:rPr lang="ko-KR" altLang="en-US" sz="900" dirty="0">
                  <a:solidFill>
                    <a:schemeClr val="tx1"/>
                  </a:solidFill>
                </a:rPr>
                <a:t>평균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군집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>
                  <a:solidFill>
                    <a:schemeClr val="tx1"/>
                  </a:solidFill>
                </a:rPr>
                <a:t>K-means Clustering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</a:p>
            <a:p>
              <a:pPr marL="171450" lvl="0" indent="-17145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주성분 분석</a:t>
              </a:r>
              <a:r>
                <a:rPr lang="en-US" altLang="ko-KR" sz="900" dirty="0">
                  <a:solidFill>
                    <a:schemeClr val="tx1"/>
                  </a:solidFill>
                </a:rPr>
                <a:t>(Principal C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omponent </a:t>
              </a:r>
              <a:r>
                <a:rPr lang="en-US" altLang="ko-KR" sz="900" dirty="0">
                  <a:solidFill>
                    <a:schemeClr val="tx1"/>
                  </a:solidFill>
                </a:rPr>
                <a:t>A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nalysis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015575" y="2836720"/>
              <a:ext cx="1836000" cy="3600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알고리즘 </a:t>
              </a:r>
              <a:r>
                <a:rPr lang="en-US" altLang="ko-KR" sz="1200" b="1" dirty="0" smtClean="0"/>
                <a:t>(Algorithm)</a:t>
              </a:r>
              <a:endParaRPr lang="ko-KR" altLang="en-US" sz="12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861870" y="4059240"/>
              <a:ext cx="2183176" cy="46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지도학습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b="1" dirty="0" smtClean="0">
                  <a:solidFill>
                    <a:schemeClr val="tx1"/>
                  </a:solidFill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</a:rPr>
                <a:t>(Supervised Learning)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834361" y="4058258"/>
              <a:ext cx="2183176" cy="468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준</a:t>
              </a:r>
              <a:r>
                <a:rPr lang="ko-KR" altLang="en-US" sz="1200" b="1" dirty="0" err="1" smtClean="0">
                  <a:solidFill>
                    <a:schemeClr val="tx1"/>
                  </a:solidFill>
                </a:rPr>
                <a:t>지도학습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b="1" dirty="0" smtClean="0">
                  <a:solidFill>
                    <a:schemeClr val="tx1"/>
                  </a:solidFill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</a:rPr>
                <a:t>(Semi-supervised Learning)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806624" y="4058258"/>
              <a:ext cx="2183176" cy="468000"/>
            </a:xfrm>
            <a:prstGeom prst="roundRect">
              <a:avLst/>
            </a:prstGeom>
            <a:solidFill>
              <a:schemeClr val="accent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solidFill>
                    <a:schemeClr val="tx1"/>
                  </a:solidFill>
                </a:rPr>
                <a:t>비</a:t>
              </a:r>
              <a:r>
                <a:rPr lang="ko-KR" altLang="en-US" sz="1200" b="1" dirty="0" err="1" smtClean="0">
                  <a:solidFill>
                    <a:schemeClr val="tx1"/>
                  </a:solidFill>
                </a:rPr>
                <a:t>지도학습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200" b="1" dirty="0" smtClean="0">
                  <a:solidFill>
                    <a:schemeClr val="tx1"/>
                  </a:solidFill>
                </a:rPr>
              </a:br>
              <a:r>
                <a:rPr lang="en-US" altLang="ko-KR" sz="1200" b="1" dirty="0" smtClean="0">
                  <a:solidFill>
                    <a:schemeClr val="tx1"/>
                  </a:solidFill>
                </a:rPr>
                <a:t>(Unsupervised Learning)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7062378" y="4788043"/>
              <a:ext cx="1671667" cy="3116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군집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(Clustering)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4090116" y="4788043"/>
              <a:ext cx="1671667" cy="3116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회귀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(Regression)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117624" y="4789025"/>
              <a:ext cx="1671667" cy="3116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분류 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(Classification)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꺾인 연결선 72"/>
            <p:cNvCxnSpPr>
              <a:stCxn id="66" idx="2"/>
              <a:endCxn id="68" idx="0"/>
            </p:cNvCxnSpPr>
            <p:nvPr/>
          </p:nvCxnSpPr>
          <p:spPr>
            <a:xfrm rot="5400000">
              <a:off x="4498993" y="3623676"/>
              <a:ext cx="861538" cy="7626"/>
            </a:xfrm>
            <a:prstGeom prst="bentConnector3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66" idx="2"/>
              <a:endCxn id="67" idx="0"/>
            </p:cNvCxnSpPr>
            <p:nvPr/>
          </p:nvCxnSpPr>
          <p:spPr>
            <a:xfrm rot="5400000">
              <a:off x="3012257" y="2137922"/>
              <a:ext cx="862520" cy="2980117"/>
            </a:xfrm>
            <a:prstGeom prst="bentConnector3">
              <a:avLst>
                <a:gd name="adj1" fmla="val 70586"/>
              </a:avLst>
            </a:prstGeom>
            <a:ln w="19050">
              <a:solidFill>
                <a:schemeClr val="bg1">
                  <a:lumMod val="50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/>
            <p:nvPr/>
          </p:nvCxnSpPr>
          <p:spPr>
            <a:xfrm rot="16200000" flipH="1">
              <a:off x="5976246" y="2145170"/>
              <a:ext cx="861538" cy="2964637"/>
            </a:xfrm>
            <a:prstGeom prst="bentConnector3">
              <a:avLst>
                <a:gd name="adj1" fmla="val 70609"/>
              </a:avLst>
            </a:prstGeom>
            <a:ln w="19050">
              <a:solidFill>
                <a:schemeClr val="bg1">
                  <a:lumMod val="50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7" idx="2"/>
              <a:endCxn id="71" idx="0"/>
            </p:cNvCxnSpPr>
            <p:nvPr/>
          </p:nvCxnSpPr>
          <p:spPr>
            <a:xfrm>
              <a:off x="1953458" y="4527240"/>
              <a:ext cx="2972492" cy="260803"/>
            </a:xfrm>
            <a:prstGeom prst="line">
              <a:avLst/>
            </a:prstGeom>
            <a:ln w="19050">
              <a:solidFill>
                <a:schemeClr val="bg1">
                  <a:lumMod val="50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8" idx="2"/>
              <a:endCxn id="72" idx="0"/>
            </p:cNvCxnSpPr>
            <p:nvPr/>
          </p:nvCxnSpPr>
          <p:spPr>
            <a:xfrm flipH="1">
              <a:off x="1953458" y="4526258"/>
              <a:ext cx="2972491" cy="262767"/>
            </a:xfrm>
            <a:prstGeom prst="line">
              <a:avLst/>
            </a:prstGeom>
            <a:ln w="19050">
              <a:solidFill>
                <a:schemeClr val="bg1">
                  <a:lumMod val="50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8" idx="2"/>
              <a:endCxn id="71" idx="0"/>
            </p:cNvCxnSpPr>
            <p:nvPr/>
          </p:nvCxnSpPr>
          <p:spPr>
            <a:xfrm>
              <a:off x="4925949" y="4526258"/>
              <a:ext cx="1" cy="261785"/>
            </a:xfrm>
            <a:prstGeom prst="line">
              <a:avLst/>
            </a:prstGeom>
            <a:ln w="19050">
              <a:solidFill>
                <a:schemeClr val="bg1">
                  <a:lumMod val="50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7" idx="2"/>
              <a:endCxn id="72" idx="0"/>
            </p:cNvCxnSpPr>
            <p:nvPr/>
          </p:nvCxnSpPr>
          <p:spPr>
            <a:xfrm>
              <a:off x="1953458" y="4527240"/>
              <a:ext cx="0" cy="261785"/>
            </a:xfrm>
            <a:prstGeom prst="line">
              <a:avLst/>
            </a:prstGeom>
            <a:ln w="19050">
              <a:solidFill>
                <a:schemeClr val="bg1">
                  <a:lumMod val="50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69" idx="2"/>
              <a:endCxn id="70" idx="0"/>
            </p:cNvCxnSpPr>
            <p:nvPr/>
          </p:nvCxnSpPr>
          <p:spPr>
            <a:xfrm>
              <a:off x="7898212" y="4526258"/>
              <a:ext cx="0" cy="261785"/>
            </a:xfrm>
            <a:prstGeom prst="line">
              <a:avLst/>
            </a:prstGeom>
            <a:ln w="19050">
              <a:solidFill>
                <a:schemeClr val="bg1">
                  <a:lumMod val="50000"/>
                  <a:alpha val="8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1749271" y="3341467"/>
              <a:ext cx="6515293" cy="324000"/>
              <a:chOff x="1640581" y="1516907"/>
              <a:chExt cx="6515293" cy="300078"/>
            </a:xfrm>
          </p:grpSpPr>
          <p:sp>
            <p:nvSpPr>
              <p:cNvPr id="82" name="직사각형 81"/>
              <p:cNvSpPr/>
              <p:nvPr/>
            </p:nvSpPr>
            <p:spPr>
              <a:xfrm flipH="1">
                <a:off x="1640581" y="1516907"/>
                <a:ext cx="6515293" cy="30007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676911" y="1565698"/>
                <a:ext cx="415498" cy="21378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ko-KR" altLang="en-US" sz="900" b="1" kern="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있음</a:t>
                </a:r>
                <a:endParaRPr lang="ko-KR" altLang="en-US" sz="900" b="1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713742" y="1565676"/>
                <a:ext cx="415498" cy="21378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ko-KR" altLang="en-US" sz="900" b="1" kern="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없음</a:t>
                </a:r>
                <a:endParaRPr lang="ko-KR" altLang="en-US" sz="900" b="1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408535" y="1569704"/>
                <a:ext cx="801823" cy="21378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ko-KR" altLang="en-US" sz="900" b="1" kern="0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정답 레이블</a:t>
                </a:r>
                <a:endParaRPr lang="ko-KR" altLang="en-US" sz="900" b="1" dirty="0"/>
              </a:p>
            </p:txBody>
          </p:sp>
        </p:grpSp>
      </p:grpSp>
      <p:sp>
        <p:nvSpPr>
          <p:cNvPr id="31" name="직사각형 30">
            <a:hlinkClick r:id="rId2" action="ppaction://hlinksldjump"/>
          </p:cNvPr>
          <p:cNvSpPr/>
          <p:nvPr/>
        </p:nvSpPr>
        <p:spPr>
          <a:xfrm>
            <a:off x="9023838" y="28428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돌아가기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2"/>
          <p:cNvSpPr>
            <a:spLocks noGrp="1"/>
          </p:cNvSpPr>
          <p:nvPr>
            <p:ph type="title"/>
          </p:nvPr>
        </p:nvSpPr>
        <p:spPr>
          <a:xfrm>
            <a:off x="345513" y="209756"/>
            <a:ext cx="7219069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[</a:t>
            </a:r>
            <a:r>
              <a:rPr lang="ko-KR" altLang="en-US" smtClean="0">
                <a:latin typeface="+mj-ea"/>
              </a:rPr>
              <a:t>참고</a:t>
            </a:r>
            <a:r>
              <a:rPr lang="en-US" altLang="ko-KR" dirty="0" smtClean="0">
                <a:latin typeface="+mj-ea"/>
              </a:rPr>
              <a:t>] </a:t>
            </a:r>
            <a:r>
              <a:rPr lang="ko-KR" altLang="en-US">
                <a:latin typeface="+mj-ea"/>
              </a:rPr>
              <a:t>룰기반 판정 모델과 머신러닝 기반 판정 모델</a:t>
            </a:r>
            <a:endParaRPr lang="ko-KR" altLang="en-US" dirty="0"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5929" y="879126"/>
            <a:ext cx="4684951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 기계 학습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(Machine Learning)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적용 방법</a:t>
            </a:r>
            <a:endParaRPr kumimoji="1" lang="en-US" altLang="ko-KR" sz="13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Wingdings" panose="05000000000000000000" pitchFamily="2" charset="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48420" y="1280018"/>
            <a:ext cx="4418641" cy="29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marR="0" lvl="1" indent="-176213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맑은 고딕" panose="020B0503020000020004" pitchFamily="50" charset="-127"/>
              <a:buChar char="-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데이터를 정제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학습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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판정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로직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모델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이 나옴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Wingdings" panose="05000000000000000000" pitchFamily="2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672" y="933219"/>
            <a:ext cx="4442047" cy="28910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 룰 기반 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vs </a:t>
            </a:r>
            <a:r>
              <a:rPr kumimoji="1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기계 학습</a:t>
            </a: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(Machine Learning)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53672" y="1285094"/>
            <a:ext cx="4242572" cy="834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marR="0" lvl="1" indent="-176213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맑은 고딕" panose="020B0503020000020004" pitchFamily="50" charset="-127"/>
              <a:buChar char="-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룰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기반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: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프로그래밍을 통해 개발자가 룰을 구현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Wingdings" panose="05000000000000000000" pitchFamily="2" charset="2"/>
            </a:endParaRPr>
          </a:p>
          <a:p>
            <a:pPr marL="176213" marR="0" lvl="1" indent="-176213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맑은 고딕" panose="020B0503020000020004" pitchFamily="50" charset="-127"/>
              <a:buChar char="-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기계 학습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: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데이터를 기계가 공부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학습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하여 답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프로그램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을 얻는 방식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Wingdings" panose="05000000000000000000" pitchFamily="2" charset="2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574" y="2277442"/>
            <a:ext cx="3494223" cy="923693"/>
            <a:chOff x="717678" y="2433827"/>
            <a:chExt cx="3494223" cy="923693"/>
          </a:xfrm>
        </p:grpSpPr>
        <p:sp>
          <p:nvSpPr>
            <p:cNvPr id="35" name="직사각형 34"/>
            <p:cNvSpPr/>
            <p:nvPr/>
          </p:nvSpPr>
          <p:spPr>
            <a:xfrm>
              <a:off x="1976818" y="2887477"/>
              <a:ext cx="1010487" cy="449130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Computer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cxnSp>
          <p:nvCxnSpPr>
            <p:cNvPr id="37" name="직선 화살표 연결선 36"/>
            <p:cNvCxnSpPr>
              <a:stCxn id="35" idx="3"/>
            </p:cNvCxnSpPr>
            <p:nvPr/>
          </p:nvCxnSpPr>
          <p:spPr>
            <a:xfrm>
              <a:off x="2987305" y="3112042"/>
              <a:ext cx="50132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43" name="직사각형 42"/>
            <p:cNvSpPr/>
            <p:nvPr/>
          </p:nvSpPr>
          <p:spPr>
            <a:xfrm>
              <a:off x="3488626" y="2961350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outputs</a:t>
              </a: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1475497" y="3008410"/>
              <a:ext cx="50132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54" name="직선 화살표 연결선 53"/>
            <p:cNvCxnSpPr/>
            <p:nvPr/>
          </p:nvCxnSpPr>
          <p:spPr>
            <a:xfrm>
              <a:off x="1475497" y="3219021"/>
              <a:ext cx="50132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59" name="직사각형 58"/>
            <p:cNvSpPr/>
            <p:nvPr/>
          </p:nvSpPr>
          <p:spPr>
            <a:xfrm>
              <a:off x="805923" y="2835043"/>
              <a:ext cx="6158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inputs</a:t>
              </a: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17678" y="3080521"/>
              <a:ext cx="7852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program</a:t>
              </a: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22507" y="2433827"/>
              <a:ext cx="2233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룰 기반</a:t>
              </a:r>
              <a:r>
                <a:rPr kumimoji="1" lang="en-US" altLang="ko-KR" sz="12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kumimoji="1" lang="ko-KR" altLang="en-US" sz="12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일반적인 프로그래밍</a:t>
              </a:r>
              <a:r>
                <a:rPr kumimoji="1" lang="en-US" altLang="ko-KR" sz="12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</a:t>
              </a:r>
              <a:endParaRPr kumimoji="1" lang="ko-KR" altLang="en-US" sz="12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969714" y="4035088"/>
            <a:ext cx="1010487" cy="449130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Computer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69" name="직선 화살표 연결선 68"/>
          <p:cNvCxnSpPr>
            <a:stCxn id="68" idx="3"/>
          </p:cNvCxnSpPr>
          <p:nvPr/>
        </p:nvCxnSpPr>
        <p:spPr>
          <a:xfrm>
            <a:off x="2980201" y="4259653"/>
            <a:ext cx="501321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70" name="직사각형 69"/>
          <p:cNvSpPr/>
          <p:nvPr/>
        </p:nvSpPr>
        <p:spPr>
          <a:xfrm>
            <a:off x="3450553" y="4108961"/>
            <a:ext cx="7852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program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468393" y="4156021"/>
            <a:ext cx="501321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72" name="직선 화살표 연결선 71"/>
          <p:cNvCxnSpPr/>
          <p:nvPr/>
        </p:nvCxnSpPr>
        <p:spPr>
          <a:xfrm>
            <a:off x="1468393" y="4366632"/>
            <a:ext cx="501321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73" name="직사각형 72"/>
          <p:cNvSpPr/>
          <p:nvPr/>
        </p:nvSpPr>
        <p:spPr>
          <a:xfrm>
            <a:off x="798819" y="3982654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inputs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1544" y="4228132"/>
            <a:ext cx="7232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outputs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31946" y="358143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기계학습</a:t>
            </a:r>
            <a:endParaRPr kumimoji="1" lang="ko-KR" altLang="en-US" sz="1200" b="0" i="0" u="sng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34384" y="3852498"/>
            <a:ext cx="1817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기계가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program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을 작성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53671" y="5028753"/>
            <a:ext cx="424257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☞ 룰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프로그램으로 정의 내리기 어려운 부분도 구별 가능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Wingdings" panose="05000000000000000000" pitchFamily="2" charset="2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1510" y="5407070"/>
            <a:ext cx="16498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EX&gt; </a:t>
            </a: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개와 고양이를 구분</a:t>
            </a:r>
            <a:endParaRPr kumimoji="1" lang="ko-KR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AutoShape 18"/>
          <p:cNvSpPr>
            <a:spLocks noChangeArrowheads="1"/>
          </p:cNvSpPr>
          <p:nvPr/>
        </p:nvSpPr>
        <p:spPr bwMode="auto">
          <a:xfrm>
            <a:off x="7980377" y="2613943"/>
            <a:ext cx="825892" cy="245605"/>
          </a:xfrm>
          <a:prstGeom prst="downArrow">
            <a:avLst>
              <a:gd name="adj1" fmla="val 51111"/>
              <a:gd name="adj2" fmla="val 47662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93A5B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kx="-3284103" algn="br" rotWithShape="0">
                    <a:srgbClr val="6B6B6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eaVert" wrap="none" tIns="18000" anchor="ctr"/>
          <a:lstStyle>
            <a:lvl1pPr defTabSz="785813" eaLnBrk="0" hangingPunct="0">
              <a:spcBef>
                <a:spcPct val="45000"/>
              </a:spcBef>
              <a:buClr>
                <a:srgbClr val="990000"/>
              </a:buClr>
              <a:buSzPct val="100000"/>
              <a:defRPr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520700" indent="-166688" defTabSz="785813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831850" indent="-120650" defTabSz="785813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241425" indent="-187325" defTabSz="785813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1533525" indent="-101600" defTabSz="785813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19907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4479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29051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3623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defRPr/>
            </a:pPr>
            <a:endParaRPr lang="en-US" altLang="ko-KR" sz="1050" kern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0" name="Group 242"/>
          <p:cNvGrpSpPr>
            <a:grpSpLocks/>
          </p:cNvGrpSpPr>
          <p:nvPr/>
        </p:nvGrpSpPr>
        <p:grpSpPr bwMode="auto">
          <a:xfrm>
            <a:off x="7864152" y="1849889"/>
            <a:ext cx="1122795" cy="507616"/>
            <a:chOff x="3438" y="3385"/>
            <a:chExt cx="2404" cy="544"/>
          </a:xfrm>
        </p:grpSpPr>
        <p:sp>
          <p:nvSpPr>
            <p:cNvPr id="81" name="Oval 81"/>
            <p:cNvSpPr>
              <a:spLocks noChangeArrowheads="1"/>
            </p:cNvSpPr>
            <p:nvPr/>
          </p:nvSpPr>
          <p:spPr bwMode="auto">
            <a:xfrm>
              <a:off x="3438" y="3385"/>
              <a:ext cx="2404" cy="544"/>
            </a:xfrm>
            <a:prstGeom prst="ellipse">
              <a:avLst/>
            </a:prstGeom>
            <a:noFill/>
            <a:ln w="9525" algn="ctr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B6B6B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AutoShape 82"/>
            <p:cNvSpPr>
              <a:spLocks noChangeArrowheads="1"/>
            </p:cNvSpPr>
            <p:nvPr/>
          </p:nvSpPr>
          <p:spPr bwMode="auto">
            <a:xfrm>
              <a:off x="4027" y="3748"/>
              <a:ext cx="91" cy="91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AutoShape 83"/>
            <p:cNvSpPr>
              <a:spLocks noChangeArrowheads="1"/>
            </p:cNvSpPr>
            <p:nvPr/>
          </p:nvSpPr>
          <p:spPr bwMode="auto">
            <a:xfrm>
              <a:off x="4482" y="3747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AutoShape 84"/>
            <p:cNvSpPr>
              <a:spLocks noChangeArrowheads="1"/>
            </p:cNvSpPr>
            <p:nvPr/>
          </p:nvSpPr>
          <p:spPr bwMode="auto">
            <a:xfrm>
              <a:off x="4072" y="3431"/>
              <a:ext cx="91" cy="90"/>
            </a:xfrm>
            <a:prstGeom prst="plus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AutoShape 85"/>
            <p:cNvSpPr>
              <a:spLocks noChangeArrowheads="1"/>
            </p:cNvSpPr>
            <p:nvPr/>
          </p:nvSpPr>
          <p:spPr bwMode="auto">
            <a:xfrm>
              <a:off x="4934" y="3748"/>
              <a:ext cx="136" cy="9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AutoShape 86"/>
            <p:cNvSpPr>
              <a:spLocks noChangeArrowheads="1"/>
            </p:cNvSpPr>
            <p:nvPr/>
          </p:nvSpPr>
          <p:spPr bwMode="auto">
            <a:xfrm>
              <a:off x="4618" y="3520"/>
              <a:ext cx="90" cy="91"/>
            </a:xfrm>
            <a:prstGeom prst="pentagon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AutoShape 87"/>
            <p:cNvSpPr>
              <a:spLocks noChangeArrowheads="1"/>
            </p:cNvSpPr>
            <p:nvPr/>
          </p:nvSpPr>
          <p:spPr bwMode="auto">
            <a:xfrm>
              <a:off x="4073" y="3566"/>
              <a:ext cx="91" cy="9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AutoShape 88"/>
            <p:cNvSpPr>
              <a:spLocks noChangeArrowheads="1"/>
            </p:cNvSpPr>
            <p:nvPr/>
          </p:nvSpPr>
          <p:spPr bwMode="auto">
            <a:xfrm>
              <a:off x="4798" y="3430"/>
              <a:ext cx="136" cy="91"/>
            </a:xfrm>
            <a:prstGeom prst="parallelogram">
              <a:avLst>
                <a:gd name="adj" fmla="val 37363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AutoShape 89"/>
            <p:cNvSpPr>
              <a:spLocks noChangeArrowheads="1"/>
            </p:cNvSpPr>
            <p:nvPr/>
          </p:nvSpPr>
          <p:spPr bwMode="auto">
            <a:xfrm>
              <a:off x="5479" y="3566"/>
              <a:ext cx="90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0 w 21600"/>
                <a:gd name="T13" fmla="*/ 2374 h 21600"/>
                <a:gd name="T14" fmla="*/ 16560 w 21600"/>
                <a:gd name="T15" fmla="*/ 137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AutoShape 90"/>
            <p:cNvSpPr>
              <a:spLocks noChangeArrowheads="1"/>
            </p:cNvSpPr>
            <p:nvPr/>
          </p:nvSpPr>
          <p:spPr bwMode="auto">
            <a:xfrm>
              <a:off x="4391" y="3702"/>
              <a:ext cx="91" cy="91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AutoShape 91"/>
            <p:cNvSpPr>
              <a:spLocks noChangeArrowheads="1"/>
            </p:cNvSpPr>
            <p:nvPr/>
          </p:nvSpPr>
          <p:spPr bwMode="auto">
            <a:xfrm>
              <a:off x="3755" y="3657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AutoShape 92"/>
            <p:cNvSpPr>
              <a:spLocks noChangeArrowheads="1"/>
            </p:cNvSpPr>
            <p:nvPr/>
          </p:nvSpPr>
          <p:spPr bwMode="auto">
            <a:xfrm>
              <a:off x="5615" y="3657"/>
              <a:ext cx="91" cy="90"/>
            </a:xfrm>
            <a:prstGeom prst="plus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AutoShape 93"/>
            <p:cNvSpPr>
              <a:spLocks noChangeArrowheads="1"/>
            </p:cNvSpPr>
            <p:nvPr/>
          </p:nvSpPr>
          <p:spPr bwMode="auto">
            <a:xfrm>
              <a:off x="5207" y="3430"/>
              <a:ext cx="136" cy="9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AutoShape 94"/>
            <p:cNvSpPr>
              <a:spLocks noChangeArrowheads="1"/>
            </p:cNvSpPr>
            <p:nvPr/>
          </p:nvSpPr>
          <p:spPr bwMode="auto">
            <a:xfrm>
              <a:off x="3891" y="3430"/>
              <a:ext cx="90" cy="91"/>
            </a:xfrm>
            <a:prstGeom prst="pentagon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AutoShape 95"/>
            <p:cNvSpPr>
              <a:spLocks noChangeArrowheads="1"/>
            </p:cNvSpPr>
            <p:nvPr/>
          </p:nvSpPr>
          <p:spPr bwMode="auto">
            <a:xfrm>
              <a:off x="5252" y="3657"/>
              <a:ext cx="91" cy="9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AutoShape 96"/>
            <p:cNvSpPr>
              <a:spLocks noChangeArrowheads="1"/>
            </p:cNvSpPr>
            <p:nvPr/>
          </p:nvSpPr>
          <p:spPr bwMode="auto">
            <a:xfrm>
              <a:off x="4753" y="3702"/>
              <a:ext cx="136" cy="91"/>
            </a:xfrm>
            <a:prstGeom prst="parallelogram">
              <a:avLst>
                <a:gd name="adj" fmla="val 37363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AutoShape 97"/>
            <p:cNvSpPr>
              <a:spLocks noChangeArrowheads="1"/>
            </p:cNvSpPr>
            <p:nvPr/>
          </p:nvSpPr>
          <p:spPr bwMode="auto">
            <a:xfrm>
              <a:off x="4299" y="3475"/>
              <a:ext cx="90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0 w 21600"/>
                <a:gd name="T13" fmla="*/ 2374 h 21600"/>
                <a:gd name="T14" fmla="*/ 16560 w 21600"/>
                <a:gd name="T15" fmla="*/ 137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AutoShape 98"/>
            <p:cNvSpPr>
              <a:spLocks noChangeArrowheads="1"/>
            </p:cNvSpPr>
            <p:nvPr/>
          </p:nvSpPr>
          <p:spPr bwMode="auto">
            <a:xfrm>
              <a:off x="3664" y="3566"/>
              <a:ext cx="90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0 w 21600"/>
                <a:gd name="T13" fmla="*/ 2374 h 21600"/>
                <a:gd name="T14" fmla="*/ 16560 w 21600"/>
                <a:gd name="T15" fmla="*/ 137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AutoShape 99"/>
            <p:cNvSpPr>
              <a:spLocks noChangeArrowheads="1"/>
            </p:cNvSpPr>
            <p:nvPr/>
          </p:nvSpPr>
          <p:spPr bwMode="auto">
            <a:xfrm>
              <a:off x="5070" y="3566"/>
              <a:ext cx="90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0 w 21600"/>
                <a:gd name="T13" fmla="*/ 2374 h 21600"/>
                <a:gd name="T14" fmla="*/ 16560 w 21600"/>
                <a:gd name="T15" fmla="*/ 137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AutoShape 100"/>
            <p:cNvSpPr>
              <a:spLocks noChangeArrowheads="1"/>
            </p:cNvSpPr>
            <p:nvPr/>
          </p:nvSpPr>
          <p:spPr bwMode="auto">
            <a:xfrm>
              <a:off x="4526" y="3475"/>
              <a:ext cx="90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0 w 21600"/>
                <a:gd name="T13" fmla="*/ 2374 h 21600"/>
                <a:gd name="T14" fmla="*/ 16560 w 21600"/>
                <a:gd name="T15" fmla="*/ 137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AutoShape 101"/>
            <p:cNvSpPr>
              <a:spLocks noChangeArrowheads="1"/>
            </p:cNvSpPr>
            <p:nvPr/>
          </p:nvSpPr>
          <p:spPr bwMode="auto">
            <a:xfrm>
              <a:off x="4209" y="3657"/>
              <a:ext cx="91" cy="90"/>
            </a:xfrm>
            <a:prstGeom prst="plus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AutoShape 102"/>
            <p:cNvSpPr>
              <a:spLocks noChangeArrowheads="1"/>
            </p:cNvSpPr>
            <p:nvPr/>
          </p:nvSpPr>
          <p:spPr bwMode="auto">
            <a:xfrm>
              <a:off x="5388" y="3657"/>
              <a:ext cx="91" cy="90"/>
            </a:xfrm>
            <a:prstGeom prst="plus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AutoShape 103"/>
            <p:cNvSpPr>
              <a:spLocks noChangeArrowheads="1"/>
            </p:cNvSpPr>
            <p:nvPr/>
          </p:nvSpPr>
          <p:spPr bwMode="auto">
            <a:xfrm>
              <a:off x="5070" y="3430"/>
              <a:ext cx="91" cy="90"/>
            </a:xfrm>
            <a:prstGeom prst="plus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AutoShape 104"/>
            <p:cNvSpPr>
              <a:spLocks noChangeArrowheads="1"/>
            </p:cNvSpPr>
            <p:nvPr/>
          </p:nvSpPr>
          <p:spPr bwMode="auto">
            <a:xfrm>
              <a:off x="3936" y="3612"/>
              <a:ext cx="136" cy="91"/>
            </a:xfrm>
            <a:prstGeom prst="parallelogram">
              <a:avLst>
                <a:gd name="adj" fmla="val 37363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AutoShape 105"/>
            <p:cNvSpPr>
              <a:spLocks noChangeArrowheads="1"/>
            </p:cNvSpPr>
            <p:nvPr/>
          </p:nvSpPr>
          <p:spPr bwMode="auto">
            <a:xfrm>
              <a:off x="4435" y="3612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AutoShape 106"/>
            <p:cNvSpPr>
              <a:spLocks noChangeArrowheads="1"/>
            </p:cNvSpPr>
            <p:nvPr/>
          </p:nvSpPr>
          <p:spPr bwMode="auto">
            <a:xfrm>
              <a:off x="5660" y="352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AutoShape 107"/>
            <p:cNvSpPr>
              <a:spLocks noChangeArrowheads="1"/>
            </p:cNvSpPr>
            <p:nvPr/>
          </p:nvSpPr>
          <p:spPr bwMode="auto">
            <a:xfrm>
              <a:off x="4435" y="3385"/>
              <a:ext cx="90" cy="91"/>
            </a:xfrm>
            <a:prstGeom prst="pentagon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AutoShape 108"/>
            <p:cNvSpPr>
              <a:spLocks noChangeArrowheads="1"/>
            </p:cNvSpPr>
            <p:nvPr/>
          </p:nvSpPr>
          <p:spPr bwMode="auto">
            <a:xfrm>
              <a:off x="4299" y="3566"/>
              <a:ext cx="90" cy="91"/>
            </a:xfrm>
            <a:prstGeom prst="pentagon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AutoShape 109"/>
            <p:cNvSpPr>
              <a:spLocks noChangeArrowheads="1"/>
            </p:cNvSpPr>
            <p:nvPr/>
          </p:nvSpPr>
          <p:spPr bwMode="auto">
            <a:xfrm>
              <a:off x="4889" y="3612"/>
              <a:ext cx="90" cy="91"/>
            </a:xfrm>
            <a:prstGeom prst="pentagon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AutoShape 110"/>
            <p:cNvSpPr>
              <a:spLocks noChangeArrowheads="1"/>
            </p:cNvSpPr>
            <p:nvPr/>
          </p:nvSpPr>
          <p:spPr bwMode="auto">
            <a:xfrm>
              <a:off x="4617" y="3793"/>
              <a:ext cx="136" cy="9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11"/>
            <p:cNvSpPr>
              <a:spLocks noChangeArrowheads="1"/>
            </p:cNvSpPr>
            <p:nvPr/>
          </p:nvSpPr>
          <p:spPr bwMode="auto">
            <a:xfrm>
              <a:off x="5116" y="3702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AutoShape 112"/>
            <p:cNvSpPr>
              <a:spLocks noChangeArrowheads="1"/>
            </p:cNvSpPr>
            <p:nvPr/>
          </p:nvSpPr>
          <p:spPr bwMode="auto">
            <a:xfrm>
              <a:off x="5388" y="3430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AutoShape 113"/>
            <p:cNvSpPr>
              <a:spLocks noChangeArrowheads="1"/>
            </p:cNvSpPr>
            <p:nvPr/>
          </p:nvSpPr>
          <p:spPr bwMode="auto">
            <a:xfrm>
              <a:off x="4753" y="3566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AutoShape 114"/>
            <p:cNvSpPr>
              <a:spLocks noChangeArrowheads="1"/>
            </p:cNvSpPr>
            <p:nvPr/>
          </p:nvSpPr>
          <p:spPr bwMode="auto">
            <a:xfrm>
              <a:off x="4617" y="3657"/>
              <a:ext cx="91" cy="90"/>
            </a:xfrm>
            <a:prstGeom prst="plus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AutoShape 115"/>
            <p:cNvSpPr>
              <a:spLocks noChangeArrowheads="1"/>
            </p:cNvSpPr>
            <p:nvPr/>
          </p:nvSpPr>
          <p:spPr bwMode="auto">
            <a:xfrm>
              <a:off x="4662" y="3385"/>
              <a:ext cx="91" cy="90"/>
            </a:xfrm>
            <a:prstGeom prst="plus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AutoShape 116"/>
            <p:cNvSpPr>
              <a:spLocks noChangeArrowheads="1"/>
            </p:cNvSpPr>
            <p:nvPr/>
          </p:nvSpPr>
          <p:spPr bwMode="auto">
            <a:xfrm>
              <a:off x="3528" y="3612"/>
              <a:ext cx="91" cy="90"/>
            </a:xfrm>
            <a:prstGeom prst="plus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AutoShape 117"/>
            <p:cNvSpPr>
              <a:spLocks noChangeArrowheads="1"/>
            </p:cNvSpPr>
            <p:nvPr/>
          </p:nvSpPr>
          <p:spPr bwMode="auto">
            <a:xfrm>
              <a:off x="3800" y="3521"/>
              <a:ext cx="91" cy="90"/>
            </a:xfrm>
            <a:prstGeom prst="plus">
              <a:avLst>
                <a:gd name="adj" fmla="val 2500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AutoShape 118"/>
            <p:cNvSpPr>
              <a:spLocks noChangeArrowheads="1"/>
            </p:cNvSpPr>
            <p:nvPr/>
          </p:nvSpPr>
          <p:spPr bwMode="auto">
            <a:xfrm>
              <a:off x="3846" y="3748"/>
              <a:ext cx="136" cy="91"/>
            </a:xfrm>
            <a:prstGeom prst="parallelogram">
              <a:avLst>
                <a:gd name="adj" fmla="val 37363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AutoShape 119"/>
            <p:cNvSpPr>
              <a:spLocks noChangeArrowheads="1"/>
            </p:cNvSpPr>
            <p:nvPr/>
          </p:nvSpPr>
          <p:spPr bwMode="auto">
            <a:xfrm>
              <a:off x="4299" y="3838"/>
              <a:ext cx="90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40 w 21600"/>
                <a:gd name="T13" fmla="*/ 2374 h 21600"/>
                <a:gd name="T14" fmla="*/ 16560 w 21600"/>
                <a:gd name="T15" fmla="*/ 137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AutoShape 120"/>
            <p:cNvSpPr>
              <a:spLocks noChangeArrowheads="1"/>
            </p:cNvSpPr>
            <p:nvPr/>
          </p:nvSpPr>
          <p:spPr bwMode="auto">
            <a:xfrm>
              <a:off x="4163" y="3793"/>
              <a:ext cx="90" cy="91"/>
            </a:xfrm>
            <a:prstGeom prst="pentagon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AutoShape 121"/>
            <p:cNvSpPr>
              <a:spLocks noChangeArrowheads="1"/>
            </p:cNvSpPr>
            <p:nvPr/>
          </p:nvSpPr>
          <p:spPr bwMode="auto">
            <a:xfrm>
              <a:off x="5297" y="3748"/>
              <a:ext cx="90" cy="91"/>
            </a:xfrm>
            <a:prstGeom prst="pentagon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AutoShape 122"/>
            <p:cNvSpPr>
              <a:spLocks noChangeArrowheads="1"/>
            </p:cNvSpPr>
            <p:nvPr/>
          </p:nvSpPr>
          <p:spPr bwMode="auto">
            <a:xfrm>
              <a:off x="4209" y="3385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AutoShape 123"/>
            <p:cNvSpPr>
              <a:spLocks noChangeArrowheads="1"/>
            </p:cNvSpPr>
            <p:nvPr/>
          </p:nvSpPr>
          <p:spPr bwMode="auto">
            <a:xfrm>
              <a:off x="5297" y="3567"/>
              <a:ext cx="136" cy="9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AutoShape 124"/>
            <p:cNvSpPr>
              <a:spLocks noChangeArrowheads="1"/>
            </p:cNvSpPr>
            <p:nvPr/>
          </p:nvSpPr>
          <p:spPr bwMode="auto">
            <a:xfrm>
              <a:off x="4844" y="3793"/>
              <a:ext cx="90" cy="91"/>
            </a:xfrm>
            <a:prstGeom prst="pentagon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AutoShape 125"/>
            <p:cNvSpPr>
              <a:spLocks noChangeArrowheads="1"/>
            </p:cNvSpPr>
            <p:nvPr/>
          </p:nvSpPr>
          <p:spPr bwMode="auto">
            <a:xfrm>
              <a:off x="4934" y="3475"/>
              <a:ext cx="91" cy="91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AutoShape 126"/>
            <p:cNvSpPr>
              <a:spLocks noChangeArrowheads="1"/>
            </p:cNvSpPr>
            <p:nvPr/>
          </p:nvSpPr>
          <p:spPr bwMode="auto">
            <a:xfrm>
              <a:off x="5161" y="3793"/>
              <a:ext cx="91" cy="90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AutoShape 127"/>
            <p:cNvSpPr>
              <a:spLocks noChangeArrowheads="1"/>
            </p:cNvSpPr>
            <p:nvPr/>
          </p:nvSpPr>
          <p:spPr bwMode="auto">
            <a:xfrm>
              <a:off x="3619" y="3702"/>
              <a:ext cx="91" cy="91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defRPr sz="1400" b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2pPr>
              <a:lvl3pPr marL="1143000" indent="-228600" eaLnBrk="0" hangingPunct="0">
                <a:spcBef>
                  <a:spcPct val="45000"/>
                </a:spcBef>
                <a:buClr>
                  <a:srgbClr val="990000"/>
                </a:buClr>
                <a:buSzPct val="100000"/>
                <a:buChar char="-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itchFamily="34" charset="0"/>
                  <a:ea typeface="가는각진제목체" pitchFamily="18" charset="-127"/>
                </a:defRPr>
              </a:lvl9pPr>
            </a:lstStyle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AutoShape 231"/>
            <p:cNvSpPr>
              <a:spLocks noChangeArrowheads="1"/>
            </p:cNvSpPr>
            <p:nvPr/>
          </p:nvSpPr>
          <p:spPr bwMode="auto">
            <a:xfrm>
              <a:off x="4073" y="37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60 w 21600"/>
                <a:gd name="T13" fmla="*/ 4560 h 21600"/>
                <a:gd name="T14" fmla="*/ 17040 w 21600"/>
                <a:gd name="T15" fmla="*/ 170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AutoShape 232"/>
            <p:cNvSpPr>
              <a:spLocks noChangeArrowheads="1"/>
            </p:cNvSpPr>
            <p:nvPr/>
          </p:nvSpPr>
          <p:spPr bwMode="auto">
            <a:xfrm>
              <a:off x="5161" y="3566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60 w 21600"/>
                <a:gd name="T13" fmla="*/ 4560 h 21600"/>
                <a:gd name="T14" fmla="*/ 17040 w 21600"/>
                <a:gd name="T15" fmla="*/ 170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AutoShape 233"/>
            <p:cNvSpPr>
              <a:spLocks noChangeArrowheads="1"/>
            </p:cNvSpPr>
            <p:nvPr/>
          </p:nvSpPr>
          <p:spPr bwMode="auto">
            <a:xfrm>
              <a:off x="5479" y="3702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60 w 21600"/>
                <a:gd name="T13" fmla="*/ 4560 h 21600"/>
                <a:gd name="T14" fmla="*/ 17040 w 21600"/>
                <a:gd name="T15" fmla="*/ 170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AutoShape 234"/>
            <p:cNvSpPr>
              <a:spLocks noChangeArrowheads="1"/>
            </p:cNvSpPr>
            <p:nvPr/>
          </p:nvSpPr>
          <p:spPr bwMode="auto">
            <a:xfrm>
              <a:off x="4390" y="3838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60 w 21600"/>
                <a:gd name="T13" fmla="*/ 4560 h 21600"/>
                <a:gd name="T14" fmla="*/ 17040 w 21600"/>
                <a:gd name="T15" fmla="*/ 170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AutoShape 235"/>
            <p:cNvSpPr>
              <a:spLocks noChangeArrowheads="1"/>
            </p:cNvSpPr>
            <p:nvPr/>
          </p:nvSpPr>
          <p:spPr bwMode="auto">
            <a:xfrm>
              <a:off x="4163" y="3521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60 w 21600"/>
                <a:gd name="T13" fmla="*/ 4560 h 21600"/>
                <a:gd name="T14" fmla="*/ 17040 w 21600"/>
                <a:gd name="T15" fmla="*/ 1704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7971404" y="2372734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정제 데이터</a:t>
            </a: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97" y="1697373"/>
            <a:ext cx="929729" cy="652016"/>
          </a:xfrm>
          <a:prstGeom prst="rect">
            <a:avLst/>
          </a:prstGeom>
        </p:spPr>
      </p:pic>
      <p:sp>
        <p:nvSpPr>
          <p:cNvPr id="135" name="직사각형 134"/>
          <p:cNvSpPr/>
          <p:nvPr/>
        </p:nvSpPr>
        <p:spPr>
          <a:xfrm>
            <a:off x="5445689" y="2265751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초기 데이터</a:t>
            </a:r>
          </a:p>
        </p:txBody>
      </p:sp>
      <p:sp>
        <p:nvSpPr>
          <p:cNvPr id="136" name="AutoShape 18"/>
          <p:cNvSpPr>
            <a:spLocks noChangeArrowheads="1"/>
          </p:cNvSpPr>
          <p:nvPr/>
        </p:nvSpPr>
        <p:spPr bwMode="auto">
          <a:xfrm rot="16200000">
            <a:off x="6735256" y="1482198"/>
            <a:ext cx="522845" cy="1274077"/>
          </a:xfrm>
          <a:prstGeom prst="downArrow">
            <a:avLst>
              <a:gd name="adj1" fmla="val 51111"/>
              <a:gd name="adj2" fmla="val 47662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93A5B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kx="-3284103" algn="br" rotWithShape="0">
                    <a:srgbClr val="6B6B6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eaVert" wrap="none" tIns="18000" anchor="ctr"/>
          <a:lstStyle>
            <a:lvl1pPr defTabSz="785813" eaLnBrk="0" hangingPunct="0">
              <a:spcBef>
                <a:spcPct val="45000"/>
              </a:spcBef>
              <a:buClr>
                <a:srgbClr val="990000"/>
              </a:buClr>
              <a:buSzPct val="100000"/>
              <a:defRPr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520700" indent="-166688" defTabSz="785813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831850" indent="-120650" defTabSz="785813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241425" indent="-187325" defTabSz="785813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1533525" indent="-101600" defTabSz="785813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19907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4479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29051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3623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defRPr/>
            </a:pPr>
            <a:endParaRPr lang="en-US" altLang="ko-KR" sz="1050" kern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587622" y="1911378"/>
            <a:ext cx="9893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데이터 정제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변환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" name="AutoShape 18"/>
          <p:cNvSpPr>
            <a:spLocks noChangeArrowheads="1"/>
          </p:cNvSpPr>
          <p:nvPr/>
        </p:nvSpPr>
        <p:spPr bwMode="auto">
          <a:xfrm rot="5400000">
            <a:off x="6517219" y="3743339"/>
            <a:ext cx="656424" cy="546311"/>
          </a:xfrm>
          <a:prstGeom prst="downArrow">
            <a:avLst>
              <a:gd name="adj1" fmla="val 51111"/>
              <a:gd name="adj2" fmla="val 47662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93A5B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kx="-3284103" algn="br" rotWithShape="0">
                    <a:srgbClr val="6B6B6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eaVert" wrap="none" tIns="18000" anchor="ctr"/>
          <a:lstStyle>
            <a:lvl1pPr defTabSz="785813" eaLnBrk="0" hangingPunct="0">
              <a:spcBef>
                <a:spcPct val="45000"/>
              </a:spcBef>
              <a:buClr>
                <a:srgbClr val="990000"/>
              </a:buClr>
              <a:buSzPct val="100000"/>
              <a:defRPr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520700" indent="-166688" defTabSz="785813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2pPr>
            <a:lvl3pPr marL="831850" indent="-120650" defTabSz="785813" eaLnBrk="0" hangingPunct="0">
              <a:spcBef>
                <a:spcPct val="45000"/>
              </a:spcBef>
              <a:buClr>
                <a:srgbClr val="990000"/>
              </a:buClr>
              <a:buSzPct val="100000"/>
              <a:buChar char="-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3pPr>
            <a:lvl4pPr marL="1241425" indent="-187325" defTabSz="785813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4pPr>
            <a:lvl5pPr marL="1533525" indent="-101600" defTabSz="785813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5pPr>
            <a:lvl6pPr marL="19907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6pPr>
            <a:lvl7pPr marL="24479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7pPr>
            <a:lvl8pPr marL="29051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8pPr>
            <a:lvl9pPr marL="3362325" indent="-101600" defTabSz="785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defRPr/>
            </a:pPr>
            <a:endParaRPr lang="en-US" altLang="ko-KR" sz="1200" kern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7581100" y="3005611"/>
            <a:ext cx="1534935" cy="1194224"/>
            <a:chOff x="6988769" y="2015564"/>
            <a:chExt cx="1857271" cy="1231735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6988769" y="2015564"/>
              <a:ext cx="1857271" cy="123173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5F5F5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t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Data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7094899" y="2229780"/>
              <a:ext cx="636779" cy="267768"/>
            </a:xfrm>
            <a:prstGeom prst="rect">
              <a:avLst/>
            </a:prstGeom>
            <a:gradFill rotWithShape="1">
              <a:gsLst>
                <a:gs pos="0">
                  <a:srgbClr val="769DC0"/>
                </a:gs>
                <a:gs pos="100000">
                  <a:srgbClr val="5081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instance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42" name="직선 연결선 141"/>
            <p:cNvCxnSpPr>
              <a:stCxn id="141" idx="3"/>
              <a:endCxn id="146" idx="1"/>
            </p:cNvCxnSpPr>
            <p:nvPr/>
          </p:nvCxnSpPr>
          <p:spPr bwMode="auto">
            <a:xfrm>
              <a:off x="7731678" y="2363664"/>
              <a:ext cx="207067" cy="0"/>
            </a:xfrm>
            <a:prstGeom prst="line">
              <a:avLst/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 w="28575" cap="flat" cmpd="sng" algn="ctr">
              <a:solidFill>
                <a:srgbClr val="234B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3" name="직사각형 142"/>
            <p:cNvSpPr/>
            <p:nvPr/>
          </p:nvSpPr>
          <p:spPr bwMode="auto">
            <a:xfrm>
              <a:off x="7094899" y="2551101"/>
              <a:ext cx="636779" cy="267768"/>
            </a:xfrm>
            <a:prstGeom prst="rect">
              <a:avLst/>
            </a:prstGeom>
            <a:gradFill rotWithShape="1">
              <a:gsLst>
                <a:gs pos="0">
                  <a:srgbClr val="769DC0"/>
                </a:gs>
                <a:gs pos="100000">
                  <a:srgbClr val="5081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instance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44" name="직선 연결선 143"/>
            <p:cNvCxnSpPr>
              <a:stCxn id="143" idx="3"/>
              <a:endCxn id="148" idx="1"/>
            </p:cNvCxnSpPr>
            <p:nvPr/>
          </p:nvCxnSpPr>
          <p:spPr bwMode="auto">
            <a:xfrm>
              <a:off x="7731678" y="2684985"/>
              <a:ext cx="207067" cy="0"/>
            </a:xfrm>
            <a:prstGeom prst="line">
              <a:avLst/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 w="28575" cap="flat" cmpd="sng" algn="ctr">
              <a:solidFill>
                <a:srgbClr val="234B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직사각형 144"/>
            <p:cNvSpPr/>
            <p:nvPr/>
          </p:nvSpPr>
          <p:spPr bwMode="auto">
            <a:xfrm>
              <a:off x="7094899" y="2872424"/>
              <a:ext cx="636779" cy="267768"/>
            </a:xfrm>
            <a:prstGeom prst="rect">
              <a:avLst/>
            </a:prstGeom>
            <a:gradFill rotWithShape="1">
              <a:gsLst>
                <a:gs pos="0">
                  <a:srgbClr val="769DC0"/>
                </a:gs>
                <a:gs pos="100000">
                  <a:srgbClr val="5081A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instance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7938745" y="2229780"/>
              <a:ext cx="748100" cy="267768"/>
            </a:xfrm>
            <a:prstGeom prst="rect">
              <a:avLst/>
            </a:prstGeom>
            <a:gradFill rotWithShape="1">
              <a:gsLst>
                <a:gs pos="0">
                  <a:srgbClr val="082E48"/>
                </a:gs>
                <a:gs pos="100000">
                  <a:srgbClr val="072A4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DDDD"/>
                </a:buClr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Labelling</a:t>
              </a:r>
              <a:endPara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7938745" y="2551101"/>
              <a:ext cx="748100" cy="267768"/>
            </a:xfrm>
            <a:prstGeom prst="rect">
              <a:avLst/>
            </a:prstGeom>
            <a:gradFill rotWithShape="1">
              <a:gsLst>
                <a:gs pos="0">
                  <a:srgbClr val="082E48"/>
                </a:gs>
                <a:gs pos="100000">
                  <a:srgbClr val="072A4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DDDD"/>
                </a:buClr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Labelling</a:t>
              </a:r>
              <a:endPara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7938745" y="2872424"/>
              <a:ext cx="748100" cy="267768"/>
            </a:xfrm>
            <a:prstGeom prst="rect">
              <a:avLst/>
            </a:prstGeom>
            <a:gradFill rotWithShape="1">
              <a:gsLst>
                <a:gs pos="0">
                  <a:srgbClr val="082E48"/>
                </a:gs>
                <a:gs pos="100000">
                  <a:srgbClr val="072A4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DDDD"/>
                </a:buClr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Labelling</a:t>
              </a:r>
              <a:endPara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50" name="직선 연결선 149"/>
            <p:cNvCxnSpPr>
              <a:stCxn id="145" idx="3"/>
              <a:endCxn id="149" idx="1"/>
            </p:cNvCxnSpPr>
            <p:nvPr/>
          </p:nvCxnSpPr>
          <p:spPr bwMode="auto">
            <a:xfrm>
              <a:off x="7731678" y="3006308"/>
              <a:ext cx="207067" cy="0"/>
            </a:xfrm>
            <a:prstGeom prst="line">
              <a:avLst/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 w="28575" cap="flat" cmpd="sng" algn="ctr">
              <a:solidFill>
                <a:srgbClr val="234B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1" name="직사각형 150"/>
          <p:cNvSpPr/>
          <p:nvPr/>
        </p:nvSpPr>
        <p:spPr>
          <a:xfrm>
            <a:off x="8314811" y="5160078"/>
            <a:ext cx="5411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sym typeface="Wingdings" panose="05000000000000000000" pitchFamily="2" charset="2"/>
              </a:rPr>
              <a:t>검증</a:t>
            </a:r>
            <a:endParaRPr lang="en-US" altLang="ko-KR" sz="1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7878886" y="4698115"/>
            <a:ext cx="985905" cy="345663"/>
          </a:xfrm>
          <a:prstGeom prst="rect">
            <a:avLst/>
          </a:prstGeom>
          <a:pattFill prst="wdDnDiag">
            <a:fgClr>
              <a:srgbClr val="08376B"/>
            </a:fgClr>
            <a:bgClr>
              <a:srgbClr val="204F83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Model</a:t>
            </a:r>
            <a:endParaRPr kumimoji="1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3" name="AutoShape 551"/>
          <p:cNvSpPr>
            <a:spLocks noChangeArrowheads="1"/>
          </p:cNvSpPr>
          <p:nvPr/>
        </p:nvSpPr>
        <p:spPr bwMode="auto">
          <a:xfrm>
            <a:off x="7565256" y="4880846"/>
            <a:ext cx="599882" cy="426357"/>
          </a:xfrm>
          <a:custGeom>
            <a:avLst/>
            <a:gdLst>
              <a:gd name="G0" fmla="+- 9680753 0 0"/>
              <a:gd name="G1" fmla="+- 11417026 0 0"/>
              <a:gd name="G2" fmla="+- 9680753 0 11417026"/>
              <a:gd name="G3" fmla="+- 10800 0 0"/>
              <a:gd name="G4" fmla="+- 0 0 968075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46 0 0"/>
              <a:gd name="G9" fmla="+- 0 0 11417026"/>
              <a:gd name="G10" fmla="+- 8846 0 2700"/>
              <a:gd name="G11" fmla="cos G10 9680753"/>
              <a:gd name="G12" fmla="sin G10 9680753"/>
              <a:gd name="G13" fmla="cos 13500 9680753"/>
              <a:gd name="G14" fmla="sin 13500 9680753"/>
              <a:gd name="G15" fmla="+- G11 10800 0"/>
              <a:gd name="G16" fmla="+- G12 10800 0"/>
              <a:gd name="G17" fmla="+- G13 10800 0"/>
              <a:gd name="G18" fmla="+- G14 10800 0"/>
              <a:gd name="G19" fmla="*/ 8846 1 2"/>
              <a:gd name="G20" fmla="+- G19 5400 0"/>
              <a:gd name="G21" fmla="cos G20 9680753"/>
              <a:gd name="G22" fmla="sin G20 9680753"/>
              <a:gd name="G23" fmla="+- G21 10800 0"/>
              <a:gd name="G24" fmla="+- G12 G23 G22"/>
              <a:gd name="G25" fmla="+- G22 G23 G11"/>
              <a:gd name="G26" fmla="cos 10800 9680753"/>
              <a:gd name="G27" fmla="sin 10800 9680753"/>
              <a:gd name="G28" fmla="cos 8846 9680753"/>
              <a:gd name="G29" fmla="sin 8846 968075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417026"/>
              <a:gd name="G36" fmla="sin G34 11417026"/>
              <a:gd name="G37" fmla="+/ 11417026 968075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46 G39"/>
              <a:gd name="G43" fmla="sin 884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009 w 21600"/>
              <a:gd name="T5" fmla="*/ 7277 h 21600"/>
              <a:gd name="T6" fmla="*/ 1027 w 21600"/>
              <a:gd name="T7" fmla="*/ 11790 h 21600"/>
              <a:gd name="T8" fmla="*/ 19162 w 21600"/>
              <a:gd name="T9" fmla="*/ 7914 h 21600"/>
              <a:gd name="T10" fmla="*/ -614 w 21600"/>
              <a:gd name="T11" fmla="*/ 18010 h 21600"/>
              <a:gd name="T12" fmla="*/ 531 w 21600"/>
              <a:gd name="T13" fmla="*/ 12937 h 21600"/>
              <a:gd name="T14" fmla="*/ 5604 w 21600"/>
              <a:gd name="T15" fmla="*/ 140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321" y="15524"/>
                </a:moveTo>
                <a:cubicBezTo>
                  <a:pt x="4942" y="18090"/>
                  <a:pt x="7765" y="19646"/>
                  <a:pt x="10800" y="19646"/>
                </a:cubicBezTo>
                <a:cubicBezTo>
                  <a:pt x="15685" y="19646"/>
                  <a:pt x="19646" y="15685"/>
                  <a:pt x="19646" y="10800"/>
                </a:cubicBezTo>
                <a:cubicBezTo>
                  <a:pt x="19646" y="5914"/>
                  <a:pt x="15685" y="1954"/>
                  <a:pt x="10800" y="1954"/>
                </a:cubicBezTo>
                <a:cubicBezTo>
                  <a:pt x="5914" y="1954"/>
                  <a:pt x="1954" y="5914"/>
                  <a:pt x="1954" y="10800"/>
                </a:cubicBezTo>
                <a:cubicBezTo>
                  <a:pt x="1953" y="11098"/>
                  <a:pt x="1969" y="11395"/>
                  <a:pt x="1999" y="11692"/>
                </a:cubicBezTo>
                <a:lnTo>
                  <a:pt x="55" y="11889"/>
                </a:lnTo>
                <a:cubicBezTo>
                  <a:pt x="18" y="11527"/>
                  <a:pt x="0" y="1116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7094" y="21600"/>
                  <a:pt x="3648" y="19700"/>
                  <a:pt x="1669" y="16568"/>
                </a:cubicBezTo>
                <a:lnTo>
                  <a:pt x="-614" y="18010"/>
                </a:lnTo>
                <a:lnTo>
                  <a:pt x="531" y="12937"/>
                </a:lnTo>
                <a:lnTo>
                  <a:pt x="5604" y="14082"/>
                </a:lnTo>
                <a:lnTo>
                  <a:pt x="3321" y="15524"/>
                </a:lnTo>
                <a:close/>
              </a:path>
            </a:pathLst>
          </a:custGeom>
          <a:gradFill rotWithShape="0">
            <a:gsLst>
              <a:gs pos="0">
                <a:srgbClr val="3D85D5"/>
              </a:gs>
              <a:gs pos="50000">
                <a:srgbClr val="FFFFFF"/>
              </a:gs>
              <a:gs pos="100000">
                <a:srgbClr val="3D85D5"/>
              </a:gs>
            </a:gsLst>
            <a:lin ang="189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4" dir="t"/>
          </a:scene3d>
          <a:sp3d extrusionH="100000" prstMaterial="legacyMatte">
            <a:bevelT w="13500" h="13500" prst="angle"/>
            <a:bevelB w="13500" h="13500" prst="angle"/>
            <a:extrusionClr>
              <a:srgbClr val="3D85D5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8165138" y="4220583"/>
            <a:ext cx="821245" cy="477532"/>
            <a:chOff x="7770432" y="3300852"/>
            <a:chExt cx="680706" cy="378995"/>
          </a:xfrm>
        </p:grpSpPr>
        <p:sp>
          <p:nvSpPr>
            <p:cNvPr id="155" name="오른쪽 화살표 154"/>
            <p:cNvSpPr/>
            <p:nvPr/>
          </p:nvSpPr>
          <p:spPr bwMode="auto">
            <a:xfrm rot="5400000">
              <a:off x="7713031" y="3358253"/>
              <a:ext cx="378995" cy="264193"/>
            </a:xfrm>
            <a:prstGeom prst="rightArrow">
              <a:avLst/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8000449" y="3334117"/>
              <a:ext cx="450689" cy="2442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400" kern="0" dirty="0">
                  <a:solidFill>
                    <a:srgbClr val="000000"/>
                  </a:solidFill>
                  <a:sym typeface="Wingdings" panose="05000000000000000000" pitchFamily="2" charset="2"/>
                </a:rPr>
                <a:t>학습</a:t>
              </a:r>
              <a:endParaRPr lang="en-US" altLang="ko-KR" sz="1400" kern="0" dirty="0">
                <a:solidFill>
                  <a:srgbClr val="000000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422655" y="3390450"/>
            <a:ext cx="1067684" cy="2016620"/>
            <a:chOff x="5145079" y="3723071"/>
            <a:chExt cx="1587473" cy="2394295"/>
          </a:xfrm>
        </p:grpSpPr>
        <p:grpSp>
          <p:nvGrpSpPr>
            <p:cNvPr id="158" name="그룹 157"/>
            <p:cNvGrpSpPr/>
            <p:nvPr/>
          </p:nvGrpSpPr>
          <p:grpSpPr>
            <a:xfrm>
              <a:off x="5276207" y="3892490"/>
              <a:ext cx="1354024" cy="2119866"/>
              <a:chOff x="5381093" y="3826409"/>
              <a:chExt cx="982917" cy="2383480"/>
            </a:xfrm>
          </p:grpSpPr>
          <p:sp>
            <p:nvSpPr>
              <p:cNvPr id="160" name="오른쪽 화살표 159"/>
              <p:cNvSpPr/>
              <p:nvPr/>
            </p:nvSpPr>
            <p:spPr bwMode="auto">
              <a:xfrm rot="5400000">
                <a:off x="5403609" y="4695516"/>
                <a:ext cx="960065" cy="264193"/>
              </a:xfrm>
              <a:prstGeom prst="rightArrow">
                <a:avLst/>
              </a:prstGeom>
              <a:gradFill rotWithShape="1">
                <a:gsLst>
                  <a:gs pos="0">
                    <a:srgbClr val="8EAECC"/>
                  </a:gs>
                  <a:gs pos="100000">
                    <a:srgbClr val="7199BD"/>
                  </a:gs>
                </a:gsLst>
                <a:lin ang="5400000" scaled="1"/>
              </a:gra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2000" tIns="3600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61" name="그룹 160"/>
              <p:cNvGrpSpPr/>
              <p:nvPr/>
            </p:nvGrpSpPr>
            <p:grpSpPr>
              <a:xfrm>
                <a:off x="5381093" y="4433731"/>
                <a:ext cx="982917" cy="632109"/>
                <a:chOff x="2454948" y="5297181"/>
                <a:chExt cx="2053194" cy="1320399"/>
              </a:xfrm>
            </p:grpSpPr>
            <p:pic>
              <p:nvPicPr>
                <p:cNvPr id="169" name="Picture 2" descr="기준에 대한 이미지 검색결과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454948" y="5358478"/>
                  <a:ext cx="2053194" cy="1259102"/>
                </a:xfrm>
                <a:prstGeom prst="rect">
                  <a:avLst/>
                </a:prstGeom>
                <a:noFill/>
              </p:spPr>
            </p:pic>
            <p:sp>
              <p:nvSpPr>
                <p:cNvPr id="170" name="TextBox 169"/>
                <p:cNvSpPr txBox="1"/>
                <p:nvPr/>
              </p:nvSpPr>
              <p:spPr>
                <a:xfrm>
                  <a:off x="2609094" y="5297181"/>
                  <a:ext cx="1674056" cy="686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판정 </a:t>
                  </a:r>
                  <a:r>
                    <a:rPr kumimoji="0" lang="ko-KR" altLang="en-US" sz="1000" b="1" i="1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로직</a:t>
                  </a:r>
                  <a:endParaRPr kumimoji="0" lang="ko-KR" altLang="en-US" sz="1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2" name="그룹 13"/>
              <p:cNvGrpSpPr/>
              <p:nvPr/>
            </p:nvGrpSpPr>
            <p:grpSpPr>
              <a:xfrm>
                <a:off x="5502832" y="3826409"/>
                <a:ext cx="780726" cy="534117"/>
                <a:chOff x="2530556" y="4257347"/>
                <a:chExt cx="496162" cy="1009938"/>
              </a:xfrm>
            </p:grpSpPr>
            <p:grpSp>
              <p:nvGrpSpPr>
                <p:cNvPr id="164" name="그룹 12"/>
                <p:cNvGrpSpPr/>
                <p:nvPr/>
              </p:nvGrpSpPr>
              <p:grpSpPr>
                <a:xfrm rot="5400000">
                  <a:off x="2373468" y="4569005"/>
                  <a:ext cx="810337" cy="496162"/>
                  <a:chOff x="2967907" y="3958263"/>
                  <a:chExt cx="810337" cy="496162"/>
                </a:xfrm>
              </p:grpSpPr>
              <p:sp>
                <p:nvSpPr>
                  <p:cNvPr id="166" name="갈매기형 수장 165"/>
                  <p:cNvSpPr/>
                  <p:nvPr/>
                </p:nvSpPr>
                <p:spPr>
                  <a:xfrm>
                    <a:off x="2967907" y="3958263"/>
                    <a:ext cx="336408" cy="496162"/>
                  </a:xfrm>
                  <a:prstGeom prst="chevron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67" name="갈매기형 수장 166"/>
                  <p:cNvSpPr/>
                  <p:nvPr/>
                </p:nvSpPr>
                <p:spPr>
                  <a:xfrm>
                    <a:off x="3204871" y="3958263"/>
                    <a:ext cx="336408" cy="496162"/>
                  </a:xfrm>
                  <a:prstGeom prst="chevron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68" name="갈매기형 수장 167"/>
                  <p:cNvSpPr/>
                  <p:nvPr/>
                </p:nvSpPr>
                <p:spPr>
                  <a:xfrm>
                    <a:off x="3441836" y="3958263"/>
                    <a:ext cx="336408" cy="496162"/>
                  </a:xfrm>
                  <a:prstGeom prst="chevron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65" name="TextBox 164"/>
                <p:cNvSpPr txBox="1"/>
                <p:nvPr/>
              </p:nvSpPr>
              <p:spPr>
                <a:xfrm>
                  <a:off x="2605541" y="4257347"/>
                  <a:ext cx="352075" cy="1009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실제</a:t>
                  </a:r>
                  <a:endPara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Data </a:t>
                  </a:r>
                </a:p>
              </p:txBody>
            </p:sp>
          </p:grpSp>
          <p:sp>
            <p:nvSpPr>
              <p:cNvPr id="163" name="AutoShape 9"/>
              <p:cNvSpPr>
                <a:spLocks noChangeArrowheads="1"/>
              </p:cNvSpPr>
              <p:nvPr/>
            </p:nvSpPr>
            <p:spPr bwMode="auto">
              <a:xfrm>
                <a:off x="5502830" y="5251240"/>
                <a:ext cx="828071" cy="958649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85813" eaLnBrk="0" hangingPunct="0">
                  <a:spcBef>
                    <a:spcPct val="45000"/>
                  </a:spcBef>
                  <a:buClr>
                    <a:srgbClr val="990000"/>
                  </a:buClr>
                  <a:buSzPct val="100000"/>
                  <a:defRPr sz="1400" b="1">
                    <a:solidFill>
                      <a:schemeClr val="tx1"/>
                    </a:solidFill>
                    <a:latin typeface="Arial" pitchFamily="34" charset="0"/>
                    <a:ea typeface="굴림" pitchFamily="50" charset="-127"/>
                  </a:defRPr>
                </a:lvl1pPr>
                <a:lvl2pPr marL="520700" indent="-166688" defTabSz="785813" eaLnBrk="0" hangingPunct="0">
                  <a:spcBef>
                    <a:spcPct val="45000"/>
                  </a:spcBef>
                  <a:buClr>
                    <a:srgbClr val="990000"/>
                  </a:buClr>
                  <a:buSzPct val="100000"/>
                  <a:buChar char="•"/>
                  <a:defRPr sz="14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</a:defRPr>
                </a:lvl2pPr>
                <a:lvl3pPr marL="831850" indent="-120650" defTabSz="785813" eaLnBrk="0" hangingPunct="0">
                  <a:spcBef>
                    <a:spcPct val="45000"/>
                  </a:spcBef>
                  <a:buClr>
                    <a:srgbClr val="990000"/>
                  </a:buClr>
                  <a:buSzPct val="100000"/>
                  <a:buChar char="-"/>
                  <a:defRPr sz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</a:defRPr>
                </a:lvl3pPr>
                <a:lvl4pPr marL="1241425" indent="-187325" defTabSz="785813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</a:defRPr>
                </a:lvl4pPr>
                <a:lvl5pPr marL="1533525" indent="-101600" defTabSz="785813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</a:defRPr>
                </a:lvl5pPr>
                <a:lvl6pPr marL="1990725" indent="-101600" defTabSz="7858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</a:defRPr>
                </a:lvl6pPr>
                <a:lvl7pPr marL="2447925" indent="-101600" defTabSz="7858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</a:defRPr>
                </a:lvl7pPr>
                <a:lvl8pPr marL="2905125" indent="-101600" defTabSz="7858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</a:defRPr>
                </a:lvl8pPr>
                <a:lvl9pPr marL="3362325" indent="-101600" defTabSz="7858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</a:defRPr>
                </a:lvl9pPr>
              </a:lstStyle>
              <a:p>
                <a:pPr marL="0" marR="0" lvl="0" indent="0" algn="ctr" defTabSz="785813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예측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>
              <a:off x="5145079" y="3723071"/>
              <a:ext cx="1587473" cy="2394295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171" name="직사각형 170"/>
          <p:cNvSpPr/>
          <p:nvPr/>
        </p:nvSpPr>
        <p:spPr>
          <a:xfrm>
            <a:off x="5269183" y="2966940"/>
            <a:ext cx="14998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anose="05000000000000000000" pitchFamily="2" charset="2"/>
              </a:rPr>
              <a:t>실제 판정 적용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anose="05000000000000000000" pitchFamily="2" charset="2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269183" y="5561639"/>
            <a:ext cx="39979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Wingdings" panose="05000000000000000000" pitchFamily="2" charset="2"/>
              </a:rPr>
              <a:t>☞ 가장 핵심은 대량의 질 좋은 데이터를 어떻게 확보 하느냐가 관건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Wingdings" panose="05000000000000000000" pitchFamily="2" charset="2"/>
            </a:endParaRPr>
          </a:p>
        </p:txBody>
      </p:sp>
      <p:sp>
        <p:nvSpPr>
          <p:cNvPr id="174" name="직사각형 173">
            <a:hlinkClick r:id="rId4" action="ppaction://hlinksldjump"/>
          </p:cNvPr>
          <p:cNvSpPr/>
          <p:nvPr/>
        </p:nvSpPr>
        <p:spPr>
          <a:xfrm>
            <a:off x="9023838" y="28428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돌아가기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2"/>
          <p:cNvSpPr>
            <a:spLocks noGrp="1"/>
          </p:cNvSpPr>
          <p:nvPr>
            <p:ph type="title"/>
          </p:nvPr>
        </p:nvSpPr>
        <p:spPr>
          <a:xfrm>
            <a:off x="345513" y="209756"/>
            <a:ext cx="769936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[</a:t>
            </a:r>
            <a:r>
              <a:rPr lang="ko-KR" altLang="en-US" smtClean="0">
                <a:latin typeface="+mj-ea"/>
              </a:rPr>
              <a:t>참고</a:t>
            </a:r>
            <a:r>
              <a:rPr lang="en-US" altLang="ko-KR" dirty="0" smtClean="0">
                <a:latin typeface="+mj-ea"/>
              </a:rPr>
              <a:t>] </a:t>
            </a:r>
            <a:r>
              <a:rPr lang="ko-KR" altLang="en-US" smtClean="0">
                <a:latin typeface="+mj-ea"/>
              </a:rPr>
              <a:t>의사결정나무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>
                <a:latin typeface="맑은 고딕" pitchFamily="50" charset="-127"/>
              </a:rPr>
              <a:t>Decision </a:t>
            </a:r>
            <a:r>
              <a:rPr lang="en-US" altLang="ko-KR" dirty="0" smtClean="0">
                <a:latin typeface="+mj-ea"/>
              </a:rPr>
              <a:t>Tree) </a:t>
            </a:r>
            <a:r>
              <a:rPr lang="ko-KR" altLang="en-US" smtClean="0">
                <a:latin typeface="+mj-ea"/>
              </a:rPr>
              <a:t>설명을 위한 예시</a:t>
            </a:r>
            <a:endParaRPr lang="ko-KR" altLang="en-US" dirty="0">
              <a:latin typeface="+mj-ea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378069" y="713074"/>
            <a:ext cx="9349914" cy="3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algn="l" defTabSz="844083" latinLnBrk="0">
              <a:lnSpc>
                <a:spcPct val="125000"/>
              </a:lnSpc>
              <a:defRPr/>
            </a:pPr>
            <a:r>
              <a:rPr kumimoji="1" lang="en-US" altLang="ko-KR" sz="1400" b="1" kern="0" dirty="0" smtClean="0">
                <a:solidFill>
                  <a:prstClr val="black"/>
                </a:solidFill>
              </a:rPr>
              <a:t>(</a:t>
            </a:r>
            <a:r>
              <a:rPr kumimoji="1" lang="ko-KR" altLang="en-US" sz="1400" b="1" kern="0" smtClean="0">
                <a:solidFill>
                  <a:prstClr val="black"/>
                </a:solidFill>
              </a:rPr>
              <a:t>교과서에 나오는</a:t>
            </a:r>
            <a:r>
              <a:rPr kumimoji="1" lang="en-US" altLang="ko-KR" sz="1400" b="1" kern="0" dirty="0" smtClean="0">
                <a:solidFill>
                  <a:prstClr val="black"/>
                </a:solidFill>
              </a:rPr>
              <a:t>)</a:t>
            </a:r>
            <a:r>
              <a:rPr kumimoji="1" lang="ko-KR" altLang="en-US" sz="1400" b="1" kern="0" smtClean="0">
                <a:solidFill>
                  <a:prstClr val="black"/>
                </a:solidFill>
              </a:rPr>
              <a:t> 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『</a:t>
            </a:r>
            <a:r>
              <a:rPr kumimoji="1" lang="ko-KR" altLang="en-US" sz="1400" b="1" kern="0">
                <a:solidFill>
                  <a:prstClr val="black"/>
                </a:solidFill>
              </a:rPr>
              <a:t>주택대지크기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』</a:t>
            </a:r>
            <a:r>
              <a:rPr kumimoji="1" lang="ko-KR" altLang="en-US" sz="1400" b="1" kern="0">
                <a:solidFill>
                  <a:prstClr val="black"/>
                </a:solidFill>
              </a:rPr>
              <a:t>와 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『</a:t>
            </a:r>
            <a:r>
              <a:rPr kumimoji="1" lang="ko-KR" altLang="en-US" sz="1400" b="1" kern="0">
                <a:solidFill>
                  <a:prstClr val="black"/>
                </a:solidFill>
              </a:rPr>
              <a:t>소득</a:t>
            </a:r>
            <a:r>
              <a:rPr kumimoji="1" lang="en-US" altLang="ko-KR" sz="1400" b="1" kern="0" dirty="0">
                <a:solidFill>
                  <a:prstClr val="black"/>
                </a:solidFill>
              </a:rPr>
              <a:t>』</a:t>
            </a:r>
            <a:r>
              <a:rPr kumimoji="1" lang="ko-KR" altLang="en-US" sz="1400" b="1" kern="0">
                <a:solidFill>
                  <a:prstClr val="black"/>
                </a:solidFill>
              </a:rPr>
              <a:t> 기준 잔디깍기기계 소유여부를 의사결정나무로 분류하는 예시</a:t>
            </a:r>
            <a:endParaRPr kumimoji="1" lang="en-US" altLang="ko-KR" sz="1400" b="1" kern="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3158720" y="5006859"/>
                <a:ext cx="3693899" cy="708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63" indent="-182563" algn="l" defTabSz="844083" latinLnBrk="0">
                  <a:lnSpc>
                    <a:spcPct val="1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200" b="0" kern="0" dirty="0" smtClean="0">
                    <a:solidFill>
                      <a:schemeClr val="tx1"/>
                    </a:solidFill>
                    <a:latin typeface="+mj-ea"/>
                    <a:ea typeface="+mj-ea"/>
                    <a:cs typeface="Arial"/>
                  </a:rPr>
                  <a:t>왼쪽상단 불순도</a:t>
                </a:r>
                <a:r>
                  <a:rPr lang="en-US" altLang="ko-KR" sz="1200" b="0" kern="0" dirty="0" smtClean="0">
                    <a:solidFill>
                      <a:schemeClr val="tx1"/>
                    </a:solidFill>
                    <a:latin typeface="+mj-ea"/>
                    <a:ea typeface="+mj-ea"/>
                    <a:cs typeface="Arial"/>
                  </a:rPr>
                  <a:t>= 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200" b="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ko-KR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2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ko-KR" sz="1200" b="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b="0" kern="0" dirty="0" smtClean="0">
                    <a:solidFill>
                      <a:schemeClr val="tx1"/>
                    </a:solidFill>
                    <a:latin typeface="+mj-ea"/>
                    <a:ea typeface="+mj-ea"/>
                    <a:cs typeface="Arial"/>
                  </a:rPr>
                  <a:t> </a:t>
                </a:r>
                <a:r>
                  <a:rPr lang="en-US" altLang="ko-KR" sz="1200" b="0" kern="0" dirty="0">
                    <a:solidFill>
                      <a:schemeClr val="tx1"/>
                    </a:solidFill>
                    <a:latin typeface="+mj-ea"/>
                    <a:ea typeface="+mj-ea"/>
                    <a:cs typeface="Arial"/>
                  </a:rPr>
                  <a:t>= </a:t>
                </a:r>
                <a:r>
                  <a:rPr lang="en-US" altLang="ko-KR" sz="1200" b="0" kern="0" dirty="0" smtClean="0">
                    <a:solidFill>
                      <a:schemeClr val="tx1"/>
                    </a:solidFill>
                    <a:latin typeface="+mj-ea"/>
                    <a:ea typeface="+mj-ea"/>
                    <a:cs typeface="Arial"/>
                  </a:rPr>
                  <a:t>0%</a:t>
                </a:r>
              </a:p>
              <a:p>
                <a:pPr marL="182563" indent="-182563" algn="l" defTabSz="844083" latinLnBrk="0">
                  <a:lnSpc>
                    <a:spcPct val="1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200" b="0" kern="0" dirty="0" smtClean="0">
                    <a:latin typeface="+mj-ea"/>
                    <a:ea typeface="+mj-ea"/>
                    <a:cs typeface="Arial"/>
                  </a:rPr>
                  <a:t>왼쪽하단 </a:t>
                </a:r>
                <a:r>
                  <a:rPr lang="ko-KR" altLang="en-US" sz="1200" b="0" kern="0" dirty="0">
                    <a:latin typeface="+mj-ea"/>
                    <a:ea typeface="+mj-ea"/>
                    <a:cs typeface="Arial"/>
                  </a:rPr>
                  <a:t>불순도</a:t>
                </a:r>
                <a:r>
                  <a:rPr lang="en-US" altLang="ko-KR" sz="1200" b="0" kern="0" dirty="0">
                    <a:latin typeface="+mj-ea"/>
                    <a:ea typeface="+mj-ea"/>
                    <a:cs typeface="Arial"/>
                  </a:rPr>
                  <a:t>= 1-{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200" b="0" i="1" ker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ko-KR" sz="1200" b="0" i="1" kern="0">
                                <a:latin typeface="Cambria Math" panose="02040503050406030204" pitchFamily="18" charset="0"/>
                                <a:ea typeface="+mj-ea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ko-KR" sz="1200" b="0" i="1" kern="0">
                                <a:latin typeface="Cambria Math" panose="02040503050406030204" pitchFamily="18" charset="0"/>
                                <a:ea typeface="+mj-ea"/>
                              </a:rPr>
                              <m:t>9</m:t>
                            </m:r>
                          </m:den>
                        </m:f>
                        <m: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b="0" kern="0" dirty="0">
                    <a:latin typeface="+mj-ea"/>
                    <a:ea typeface="+mj-ea"/>
                    <a:cs typeface="Arial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200" b="0" i="1" ker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ko-KR" sz="1200" b="0" i="1" kern="0"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200" b="0" i="1" kern="0">
                                <a:latin typeface="Cambria Math" panose="02040503050406030204" pitchFamily="18" charset="0"/>
                                <a:ea typeface="+mj-ea"/>
                              </a:rPr>
                              <m:t>9</m:t>
                            </m:r>
                          </m:den>
                        </m:f>
                        <m: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b="0" kern="0" dirty="0">
                    <a:latin typeface="+mj-ea"/>
                    <a:ea typeface="+mj-ea"/>
                    <a:cs typeface="Arial"/>
                  </a:rPr>
                  <a:t> } = </a:t>
                </a:r>
                <a:r>
                  <a:rPr lang="en-US" altLang="ko-KR" sz="1200" b="0" kern="0" dirty="0" smtClean="0">
                    <a:latin typeface="+mj-ea"/>
                    <a:ea typeface="+mj-ea"/>
                    <a:cs typeface="Arial"/>
                  </a:rPr>
                  <a:t>20% </a:t>
                </a:r>
                <a:endParaRPr lang="en-US" altLang="ko-KR" sz="1200" b="0" kern="0" dirty="0">
                  <a:latin typeface="+mj-ea"/>
                  <a:ea typeface="+mj-ea"/>
                  <a:cs typeface="Arial"/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720" y="5006859"/>
                <a:ext cx="3693899" cy="708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3247346" y="4664336"/>
            <a:ext cx="147027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844083" latinLnBrk="0">
              <a:lnSpc>
                <a:spcPct val="150000"/>
              </a:lnSpc>
              <a:defRPr/>
            </a:pPr>
            <a:r>
              <a:rPr lang="en-US" altLang="ko-KR" sz="1100" u="sng" dirty="0" smtClean="0">
                <a:solidFill>
                  <a:prstClr val="black"/>
                </a:solidFill>
                <a:latin typeface="+mj-ea"/>
                <a:ea typeface="+mj-ea"/>
              </a:rPr>
              <a:t>2</a:t>
            </a:r>
            <a:r>
              <a:rPr lang="en-US" altLang="ko-KR" sz="1100" u="sng" baseline="30000" dirty="0" smtClean="0">
                <a:solidFill>
                  <a:prstClr val="black"/>
                </a:solidFill>
                <a:latin typeface="+mj-ea"/>
                <a:ea typeface="+mj-ea"/>
              </a:rPr>
              <a:t>nd</a:t>
            </a:r>
            <a:r>
              <a:rPr lang="en-US" altLang="ko-KR" sz="1100" u="sng" dirty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1100" u="sng" smtClean="0">
                <a:solidFill>
                  <a:prstClr val="black"/>
                </a:solidFill>
                <a:latin typeface="+mj-ea"/>
                <a:ea typeface="+mj-ea"/>
              </a:rPr>
              <a:t>분할까지 불순도</a:t>
            </a:r>
            <a:endParaRPr lang="en-US" altLang="ko-KR" sz="1100" u="sng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6264874" y="5005961"/>
                <a:ext cx="3295379" cy="706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63" lvl="0" indent="-182563" algn="l" defTabSz="844083" latinLnBrk="0">
                  <a:lnSpc>
                    <a:spcPct val="1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200" dirty="0" smtClean="0">
                    <a:solidFill>
                      <a:prstClr val="black"/>
                    </a:solidFill>
                    <a:latin typeface="+mj-ea"/>
                    <a:ea typeface="+mj-ea"/>
                  </a:rPr>
                  <a:t>오른쪽상단 </a:t>
                </a:r>
                <a:r>
                  <a:rPr lang="ko-KR" altLang="en-US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불순도 </a:t>
                </a:r>
                <a:r>
                  <a:rPr lang="en-US" altLang="ko-KR" sz="1200" b="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= </a:t>
                </a:r>
                <a:r>
                  <a:rPr lang="en-US" altLang="ko-KR" sz="1200" b="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200" b="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ko-KR" sz="1200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sz="1200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7</m:t>
                            </m:r>
                          </m:den>
                        </m:f>
                        <m:r>
                          <a:rPr lang="en-US" altLang="ko-KR" sz="1200" b="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ko-KR" sz="1200" b="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b="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 </a:t>
                </a:r>
                <a:r>
                  <a:rPr lang="en-US" altLang="ko-KR" sz="1200" b="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= </a:t>
                </a:r>
                <a:r>
                  <a:rPr lang="en-US" altLang="ko-KR" sz="1200" b="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0%</a:t>
                </a:r>
                <a:endParaRPr lang="en-US" altLang="ko-KR" sz="1200" b="0" kern="0" dirty="0">
                  <a:solidFill>
                    <a:prstClr val="black"/>
                  </a:solidFill>
                  <a:latin typeface="+mj-ea"/>
                  <a:ea typeface="+mj-ea"/>
                  <a:cs typeface="Arial"/>
                </a:endParaRPr>
              </a:p>
              <a:p>
                <a:pPr marL="182563" indent="-182563" algn="l" defTabSz="844083" latinLnBrk="0">
                  <a:lnSpc>
                    <a:spcPct val="1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200" dirty="0" smtClean="0">
                    <a:latin typeface="+mj-ea"/>
                    <a:ea typeface="+mj-ea"/>
                  </a:rPr>
                  <a:t>오른쪽하단 불순도 </a:t>
                </a:r>
                <a:r>
                  <a:rPr lang="en-US" altLang="ko-KR" sz="1200" b="0" kern="0" dirty="0" smtClean="0">
                    <a:solidFill>
                      <a:schemeClr val="tx1"/>
                    </a:solidFill>
                    <a:latin typeface="+mj-ea"/>
                    <a:ea typeface="+mj-ea"/>
                    <a:cs typeface="Arial"/>
                  </a:rPr>
                  <a:t>=</a:t>
                </a:r>
                <a:r>
                  <a:rPr lang="en-US" altLang="ko-KR" sz="1200" b="0" kern="0" dirty="0">
                    <a:latin typeface="+mj-ea"/>
                    <a:ea typeface="+mj-ea"/>
                    <a:cs typeface="Arial"/>
                  </a:rPr>
                  <a:t> 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200" b="0" i="1" ker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ko-KR" sz="1200" b="0" i="1" kern="0" smtClean="0"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200" b="0" i="1" kern="0" smtClean="0"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ko-KR" sz="1200" b="0" i="1" ker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b="0" kern="0" dirty="0">
                    <a:latin typeface="+mj-ea"/>
                    <a:ea typeface="+mj-ea"/>
                    <a:cs typeface="Arial"/>
                  </a:rPr>
                  <a:t> = </a:t>
                </a:r>
                <a:r>
                  <a:rPr lang="en-US" altLang="ko-KR" sz="1200" b="0" kern="0" dirty="0" smtClean="0">
                    <a:latin typeface="+mj-ea"/>
                    <a:ea typeface="+mj-ea"/>
                    <a:cs typeface="Arial"/>
                  </a:rPr>
                  <a:t>0%</a:t>
                </a:r>
                <a:endParaRPr lang="en-US" altLang="ko-KR" sz="1200" b="0" kern="0" dirty="0" smtClean="0">
                  <a:solidFill>
                    <a:schemeClr val="tx1"/>
                  </a:solidFill>
                  <a:latin typeface="+mj-ea"/>
                  <a:ea typeface="+mj-ea"/>
                  <a:cs typeface="Arial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74" y="5005961"/>
                <a:ext cx="3295379" cy="7067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3247346" y="5709256"/>
                <a:ext cx="6208751" cy="542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l" defTabSz="844083" latinLnBrk="0">
                  <a:lnSpc>
                    <a:spcPct val="100000"/>
                  </a:lnSpc>
                  <a:defRPr/>
                </a:pPr>
                <a:r>
                  <a:rPr lang="ko-KR" altLang="en-US" sz="120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☞ 통합 </a:t>
                </a:r>
                <a:r>
                  <a:rPr lang="ko-KR" altLang="en-US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불순도 </a:t>
                </a:r>
                <a:r>
                  <a:rPr lang="en-US" altLang="ko-KR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f>
                      <m:fPr>
                        <m:ctrlPr>
                          <a:rPr lang="en-US" altLang="ko-KR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200" b="1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num>
                      <m:den>
                        <m:r>
                          <a:rPr lang="en-US" altLang="ko-KR" sz="12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𝟐𝟐</m:t>
                        </m:r>
                      </m:den>
                    </m:f>
                    <m:r>
                      <a:rPr lang="en-US" altLang="ko-KR" sz="1200" b="1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ko-KR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*</a:t>
                </a:r>
                <a:r>
                  <a:rPr lang="en-US" altLang="ko-KR" sz="120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0% </a:t>
                </a:r>
                <a:r>
                  <a:rPr lang="en-US" altLang="ko-KR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ko-KR" sz="1200" b="1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f>
                      <m:fPr>
                        <m:ctrlPr>
                          <a:rPr lang="en-US" altLang="ko-KR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200" b="1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𝟕</m:t>
                        </m:r>
                      </m:num>
                      <m:den>
                        <m:r>
                          <a:rPr lang="en-US" altLang="ko-KR" sz="12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𝟐𝟐</m:t>
                        </m:r>
                      </m:den>
                    </m:f>
                    <m:r>
                      <a:rPr lang="en-US" altLang="ko-KR" sz="1200" b="1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ko-KR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*</a:t>
                </a:r>
                <a:r>
                  <a:rPr lang="en-US" altLang="ko-KR" sz="120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0% </a:t>
                </a:r>
                <a:r>
                  <a:rPr lang="en-US" altLang="ko-KR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ko-KR" sz="1200" b="1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f>
                      <m:fPr>
                        <m:ctrlPr>
                          <a:rPr lang="en-US" altLang="ko-KR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2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𝟗</m:t>
                        </m:r>
                      </m:num>
                      <m:den>
                        <m:r>
                          <a:rPr lang="en-US" altLang="ko-KR" sz="12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𝟐𝟐</m:t>
                        </m:r>
                      </m:den>
                    </m:f>
                    <m:r>
                      <a:rPr lang="en-US" altLang="ko-KR" sz="1200" b="1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ko-KR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*</a:t>
                </a:r>
                <a:r>
                  <a:rPr lang="en-US" altLang="ko-KR" sz="120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20% </a:t>
                </a:r>
                <a:r>
                  <a:rPr lang="en-US" altLang="ko-KR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ko-KR" sz="1200" b="1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f>
                      <m:fPr>
                        <m:ctrlPr>
                          <a:rPr lang="en-US" altLang="ko-KR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2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num>
                      <m:den>
                        <m:r>
                          <a:rPr lang="en-US" altLang="ko-KR" sz="12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𝟐𝟐</m:t>
                        </m:r>
                      </m:den>
                    </m:f>
                    <m:r>
                      <a:rPr lang="en-US" altLang="ko-KR" sz="1200" b="1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ko-KR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*</a:t>
                </a:r>
                <a:r>
                  <a:rPr lang="en-US" altLang="ko-KR" sz="120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0% </a:t>
                </a:r>
                <a:r>
                  <a:rPr lang="en-US" altLang="ko-KR" sz="1200" kern="0" dirty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= </a:t>
                </a:r>
                <a:r>
                  <a:rPr lang="en-US" altLang="ko-KR" sz="120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8.1% </a:t>
                </a:r>
                <a:br>
                  <a:rPr lang="en-US" altLang="ko-KR" sz="120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</a:br>
                <a:r>
                  <a:rPr lang="en-US" altLang="ko-KR" sz="120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                                                                                 (</a:t>
                </a:r>
                <a:r>
                  <a:rPr lang="ko-KR" altLang="en-US" sz="1200" kern="0" smtClean="0">
                    <a:solidFill>
                      <a:srgbClr val="0000FF"/>
                    </a:solidFill>
                    <a:latin typeface="+mj-ea"/>
                    <a:ea typeface="+mj-ea"/>
                    <a:cs typeface="Arial"/>
                  </a:rPr>
                  <a:t>분할前 대비 </a:t>
                </a:r>
                <a:r>
                  <a:rPr lang="en-US" altLang="ko-KR" sz="1200" kern="0" dirty="0" smtClean="0">
                    <a:solidFill>
                      <a:srgbClr val="0000FF"/>
                    </a:solidFill>
                    <a:latin typeface="+mj-ea"/>
                    <a:ea typeface="+mj-ea"/>
                    <a:cs typeface="Arial"/>
                  </a:rPr>
                  <a:t>16%</a:t>
                </a:r>
                <a:r>
                  <a:rPr lang="ko-KR" altLang="en-US" sz="1200" kern="0" smtClean="0">
                    <a:solidFill>
                      <a:srgbClr val="0000FF"/>
                    </a:solidFill>
                    <a:latin typeface="+mj-ea"/>
                    <a:ea typeface="+mj-ea"/>
                    <a:cs typeface="Arial"/>
                  </a:rPr>
                  <a:t>수준</a:t>
                </a:r>
                <a:r>
                  <a:rPr lang="en-US" altLang="ko-KR" sz="1200" kern="0" dirty="0" smtClean="0">
                    <a:solidFill>
                      <a:prstClr val="black"/>
                    </a:solidFill>
                    <a:latin typeface="+mj-ea"/>
                    <a:ea typeface="+mj-ea"/>
                    <a:cs typeface="Arial"/>
                  </a:rPr>
                  <a:t>)</a:t>
                </a:r>
                <a:endParaRPr lang="en-US" altLang="ko-KR" sz="1200" kern="0" dirty="0">
                  <a:solidFill>
                    <a:prstClr val="black"/>
                  </a:solidFill>
                  <a:latin typeface="+mj-ea"/>
                  <a:ea typeface="+mj-ea"/>
                  <a:cs typeface="Arial"/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46" y="5709256"/>
                <a:ext cx="6208751" cy="542841"/>
              </a:xfrm>
              <a:prstGeom prst="rect">
                <a:avLst/>
              </a:prstGeom>
              <a:blipFill rotWithShape="0">
                <a:blip r:embed="rId4"/>
                <a:stretch>
                  <a:fillRect l="-98" b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720901" y="4663488"/>
            <a:ext cx="1838965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844083" latinLnBrk="0">
              <a:lnSpc>
                <a:spcPct val="150000"/>
              </a:lnSpc>
              <a:defRPr/>
            </a:pPr>
            <a:r>
              <a:rPr lang="ko-KR" altLang="en-US" sz="1100" u="sng" smtClean="0">
                <a:solidFill>
                  <a:prstClr val="black"/>
                </a:solidFill>
                <a:latin typeface="+mj-ea"/>
                <a:ea typeface="+mj-ea"/>
              </a:rPr>
              <a:t>시작시점 불순도</a:t>
            </a:r>
            <a:r>
              <a:rPr lang="en-US" altLang="ko-KR" sz="1100" u="sng" dirty="0" smtClean="0">
                <a:solidFill>
                  <a:prstClr val="black"/>
                </a:solidFill>
                <a:latin typeface="+mj-ea"/>
                <a:ea typeface="+mj-ea"/>
              </a:rPr>
              <a:t>(</a:t>
            </a:r>
            <a:r>
              <a:rPr lang="en-US" altLang="ko-KR" sz="1100" u="sng" dirty="0">
                <a:solidFill>
                  <a:prstClr val="black"/>
                </a:solidFill>
                <a:latin typeface="+mj-ea"/>
                <a:ea typeface="+mj-ea"/>
              </a:rPr>
              <a:t>Impurity)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636722" y="5077271"/>
                <a:ext cx="2027340" cy="829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82563" indent="-182563" algn="l" defTabSz="844083" latinLnBrk="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200" kern="0" dirty="0" smtClean="0">
                    <a:latin typeface="+mj-ea"/>
                    <a:ea typeface="+mj-ea"/>
                    <a:cs typeface="Arial"/>
                  </a:rPr>
                  <a:t>통합불순도</a:t>
                </a:r>
                <a:r>
                  <a:rPr lang="en-US" altLang="ko-KR" sz="1200" kern="0" dirty="0">
                    <a:latin typeface="+mj-ea"/>
                    <a:ea typeface="+mj-ea"/>
                    <a:cs typeface="Arial"/>
                  </a:rPr>
                  <a:t> </a:t>
                </a:r>
                <a:r>
                  <a:rPr lang="en-US" altLang="ko-KR" sz="1200" kern="0" dirty="0" smtClean="0">
                    <a:latin typeface="+mj-ea"/>
                    <a:ea typeface="+mj-ea"/>
                    <a:cs typeface="Arial"/>
                  </a:rPr>
                  <a:t>= </a:t>
                </a:r>
                <a:br>
                  <a:rPr lang="en-US" altLang="ko-KR" sz="1200" kern="0" dirty="0" smtClean="0">
                    <a:latin typeface="+mj-ea"/>
                    <a:ea typeface="+mj-ea"/>
                    <a:cs typeface="Arial"/>
                  </a:rPr>
                </a:br>
                <a:r>
                  <a:rPr lang="en-US" altLang="ko-KR" sz="1200" kern="0" dirty="0" smtClean="0">
                    <a:latin typeface="+mj-ea"/>
                    <a:ea typeface="+mj-ea"/>
                    <a:cs typeface="Arial"/>
                  </a:rPr>
                  <a:t>1-</a:t>
                </a:r>
                <a:r>
                  <a:rPr lang="en-US" altLang="ko-KR" sz="1200" kern="0" dirty="0">
                    <a:latin typeface="+mj-ea"/>
                    <a:ea typeface="+mj-ea"/>
                    <a:cs typeface="Arial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ker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1" i="1" ker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200" i="1" ker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ko-KR" sz="1200" b="1" i="1" kern="0" smtClean="0">
                                <a:latin typeface="Cambria Math" panose="02040503050406030204" pitchFamily="18" charset="0"/>
                                <a:ea typeface="+mj-ea"/>
                              </a:rPr>
                              <m:t>𝟏𝟏</m:t>
                            </m:r>
                          </m:num>
                          <m:den>
                            <m:r>
                              <a:rPr lang="en-US" altLang="ko-KR" sz="1200" b="1" i="1" kern="0" smtClean="0">
                                <a:latin typeface="Cambria Math" panose="02040503050406030204" pitchFamily="18" charset="0"/>
                                <a:ea typeface="+mj-ea"/>
                              </a:rPr>
                              <m:t>𝟐𝟐</m:t>
                            </m:r>
                          </m:den>
                        </m:f>
                        <m:r>
                          <a:rPr lang="en-US" altLang="ko-KR" sz="1200" b="1" i="1" ker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ko-KR" sz="1200" b="1" i="1" kern="0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200" kern="0" dirty="0">
                    <a:latin typeface="+mj-ea"/>
                    <a:ea typeface="+mj-ea"/>
                    <a:cs typeface="Arial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ker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sz="1200" b="1" i="1" ker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200" i="1" ker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ko-KR" sz="1200" b="1" i="1" kern="0"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  <m:r>
                              <a:rPr lang="en-US" altLang="ko-KR" sz="1200" b="1" i="1" kern="0" smtClean="0"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1200" b="1" i="1" kern="0" smtClean="0">
                                <a:latin typeface="Cambria Math" panose="02040503050406030204" pitchFamily="18" charset="0"/>
                                <a:ea typeface="+mj-ea"/>
                              </a:rPr>
                              <m:t>𝟐𝟐</m:t>
                            </m:r>
                          </m:den>
                        </m:f>
                        <m:r>
                          <a:rPr lang="en-US" altLang="ko-KR" sz="1200" b="1" i="1" ker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ko-KR" sz="1200" b="1" i="1" kern="0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200" kern="0" dirty="0">
                    <a:latin typeface="+mj-ea"/>
                    <a:ea typeface="+mj-ea"/>
                    <a:cs typeface="Arial"/>
                  </a:rPr>
                  <a:t> } = </a:t>
                </a:r>
                <a:r>
                  <a:rPr lang="en-US" altLang="ko-KR" sz="1200" kern="0" dirty="0" smtClean="0">
                    <a:latin typeface="+mj-ea"/>
                    <a:ea typeface="+mj-ea"/>
                    <a:cs typeface="Arial"/>
                  </a:rPr>
                  <a:t>50% </a:t>
                </a:r>
                <a:endParaRPr lang="en-US" altLang="ko-KR" sz="1200" kern="0" dirty="0">
                  <a:latin typeface="+mj-ea"/>
                  <a:ea typeface="+mj-ea"/>
                  <a:cs typeface="Arial"/>
                </a:endParaRPr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2" y="5077271"/>
                <a:ext cx="2027340" cy="8298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636722" y="5009737"/>
            <a:ext cx="2027340" cy="12750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latinLnBrk="0">
              <a:lnSpc>
                <a:spcPct val="10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58720" y="5010585"/>
            <a:ext cx="6333053" cy="12750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latinLnBrk="0">
              <a:lnSpc>
                <a:spcPct val="10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2733106" y="5379079"/>
            <a:ext cx="395926" cy="330177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81" y="1209178"/>
            <a:ext cx="4797600" cy="341427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1659" y="1588939"/>
            <a:ext cx="3948235" cy="2399907"/>
          </a:xfrm>
          <a:prstGeom prst="rect">
            <a:avLst/>
          </a:prstGeom>
        </p:spPr>
      </p:pic>
      <p:sp>
        <p:nvSpPr>
          <p:cNvPr id="16" name="직사각형 15">
            <a:hlinkClick r:id="rId8" action="ppaction://hlinksldjump"/>
          </p:cNvPr>
          <p:cNvSpPr/>
          <p:nvPr/>
        </p:nvSpPr>
        <p:spPr>
          <a:xfrm>
            <a:off x="9023838" y="28428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돌아가기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[</a:t>
            </a:r>
            <a:r>
              <a:rPr lang="ko-KR" altLang="en-US" smtClean="0">
                <a:latin typeface="+mj-ea"/>
              </a:rPr>
              <a:t>참고</a:t>
            </a:r>
            <a:r>
              <a:rPr lang="en-US" altLang="ko-KR" dirty="0" smtClean="0">
                <a:latin typeface="+mj-ea"/>
              </a:rPr>
              <a:t>] </a:t>
            </a:r>
            <a:r>
              <a:rPr lang="ko-KR" altLang="en-US" smtClean="0">
                <a:latin typeface="+mj-ea"/>
              </a:rPr>
              <a:t>이진분류모델의 평가 </a:t>
            </a:r>
            <a:endParaRPr lang="en-US" altLang="ko-KR" dirty="0">
              <a:latin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0363" y="813098"/>
            <a:ext cx="468866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이진분류모델은 </a:t>
            </a:r>
            <a:r>
              <a:rPr kumimoji="1"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오분류표를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작성하고 수치를 계산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46373"/>
              </p:ext>
            </p:extLst>
          </p:nvPr>
        </p:nvGraphicFramePr>
        <p:xfrm>
          <a:off x="298938" y="1238446"/>
          <a:ext cx="4404947" cy="906992"/>
        </p:xfrm>
        <a:graphic>
          <a:graphicData uri="http://schemas.openxmlformats.org/drawingml/2006/table">
            <a:tbl>
              <a:tblPr firstRow="1" bandRow="1"/>
              <a:tblGrid>
                <a:gridCol w="487389">
                  <a:extLst>
                    <a:ext uri="{9D8B030D-6E8A-4147-A177-3AD203B41FA5}">
                      <a16:colId xmlns:a16="http://schemas.microsoft.com/office/drawing/2014/main" val="1059447680"/>
                    </a:ext>
                  </a:extLst>
                </a:gridCol>
                <a:gridCol w="694160">
                  <a:extLst>
                    <a:ext uri="{9D8B030D-6E8A-4147-A177-3AD203B41FA5}">
                      <a16:colId xmlns:a16="http://schemas.microsoft.com/office/drawing/2014/main" val="2343695091"/>
                    </a:ext>
                  </a:extLst>
                </a:gridCol>
                <a:gridCol w="827363">
                  <a:extLst>
                    <a:ext uri="{9D8B030D-6E8A-4147-A177-3AD203B41FA5}">
                      <a16:colId xmlns:a16="http://schemas.microsoft.com/office/drawing/2014/main" val="3011929999"/>
                    </a:ext>
                  </a:extLst>
                </a:gridCol>
                <a:gridCol w="909252">
                  <a:extLst>
                    <a:ext uri="{9D8B030D-6E8A-4147-A177-3AD203B41FA5}">
                      <a16:colId xmlns:a16="http://schemas.microsoft.com/office/drawing/2014/main" val="916431264"/>
                    </a:ext>
                  </a:extLst>
                </a:gridCol>
                <a:gridCol w="148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743">
                <a:tc rowSpan="2" gridSpan="2"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 smtClean="0"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  <a:endParaRPr lang="ko-KR" altLang="en-US" sz="105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398114"/>
                  </a:ext>
                </a:extLst>
              </a:tr>
              <a:tr h="14909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endParaRPr lang="ko-KR" altLang="en-US" sz="105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</a:t>
                      </a:r>
                      <a:endParaRPr lang="ko-KR" altLang="en-US" sz="105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84152"/>
                  </a:ext>
                </a:extLst>
              </a:tr>
              <a:tr h="186743">
                <a:tc rowSpan="2"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endParaRPr lang="ko-KR" altLang="en-US" sz="105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ctr" defTabSz="1219193" rtl="0" eaLnBrk="1" latinLnBrk="1" hangingPunct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</a:t>
                      </a:r>
                      <a:endParaRPr lang="ko-KR" altLang="en-US" sz="1050" b="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78330"/>
                  </a:ext>
                </a:extLst>
              </a:tr>
              <a:tr h="1867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</a:t>
                      </a:r>
                      <a:endParaRPr lang="ko-KR" altLang="en-US" sz="105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TN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FP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TN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2261"/>
                  </a:ext>
                </a:extLst>
              </a:tr>
              <a:tr h="186743">
                <a:tc gridSpan="2"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 + 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FP</a:t>
                      </a:r>
                      <a:endParaRPr lang="ko-KR" altLang="en-US" sz="1050" b="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TN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 + TN + 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FP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</a:t>
                      </a:r>
                      <a:endParaRPr lang="ko-KR" altLang="en-US" sz="1050" b="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표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209297"/>
                  </p:ext>
                </p:extLst>
              </p:nvPr>
            </p:nvGraphicFramePr>
            <p:xfrm>
              <a:off x="332908" y="2578963"/>
              <a:ext cx="4395739" cy="3722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0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83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13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64826">
                    <a:tc>
                      <a:txBody>
                        <a:bodyPr/>
                        <a:lstStyle>
                          <a:lvl1pPr marL="0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1pPr>
                          <a:lvl2pPr marL="609597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2pPr>
                          <a:lvl3pPr marL="1219193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3pPr>
                          <a:lvl4pPr marL="1828789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4pPr>
                          <a:lvl5pPr marL="2438386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5pPr>
                          <a:lvl6pPr marL="3047983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6pPr>
                          <a:lvl7pPr marL="3657579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7pPr>
                          <a:lvl8pPr marL="4267175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8pPr>
                          <a:lvl9pPr marL="4876772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9pPr>
                        </a:lstStyle>
                        <a:p>
                          <a:pPr algn="ctr"/>
                          <a:r>
                            <a:rPr lang="ko-KR" altLang="en-US" sz="105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지표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05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정의</a:t>
                          </a:r>
                          <a:endParaRPr lang="en-US" sz="105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05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수식</a:t>
                          </a:r>
                          <a:endParaRPr lang="en-US" sz="105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smtClean="0">
                              <a:latin typeface="+mn-ea"/>
                              <a:ea typeface="+mn-ea"/>
                            </a:rPr>
                            <a:t>정확도</a:t>
                          </a:r>
                          <a:endParaRPr lang="en-US" altLang="ko-KR" sz="850" b="1" i="0" kern="1200" dirty="0" smtClean="0">
                            <a:latin typeface="+mn-ea"/>
                            <a:ea typeface="+mn-ea"/>
                          </a:endParaRPr>
                        </a:p>
                        <a:p>
                          <a:pPr algn="ctr"/>
                          <a:r>
                            <a:rPr lang="en-US" altLang="ko-KR" sz="850" b="1" i="0" kern="1200" dirty="0" smtClean="0">
                              <a:latin typeface="+mn-ea"/>
                              <a:ea typeface="+mn-ea"/>
                            </a:rPr>
                            <a:t>(Accuracy)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kern="1200" dirty="0" smtClean="0">
                              <a:latin typeface="+mn-ea"/>
                              <a:ea typeface="+mn-ea"/>
                            </a:rPr>
                            <a:t>전체 中 </a:t>
                          </a:r>
                          <a:r>
                            <a:rPr lang="ko-KR" altLang="en-US" sz="850" kern="1200" dirty="0" err="1" smtClean="0">
                              <a:latin typeface="+mn-ea"/>
                              <a:ea typeface="+mn-ea"/>
                            </a:rPr>
                            <a:t>양불을</a:t>
                          </a:r>
                          <a:r>
                            <a:rPr lang="ko-KR" altLang="en-US" sz="850" kern="1200" dirty="0" smtClean="0"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ko-KR" altLang="en-US" sz="850" kern="1200" baseline="0" dirty="0" smtClean="0">
                              <a:latin typeface="+mn-ea"/>
                              <a:ea typeface="+mn-ea"/>
                            </a:rPr>
                            <a:t>정확히 </a:t>
                          </a:r>
                          <a:endParaRPr lang="en-US" altLang="ko-KR" sz="850" kern="1200" baseline="0" dirty="0" smtClean="0">
                            <a:latin typeface="+mn-ea"/>
                            <a:ea typeface="+mn-ea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kern="1200" baseline="0" dirty="0" smtClean="0">
                              <a:latin typeface="+mn-ea"/>
                              <a:ea typeface="+mn-ea"/>
                            </a:rPr>
                            <a:t>분류한 비율</a:t>
                          </a:r>
                          <a:endParaRPr lang="en-US" altLang="ko-KR" sz="850" b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smtClean="0">
                              <a:latin typeface="+mn-ea"/>
                              <a:ea typeface="+mn-ea"/>
                            </a:rPr>
                            <a:t>정밀도</a:t>
                          </a:r>
                          <a:endParaRPr lang="en-US" altLang="ko-KR" sz="850" b="1" i="0" kern="1200" dirty="0" smtClean="0">
                            <a:latin typeface="+mn-ea"/>
                            <a:ea typeface="+mn-ea"/>
                          </a:endParaRPr>
                        </a:p>
                        <a:p>
                          <a:pPr algn="ctr"/>
                          <a:r>
                            <a:rPr lang="en-US" altLang="ko-KR" sz="850" b="1" i="0" kern="1200" dirty="0" smtClean="0">
                              <a:latin typeface="+mn-ea"/>
                              <a:ea typeface="+mn-ea"/>
                            </a:rPr>
                            <a:t>(Precision)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양품이라 예측한 </a:t>
                          </a:r>
                          <a:r>
                            <a:rPr lang="en-US" altLang="ko-KR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85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𝑇𝑃</m:t>
                              </m:r>
                              <m:r>
                                <a:rPr lang="en-US" altLang="ko-KR" sz="850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85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𝐹𝑃</m:t>
                              </m:r>
                              <m:r>
                                <a:rPr lang="en-US" altLang="ko-KR" sz="85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개</a:t>
                          </a:r>
                          <a:r>
                            <a:rPr lang="ko-KR" altLang="en-US" sz="850" b="0" kern="120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中</a:t>
                          </a:r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/>
                          </a:r>
                          <a:br>
                            <a:rPr lang="en-US" altLang="ko-KR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</a:br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실제 양품 비율</a:t>
                          </a:r>
                          <a:endParaRPr lang="en-US" altLang="ko-KR" sz="850" b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err="1" smtClean="0">
                              <a:latin typeface="+mn-ea"/>
                              <a:ea typeface="+mn-ea"/>
                            </a:rPr>
                            <a:t>재현율</a:t>
                          </a:r>
                          <a:endParaRPr lang="en-US" altLang="ko-KR" sz="850" b="1" i="0" kern="1200" dirty="0" smtClean="0">
                            <a:latin typeface="+mn-ea"/>
                            <a:ea typeface="+mn-ea"/>
                          </a:endParaRPr>
                        </a:p>
                        <a:p>
                          <a:pPr algn="ctr"/>
                          <a:r>
                            <a:rPr lang="en-US" altLang="ko-KR" sz="850" b="1" i="0" kern="1200" dirty="0" smtClean="0">
                              <a:latin typeface="+mn-ea"/>
                              <a:ea typeface="+mn-ea"/>
                            </a:rPr>
                            <a:t>(Recall)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kern="1200" dirty="0" smtClean="0">
                              <a:latin typeface="+mn-ea"/>
                              <a:ea typeface="+mn-ea"/>
                            </a:rPr>
                            <a:t>실제 양품 </a:t>
                          </a:r>
                          <a:r>
                            <a:rPr lang="en-US" altLang="ko-KR" sz="850" kern="1200" dirty="0" smtClean="0">
                              <a:latin typeface="+mn-ea"/>
                              <a:ea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850" b="0" i="0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altLang="ko-KR" sz="850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𝑃</m:t>
                              </m:r>
                              <m:r>
                                <a:rPr lang="en-US" altLang="ko-KR" sz="850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85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𝐹𝑁</m:t>
                              </m:r>
                            </m:oMath>
                          </a14:m>
                          <a:r>
                            <a:rPr lang="en-US" altLang="ko-KR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) </a:t>
                          </a:r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개 中</a:t>
                          </a:r>
                          <a:endParaRPr lang="en-US" altLang="ko-KR" sz="850" b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양품으로 예측한 비율</a:t>
                          </a:r>
                          <a:endParaRPr lang="en-US" altLang="ko-KR" sz="850" b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err="1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미검율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altLang="ko-KR" sz="850" b="1" i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(False</a:t>
                          </a:r>
                          <a:r>
                            <a:rPr lang="en-US" altLang="ko-KR" sz="850" b="1" i="0" kern="120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850" b="1" i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Positive Rate)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실제 불량품 </a:t>
                          </a:r>
                          <a:r>
                            <a:rPr lang="en-US" altLang="ko-KR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85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𝑇</m:t>
                              </m:r>
                              <m:r>
                                <a:rPr lang="en-US" altLang="ko-KR" sz="850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r>
                                <a:rPr lang="en-US" altLang="ko-KR" sz="850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85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𝐹𝑃</m:t>
                              </m:r>
                              <m:r>
                                <a:rPr lang="en-US" altLang="ko-KR" sz="85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개 中 </a:t>
                          </a:r>
                          <a:endParaRPr lang="en-US" altLang="ko-KR" sz="850" kern="1200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불량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85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𝐹𝑃</m:t>
                              </m:r>
                            </m:oMath>
                          </a14:m>
                          <a:r>
                            <a:rPr lang="ko-KR" altLang="en-US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개를 못 걸러낸 </a:t>
                          </a:r>
                          <a:r>
                            <a:rPr lang="ko-KR" altLang="en-US" sz="850" kern="120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비율</a:t>
                          </a:r>
                          <a:r>
                            <a:rPr lang="en-US" altLang="ko-KR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= 1-</a:t>
                          </a:r>
                          <a:r>
                            <a:rPr lang="ko-KR" altLang="en-US" sz="850" kern="120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특이도</a:t>
                          </a:r>
                          <a:endParaRPr lang="en-US" altLang="ko-KR" sz="850" kern="1200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특이도</a:t>
                          </a: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altLang="ko-KR" sz="850" b="1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(Specificity)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실제 불량품 </a:t>
                          </a:r>
                          <a:r>
                            <a:rPr lang="en-US" altLang="ko-KR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850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𝑇𝑁</m:t>
                              </m:r>
                              <m:r>
                                <a:rPr lang="en-US" altLang="ko-KR" sz="850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85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𝐹𝑃</m:t>
                              </m:r>
                              <m:r>
                                <a:rPr lang="en-US" altLang="ko-KR" sz="85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개 中</a:t>
                          </a:r>
                          <a:endParaRPr lang="en-US" altLang="ko-KR" sz="850" b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불량으로 예측한 비율</a:t>
                          </a:r>
                          <a:endParaRPr lang="en-US" altLang="ko-KR" sz="850" b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= 1-</a:t>
                          </a:r>
                          <a:r>
                            <a:rPr lang="ko-KR" altLang="en-US" sz="850" b="0" kern="120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미검율</a:t>
                          </a:r>
                          <a:endParaRPr lang="ko-KR" altLang="en-US" sz="850" kern="1200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err="1" smtClean="0">
                              <a:latin typeface="+mn-ea"/>
                              <a:ea typeface="+mn-ea"/>
                            </a:rPr>
                            <a:t>과검율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불량이라 예측한 </a:t>
                          </a:r>
                          <a:r>
                            <a:rPr lang="en-US" altLang="ko-KR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850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𝑇𝑁</m:t>
                              </m:r>
                              <m:r>
                                <a:rPr lang="en-US" altLang="ko-KR" sz="850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altLang="ko-KR" sz="85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𝐹𝑁</m:t>
                              </m:r>
                              <m:r>
                                <a:rPr lang="en-US" altLang="ko-KR" sz="85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850" b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개</a:t>
                          </a:r>
                          <a:r>
                            <a:rPr lang="en-US" altLang="ko-KR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中 양품 </a:t>
                          </a:r>
                          <a:r>
                            <a:rPr lang="en-US" altLang="ko-KR" sz="850" i="1" kern="1200" dirty="0" smtClean="0">
                              <a:solidFill>
                                <a:srgbClr val="FF0000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FN </a:t>
                          </a:r>
                          <a:r>
                            <a:rPr lang="ko-KR" altLang="en-US" sz="850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개를 잘못 분류한 비율</a:t>
                          </a:r>
                          <a:endParaRPr lang="en-US" altLang="ko-KR" sz="850" kern="1200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850" b="1" i="1" kern="120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50" b="1" i="0" kern="120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altLang="ko-KR" sz="850" b="1" i="0" kern="120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850" b="1" i="0" kern="120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ko-KR" sz="850" b="1" i="0" kern="120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𝐒𝐜𝐨𝐫𝐞</m:t>
                                </m:r>
                              </m:oMath>
                            </m:oMathPara>
                          </a14:m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85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𝑃𝑟𝑒𝑐𝑖𝑠𝑖𝑜𝑛</m:t>
                              </m:r>
                              <m:r>
                                <a:rPr lang="ko-KR" altLang="en-US" sz="85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과</m:t>
                              </m:r>
                              <m:r>
                                <a:rPr lang="ko-KR" altLang="en-US" sz="85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sz="85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𝑅𝑒𝑐𝑎𝑙𝑙</m:t>
                              </m:r>
                            </m:oMath>
                          </a14:m>
                          <a:r>
                            <a:rPr lang="ko-KR" altLang="en-US" sz="850" dirty="0" smtClean="0"/>
                            <a:t>의 조화평균</a:t>
                          </a:r>
                          <a:endParaRPr sz="85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850" b="0" i="1" kern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 ∗ </m:t>
                                </m:r>
                                <m:f>
                                  <m:fPr>
                                    <m:ctrlPr>
                                      <a:rPr lang="en-US" altLang="ko-KR" sz="850" i="1" kern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850" b="0" i="1" kern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𝑃𝑟𝑒𝑐𝑖𝑠𝑖𝑜𝑛</m:t>
                                    </m:r>
                                    <m:r>
                                      <a:rPr lang="en-US" altLang="ko-KR" sz="850" b="0" i="1" kern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∗</m:t>
                                    </m:r>
                                    <m:r>
                                      <a:rPr lang="en-US" altLang="ko-KR" sz="850" b="0" i="1" kern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𝑅𝑒𝑐𝑎𝑙𝑙</m:t>
                                    </m:r>
                                  </m:num>
                                  <m:den>
                                    <m:r>
                                      <a:rPr lang="en-US" altLang="ko-KR" sz="850" b="0" i="1" kern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𝑃𝑟𝑒𝑐𝑖𝑠𝑖𝑜𝑛</m:t>
                                    </m:r>
                                    <m:r>
                                      <a:rPr lang="en-US" altLang="ko-KR" sz="850" b="0" i="1" kern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r>
                                      <a:rPr lang="en-US" altLang="ko-KR" sz="850" b="0" i="1" kern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𝑅𝑒𝑐𝑎𝑙𝑙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표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209297"/>
                  </p:ext>
                </p:extLst>
              </p:nvPr>
            </p:nvGraphicFramePr>
            <p:xfrm>
              <a:off x="332908" y="2578963"/>
              <a:ext cx="4395739" cy="3722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030"/>
                    <a:gridCol w="1818319"/>
                    <a:gridCol w="1321390"/>
                  </a:tblGrid>
                  <a:tr h="251460">
                    <a:tc>
                      <a:txBody>
                        <a:bodyPr/>
                        <a:lstStyle>
                          <a:lvl1pPr marL="0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1pPr>
                          <a:lvl2pPr marL="609597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2pPr>
                          <a:lvl3pPr marL="1219193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3pPr>
                          <a:lvl4pPr marL="1828789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4pPr>
                          <a:lvl5pPr marL="2438386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5pPr>
                          <a:lvl6pPr marL="3047983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6pPr>
                          <a:lvl7pPr marL="3657579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7pPr>
                          <a:lvl8pPr marL="4267175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8pPr>
                          <a:lvl9pPr marL="4876772" algn="l" defTabSz="1219193" rtl="0" eaLnBrk="1" latinLnBrk="1" hangingPunct="1">
                            <a:defRPr sz="2400" b="1" kern="1200">
                              <a:solidFill>
                                <a:schemeClr val="lt1"/>
                              </a:solidFill>
                              <a:latin typeface="Arial"/>
                              <a:ea typeface="맑은 고딕"/>
                            </a:defRPr>
                          </a:lvl9pPr>
                        </a:lstStyle>
                        <a:p>
                          <a:pPr algn="ctr"/>
                          <a:r>
                            <a:rPr lang="ko-KR" altLang="en-US" sz="105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지표</a:t>
                          </a:r>
                          <a:endParaRPr lang="en-US" sz="105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05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정의</a:t>
                          </a:r>
                          <a:endParaRPr lang="en-US" sz="105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05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수식</a:t>
                          </a:r>
                          <a:endParaRPr lang="en-US" sz="105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smtClean="0">
                              <a:latin typeface="+mn-ea"/>
                              <a:ea typeface="+mn-ea"/>
                            </a:rPr>
                            <a:t>정확도</a:t>
                          </a:r>
                          <a:endParaRPr lang="en-US" altLang="ko-KR" sz="850" b="1" i="0" kern="1200" dirty="0" smtClean="0">
                            <a:latin typeface="+mn-ea"/>
                            <a:ea typeface="+mn-ea"/>
                          </a:endParaRPr>
                        </a:p>
                        <a:p>
                          <a:pPr algn="ctr"/>
                          <a:r>
                            <a:rPr lang="en-US" altLang="ko-KR" sz="850" b="1" i="0" kern="1200" dirty="0" smtClean="0">
                              <a:latin typeface="+mn-ea"/>
                              <a:ea typeface="+mn-ea"/>
                            </a:rPr>
                            <a:t>(Accuracy)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kern="1200" dirty="0" smtClean="0">
                              <a:latin typeface="+mn-ea"/>
                              <a:ea typeface="+mn-ea"/>
                            </a:rPr>
                            <a:t>전체 中 </a:t>
                          </a:r>
                          <a:r>
                            <a:rPr lang="ko-KR" altLang="en-US" sz="850" kern="1200" dirty="0" err="1" smtClean="0">
                              <a:latin typeface="+mn-ea"/>
                              <a:ea typeface="+mn-ea"/>
                            </a:rPr>
                            <a:t>양불을</a:t>
                          </a:r>
                          <a:r>
                            <a:rPr lang="ko-KR" altLang="en-US" sz="850" kern="1200" dirty="0" smtClean="0"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ko-KR" altLang="en-US" sz="850" kern="1200" baseline="0" dirty="0" smtClean="0">
                              <a:latin typeface="+mn-ea"/>
                              <a:ea typeface="+mn-ea"/>
                            </a:rPr>
                            <a:t>정확히 </a:t>
                          </a:r>
                          <a:endParaRPr lang="en-US" altLang="ko-KR" sz="850" kern="1200" baseline="0" dirty="0" smtClean="0">
                            <a:latin typeface="+mn-ea"/>
                            <a:ea typeface="+mn-ea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50" kern="1200" baseline="0" dirty="0" smtClean="0">
                              <a:latin typeface="+mn-ea"/>
                              <a:ea typeface="+mn-ea"/>
                            </a:rPr>
                            <a:t>분류한 비율</a:t>
                          </a:r>
                          <a:endParaRPr lang="en-US" altLang="ko-KR" sz="850" b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smtClean="0">
                              <a:latin typeface="+mn-ea"/>
                              <a:ea typeface="+mn-ea"/>
                            </a:rPr>
                            <a:t>정밀도</a:t>
                          </a:r>
                          <a:endParaRPr lang="en-US" altLang="ko-KR" sz="850" b="1" i="0" kern="1200" dirty="0" smtClean="0">
                            <a:latin typeface="+mn-ea"/>
                            <a:ea typeface="+mn-ea"/>
                          </a:endParaRPr>
                        </a:p>
                        <a:p>
                          <a:pPr algn="ctr"/>
                          <a:r>
                            <a:rPr lang="en-US" altLang="ko-KR" sz="850" b="1" i="0" kern="1200" dirty="0" smtClean="0">
                              <a:latin typeface="+mn-ea"/>
                              <a:ea typeface="+mn-ea"/>
                            </a:rPr>
                            <a:t>(Precision)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8896" t="-153086" r="-72910" b="-5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err="1" smtClean="0">
                              <a:latin typeface="+mn-ea"/>
                              <a:ea typeface="+mn-ea"/>
                            </a:rPr>
                            <a:t>재현율</a:t>
                          </a:r>
                          <a:endParaRPr lang="en-US" altLang="ko-KR" sz="850" b="1" i="0" kern="1200" dirty="0" smtClean="0">
                            <a:latin typeface="+mn-ea"/>
                            <a:ea typeface="+mn-ea"/>
                          </a:endParaRPr>
                        </a:p>
                        <a:p>
                          <a:pPr algn="ctr"/>
                          <a:r>
                            <a:rPr lang="en-US" altLang="ko-KR" sz="850" b="1" i="0" kern="1200" dirty="0" smtClean="0">
                              <a:latin typeface="+mn-ea"/>
                              <a:ea typeface="+mn-ea"/>
                            </a:rPr>
                            <a:t>(Recall)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8896" t="-253086" r="-72910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err="1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미검율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altLang="ko-KR" sz="850" b="1" i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(False</a:t>
                          </a:r>
                          <a:r>
                            <a:rPr lang="en-US" altLang="ko-KR" sz="850" b="1" i="0" kern="1200" baseline="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850" b="1" i="0" kern="1200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Positive Rate)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8896" t="-348780" r="-72910" b="-2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특이도</a:t>
                          </a: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altLang="ko-KR" sz="850" b="1" kern="120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</a:rPr>
                            <a:t>(Specificity)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8896" t="-454321" r="-72910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95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850" b="1" i="0" kern="1200" dirty="0" err="1" smtClean="0">
                              <a:latin typeface="+mn-ea"/>
                              <a:ea typeface="+mn-ea"/>
                            </a:rPr>
                            <a:t>과검율</a:t>
                          </a:r>
                          <a:endParaRPr lang="en-US" altLang="ko-KR" sz="850" b="1" i="0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8896" t="-547561" r="-7291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50" b="1" kern="1200" dirty="0" smtClean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959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655556" r="-250971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8896" t="-655556" r="-72910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32719" t="-655556" r="-461" b="-123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3396185" y="2921898"/>
                <a:ext cx="1354904" cy="339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𝑇𝑃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𝑇𝑃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85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𝑇𝑁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85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𝐹𝑃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85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sz="850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185" y="2921898"/>
                <a:ext cx="1354904" cy="3394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/>
              <p:cNvSpPr/>
              <p:nvPr/>
            </p:nvSpPr>
            <p:spPr>
              <a:xfrm>
                <a:off x="3755601" y="3413923"/>
                <a:ext cx="610424" cy="339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5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𝑇𝑃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85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ko-KR" altLang="en-US" sz="850" dirty="0"/>
              </a:p>
            </p:txBody>
          </p:sp>
        </mc:Choice>
        <mc:Fallback xmlns="">
          <p:sp>
            <p:nvSpPr>
              <p:cNvPr id="91" name="직사각형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01" y="3413923"/>
                <a:ext cx="610424" cy="3394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3755601" y="5384163"/>
                <a:ext cx="636072" cy="339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5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sz="85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𝐹𝑁</m:t>
                          </m:r>
                        </m:num>
                        <m:den>
                          <m:r>
                            <a:rPr lang="en-US" altLang="ko-KR" sz="85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𝐹𝑁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85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ko-KR" altLang="en-US" sz="850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01" y="5384163"/>
                <a:ext cx="636072" cy="3394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3755601" y="3884412"/>
                <a:ext cx="623248" cy="339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𝑇𝑃</m:t>
                          </m:r>
                        </m:num>
                        <m:den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𝑇𝑃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85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ko-KR" altLang="en-US" sz="850" dirty="0"/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01" y="3884412"/>
                <a:ext cx="623248" cy="3394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/>
              <p:cNvSpPr/>
              <p:nvPr/>
            </p:nvSpPr>
            <p:spPr>
              <a:xfrm>
                <a:off x="3755601" y="4395361"/>
                <a:ext cx="623248" cy="339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5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sz="85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𝐹𝑃</m:t>
                          </m:r>
                        </m:num>
                        <m:den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</m:t>
                          </m:r>
                          <m:r>
                            <a:rPr lang="en-US" altLang="ko-KR" sz="85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85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ko-KR" altLang="en-US" sz="850" dirty="0"/>
              </a:p>
            </p:txBody>
          </p:sp>
        </mc:Choice>
        <mc:Fallback xmlns="">
          <p:sp>
            <p:nvSpPr>
              <p:cNvPr id="94" name="직사각형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01" y="4395361"/>
                <a:ext cx="623248" cy="33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3755601" y="4882020"/>
                <a:ext cx="623248" cy="339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5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sz="85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𝑇𝑁</m:t>
                          </m:r>
                        </m:num>
                        <m:den>
                          <m:r>
                            <a:rPr lang="en-US" altLang="ko-KR" sz="85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𝑇𝑁</m:t>
                          </m:r>
                          <m:r>
                            <a:rPr lang="en-US" altLang="ko-KR" sz="8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85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ko-KR" altLang="en-US" sz="850" dirty="0"/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01" y="4882020"/>
                <a:ext cx="623248" cy="3394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그룹 95"/>
          <p:cNvGrpSpPr/>
          <p:nvPr/>
        </p:nvGrpSpPr>
        <p:grpSpPr>
          <a:xfrm>
            <a:off x="5126142" y="833613"/>
            <a:ext cx="4250629" cy="325924"/>
            <a:chOff x="5126142" y="833613"/>
            <a:chExt cx="4250629" cy="325924"/>
          </a:xfrm>
        </p:grpSpPr>
        <p:sp>
          <p:nvSpPr>
            <p:cNvPr id="97" name="TextBox 96"/>
            <p:cNvSpPr txBox="1"/>
            <p:nvPr/>
          </p:nvSpPr>
          <p:spPr>
            <a:xfrm>
              <a:off x="5372839" y="833613"/>
              <a:ext cx="3874925" cy="3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이진분류 모델의 평가지표</a:t>
              </a: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40" name="TextBox 239"/>
          <p:cNvSpPr txBox="1"/>
          <p:nvPr/>
        </p:nvSpPr>
        <p:spPr>
          <a:xfrm>
            <a:off x="5130021" y="4093302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ROC Curve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란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303102" y="4562766"/>
            <a:ext cx="2658639" cy="1903276"/>
            <a:chOff x="4990872" y="4165393"/>
            <a:chExt cx="3292462" cy="2299085"/>
          </a:xfrm>
        </p:grpSpPr>
        <p:grpSp>
          <p:nvGrpSpPr>
            <p:cNvPr id="99" name="그룹 98"/>
            <p:cNvGrpSpPr/>
            <p:nvPr/>
          </p:nvGrpSpPr>
          <p:grpSpPr>
            <a:xfrm>
              <a:off x="4990872" y="4397931"/>
              <a:ext cx="2577237" cy="2066547"/>
              <a:chOff x="5021140" y="1629709"/>
              <a:chExt cx="2577237" cy="2066547"/>
            </a:xfrm>
          </p:grpSpPr>
          <p:cxnSp>
            <p:nvCxnSpPr>
              <p:cNvPr id="100" name="직선 화살표 연결선 99"/>
              <p:cNvCxnSpPr/>
              <p:nvPr/>
            </p:nvCxnSpPr>
            <p:spPr>
              <a:xfrm>
                <a:off x="5530641" y="3326219"/>
                <a:ext cx="20677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 rot="16200000">
                <a:off x="4682387" y="2477964"/>
                <a:ext cx="16965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직사각형 101"/>
              <p:cNvSpPr/>
              <p:nvPr/>
            </p:nvSpPr>
            <p:spPr>
              <a:xfrm>
                <a:off x="5894878" y="3490681"/>
                <a:ext cx="1578531" cy="205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FPR(False Positive Rate)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 rot="16200000">
                <a:off x="4551021" y="2435324"/>
                <a:ext cx="1208171" cy="2679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TPR(True Positive Rate)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 rot="16200000" flipH="1">
                <a:off x="5666563" y="3337251"/>
                <a:ext cx="250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16200000" flipH="1">
                <a:off x="5988659" y="3337251"/>
                <a:ext cx="250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rot="16200000" flipH="1">
                <a:off x="6310755" y="3337251"/>
                <a:ext cx="250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rot="16200000" flipH="1">
                <a:off x="6632851" y="3337251"/>
                <a:ext cx="250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6200000" flipH="1">
                <a:off x="6954947" y="3337251"/>
                <a:ext cx="250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6200000" flipH="1">
                <a:off x="7277042" y="3337250"/>
                <a:ext cx="250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flipH="1">
                <a:off x="5502227" y="1792610"/>
                <a:ext cx="284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H="1">
                <a:off x="5502227" y="2076429"/>
                <a:ext cx="284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H="1">
                <a:off x="5502227" y="2360247"/>
                <a:ext cx="284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H="1">
                <a:off x="5502227" y="2644066"/>
                <a:ext cx="284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H="1">
                <a:off x="5502227" y="2927884"/>
                <a:ext cx="284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H="1">
                <a:off x="5502228" y="3211702"/>
                <a:ext cx="284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/>
              <p:cNvSpPr/>
              <p:nvPr/>
            </p:nvSpPr>
            <p:spPr>
              <a:xfrm>
                <a:off x="5835311" y="3366664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157407" y="3366664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0.4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479503" y="3366664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513215" y="3366664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6800537" y="3366664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0.8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7123694" y="3366664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1.0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5241626" y="2889206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241626" y="2605740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0.4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241626" y="2316386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41626" y="3173377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5241626" y="2038355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0.8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5241626" y="1763496"/>
                <a:ext cx="331733" cy="88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1.0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직선 연결선 127"/>
              <p:cNvCxnSpPr/>
              <p:nvPr/>
            </p:nvCxnSpPr>
            <p:spPr>
              <a:xfrm flipH="1">
                <a:off x="5679081" y="1799636"/>
                <a:ext cx="1614053" cy="1417956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자유형 128"/>
              <p:cNvSpPr/>
              <p:nvPr/>
            </p:nvSpPr>
            <p:spPr>
              <a:xfrm>
                <a:off x="5671364" y="1799898"/>
                <a:ext cx="1621679" cy="1406860"/>
              </a:xfrm>
              <a:custGeom>
                <a:avLst/>
                <a:gdLst>
                  <a:gd name="connsiteX0" fmla="*/ 26858 w 1750883"/>
                  <a:gd name="connsiteY0" fmla="*/ 1581150 h 1581150"/>
                  <a:gd name="connsiteX1" fmla="*/ 236408 w 1750883"/>
                  <a:gd name="connsiteY1" fmla="*/ 342900 h 1581150"/>
                  <a:gd name="connsiteX2" fmla="*/ 1750883 w 1750883"/>
                  <a:gd name="connsiteY2" fmla="*/ 0 h 158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0883" h="1581150">
                    <a:moveTo>
                      <a:pt x="26858" y="1581150"/>
                    </a:moveTo>
                    <a:cubicBezTo>
                      <a:pt x="-12036" y="1093787"/>
                      <a:pt x="-50929" y="606425"/>
                      <a:pt x="236408" y="342900"/>
                    </a:cubicBezTo>
                    <a:cubicBezTo>
                      <a:pt x="523745" y="79375"/>
                      <a:pt x="1506408" y="60325"/>
                      <a:pt x="1750883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7587310" y="5909571"/>
              <a:ext cx="696024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50" b="1" dirty="0" err="1" smtClean="0">
                  <a:solidFill>
                    <a:schemeClr val="dk1"/>
                  </a:solidFill>
                  <a:latin typeface="+mn-ea"/>
                </a:rPr>
                <a:t>미검율</a:t>
              </a:r>
              <a:endParaRPr lang="en-US" altLang="ko-KR" sz="850" b="1" dirty="0" smtClean="0">
                <a:solidFill>
                  <a:schemeClr val="dk1"/>
                </a:solidFill>
                <a:latin typeface="+mn-ea"/>
              </a:endParaRPr>
            </a:p>
            <a:p>
              <a:pPr algn="ctr"/>
              <a:r>
                <a:rPr lang="en-US" altLang="ko-KR" sz="850" b="1" dirty="0" smtClean="0">
                  <a:solidFill>
                    <a:schemeClr val="dk1"/>
                  </a:solidFill>
                  <a:latin typeface="+mn-ea"/>
                </a:rPr>
                <a:t>(1-</a:t>
              </a:r>
              <a:r>
                <a:rPr lang="ko-KR" altLang="en-US" sz="850" b="1" smtClean="0">
                  <a:solidFill>
                    <a:schemeClr val="dk1"/>
                  </a:solidFill>
                  <a:latin typeface="+mn-ea"/>
                </a:rPr>
                <a:t>특이도</a:t>
              </a:r>
              <a:r>
                <a:rPr lang="en-US" altLang="ko-KR" sz="850" b="1" dirty="0" smtClean="0">
                  <a:solidFill>
                    <a:schemeClr val="dk1"/>
                  </a:solidFill>
                  <a:latin typeface="+mn-ea"/>
                </a:rPr>
                <a:t>)</a:t>
              </a:r>
              <a:endParaRPr lang="en-US" altLang="ko-KR" sz="850" b="1" dirty="0">
                <a:solidFill>
                  <a:schemeClr val="dk1"/>
                </a:solidFill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258917" y="4165393"/>
              <a:ext cx="511679" cy="223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50" b="1" dirty="0" err="1">
                  <a:solidFill>
                    <a:schemeClr val="dk1"/>
                  </a:solidFill>
                  <a:latin typeface="+mn-ea"/>
                </a:rPr>
                <a:t>재현율</a:t>
              </a:r>
              <a:endParaRPr lang="en-US" altLang="ko-KR" sz="850" b="1" dirty="0">
                <a:solidFill>
                  <a:schemeClr val="dk1"/>
                </a:solidFill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699503" y="5128098"/>
              <a:ext cx="2110622" cy="322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lnSpc>
                  <a:spcPct val="120000"/>
                </a:lnSpc>
                <a:spcAft>
                  <a:spcPts val="600"/>
                </a:spcAft>
              </a:pPr>
              <a:r>
                <a:rPr lang="ko-KR" altLang="en-US" sz="105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그래프의 면적 </a:t>
              </a:r>
              <a:r>
                <a:rPr lang="en-US" altLang="ko-KR" sz="105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= AUROC</a:t>
              </a:r>
              <a:endParaRPr lang="ko-KR" altLang="en-US" sz="105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sp>
        <p:nvSpPr>
          <p:cNvPr id="242" name="직사각형 241"/>
          <p:cNvSpPr/>
          <p:nvPr/>
        </p:nvSpPr>
        <p:spPr>
          <a:xfrm>
            <a:off x="7760770" y="4505092"/>
            <a:ext cx="194091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200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AUROC </a:t>
            </a:r>
            <a:r>
              <a:rPr lang="ko-KR" altLang="en-US" sz="120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수치별 모델 의미</a:t>
            </a:r>
            <a:endParaRPr lang="ko-KR" altLang="en-US" sz="1200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54" name="표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4734"/>
              </p:ext>
            </p:extLst>
          </p:nvPr>
        </p:nvGraphicFramePr>
        <p:xfrm>
          <a:off x="8068362" y="4933331"/>
          <a:ext cx="1472801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1219193" rtl="0" eaLnBrk="1" latinLnBrk="1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609597" algn="l" defTabSz="1219193" rtl="0" eaLnBrk="1" latinLnBrk="1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1219193" algn="l" defTabSz="1219193" rtl="0" eaLnBrk="1" latinLnBrk="1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828789" algn="l" defTabSz="1219193" rtl="0" eaLnBrk="1" latinLnBrk="1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2438386" algn="l" defTabSz="1219193" rtl="0" eaLnBrk="1" latinLnBrk="1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3047983" algn="l" defTabSz="1219193" rtl="0" eaLnBrk="1" latinLnBrk="1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3657579" algn="l" defTabSz="1219193" rtl="0" eaLnBrk="1" latinLnBrk="1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4267175" algn="l" defTabSz="1219193" rtl="0" eaLnBrk="1" latinLnBrk="1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4876772" algn="l" defTabSz="1219193" rtl="0" eaLnBrk="1" latinLnBrk="1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구간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0.5~0.6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0.6~0.7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0.7~0.8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Fair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0.8~0.9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</a:t>
                      </a:r>
                      <a:endParaRPr lang="ko-KR" altLang="en-US" sz="85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0.9~1.0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" name="직사각형 255"/>
          <p:cNvSpPr/>
          <p:nvPr/>
        </p:nvSpPr>
        <p:spPr>
          <a:xfrm>
            <a:off x="6564798" y="2409937"/>
            <a:ext cx="1617275" cy="394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prstClr val="black"/>
                </a:solidFill>
              </a:rPr>
              <a:t>임계치가</a:t>
            </a:r>
            <a:r>
              <a:rPr lang="ko-KR" altLang="en-US" sz="1050" dirty="0">
                <a:solidFill>
                  <a:prstClr val="black"/>
                </a:solidFill>
              </a:rPr>
              <a:t> 하나로 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algn="ctr"/>
            <a:r>
              <a:rPr lang="ko-KR" altLang="en-US" sz="1050" dirty="0" smtClean="0">
                <a:solidFill>
                  <a:prstClr val="black"/>
                </a:solidFill>
              </a:rPr>
              <a:t>정해져 있는가</a:t>
            </a:r>
            <a:r>
              <a:rPr lang="en-US" altLang="ko-KR" sz="1050" dirty="0" smtClean="0">
                <a:solidFill>
                  <a:prstClr val="black"/>
                </a:solidFill>
              </a:rPr>
              <a:t>?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5988329" y="3073499"/>
            <a:ext cx="1294966" cy="297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F1-score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7762062" y="3100454"/>
            <a:ext cx="1788339" cy="394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prstClr val="black"/>
                </a:solidFill>
              </a:rPr>
              <a:t>두 클래스가 </a:t>
            </a:r>
            <a:endParaRPr lang="en-US" altLang="ko-KR" sz="105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50" dirty="0" smtClean="0">
                <a:solidFill>
                  <a:prstClr val="black"/>
                </a:solidFill>
              </a:rPr>
              <a:t>동일하게 중요한가</a:t>
            </a:r>
            <a:r>
              <a:rPr lang="en-US" altLang="ko-KR" sz="1050" dirty="0" smtClean="0">
                <a:solidFill>
                  <a:prstClr val="black"/>
                </a:solidFill>
              </a:rPr>
              <a:t>?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cxnSp>
        <p:nvCxnSpPr>
          <p:cNvPr id="259" name="꺾인 연결선 258"/>
          <p:cNvCxnSpPr>
            <a:stCxn id="256" idx="2"/>
            <a:endCxn id="257" idx="0"/>
          </p:cNvCxnSpPr>
          <p:nvPr/>
        </p:nvCxnSpPr>
        <p:spPr>
          <a:xfrm rot="5400000">
            <a:off x="6870071" y="2570133"/>
            <a:ext cx="269107" cy="7376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stCxn id="256" idx="2"/>
            <a:endCxn id="258" idx="0"/>
          </p:cNvCxnSpPr>
          <p:nvPr/>
        </p:nvCxnSpPr>
        <p:spPr>
          <a:xfrm rot="16200000" flipH="1">
            <a:off x="7866803" y="2311025"/>
            <a:ext cx="296062" cy="1282796"/>
          </a:xfrm>
          <a:prstGeom prst="bentConnector3">
            <a:avLst>
              <a:gd name="adj1" fmla="val 437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260"/>
          <p:cNvGrpSpPr/>
          <p:nvPr/>
        </p:nvGrpSpPr>
        <p:grpSpPr>
          <a:xfrm>
            <a:off x="7789550" y="3848663"/>
            <a:ext cx="1733362" cy="289228"/>
            <a:chOff x="2880955" y="5110667"/>
            <a:chExt cx="1622821" cy="525443"/>
          </a:xfrm>
        </p:grpSpPr>
        <p:sp>
          <p:nvSpPr>
            <p:cNvPr id="274" name="직사각형 273"/>
            <p:cNvSpPr/>
            <p:nvPr/>
          </p:nvSpPr>
          <p:spPr>
            <a:xfrm>
              <a:off x="3696953" y="5110667"/>
              <a:ext cx="806823" cy="525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prstClr val="black"/>
                  </a:solidFill>
                </a:rPr>
                <a:t>PR AUC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880955" y="5110667"/>
              <a:ext cx="749468" cy="525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prstClr val="black"/>
                  </a:solidFill>
                </a:rPr>
                <a:t>ROC AUC</a:t>
              </a:r>
              <a:endParaRPr lang="ko-KR" altLang="en-US" sz="105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62" name="꺾인 연결선 261"/>
          <p:cNvCxnSpPr>
            <a:stCxn id="258" idx="2"/>
            <a:endCxn id="274" idx="0"/>
          </p:cNvCxnSpPr>
          <p:nvPr/>
        </p:nvCxnSpPr>
        <p:spPr>
          <a:xfrm rot="16200000" flipH="1">
            <a:off x="8697250" y="3453891"/>
            <a:ext cx="353754" cy="435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 262"/>
          <p:cNvCxnSpPr>
            <a:stCxn id="258" idx="2"/>
            <a:endCxn id="275" idx="0"/>
          </p:cNvCxnSpPr>
          <p:nvPr/>
        </p:nvCxnSpPr>
        <p:spPr>
          <a:xfrm rot="5400000">
            <a:off x="8246144" y="3438575"/>
            <a:ext cx="353754" cy="4664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/>
          <p:cNvSpPr/>
          <p:nvPr/>
        </p:nvSpPr>
        <p:spPr>
          <a:xfrm>
            <a:off x="7986881" y="3523518"/>
            <a:ext cx="521857" cy="12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Yes</a:t>
            </a:r>
            <a:endParaRPr lang="ko-KR" altLang="en-US" sz="1050">
              <a:solidFill>
                <a:prstClr val="black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8803605" y="3531456"/>
            <a:ext cx="521857" cy="12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No</a:t>
            </a:r>
            <a:endParaRPr lang="ko-KR" altLang="en-US" sz="1050">
              <a:solidFill>
                <a:prstClr val="black"/>
              </a:solidFill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6009628" y="2864812"/>
            <a:ext cx="521857" cy="129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Yes</a:t>
            </a:r>
            <a:endParaRPr lang="ko-KR" altLang="en-US" sz="1050">
              <a:solidFill>
                <a:prstClr val="black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8614735" y="2919287"/>
            <a:ext cx="521857" cy="129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No</a:t>
            </a:r>
            <a:endParaRPr lang="ko-KR" altLang="en-US" sz="1050">
              <a:solidFill>
                <a:prstClr val="black"/>
              </a:solidFill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5748002" y="1717964"/>
            <a:ext cx="1744647" cy="394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prstClr val="black"/>
                </a:solidFill>
              </a:rPr>
              <a:t>클래스별</a:t>
            </a:r>
            <a:r>
              <a:rPr lang="ko-KR" altLang="en-US" sz="1050" dirty="0" smtClean="0">
                <a:solidFill>
                  <a:prstClr val="black"/>
                </a:solidFill>
              </a:rPr>
              <a:t> 분포가</a:t>
            </a:r>
            <a:endParaRPr lang="en-US" altLang="ko-KR" sz="105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050" dirty="0" smtClean="0">
                <a:solidFill>
                  <a:prstClr val="black"/>
                </a:solidFill>
              </a:rPr>
              <a:t>동일한가</a:t>
            </a:r>
            <a:r>
              <a:rPr lang="en-US" altLang="ko-KR" sz="1050" dirty="0" smtClean="0">
                <a:solidFill>
                  <a:prstClr val="black"/>
                </a:solidFill>
              </a:rPr>
              <a:t>?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cxnSp>
        <p:nvCxnSpPr>
          <p:cNvPr id="269" name="꺾인 연결선 268"/>
          <p:cNvCxnSpPr>
            <a:stCxn id="268" idx="2"/>
            <a:endCxn id="271" idx="0"/>
          </p:cNvCxnSpPr>
          <p:nvPr/>
        </p:nvCxnSpPr>
        <p:spPr>
          <a:xfrm rot="5400000">
            <a:off x="6099740" y="1862395"/>
            <a:ext cx="270563" cy="7706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꺾인 연결선 269"/>
          <p:cNvCxnSpPr>
            <a:stCxn id="268" idx="2"/>
            <a:endCxn id="256" idx="0"/>
          </p:cNvCxnSpPr>
          <p:nvPr/>
        </p:nvCxnSpPr>
        <p:spPr>
          <a:xfrm rot="16200000" flipH="1">
            <a:off x="6848122" y="1884623"/>
            <a:ext cx="297518" cy="753110"/>
          </a:xfrm>
          <a:prstGeom prst="bentConnector3">
            <a:avLst>
              <a:gd name="adj1" fmla="val 46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/>
          <p:cNvSpPr/>
          <p:nvPr/>
        </p:nvSpPr>
        <p:spPr>
          <a:xfrm>
            <a:off x="5449455" y="2382982"/>
            <a:ext cx="800519" cy="297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Accuracy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5353976" y="2157094"/>
            <a:ext cx="521857" cy="129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Yes</a:t>
            </a:r>
            <a:endParaRPr lang="ko-KR" altLang="en-US" sz="1050">
              <a:solidFill>
                <a:prstClr val="black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7266355" y="2156151"/>
            <a:ext cx="521857" cy="129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</a:rPr>
              <a:t>No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130021" y="1225410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이진 분류 모델은 어떻게 평가해야 하는가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77" name="직사각형 76">
            <a:hlinkClick r:id="rId9" action="ppaction://hlinksldjump"/>
          </p:cNvPr>
          <p:cNvSpPr/>
          <p:nvPr/>
        </p:nvSpPr>
        <p:spPr>
          <a:xfrm>
            <a:off x="9023838" y="28428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돌아가기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3" y="209756"/>
            <a:ext cx="6156887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[</a:t>
            </a:r>
            <a:r>
              <a:rPr lang="ko-KR" altLang="en-US">
                <a:latin typeface="+mj-ea"/>
              </a:rPr>
              <a:t>참고</a:t>
            </a:r>
            <a:r>
              <a:rPr lang="en-US" altLang="ko-KR" dirty="0">
                <a:latin typeface="+mj-ea"/>
              </a:rPr>
              <a:t>]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별도 대시보드 구축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</a:rPr>
              <a:t>방안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mtClean="0">
                <a:latin typeface="+mj-ea"/>
              </a:rPr>
              <a:t>대시보드 예시</a:t>
            </a:r>
            <a:endParaRPr lang="ko-KR" altLang="en-US" dirty="0"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336" y="655609"/>
            <a:ext cx="8911177" cy="5653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96578"/>
              </p:ext>
            </p:extLst>
          </p:nvPr>
        </p:nvGraphicFramePr>
        <p:xfrm>
          <a:off x="746020" y="1928273"/>
          <a:ext cx="10318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1815">
                  <a:extLst>
                    <a:ext uri="{9D8B030D-6E8A-4147-A177-3AD203B41FA5}">
                      <a16:colId xmlns:a16="http://schemas.microsoft.com/office/drawing/2014/main" val="152926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인자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1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ㅇㅇ</a:t>
                      </a:r>
                      <a:endParaRPr lang="ko-KR" altLang="en-US" sz="11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2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ㅇㅇ</a:t>
                      </a:r>
                      <a:endParaRPr lang="ko-KR" altLang="en-US" sz="11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5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…</a:t>
                      </a:r>
                      <a:endParaRPr lang="ko-KR" altLang="en-US" sz="11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/>
                        <a:t>ㅇㅇ</a:t>
                      </a:r>
                      <a:endParaRPr lang="ko-KR" altLang="en-US" sz="11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26842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650337" y="1768415"/>
            <a:ext cx="8911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40279" y="1449238"/>
            <a:ext cx="1069676" cy="310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ㅇㅇㅇ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성분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09955" y="1449238"/>
            <a:ext cx="1130060" cy="310551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ㅇㅇ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공정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검사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0015" y="1449238"/>
            <a:ext cx="1069676" cy="310551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ㅇㅇ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공정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5680" y="1449238"/>
            <a:ext cx="1069676" cy="310551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+mj-ea"/>
                <a:ea typeface="+mj-ea"/>
              </a:rPr>
              <a:t>ㅇㅇ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검사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7" t="5651" r="5670"/>
          <a:stretch/>
        </p:blipFill>
        <p:spPr>
          <a:xfrm>
            <a:off x="4371556" y="2145257"/>
            <a:ext cx="1222142" cy="188713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64" y="4391430"/>
            <a:ext cx="7254147" cy="1790402"/>
          </a:xfrm>
          <a:prstGeom prst="rect">
            <a:avLst/>
          </a:prstGeom>
        </p:spPr>
      </p:pic>
      <p:sp>
        <p:nvSpPr>
          <p:cNvPr id="24" name="Title 2"/>
          <p:cNvSpPr txBox="1">
            <a:spLocks/>
          </p:cNvSpPr>
          <p:nvPr/>
        </p:nvSpPr>
        <p:spPr>
          <a:xfrm>
            <a:off x="856500" y="1042047"/>
            <a:ext cx="90495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latin typeface="+mj-ea"/>
              </a:rPr>
              <a:t>ㅇㅇㅇ대시보드</a:t>
            </a:r>
            <a:endParaRPr lang="ko-KR" altLang="en-US" sz="1400" dirty="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6986" y="759125"/>
            <a:ext cx="8598025" cy="282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https://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ㅇㅇㅇ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ㅇㅇㅇ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9261" y="2177970"/>
            <a:ext cx="234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+mj-ea"/>
                <a:ea typeface="+mj-ea"/>
              </a:rPr>
              <a:t>ㅇㅇ</a:t>
            </a: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en-US" altLang="ko-KR" sz="1400" dirty="0" smtClean="0">
                <a:latin typeface="+mj-ea"/>
                <a:ea typeface="+mj-ea"/>
              </a:rPr>
              <a:t>01-01 ~ </a:t>
            </a:r>
            <a:r>
              <a:rPr lang="ko-KR" altLang="en-US" sz="1400" dirty="0" err="1" smtClean="0">
                <a:latin typeface="+mj-ea"/>
                <a:ea typeface="+mj-ea"/>
              </a:rPr>
              <a:t>ㅇㅇ</a:t>
            </a: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en-US" altLang="ko-KR" sz="1400" dirty="0" smtClean="0">
                <a:latin typeface="+mj-ea"/>
                <a:ea typeface="+mj-ea"/>
              </a:rPr>
              <a:t>07-01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73518" y="2177970"/>
            <a:ext cx="23448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57854" y="1837480"/>
            <a:ext cx="79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시작일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14705" y="1837480"/>
            <a:ext cx="79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종료일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724594" y="1841420"/>
            <a:ext cx="54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분포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54436" y="1830110"/>
            <a:ext cx="79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기초통계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162961" y="1837480"/>
            <a:ext cx="79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산포도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7487728" y="2114479"/>
            <a:ext cx="1984076" cy="19343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덧셈 기호 33"/>
          <p:cNvSpPr/>
          <p:nvPr/>
        </p:nvSpPr>
        <p:spPr>
          <a:xfrm>
            <a:off x="8249225" y="2855373"/>
            <a:ext cx="454828" cy="452357"/>
          </a:xfrm>
          <a:prstGeom prst="mathPlu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hlinkClick r:id="rId4" action="ppaction://hlinksldjump"/>
          </p:cNvPr>
          <p:cNvSpPr/>
          <p:nvPr/>
        </p:nvSpPr>
        <p:spPr>
          <a:xfrm>
            <a:off x="9023838" y="28428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돌아가기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2. </a:t>
            </a:r>
            <a:r>
              <a:rPr lang="ko-KR" altLang="en-US">
                <a:latin typeface="+mj-ea"/>
              </a:rPr>
              <a:t>데이터 </a:t>
            </a:r>
            <a:r>
              <a:rPr lang="ko-KR" altLang="en-US" smtClean="0">
                <a:latin typeface="+mj-ea"/>
              </a:rPr>
              <a:t>레디니스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smtClean="0">
                <a:latin typeface="+mj-ea"/>
              </a:rPr>
              <a:t>과제 개요</a:t>
            </a:r>
            <a:endParaRPr lang="en-US" altLang="ko-KR" dirty="0">
              <a:latin typeface="+mj-ea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449383" y="1318934"/>
            <a:ext cx="4210540" cy="308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현재 확보 데이터로 분석 가설 검증 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89205" y="3437221"/>
            <a:ext cx="3738865" cy="858839"/>
            <a:chOff x="927330" y="2694507"/>
            <a:chExt cx="3738865" cy="1143115"/>
          </a:xfrm>
        </p:grpSpPr>
        <p:sp>
          <p:nvSpPr>
            <p:cNvPr id="218" name="직사각형 217"/>
            <p:cNvSpPr/>
            <p:nvPr/>
          </p:nvSpPr>
          <p:spPr>
            <a:xfrm>
              <a:off x="927330" y="3008795"/>
              <a:ext cx="958951" cy="465435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844083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이번 과제 수행</a:t>
              </a:r>
              <a:endParaRPr kumimoji="0" lang="ko-KR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05864" y="2742618"/>
              <a:ext cx="1160331" cy="1036935"/>
              <a:chOff x="3498329" y="2742618"/>
              <a:chExt cx="1404000" cy="1036935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3498329" y="3314118"/>
                <a:ext cx="1404000" cy="465435"/>
              </a:xfrm>
              <a:prstGeom prst="rect">
                <a:avLst/>
              </a:prstGeom>
              <a:solidFill>
                <a:sysClr val="window" lastClr="FFFFFF"/>
              </a:solidFill>
              <a:ln w="6350" algn="ctr">
                <a:solidFill>
                  <a:sysClr val="windowText" lastClr="000000">
                    <a:lumMod val="50000"/>
                    <a:lumOff val="50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844083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</a:rPr>
                  <a:t>분석 과제 도출</a:t>
                </a:r>
                <a:r>
                  <a:rPr kumimoji="0" lang="en-US" altLang="ko-KR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</a:rPr>
                  <a:t> </a:t>
                </a: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3498329" y="2742618"/>
                <a:ext cx="1404000" cy="465435"/>
              </a:xfrm>
              <a:prstGeom prst="rect">
                <a:avLst/>
              </a:prstGeom>
              <a:solidFill>
                <a:sysClr val="window" lastClr="FFFFFF"/>
              </a:solidFill>
              <a:ln w="6350" algn="ctr">
                <a:solidFill>
                  <a:sysClr val="windowText" lastClr="000000">
                    <a:lumMod val="50000"/>
                    <a:lumOff val="50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844083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</a:rPr>
                  <a:t>데이터</a:t>
                </a:r>
                <a:r>
                  <a:rPr kumimoji="0" lang="en-US" altLang="ko-KR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</a:rPr>
                  <a:t> </a:t>
                </a:r>
                <a:r>
                  <a:rPr kumimoji="0" lang="ko-KR" alt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</a:rPr>
                  <a:t>추가 수집</a:t>
                </a:r>
                <a:endParaRPr kumimoji="0" lang="en-US" altLang="ko-KR" sz="1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22" name="순서도: 판단 221"/>
            <p:cNvSpPr/>
            <p:nvPr/>
          </p:nvSpPr>
          <p:spPr bwMode="auto">
            <a:xfrm>
              <a:off x="2127736" y="2974445"/>
              <a:ext cx="990289" cy="533686"/>
            </a:xfrm>
            <a:prstGeom prst="flowChartDecision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62025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Pct val="115000"/>
                <a:buFontTx/>
                <a:buChar char="•"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2202744" y="3066640"/>
              <a:ext cx="873957" cy="226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8440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주어진 데이터 </a:t>
              </a:r>
              <a:endPara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  <a:p>
              <a:pPr marL="0" marR="0" lvl="0" indent="0" algn="ctr" defTabSz="8440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부족</a:t>
              </a: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?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224" name="직선 연결선 223"/>
            <p:cNvCxnSpPr>
              <a:stCxn id="218" idx="3"/>
              <a:endCxn id="222" idx="1"/>
            </p:cNvCxnSpPr>
            <p:nvPr/>
          </p:nvCxnSpPr>
          <p:spPr bwMode="auto">
            <a:xfrm flipV="1">
              <a:off x="1886281" y="3241288"/>
              <a:ext cx="241455" cy="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꺾인 연결선 224"/>
            <p:cNvCxnSpPr>
              <a:stCxn id="222" idx="3"/>
              <a:endCxn id="219" idx="1"/>
            </p:cNvCxnSpPr>
            <p:nvPr/>
          </p:nvCxnSpPr>
          <p:spPr bwMode="auto">
            <a:xfrm>
              <a:off x="3118025" y="3241288"/>
              <a:ext cx="387839" cy="30554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꺾인 연결선 225"/>
            <p:cNvCxnSpPr>
              <a:stCxn id="222" idx="3"/>
              <a:endCxn id="220" idx="1"/>
            </p:cNvCxnSpPr>
            <p:nvPr/>
          </p:nvCxnSpPr>
          <p:spPr bwMode="auto">
            <a:xfrm flipV="1">
              <a:off x="3118025" y="2975336"/>
              <a:ext cx="387839" cy="26595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8" name="직사각형 227"/>
            <p:cNvSpPr/>
            <p:nvPr/>
          </p:nvSpPr>
          <p:spPr>
            <a:xfrm>
              <a:off x="3108443" y="2694507"/>
              <a:ext cx="381836" cy="164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8440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Yes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3117584" y="3591401"/>
              <a:ext cx="3593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44083" latinLnBrk="0">
                <a:defRPr/>
              </a:pPr>
              <a:r>
                <a:rPr kumimoji="1" lang="en-US" altLang="ko-KR" sz="1000" kern="0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No</a:t>
              </a:r>
              <a:endParaRPr kumimoji="1" lang="ko-KR" altLang="en-US" sz="1000" kern="0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5226672" y="1251672"/>
            <a:ext cx="443315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그룹내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분석 경험 풍부한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전문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분석 인력 수행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234231" y="4506116"/>
            <a:ext cx="4433152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ㅇㅇㅇ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69639" y="4383216"/>
            <a:ext cx="4539239" cy="1963497"/>
            <a:chOff x="5151189" y="1306641"/>
            <a:chExt cx="4539239" cy="1963497"/>
          </a:xfrm>
        </p:grpSpPr>
        <p:sp>
          <p:nvSpPr>
            <p:cNvPr id="235" name="오각형 234"/>
            <p:cNvSpPr/>
            <p:nvPr/>
          </p:nvSpPr>
          <p:spPr bwMode="auto">
            <a:xfrm>
              <a:off x="8229600" y="1963496"/>
              <a:ext cx="800101" cy="433908"/>
            </a:xfrm>
            <a:prstGeom prst="homePlate">
              <a:avLst>
                <a:gd name="adj" fmla="val 17655"/>
              </a:avLst>
            </a:prstGeom>
            <a:solidFill>
              <a:srgbClr val="E7E6E6">
                <a:lumMod val="50000"/>
              </a:srgbClr>
            </a:solidFill>
            <a:ln w="9525" algn="ctr">
              <a:solidFill>
                <a:srgbClr val="1E1E1E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16365"/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953628">
                <a:lnSpc>
                  <a:spcPct val="104000"/>
                </a:lnSpc>
                <a:defRPr/>
              </a:pPr>
              <a:r>
                <a:rPr kumimoji="1" lang="ko-KR" altLang="en-US" sz="1000" b="1" kern="0" dirty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불량</a:t>
              </a:r>
              <a:endParaRPr kumimoji="1" lang="en-US" altLang="ko-KR" sz="1000" b="1" kern="0" dirty="0" smtClean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  <a:p>
              <a:pPr algn="ctr" defTabSz="953628">
                <a:lnSpc>
                  <a:spcPct val="104000"/>
                </a:lnSpc>
                <a:defRPr/>
              </a:pPr>
              <a:r>
                <a:rPr kumimoji="1" lang="ko-KR" altLang="en-US" sz="1000" b="1" kern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원인 분석</a:t>
              </a:r>
              <a:endParaRPr kumimoji="1" lang="en-US" altLang="ko-KR" sz="1000" b="1" kern="0" dirty="0" smtClean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36" name="오각형 235"/>
            <p:cNvSpPr/>
            <p:nvPr/>
          </p:nvSpPr>
          <p:spPr bwMode="auto">
            <a:xfrm>
              <a:off x="6871410" y="1963496"/>
              <a:ext cx="1329615" cy="433908"/>
            </a:xfrm>
            <a:prstGeom prst="homePlate">
              <a:avLst>
                <a:gd name="adj" fmla="val 17655"/>
              </a:avLst>
            </a:prstGeom>
            <a:solidFill>
              <a:srgbClr val="E7E6E6">
                <a:lumMod val="50000"/>
              </a:srgbClr>
            </a:solidFill>
            <a:ln w="9525" algn="ctr">
              <a:solidFill>
                <a:srgbClr val="1E1E1E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16365"/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953628">
                <a:lnSpc>
                  <a:spcPct val="104000"/>
                </a:lnSpc>
                <a:defRPr/>
              </a:pPr>
              <a:r>
                <a:rPr kumimoji="1" lang="ko-KR" altLang="en-US" sz="1000" b="1" kern="0" dirty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탐색적 분석</a:t>
              </a:r>
              <a:endParaRPr kumimoji="1" lang="en-US" altLang="ko-KR" sz="1000" b="1" kern="0" dirty="0" smtClean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37" name="오각형 236"/>
            <p:cNvSpPr/>
            <p:nvPr/>
          </p:nvSpPr>
          <p:spPr bwMode="auto">
            <a:xfrm>
              <a:off x="5460432" y="1955561"/>
              <a:ext cx="1400950" cy="433908"/>
            </a:xfrm>
            <a:prstGeom prst="homePlate">
              <a:avLst>
                <a:gd name="adj" fmla="val 17655"/>
              </a:avLst>
            </a:prstGeom>
            <a:solidFill>
              <a:srgbClr val="E7E6E6">
                <a:lumMod val="50000"/>
              </a:srgbClr>
            </a:solidFill>
            <a:ln w="9525" algn="ctr">
              <a:solidFill>
                <a:srgbClr val="1E1E1E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616365"/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953628">
                <a:lnSpc>
                  <a:spcPct val="104000"/>
                </a:lnSpc>
                <a:defRPr/>
              </a:pPr>
              <a:r>
                <a:rPr kumimoji="1" lang="ko-KR" altLang="en-US" sz="1000" b="1" kern="0" dirty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요구사항 파악 및</a:t>
              </a:r>
              <a:endParaRPr kumimoji="1" lang="en-US" altLang="ko-KR" sz="1000" b="1" kern="0" dirty="0" smtClean="0">
                <a:solidFill>
                  <a:srgbClr val="FFFFFF"/>
                </a:solidFill>
                <a:latin typeface="맑은 고딕" panose="020B0503020000020004" pitchFamily="50" charset="-127"/>
              </a:endParaRPr>
            </a:p>
            <a:p>
              <a:pPr algn="ctr" defTabSz="953628">
                <a:lnSpc>
                  <a:spcPct val="104000"/>
                </a:lnSpc>
                <a:defRPr/>
              </a:pPr>
              <a:r>
                <a:rPr kumimoji="1" lang="ko-KR" altLang="en-US" sz="1000" b="1" kern="0" dirty="0" smtClean="0">
                  <a:solidFill>
                    <a:srgbClr val="FFFFFF"/>
                  </a:solidFill>
                  <a:latin typeface="맑은 고딕" panose="020B0503020000020004" pitchFamily="50" charset="-127"/>
                </a:rPr>
                <a:t>데이터 연결</a:t>
              </a:r>
            </a:p>
          </p:txBody>
        </p:sp>
        <p:cxnSp>
          <p:nvCxnSpPr>
            <p:cNvPr id="3" name="직선 화살표 연결선 2"/>
            <p:cNvCxnSpPr/>
            <p:nvPr/>
          </p:nvCxnSpPr>
          <p:spPr>
            <a:xfrm>
              <a:off x="5284186" y="1836912"/>
              <a:ext cx="42027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>
              <a:spLocks noChangeAspect="1"/>
            </p:cNvSpPr>
            <p:nvPr/>
          </p:nvSpPr>
          <p:spPr>
            <a:xfrm>
              <a:off x="5354524" y="1769613"/>
              <a:ext cx="131885" cy="1401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/>
            <p:cNvSpPr>
              <a:spLocks noChangeAspect="1"/>
            </p:cNvSpPr>
            <p:nvPr/>
          </p:nvSpPr>
          <p:spPr>
            <a:xfrm>
              <a:off x="7168670" y="1769613"/>
              <a:ext cx="131885" cy="1401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>
              <a:spLocks noChangeAspect="1"/>
            </p:cNvSpPr>
            <p:nvPr/>
          </p:nvSpPr>
          <p:spPr>
            <a:xfrm>
              <a:off x="8982816" y="1769613"/>
              <a:ext cx="131885" cy="1401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Rectangle 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483371" y="2504488"/>
              <a:ext cx="1566604" cy="761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342900" indent="-342900" defTabSz="9366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latin typeface="+mj-lt"/>
                  <a:ea typeface="+mj-ea"/>
                </a:defRPr>
              </a:lvl1pPr>
              <a:lvl2pPr marL="176213" lvl="1" indent="-174625" defTabSz="936625" eaLnBrk="0" fontAlgn="base" latinLnBrk="0" hangingPunct="0">
                <a:spcBef>
                  <a:spcPts val="200"/>
                </a:spcBef>
                <a:spcAft>
                  <a:spcPts val="100"/>
                </a:spcAft>
                <a:buChar char="•"/>
                <a:defRPr kumimoji="1" sz="1100">
                  <a:solidFill>
                    <a:srgbClr val="000000"/>
                  </a:solidFill>
                  <a:latin typeface="+mn-ea"/>
                </a:defRPr>
              </a:lvl2pPr>
              <a:lvl3pPr marL="209550" indent="-103188" defTabSz="936625" eaLnBrk="0" fontAlgn="base" hangingPunct="0">
                <a:spcBef>
                  <a:spcPct val="0"/>
                </a:spcBef>
                <a:spcAft>
                  <a:spcPct val="0"/>
                </a:spcAft>
                <a:buChar char="–"/>
                <a:defRPr kumimoji="1" sz="1300"/>
              </a:lvl3pPr>
              <a:lvl4pPr marL="314325" indent="-103188" defTabSz="936625" eaLnBrk="0" fontAlgn="base" hangingPunct="0">
                <a:spcBef>
                  <a:spcPct val="0"/>
                </a:spcBef>
                <a:spcAft>
                  <a:spcPct val="0"/>
                </a:spcAft>
                <a:buChar char="·"/>
                <a:defRPr kumimoji="1" sz="1300"/>
              </a:lvl4pPr>
              <a:lvl5pPr marL="420688" indent="-98425" defTabSz="936625" eaLnBrk="0" fontAlgn="base" hangingPunct="0">
                <a:spcBef>
                  <a:spcPct val="0"/>
                </a:spcBef>
                <a:spcAft>
                  <a:spcPct val="0"/>
                </a:spcAft>
                <a:buChar char="›"/>
                <a:defRPr kumimoji="1" sz="1300"/>
              </a:lvl5pPr>
              <a:lvl6pPr marL="8778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6pPr>
              <a:lvl7pPr marL="13350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7pPr>
              <a:lvl8pPr marL="17922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8pPr>
              <a:lvl9pPr marL="22494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9pPr>
            </a:lstStyle>
            <a:p>
              <a:pPr marL="85725" lvl="1" indent="-84138">
                <a:buClrTx/>
                <a:buSzTx/>
              </a:pP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요구사항 확인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" lvl="1" indent="-84138" algn="l">
                <a:buClrTx/>
                <a:buSzTx/>
              </a:pPr>
              <a:r>
                <a:rPr lang="ko-KR" altLang="en-US" sz="10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현황 파악</a:t>
              </a:r>
              <a:endPara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" lvl="1" indent="-84138"/>
              <a:r>
                <a:rPr lang="ko-KR" altLang="en-US" sz="1050" dirty="0">
                  <a:latin typeface="+mj-ea"/>
                </a:rPr>
                <a:t>데이터 전처리 </a:t>
              </a:r>
              <a:endParaRPr lang="en-US" altLang="ko-KR" sz="1050" dirty="0" smtClean="0">
                <a:latin typeface="+mj-ea"/>
              </a:endParaRPr>
            </a:p>
            <a:p>
              <a:pPr marL="85725" lvl="1" indent="-84138"/>
              <a:r>
                <a:rPr lang="ko-KR" altLang="en-US" sz="1050" dirty="0" smtClean="0">
                  <a:latin typeface="+mj-ea"/>
                </a:rPr>
                <a:t>데이터 연결</a:t>
              </a:r>
              <a:endPara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1" name="Rectangle 3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917250" y="2508391"/>
              <a:ext cx="1331400" cy="76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342900" indent="-342900" defTabSz="9366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latin typeface="+mj-lt"/>
                  <a:ea typeface="+mj-ea"/>
                </a:defRPr>
              </a:lvl1pPr>
              <a:lvl2pPr marL="176213" lvl="1" indent="-174625" defTabSz="936625" eaLnBrk="0" fontAlgn="base" latinLnBrk="0" hangingPunct="0">
                <a:spcBef>
                  <a:spcPts val="200"/>
                </a:spcBef>
                <a:spcAft>
                  <a:spcPts val="100"/>
                </a:spcAft>
                <a:buChar char="•"/>
                <a:defRPr kumimoji="1" sz="1100">
                  <a:solidFill>
                    <a:srgbClr val="000000"/>
                  </a:solidFill>
                  <a:latin typeface="+mn-ea"/>
                </a:defRPr>
              </a:lvl2pPr>
              <a:lvl3pPr marL="209550" indent="-103188" defTabSz="936625" eaLnBrk="0" fontAlgn="base" hangingPunct="0">
                <a:spcBef>
                  <a:spcPct val="0"/>
                </a:spcBef>
                <a:spcAft>
                  <a:spcPct val="0"/>
                </a:spcAft>
                <a:buChar char="–"/>
                <a:defRPr kumimoji="1" sz="1300"/>
              </a:lvl3pPr>
              <a:lvl4pPr marL="314325" indent="-103188" defTabSz="936625" eaLnBrk="0" fontAlgn="base" hangingPunct="0">
                <a:spcBef>
                  <a:spcPct val="0"/>
                </a:spcBef>
                <a:spcAft>
                  <a:spcPct val="0"/>
                </a:spcAft>
                <a:buChar char="·"/>
                <a:defRPr kumimoji="1" sz="1300"/>
              </a:lvl4pPr>
              <a:lvl5pPr marL="420688" indent="-98425" defTabSz="936625" eaLnBrk="0" fontAlgn="base" hangingPunct="0">
                <a:spcBef>
                  <a:spcPct val="0"/>
                </a:spcBef>
                <a:spcAft>
                  <a:spcPct val="0"/>
                </a:spcAft>
                <a:buChar char="›"/>
                <a:defRPr kumimoji="1" sz="1300"/>
              </a:lvl5pPr>
              <a:lvl6pPr marL="8778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6pPr>
              <a:lvl7pPr marL="13350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7pPr>
              <a:lvl8pPr marL="17922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8pPr>
              <a:lvl9pPr marL="22494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9pPr>
            </a:lstStyle>
            <a:p>
              <a:pPr marL="85725" lvl="1" indent="-84138"/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기초 통계 분석 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" lvl="1" indent="-84138"/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시계열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분석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" lvl="1" indent="-84138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r>
                <a:rPr lang="ko-KR" altLang="en-US" sz="105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인자간 상관분석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" lvl="1" indent="-84138"/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X,Y </a:t>
              </a:r>
              <a:r>
                <a:rPr lang="ko-KR" altLang="en-US" sz="105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상관 분석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2" name="Rectangle 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226572" y="2521821"/>
              <a:ext cx="1460353" cy="561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342900" indent="-342900" defTabSz="9366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latin typeface="+mj-lt"/>
                  <a:ea typeface="+mj-ea"/>
                </a:defRPr>
              </a:lvl1pPr>
              <a:lvl2pPr marL="176213" lvl="1" indent="-174625" defTabSz="936625" eaLnBrk="0" fontAlgn="base" latinLnBrk="0" hangingPunct="0">
                <a:spcBef>
                  <a:spcPts val="200"/>
                </a:spcBef>
                <a:spcAft>
                  <a:spcPts val="100"/>
                </a:spcAft>
                <a:buChar char="•"/>
                <a:defRPr kumimoji="1" sz="1100">
                  <a:solidFill>
                    <a:srgbClr val="000000"/>
                  </a:solidFill>
                  <a:latin typeface="+mn-ea"/>
                </a:defRPr>
              </a:lvl2pPr>
              <a:lvl3pPr marL="209550" indent="-103188" defTabSz="936625" eaLnBrk="0" fontAlgn="base" hangingPunct="0">
                <a:spcBef>
                  <a:spcPct val="0"/>
                </a:spcBef>
                <a:spcAft>
                  <a:spcPct val="0"/>
                </a:spcAft>
                <a:buChar char="–"/>
                <a:defRPr kumimoji="1" sz="1300"/>
              </a:lvl3pPr>
              <a:lvl4pPr marL="314325" indent="-103188" defTabSz="936625" eaLnBrk="0" fontAlgn="base" hangingPunct="0">
                <a:spcBef>
                  <a:spcPct val="0"/>
                </a:spcBef>
                <a:spcAft>
                  <a:spcPct val="0"/>
                </a:spcAft>
                <a:buChar char="·"/>
                <a:defRPr kumimoji="1" sz="1300"/>
              </a:lvl4pPr>
              <a:lvl5pPr marL="420688" indent="-98425" defTabSz="936625" eaLnBrk="0" fontAlgn="base" hangingPunct="0">
                <a:spcBef>
                  <a:spcPct val="0"/>
                </a:spcBef>
                <a:spcAft>
                  <a:spcPct val="0"/>
                </a:spcAft>
                <a:buChar char="›"/>
                <a:defRPr kumimoji="1" sz="1300"/>
              </a:lvl5pPr>
              <a:lvl6pPr marL="8778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6pPr>
              <a:lvl7pPr marL="13350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7pPr>
              <a:lvl8pPr marL="17922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8pPr>
              <a:lvl9pPr marL="2249488" indent="-98425" defTabSz="936625" fontAlgn="base">
                <a:spcBef>
                  <a:spcPct val="0"/>
                </a:spcBef>
                <a:spcAft>
                  <a:spcPct val="0"/>
                </a:spcAft>
                <a:buChar char="›"/>
                <a:defRPr kumimoji="1" sz="1200"/>
              </a:lvl9pPr>
            </a:lstStyle>
            <a:p>
              <a:pPr marL="85725" lvl="1" indent="-84138">
                <a:buClrTx/>
                <a:buSzTx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모델 개발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" lvl="1" indent="-84138">
                <a:buClrTx/>
                <a:buSzTx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유효 변수 확인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" lvl="1" indent="-84138">
                <a:buClrTx/>
                <a:buSzTx/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발전 방향 제시</a:t>
              </a:r>
              <a:endPara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68259" y="1559880"/>
              <a:ext cx="393056" cy="303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latin typeface="+mn-ea"/>
                </a:rPr>
                <a:t>6</a:t>
              </a:r>
              <a:r>
                <a:rPr lang="ko-KR" altLang="en-US" sz="1050" smtClean="0">
                  <a:latin typeface="+mn-ea"/>
                </a:rPr>
                <a:t>월</a:t>
              </a:r>
              <a:endParaRPr lang="ko-KR" altLang="en-US" sz="1050">
                <a:latin typeface="+mn-ea"/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7978388" y="1572217"/>
              <a:ext cx="393056" cy="303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 smtClean="0">
                  <a:latin typeface="+mn-ea"/>
                </a:rPr>
                <a:t>7</a:t>
              </a:r>
              <a:r>
                <a:rPr lang="ko-KR" altLang="en-US" sz="1050" smtClean="0">
                  <a:latin typeface="+mn-ea"/>
                </a:rPr>
                <a:t>월</a:t>
              </a:r>
              <a:endParaRPr lang="ko-KR" altLang="en-US" sz="1050"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51189" y="1306641"/>
              <a:ext cx="4539239" cy="312769"/>
            </a:xfrm>
            <a:prstGeom prst="rect">
              <a:avLst/>
            </a:prstGeom>
            <a:noFill/>
          </p:spPr>
          <p:txBody>
            <a:bodyPr wrap="square" lIns="72000" tIns="36000" rIns="36000" bIns="36000" rtlCol="0">
              <a:spAutoFit/>
            </a:bodyPr>
            <a:lstStyle/>
            <a:p>
              <a:pPr marL="180975" lvl="1" indent="-180975">
                <a:lnSpc>
                  <a:spcPct val="120000"/>
                </a:lnSpc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altLang="ko-KR" sz="13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1300" b="1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개월동안 데이터 탐색 및 불량 원인 분석</a:t>
              </a:r>
              <a:endPara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20808" y="3032001"/>
            <a:ext cx="421054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1" indent="-180975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목표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달성 필요 데이터 정의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</a:rPr>
              <a:t>추가 수집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필요성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제시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8022" y="1650791"/>
            <a:ext cx="399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등급별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ㅇㅇㅇ의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적정 조건 검증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단선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</a:rPr>
              <a:t>로트를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 통한 유의한 의미 분석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8497" y="2269916"/>
            <a:ext cx="399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설비조건 데이터와 품질검사 데이터 간 상관성 분석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ㅇㅇㅇ에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문제가 있었던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</a:rPr>
              <a:t>보빈들의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 특징 파악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2033" y="177204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bg2">
                    <a:lumMod val="25000"/>
                  </a:schemeClr>
                </a:solidFill>
              </a:rPr>
              <a:t>ㅇㅇㅇ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2033" y="237211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bg2">
                    <a:lumMod val="25000"/>
                  </a:schemeClr>
                </a:solidFill>
              </a:rPr>
              <a:t>ㅇㅇㅇ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420858" y="1807892"/>
            <a:ext cx="3862724" cy="2021158"/>
            <a:chOff x="547351" y="1679819"/>
            <a:chExt cx="4209160" cy="1838005"/>
          </a:xfrm>
        </p:grpSpPr>
        <p:sp>
          <p:nvSpPr>
            <p:cNvPr id="58" name="직사각형 57"/>
            <p:cNvSpPr/>
            <p:nvPr/>
          </p:nvSpPr>
          <p:spPr>
            <a:xfrm>
              <a:off x="2457654" y="2582500"/>
              <a:ext cx="1083232" cy="24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프로젝트 수행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457654" y="2832306"/>
              <a:ext cx="1083232" cy="662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ㅇㅇㅇ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47351" y="2582500"/>
              <a:ext cx="1310711" cy="2431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프로젝트 담당자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47351" y="2832306"/>
              <a:ext cx="1310711" cy="6855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err="1" smtClean="0">
                  <a:solidFill>
                    <a:schemeClr val="tx1"/>
                  </a:solidFill>
                </a:rPr>
                <a:t>ㅇㅇㅇ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/>
            <p:cNvCxnSpPr>
              <a:stCxn id="60" idx="3"/>
              <a:endCxn id="58" idx="1"/>
            </p:cNvCxnSpPr>
            <p:nvPr/>
          </p:nvCxnSpPr>
          <p:spPr>
            <a:xfrm>
              <a:off x="1858062" y="2704095"/>
              <a:ext cx="599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854658" y="1679819"/>
              <a:ext cx="2554204" cy="492995"/>
              <a:chOff x="1104152" y="2125610"/>
              <a:chExt cx="1271955" cy="87336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04152" y="2125610"/>
                <a:ext cx="1271955" cy="4308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tx1"/>
                    </a:solidFill>
                  </a:rPr>
                  <a:t>프로젝트 책임자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104152" y="2568155"/>
                <a:ext cx="1271955" cy="4308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ㅇㅇㅇ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직선 연결선 63"/>
            <p:cNvCxnSpPr>
              <a:stCxn id="74" idx="2"/>
            </p:cNvCxnSpPr>
            <p:nvPr/>
          </p:nvCxnSpPr>
          <p:spPr>
            <a:xfrm flipH="1">
              <a:off x="2127742" y="2172814"/>
              <a:ext cx="4018" cy="5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3866766" y="2210288"/>
              <a:ext cx="889745" cy="2431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2</a:t>
              </a:r>
              <a:r>
                <a:rPr lang="ko-KR" altLang="en-US" sz="900">
                  <a:solidFill>
                    <a:schemeClr val="tx1"/>
                  </a:solidFill>
                </a:rPr>
                <a:t>선지원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66766" y="2460094"/>
              <a:ext cx="889745" cy="8777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ㅇㅇㅇ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2133203" y="2331883"/>
              <a:ext cx="172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3925254" y="1687883"/>
              <a:ext cx="611457" cy="411708"/>
              <a:chOff x="232485" y="1969237"/>
              <a:chExt cx="611457" cy="411708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32485" y="1969237"/>
                <a:ext cx="611456" cy="2009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ㅇㅇㅇ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32486" y="2179962"/>
                <a:ext cx="611456" cy="2009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ㅇㅇㅇ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372539" y="2224427"/>
              <a:ext cx="760121" cy="2751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/>
                <a:t>↑ Report </a:t>
              </a:r>
              <a:r>
                <a:rPr lang="en-US" altLang="ko-KR" sz="900" dirty="0"/>
                <a:t>to</a:t>
              </a:r>
              <a:endParaRPr lang="ko-KR" altLang="en-US" sz="9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754992" y="2280112"/>
              <a:ext cx="814621" cy="2751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/>
                <a:t>← Support to</a:t>
              </a:r>
              <a:endParaRPr lang="ko-KR" altLang="en-US" sz="9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57231" y="813098"/>
            <a:ext cx="38749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과제 목표 및 일정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77" name="그룹 76"/>
          <p:cNvGrpSpPr/>
          <p:nvPr/>
        </p:nvGrpSpPr>
        <p:grpSpPr>
          <a:xfrm>
            <a:off x="5126142" y="833613"/>
            <a:ext cx="4250629" cy="350865"/>
            <a:chOff x="5126142" y="833613"/>
            <a:chExt cx="4250629" cy="350865"/>
          </a:xfrm>
        </p:grpSpPr>
        <p:sp>
          <p:nvSpPr>
            <p:cNvPr id="78" name="TextBox 77"/>
            <p:cNvSpPr txBox="1"/>
            <p:nvPr/>
          </p:nvSpPr>
          <p:spPr>
            <a:xfrm>
              <a:off x="5372839" y="833613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과제 일정 및 수행 인원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94" name="TextBox 93"/>
          <p:cNvSpPr txBox="1"/>
          <p:nvPr/>
        </p:nvSpPr>
        <p:spPr>
          <a:xfrm>
            <a:off x="5243756" y="4001291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ㅇㅇㅇ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프로젝트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수행 인력과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ㅇㅇ프로젝트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담당자 협업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– 1) </a:t>
            </a:r>
            <a:r>
              <a:rPr lang="ko-KR" altLang="en-US" dirty="0" smtClean="0">
                <a:latin typeface="+mj-ea"/>
              </a:rPr>
              <a:t>데이터를 연결하고 이해하였습니다</a:t>
            </a:r>
            <a:r>
              <a:rPr lang="en-US" altLang="ko-KR" dirty="0" smtClean="0">
                <a:latin typeface="+mj-ea"/>
              </a:rPr>
              <a:t>. </a:t>
            </a:r>
            <a:endParaRPr lang="en-US" altLang="ko-KR" dirty="0">
              <a:latin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231" y="813098"/>
            <a:ext cx="38749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데이터 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전처리 및 마트 구축</a:t>
            </a:r>
          </a:p>
        </p:txBody>
      </p:sp>
      <p:cxnSp>
        <p:nvCxnSpPr>
          <p:cNvPr id="76" name="직선 연결선 75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77" name="그룹 76"/>
          <p:cNvGrpSpPr/>
          <p:nvPr/>
        </p:nvGrpSpPr>
        <p:grpSpPr>
          <a:xfrm>
            <a:off x="5126142" y="833613"/>
            <a:ext cx="4250629" cy="325924"/>
            <a:chOff x="5126142" y="833613"/>
            <a:chExt cx="4250629" cy="325924"/>
          </a:xfrm>
        </p:grpSpPr>
        <p:sp>
          <p:nvSpPr>
            <p:cNvPr id="78" name="TextBox 77"/>
            <p:cNvSpPr txBox="1"/>
            <p:nvPr/>
          </p:nvSpPr>
          <p:spPr>
            <a:xfrm>
              <a:off x="5372839" y="833613"/>
              <a:ext cx="3874925" cy="3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err="1">
                  <a:solidFill>
                    <a:prstClr val="black"/>
                  </a:solidFill>
                  <a:latin typeface="맑은 고딕" panose="020B0503020000020004" pitchFamily="50" charset="-127"/>
                </a:rPr>
                <a:t>결측치</a:t>
              </a:r>
              <a:r>
                <a:rPr kumimoji="1" lang="ko-KR" alt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 보정 및 변수 명세 파악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320187" y="1239264"/>
            <a:ext cx="4357321" cy="552835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데이터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』,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err="1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로트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데이터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』,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데이터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를 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Lot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번호로 연결하여 분석 마트 구축 완료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867889" y="1966807"/>
            <a:ext cx="16660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『</a:t>
            </a:r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ㅇㅇㅇ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데이터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』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18/01/01/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~ 20/06/01</a:t>
            </a:r>
          </a:p>
          <a:p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ㅇㅇㅇ행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X 30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열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67889" y="2624032"/>
            <a:ext cx="16660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『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단선 발생 </a:t>
            </a:r>
            <a:r>
              <a:rPr lang="ko-KR" altLang="en-US" sz="1050" dirty="0" err="1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로트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 데이터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』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18/01/06 ~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19/12/07</a:t>
            </a:r>
          </a:p>
          <a:p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ㅇㅇㅇ행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X </a:t>
            </a:r>
            <a:r>
              <a:rPr lang="en-US" altLang="ko-KR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열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89750"/>
              </p:ext>
            </p:extLst>
          </p:nvPr>
        </p:nvGraphicFramePr>
        <p:xfrm>
          <a:off x="813266" y="3401231"/>
          <a:ext cx="1825264" cy="38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04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Lot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x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합격여부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44"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 smtClean="0">
                        <a:solidFill>
                          <a:prstClr val="black"/>
                        </a:solidFill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TextBox 113"/>
          <p:cNvSpPr txBox="1"/>
          <p:nvPr/>
        </p:nvSpPr>
        <p:spPr>
          <a:xfrm>
            <a:off x="2877414" y="3303238"/>
            <a:ext cx="16660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『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화학성분 데이터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  <a:sym typeface="Wingdings" panose="05000000000000000000" pitchFamily="2" charset="2"/>
              </a:rPr>
              <a:t>』</a:t>
            </a:r>
            <a:endParaRPr lang="en-US" altLang="ko-KR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18/01/01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~ 20/06/15</a:t>
            </a:r>
          </a:p>
          <a:p>
            <a:r>
              <a:rPr lang="ko-KR" altLang="en-US" sz="105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ㅇㅇㅇ행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X 19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열</a:t>
            </a:r>
          </a:p>
        </p:txBody>
      </p:sp>
      <p:cxnSp>
        <p:nvCxnSpPr>
          <p:cNvPr id="3" name="구부러진 연결선 2"/>
          <p:cNvCxnSpPr>
            <a:stCxn id="19" idx="3"/>
            <a:endCxn id="4" idx="0"/>
          </p:cNvCxnSpPr>
          <p:nvPr/>
        </p:nvCxnSpPr>
        <p:spPr>
          <a:xfrm rot="16200000" flipH="1">
            <a:off x="1256019" y="1961964"/>
            <a:ext cx="159965" cy="13380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971675" y="2710959"/>
            <a:ext cx="66675" cy="66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7225" y="2494083"/>
            <a:ext cx="66675" cy="66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04875" y="3349870"/>
            <a:ext cx="66675" cy="66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>
            <a:stCxn id="20" idx="7"/>
            <a:endCxn id="25" idx="3"/>
          </p:cNvCxnSpPr>
          <p:nvPr/>
        </p:nvCxnSpPr>
        <p:spPr>
          <a:xfrm rot="5400000" flipH="1" flipV="1">
            <a:off x="1429609" y="2741129"/>
            <a:ext cx="150682" cy="10863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038350" y="3152041"/>
            <a:ext cx="66675" cy="66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0307" y="3924252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총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ㅇㅇㅇ행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X 50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열 데이터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마트 구축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8836" y="1518576"/>
            <a:ext cx="4504924" cy="349702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lvl="1"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ㅇㅇ등급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산정 변수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ㅇㅇ개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25101" y="1911256"/>
            <a:ext cx="598844" cy="1885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38187" y="1911256"/>
            <a:ext cx="598844" cy="1885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81644" y="1911256"/>
            <a:ext cx="598844" cy="1885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68559" y="2409325"/>
            <a:ext cx="598844" cy="188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j-ea"/>
                <a:ea typeface="+mj-ea"/>
              </a:rPr>
              <a:t>ㅇㅇ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12014" y="2409325"/>
            <a:ext cx="598844" cy="188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j-ea"/>
                <a:ea typeface="+mj-ea"/>
              </a:rPr>
              <a:t>ㅇㅇ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81644" y="2409325"/>
            <a:ext cx="598844" cy="188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endParaRPr lang="ko-KR" altLang="en-US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hlinkClick r:id="" action="ppaction://noaction"/>
          </p:cNvPr>
          <p:cNvSpPr/>
          <p:nvPr/>
        </p:nvSpPr>
        <p:spPr>
          <a:xfrm>
            <a:off x="5638187" y="2418755"/>
            <a:ext cx="598844" cy="188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endParaRPr lang="ko-KR" altLang="en-US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25101" y="2409325"/>
            <a:ext cx="598844" cy="1885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ㅇㅇ</a:t>
            </a:r>
            <a:endParaRPr lang="ko-KR" altLang="en-US" sz="10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68559" y="2160089"/>
            <a:ext cx="598844" cy="1885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>
            <a:hlinkClick r:id="" action="ppaction://noaction"/>
          </p:cNvPr>
          <p:cNvSpPr/>
          <p:nvPr/>
        </p:nvSpPr>
        <p:spPr>
          <a:xfrm>
            <a:off x="8212014" y="2160089"/>
            <a:ext cx="598844" cy="1885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72495" y="1914106"/>
            <a:ext cx="598844" cy="1885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48596" y="2157441"/>
            <a:ext cx="1867257" cy="188596"/>
            <a:chOff x="7758751" y="1726618"/>
            <a:chExt cx="1867257" cy="188596"/>
          </a:xfrm>
        </p:grpSpPr>
        <p:sp>
          <p:nvSpPr>
            <p:cNvPr id="30" name="직사각형 29"/>
            <p:cNvSpPr/>
            <p:nvPr/>
          </p:nvSpPr>
          <p:spPr>
            <a:xfrm>
              <a:off x="8383709" y="1726618"/>
              <a:ext cx="598844" cy="1885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027164" y="1726618"/>
              <a:ext cx="598844" cy="1885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758751" y="1726618"/>
              <a:ext cx="598844" cy="1885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199986" y="1913905"/>
            <a:ext cx="598844" cy="188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j-ea"/>
                <a:ea typeface="+mj-ea"/>
              </a:rPr>
              <a:t>ㅇㅇ</a:t>
            </a: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841163" y="1916344"/>
            <a:ext cx="598844" cy="188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j-ea"/>
                <a:ea typeface="+mj-ea"/>
              </a:rPr>
              <a:t>ㅇㅇ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55728" y="2154535"/>
            <a:ext cx="598844" cy="188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j-ea"/>
                <a:ea typeface="+mj-ea"/>
              </a:rPr>
              <a:t>ㅇㅇ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787" y="1239264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데이터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』: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시스템에서 추출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2246" y="2691061"/>
            <a:ext cx="4504924" cy="349702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lvl="1"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등급 산정에 들어가지 않는 측정값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ㅇ개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08389" y="3070858"/>
            <a:ext cx="3448320" cy="372622"/>
            <a:chOff x="5339257" y="4204019"/>
            <a:chExt cx="3793152" cy="409884"/>
          </a:xfrm>
        </p:grpSpPr>
        <p:sp>
          <p:nvSpPr>
            <p:cNvPr id="52" name="직사각형 51"/>
            <p:cNvSpPr/>
            <p:nvPr/>
          </p:nvSpPr>
          <p:spPr>
            <a:xfrm>
              <a:off x="6886369" y="4433903"/>
              <a:ext cx="72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659914" y="4433903"/>
              <a:ext cx="72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339277" y="4433903"/>
              <a:ext cx="72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</a:t>
              </a:r>
              <a:endParaRPr lang="en-US" altLang="ko-KR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112823" y="4433903"/>
              <a:ext cx="72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</a:t>
              </a:r>
              <a:endParaRPr lang="en-US" altLang="ko-KR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412409" y="4204019"/>
              <a:ext cx="72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107545" y="4204019"/>
              <a:ext cx="720000" cy="1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</a:t>
              </a:r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644121" y="4204019"/>
              <a:ext cx="72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en-US" altLang="ko-KR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직사각형 58">
              <a:hlinkClick r:id="" action="ppaction://noaction"/>
            </p:cNvPr>
            <p:cNvSpPr/>
            <p:nvPr/>
          </p:nvSpPr>
          <p:spPr>
            <a:xfrm>
              <a:off x="5339257" y="4204019"/>
              <a:ext cx="72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75833" y="4204019"/>
              <a:ext cx="72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2" name="직사각형 61">
            <a:hlinkClick r:id="" action="ppaction://noaction"/>
          </p:cNvPr>
          <p:cNvSpPr/>
          <p:nvPr/>
        </p:nvSpPr>
        <p:spPr>
          <a:xfrm>
            <a:off x="5499916" y="4127080"/>
            <a:ext cx="1049840" cy="18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ddd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고객사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직사각형 62">
            <a:hlinkClick r:id="" action="ppaction://noaction"/>
          </p:cNvPr>
          <p:cNvSpPr/>
          <p:nvPr/>
        </p:nvSpPr>
        <p:spPr>
          <a:xfrm>
            <a:off x="6686058" y="4130448"/>
            <a:ext cx="1049840" cy="18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+mj-ea"/>
                <a:ea typeface="+mj-ea"/>
              </a:rPr>
              <a:t>ㅇㅇ여부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71587" y="4471105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데이터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』: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코일별로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검사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5" name="직사각형 64">
            <a:hlinkClick r:id="" action="ppaction://noaction"/>
          </p:cNvPr>
          <p:cNvSpPr/>
          <p:nvPr/>
        </p:nvSpPr>
        <p:spPr>
          <a:xfrm>
            <a:off x="5423148" y="4849251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직사각형 65">
            <a:hlinkClick r:id="" action="ppaction://noaction"/>
          </p:cNvPr>
          <p:cNvSpPr/>
          <p:nvPr/>
        </p:nvSpPr>
        <p:spPr>
          <a:xfrm>
            <a:off x="6115875" y="4849251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직사각형 66">
            <a:hlinkClick r:id="" action="ppaction://noaction"/>
          </p:cNvPr>
          <p:cNvSpPr/>
          <p:nvPr/>
        </p:nvSpPr>
        <p:spPr>
          <a:xfrm>
            <a:off x="6808603" y="4849251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>
            <a:hlinkClick r:id="" action="ppaction://noaction"/>
          </p:cNvPr>
          <p:cNvSpPr/>
          <p:nvPr/>
        </p:nvSpPr>
        <p:spPr>
          <a:xfrm>
            <a:off x="7501330" y="4849251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>
            <a:hlinkClick r:id="" action="ppaction://noaction"/>
          </p:cNvPr>
          <p:cNvSpPr/>
          <p:nvPr/>
        </p:nvSpPr>
        <p:spPr>
          <a:xfrm>
            <a:off x="8194057" y="4849251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직사각형 69">
            <a:hlinkClick r:id="" action="ppaction://noaction"/>
          </p:cNvPr>
          <p:cNvSpPr/>
          <p:nvPr/>
        </p:nvSpPr>
        <p:spPr>
          <a:xfrm>
            <a:off x="5427346" y="505497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>
            <a:hlinkClick r:id="" action="ppaction://noaction"/>
          </p:cNvPr>
          <p:cNvSpPr/>
          <p:nvPr/>
        </p:nvSpPr>
        <p:spPr>
          <a:xfrm>
            <a:off x="6120073" y="505497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직사각형 71">
            <a:hlinkClick r:id="" action="ppaction://noaction"/>
          </p:cNvPr>
          <p:cNvSpPr/>
          <p:nvPr/>
        </p:nvSpPr>
        <p:spPr>
          <a:xfrm>
            <a:off x="6812801" y="505497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직사각형 72">
            <a:hlinkClick r:id="" action="ppaction://noaction"/>
          </p:cNvPr>
          <p:cNvSpPr/>
          <p:nvPr/>
        </p:nvSpPr>
        <p:spPr>
          <a:xfrm>
            <a:off x="7505528" y="505497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직사각형 73">
            <a:hlinkClick r:id="" action="ppaction://noaction"/>
          </p:cNvPr>
          <p:cNvSpPr/>
          <p:nvPr/>
        </p:nvSpPr>
        <p:spPr>
          <a:xfrm>
            <a:off x="8198255" y="505497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>
            <a:hlinkClick r:id="" action="ppaction://noaction"/>
          </p:cNvPr>
          <p:cNvSpPr/>
          <p:nvPr/>
        </p:nvSpPr>
        <p:spPr>
          <a:xfrm>
            <a:off x="5431544" y="526069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>
            <a:hlinkClick r:id="" action="ppaction://noaction"/>
          </p:cNvPr>
          <p:cNvSpPr/>
          <p:nvPr/>
        </p:nvSpPr>
        <p:spPr>
          <a:xfrm>
            <a:off x="6124272" y="526069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직사각형 82">
            <a:hlinkClick r:id="" action="ppaction://noaction"/>
          </p:cNvPr>
          <p:cNvSpPr/>
          <p:nvPr/>
        </p:nvSpPr>
        <p:spPr>
          <a:xfrm>
            <a:off x="6816999" y="526069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직사각형 83">
            <a:hlinkClick r:id="" action="ppaction://noaction"/>
          </p:cNvPr>
          <p:cNvSpPr/>
          <p:nvPr/>
        </p:nvSpPr>
        <p:spPr>
          <a:xfrm>
            <a:off x="7509726" y="526069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>
            <a:hlinkClick r:id="" action="ppaction://noaction"/>
          </p:cNvPr>
          <p:cNvSpPr/>
          <p:nvPr/>
        </p:nvSpPr>
        <p:spPr>
          <a:xfrm>
            <a:off x="8202454" y="5260690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직사각형 85">
            <a:hlinkClick r:id="" action="ppaction://noaction"/>
          </p:cNvPr>
          <p:cNvSpPr/>
          <p:nvPr/>
        </p:nvSpPr>
        <p:spPr>
          <a:xfrm>
            <a:off x="8878065" y="4842954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직사각형 86">
            <a:hlinkClick r:id="" action="ppaction://noaction"/>
          </p:cNvPr>
          <p:cNvSpPr/>
          <p:nvPr/>
        </p:nvSpPr>
        <p:spPr>
          <a:xfrm>
            <a:off x="8878065" y="5050772"/>
            <a:ext cx="654545" cy="1636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ㅇㅇ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직사각형 87">
            <a:hlinkClick r:id="" action="ppaction://noaction"/>
          </p:cNvPr>
          <p:cNvSpPr/>
          <p:nvPr/>
        </p:nvSpPr>
        <p:spPr>
          <a:xfrm>
            <a:off x="8878065" y="5250598"/>
            <a:ext cx="654545" cy="163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합격여부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608196" y="3482044"/>
            <a:ext cx="2753516" cy="171450"/>
            <a:chOff x="5467519" y="6514972"/>
            <a:chExt cx="2753516" cy="207455"/>
          </a:xfrm>
        </p:grpSpPr>
        <p:sp>
          <p:nvSpPr>
            <p:cNvPr id="47" name="직사각형 46"/>
            <p:cNvSpPr/>
            <p:nvPr/>
          </p:nvSpPr>
          <p:spPr>
            <a:xfrm>
              <a:off x="6864043" y="6514972"/>
              <a:ext cx="658729" cy="2074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+mj-ea"/>
                  <a:ea typeface="+mj-ea"/>
                </a:rPr>
                <a:t>Lot</a:t>
              </a:r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번호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467519" y="6514972"/>
              <a:ext cx="658729" cy="2074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날짜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165781" y="6514972"/>
              <a:ext cx="658729" cy="2074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시간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62306" y="6514972"/>
              <a:ext cx="658729" cy="2074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ㅇㅇ부</a:t>
              </a:r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114926" y="3774380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『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발생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로트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데이터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』: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단선 발생 여부 엑셀 기록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6897" y="1749642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*</a:t>
            </a:r>
            <a:endParaRPr lang="ko-KR" altLang="en-US" sz="11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6225290" y="174378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*</a:t>
            </a:r>
            <a:endParaRPr lang="ko-KR" altLang="en-US" sz="11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6852475" y="1737918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*</a:t>
            </a:r>
            <a:endParaRPr lang="ko-KR" altLang="en-US" sz="11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7479660" y="1732056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*</a:t>
            </a:r>
            <a:endParaRPr lang="ko-KR" altLang="en-US" sz="11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7640853" y="2904364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*</a:t>
            </a:r>
            <a:endParaRPr lang="ko-KR" altLang="en-US" sz="11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8347169" y="2880918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*</a:t>
            </a:r>
            <a:endParaRPr lang="ko-KR" altLang="en-US" sz="11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934539" y="5750141"/>
            <a:ext cx="2536470" cy="230832"/>
            <a:chOff x="6996085" y="5609464"/>
            <a:chExt cx="2536470" cy="230832"/>
          </a:xfrm>
        </p:grpSpPr>
        <p:grpSp>
          <p:nvGrpSpPr>
            <p:cNvPr id="155" name="그룹 154"/>
            <p:cNvGrpSpPr/>
            <p:nvPr/>
          </p:nvGrpSpPr>
          <p:grpSpPr>
            <a:xfrm>
              <a:off x="8048609" y="5654826"/>
              <a:ext cx="1483946" cy="119584"/>
              <a:chOff x="5233059" y="1015377"/>
              <a:chExt cx="2935942" cy="207455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5233059" y="1015377"/>
                <a:ext cx="658729" cy="2074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smtClean="0">
                    <a:solidFill>
                      <a:schemeClr val="tx1"/>
                    </a:solidFill>
                    <a:latin typeface="+mj-ea"/>
                    <a:ea typeface="+mj-ea"/>
                  </a:rPr>
                  <a:t>명목</a:t>
                </a:r>
                <a:endParaRPr lang="ko-KR" altLang="en-US" sz="6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5992130" y="1015377"/>
                <a:ext cx="658729" cy="2074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서열</a:t>
                </a:r>
                <a:endParaRPr lang="ko-KR" altLang="en-US" sz="6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6751201" y="1015377"/>
                <a:ext cx="658729" cy="20745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등간</a:t>
                </a:r>
                <a:endParaRPr lang="ko-KR" altLang="en-US" sz="6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7510272" y="1015377"/>
                <a:ext cx="658729" cy="20745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latin typeface="+mn-ea"/>
                  </a:rPr>
                  <a:t>비율</a:t>
                </a:r>
                <a:endParaRPr lang="ko-KR" altLang="en-US" sz="6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22" name="직사각형 121"/>
            <p:cNvSpPr/>
            <p:nvPr/>
          </p:nvSpPr>
          <p:spPr>
            <a:xfrm>
              <a:off x="6996085" y="5609464"/>
              <a:ext cx="9861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solidFill>
                    <a:schemeClr val="bg2">
                      <a:lumMod val="25000"/>
                    </a:schemeClr>
                  </a:solidFill>
                  <a:sym typeface="Wingdings" panose="05000000000000000000" pitchFamily="2" charset="2"/>
                </a:rPr>
                <a:t>*</a:t>
              </a:r>
              <a:r>
                <a:rPr lang="ko-KR" altLang="en-US" sz="900" smtClean="0">
                  <a:solidFill>
                    <a:schemeClr val="bg2">
                      <a:lumMod val="25000"/>
                    </a:schemeClr>
                  </a:solidFill>
                  <a:sym typeface="Wingdings" panose="05000000000000000000" pitchFamily="2" charset="2"/>
                </a:rPr>
                <a:t>는 결측치 보정</a:t>
              </a:r>
              <a:endParaRPr lang="ko-KR" altLang="en-US" sz="900" dirty="0"/>
            </a:p>
          </p:txBody>
        </p:sp>
      </p:grp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25842"/>
              </p:ext>
            </p:extLst>
          </p:nvPr>
        </p:nvGraphicFramePr>
        <p:xfrm>
          <a:off x="577041" y="4419473"/>
          <a:ext cx="3261533" cy="1369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ㅇㅇㅇ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ㅇㅇ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ㅇㅇㅇ</a:t>
                      </a:r>
                      <a:endParaRPr lang="ko-KR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07">
                <a:tc rowSpan="6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900" kern="120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는</a:t>
                      </a: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Lot </a:t>
                      </a:r>
                    </a:p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번호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ㅇㅇㅇ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합격</a:t>
                      </a: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ㅇㅇㅇㅇ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단선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ㅇㅇㅇ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불합격</a:t>
                      </a: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단선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ㅇㅇㅇㅇㅇ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결측</a:t>
                      </a: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ㅇㅇㅇㅇ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4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단선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36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ㅇㅇㅇ</a:t>
                      </a:r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단선 </a:t>
                      </a:r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</a:t>
                      </a:r>
                      <a:endParaRPr lang="ko-KR" altLang="en-US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검사 수행 </a:t>
                      </a:r>
                      <a:r>
                        <a:rPr lang="ko-KR" altLang="en-US" sz="900" kern="12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ㅇㅇㅇ</a:t>
                      </a:r>
                      <a:endParaRPr lang="en-US" altLang="ko-KR" sz="900" kern="12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6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</a:t>
            </a:r>
            <a:r>
              <a:rPr lang="en-US" altLang="ko-KR" dirty="0" smtClean="0">
                <a:latin typeface="+mj-ea"/>
              </a:rPr>
              <a:t>2) </a:t>
            </a:r>
            <a:r>
              <a:rPr lang="ko-KR" altLang="en-US" dirty="0" smtClean="0">
                <a:latin typeface="+mj-ea"/>
              </a:rPr>
              <a:t>데이터에 귀를 </a:t>
            </a:r>
            <a:r>
              <a:rPr lang="ko-KR" altLang="en-US" dirty="0" err="1" smtClean="0">
                <a:latin typeface="+mj-ea"/>
              </a:rPr>
              <a:t>귀울여</a:t>
            </a:r>
            <a:r>
              <a:rPr lang="ko-KR" altLang="en-US" dirty="0" smtClean="0">
                <a:latin typeface="+mj-ea"/>
              </a:rPr>
              <a:t> 보았습니다</a:t>
            </a:r>
            <a:r>
              <a:rPr lang="en-US" altLang="ko-KR" dirty="0" smtClean="0">
                <a:latin typeface="+mj-ea"/>
              </a:rPr>
              <a:t>. (1/2) </a:t>
            </a:r>
            <a:endParaRPr lang="en-US" altLang="ko-KR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231" y="813098"/>
            <a:ext cx="38749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각 변수들의 기술 통계 분석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0187" y="1239264"/>
            <a:ext cx="4357321" cy="28910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ㅇㅇ최대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최소 데이터 분포 확인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이상치 제거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" t="17603" r="3307" b="18989"/>
          <a:stretch/>
        </p:blipFill>
        <p:spPr>
          <a:xfrm>
            <a:off x="1354013" y="1652954"/>
            <a:ext cx="2400301" cy="82647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31133" y="1749642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ㅇㅇ최대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575530" y="2157019"/>
            <a:ext cx="8579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ㅇㅇ경최소</a:t>
            </a:r>
            <a:endParaRPr lang="ko-KR" altLang="en-US" sz="1050" dirty="0"/>
          </a:p>
        </p:txBody>
      </p:sp>
      <p:grpSp>
        <p:nvGrpSpPr>
          <p:cNvPr id="3" name="그룹 2"/>
          <p:cNvGrpSpPr/>
          <p:nvPr/>
        </p:nvGrpSpPr>
        <p:grpSpPr>
          <a:xfrm>
            <a:off x="1414601" y="2440641"/>
            <a:ext cx="2392233" cy="230832"/>
            <a:chOff x="1089286" y="2743173"/>
            <a:chExt cx="2392233" cy="307237"/>
          </a:xfrm>
        </p:grpSpPr>
        <p:sp>
          <p:nvSpPr>
            <p:cNvPr id="16" name="직사각형 15"/>
            <p:cNvSpPr/>
            <p:nvPr/>
          </p:nvSpPr>
          <p:spPr>
            <a:xfrm>
              <a:off x="1089286" y="2743173"/>
              <a:ext cx="248786" cy="30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5</a:t>
              </a:r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57421" y="2743173"/>
              <a:ext cx="312906" cy="30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10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94485" y="2743173"/>
              <a:ext cx="312906" cy="30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15</a:t>
              </a:r>
              <a:endParaRPr lang="ko-KR" altLang="en-US" sz="9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31549" y="2743173"/>
              <a:ext cx="312906" cy="30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20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68613" y="2743173"/>
              <a:ext cx="312906" cy="30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25</a:t>
              </a:r>
              <a:endParaRPr lang="ko-KR" altLang="en-US" sz="9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3117" y="2877563"/>
            <a:ext cx="4357321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각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전체 통계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&amp;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규격 통과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Lot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의 통계를 비교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06746"/>
              </p:ext>
            </p:extLst>
          </p:nvPr>
        </p:nvGraphicFramePr>
        <p:xfrm>
          <a:off x="543796" y="3556286"/>
          <a:ext cx="3908665" cy="12443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8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Fe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 포함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 통과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+mn-ea"/>
                          <a:ea typeface="+mn-ea"/>
                        </a:rPr>
                        <a:t>평균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b="1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중앙값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최소값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7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개수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89438" y="3124152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ㅇㅇ은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등급 레벨에 상관없이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ㅇㅇ이하면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통과임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3577" y="4938300"/>
            <a:ext cx="4433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실제 다른 규격으로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1,2,3,4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등급을 나뉘어져 평균을 계산해 보면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각 등급별 평균이 상이함을 확인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따라서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ㅇㅇ에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대한 규격을 보다 상세화 필요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126142" y="833613"/>
            <a:ext cx="4250629" cy="325924"/>
            <a:chOff x="5126142" y="833613"/>
            <a:chExt cx="4250629" cy="325924"/>
          </a:xfrm>
        </p:grpSpPr>
        <p:sp>
          <p:nvSpPr>
            <p:cNvPr id="88" name="TextBox 87"/>
            <p:cNvSpPr txBox="1"/>
            <p:nvPr/>
          </p:nvSpPr>
          <p:spPr>
            <a:xfrm>
              <a:off x="5372839" y="833613"/>
              <a:ext cx="3874925" cy="3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인자간 상관성 분석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21" name="TextBox 120"/>
          <p:cNvSpPr txBox="1"/>
          <p:nvPr/>
        </p:nvSpPr>
        <p:spPr>
          <a:xfrm>
            <a:off x="5310043" y="4622257"/>
            <a:ext cx="4504924" cy="349702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71450" lvl="1" indent="-1714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ㅇㅇ는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장입재별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상관성이 높은 경우와 그렇지 않은 경우 존재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25" name="직사각형 124">
            <a:hlinkClick r:id="rId3" action="ppaction://hlinksldjump"/>
          </p:cNvPr>
          <p:cNvSpPr/>
          <p:nvPr/>
        </p:nvSpPr>
        <p:spPr>
          <a:xfrm>
            <a:off x="3959469" y="3238501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규격상세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20787" y="1239264"/>
            <a:ext cx="45049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변수들 간의 상관성은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90680"/>
              </p:ext>
            </p:extLst>
          </p:nvPr>
        </p:nvGraphicFramePr>
        <p:xfrm>
          <a:off x="5261834" y="1988778"/>
          <a:ext cx="4253078" cy="2520199"/>
        </p:xfrm>
        <a:graphic>
          <a:graphicData uri="http://schemas.openxmlformats.org/drawingml/2006/table">
            <a:tbl>
              <a:tblPr firstRow="1" firstCol="1" bandRow="1"/>
              <a:tblGrid>
                <a:gridCol w="885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22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X1</a:t>
                      </a:r>
                      <a:endParaRPr lang="ko-KR" sz="10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X2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상관계수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1.000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너무 미비하여 생긴 오류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1.000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총중량은</a:t>
                      </a:r>
                      <a:r>
                        <a:rPr lang="ko-KR" altLang="en-US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="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실중량</a:t>
                      </a:r>
                      <a:r>
                        <a:rPr lang="ko-KR" altLang="en-US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기반 측정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-0.992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0.911</a:t>
                      </a:r>
                      <a:endParaRPr lang="en-US" altLang="ko-KR" sz="10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예상하지 못 한 값</a:t>
                      </a:r>
                      <a:endParaRPr lang="en-US" altLang="ko-KR" sz="1000" b="1" kern="100" baseline="300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0.870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0.869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당연한 값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-0.864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0.815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당연한 값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0.777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81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0.687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0.576</a:t>
                      </a: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en-US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77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0.575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00" baseline="300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252419" y="1565571"/>
            <a:ext cx="431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상관성이 큰 순서대로 나열하면 다음과 같음</a:t>
            </a:r>
            <a:endParaRPr lang="ko-KR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6371"/>
              </p:ext>
            </p:extLst>
          </p:nvPr>
        </p:nvGraphicFramePr>
        <p:xfrm>
          <a:off x="5532582" y="4984461"/>
          <a:ext cx="3999344" cy="1286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7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ㅇㅇㅇ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개수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상관계수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748">
                <a:tc>
                  <a:txBody>
                    <a:bodyPr/>
                    <a:lstStyle/>
                    <a:p>
                      <a:pPr algn="ct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748">
                <a:tc>
                  <a:txBody>
                    <a:bodyPr/>
                    <a:lstStyle/>
                    <a:p>
                      <a:pPr algn="ct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48">
                <a:tc>
                  <a:txBody>
                    <a:bodyPr/>
                    <a:lstStyle/>
                    <a:p>
                      <a:pPr algn="ct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7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748">
                <a:tc>
                  <a:txBody>
                    <a:bodyPr/>
                    <a:lstStyle/>
                    <a:p>
                      <a:pPr algn="ct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7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나머지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직사각형 27">
            <a:hlinkClick r:id="rId4" action="ppaction://hlinksldjump"/>
          </p:cNvPr>
          <p:cNvSpPr/>
          <p:nvPr/>
        </p:nvSpPr>
        <p:spPr>
          <a:xfrm>
            <a:off x="3809484" y="850903"/>
            <a:ext cx="976619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기술 통계 분석이란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hlinkClick r:id="rId5" action="ppaction://hlinksldjump"/>
          </p:cNvPr>
          <p:cNvSpPr/>
          <p:nvPr/>
        </p:nvSpPr>
        <p:spPr>
          <a:xfrm>
            <a:off x="8479936" y="901705"/>
            <a:ext cx="1181709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</a:t>
            </a:r>
            <a:r>
              <a:rPr lang="ko-KR" altLang="en-US" sz="800" smtClean="0">
                <a:solidFill>
                  <a:schemeClr val="tx1"/>
                </a:solidFill>
              </a:rPr>
              <a:t>인자간 상관분석이란</a:t>
            </a:r>
            <a:r>
              <a:rPr lang="en-US" altLang="ko-KR" sz="800" dirty="0" smtClean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362075" y="2457450"/>
            <a:ext cx="27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</a:t>
            </a:r>
            <a:r>
              <a:rPr lang="en-US" altLang="ko-KR" dirty="0" smtClean="0">
                <a:latin typeface="+mj-ea"/>
              </a:rPr>
              <a:t>2) </a:t>
            </a:r>
            <a:r>
              <a:rPr lang="ko-KR" altLang="en-US" dirty="0" smtClean="0">
                <a:latin typeface="+mj-ea"/>
              </a:rPr>
              <a:t>데이터에 귀를 </a:t>
            </a:r>
            <a:r>
              <a:rPr lang="ko-KR" altLang="en-US" dirty="0" err="1" smtClean="0">
                <a:latin typeface="+mj-ea"/>
              </a:rPr>
              <a:t>귀울여</a:t>
            </a:r>
            <a:r>
              <a:rPr lang="ko-KR" altLang="en-US" dirty="0" smtClean="0">
                <a:latin typeface="+mj-ea"/>
              </a:rPr>
              <a:t> 보았습니다</a:t>
            </a:r>
            <a:r>
              <a:rPr lang="en-US" altLang="ko-KR" dirty="0" smtClean="0">
                <a:latin typeface="+mj-ea"/>
              </a:rPr>
              <a:t>. (2/2) </a:t>
            </a:r>
            <a:endParaRPr lang="en-US" altLang="ko-KR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484" y="813098"/>
            <a:ext cx="426241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</a:rPr>
              <a:t>차분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kumimoji="1" lang="ko-KR" altLang="en-US" sz="1400" b="1">
                <a:solidFill>
                  <a:prstClr val="black"/>
                </a:solidFill>
                <a:latin typeface="맑은 고딕" panose="020B0503020000020004" pitchFamily="50" charset="-127"/>
              </a:rPr>
              <a:t>직전 데이터와의 </a:t>
            </a:r>
            <a:r>
              <a:rPr kumimoji="1" lang="ko-KR" altLang="en-US" sz="14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차이</a:t>
            </a: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) </a:t>
            </a:r>
            <a:r>
              <a:rPr kumimoji="1" lang="ko-KR" altLang="en-US" sz="14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파생변수 분석</a:t>
            </a:r>
            <a:endParaRPr kumimoji="1" lang="ko-KR" altLang="en-US" sz="1400" b="1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51374" y="2314200"/>
            <a:ext cx="4433152" cy="308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기술 </a:t>
            </a:r>
            <a:r>
              <a:rPr lang="ko-KR" altLang="en-US" sz="13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통계분석해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보니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</a:rPr>
              <a:t>최대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</a:rPr>
              <a:t>최소 이상치 확인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959889" y="1363395"/>
            <a:ext cx="1375991" cy="823518"/>
            <a:chOff x="2959889" y="2120776"/>
            <a:chExt cx="1375991" cy="1070570"/>
          </a:xfrm>
        </p:grpSpPr>
        <p:sp>
          <p:nvSpPr>
            <p:cNvPr id="19" name="직사각형 18"/>
            <p:cNvSpPr/>
            <p:nvPr/>
          </p:nvSpPr>
          <p:spPr>
            <a:xfrm>
              <a:off x="2969348" y="2120776"/>
              <a:ext cx="658729" cy="3131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77151" y="2120776"/>
              <a:ext cx="658729" cy="3131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59889" y="2499467"/>
              <a:ext cx="658729" cy="3131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en-US" altLang="ko-KR" sz="8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74264" y="2499467"/>
              <a:ext cx="658729" cy="3131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en-US" altLang="ko-KR" sz="8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66239" y="2878158"/>
              <a:ext cx="658729" cy="3131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  <a:latin typeface="+mn-ea"/>
                </a:rPr>
                <a:t>ㅇㅇ</a:t>
              </a:r>
              <a:endParaRPr lang="en-US" altLang="ko-KR" sz="8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95136" y="1408837"/>
            <a:ext cx="2425155" cy="798656"/>
            <a:chOff x="631357" y="2896962"/>
            <a:chExt cx="3433335" cy="979850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955094" y="3596168"/>
              <a:ext cx="2520000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62549" y="3601266"/>
              <a:ext cx="272143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+mj-ea"/>
                  <a:ea typeface="+mj-ea"/>
                </a:rPr>
                <a:t>a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54448" y="3601266"/>
              <a:ext cx="615765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+mj-ea"/>
                </a:rPr>
                <a:t>a+1</a:t>
              </a:r>
              <a:endParaRPr lang="ko-KR" altLang="en-US" sz="1100" dirty="0">
                <a:latin typeface="+mj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421781" y="3615201"/>
              <a:ext cx="325730" cy="261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>
                  <a:latin typeface="+mj-ea"/>
                  <a:ea typeface="+mj-ea"/>
                </a:rPr>
                <a:t>행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1025200" y="2905750"/>
              <a:ext cx="1" cy="781627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31357" y="2896962"/>
              <a:ext cx="325730" cy="34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solidFill>
                    <a:schemeClr val="bg2">
                      <a:lumMod val="25000"/>
                    </a:schemeClr>
                  </a:solidFill>
                </a:rPr>
                <a:t>값</a:t>
              </a:r>
              <a:endParaRPr lang="ko-KR" altLang="en-US" sz="1100" dirty="0">
                <a:latin typeface="+mj-ea"/>
                <a:ea typeface="+mj-ea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574364" y="3364536"/>
              <a:ext cx="972000" cy="125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5400000">
              <a:off x="2403414" y="3249576"/>
              <a:ext cx="252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1576153" y="3124133"/>
              <a:ext cx="936000" cy="2312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96427" y="3131949"/>
              <a:ext cx="1468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atin typeface="+mj-ea"/>
                </a:rPr>
                <a:t>→ 차분</a:t>
              </a:r>
              <a:endParaRPr lang="ko-KR" altLang="en-US" sz="1000" dirty="0">
                <a:latin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4560" y="2947098"/>
              <a:ext cx="144000" cy="404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▲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31517" y="3178340"/>
              <a:ext cx="144000" cy="404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▲</a:t>
              </a:r>
              <a:endParaRPr lang="ko-KR" altLang="en-US" sz="1400" dirty="0"/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28236"/>
              </p:ext>
            </p:extLst>
          </p:nvPr>
        </p:nvGraphicFramePr>
        <p:xfrm>
          <a:off x="459081" y="2687782"/>
          <a:ext cx="4057502" cy="1080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83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50" b="1" u="none" strike="noStrike" dirty="0" smtClean="0"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평균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시간 차분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fontAlgn="ctr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05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105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fontAlgn="ctr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18</a:t>
                      </a:r>
                      <a:r>
                        <a:rPr lang="ko-KR" altLang="en-US" sz="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</a:t>
                      </a:r>
                      <a:r>
                        <a:rPr lang="ko-KR" altLang="en-US" sz="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시간 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33</a:t>
                      </a:r>
                      <a:r>
                        <a:rPr lang="ko-KR" altLang="en-US" sz="6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err="1" smtClean="0"/>
                        <a:t>ㅇㅇ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smtClean="0"/>
                        <a:t>차분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fontAlgn="ctr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-671</a:t>
                      </a:r>
                      <a:endParaRPr lang="en-US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0.00007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fontAlgn="ctr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691</a:t>
                      </a:r>
                      <a:endParaRPr lang="en-US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err="1" smtClean="0"/>
                        <a:t>ㅇㅇ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smtClean="0"/>
                        <a:t>차분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fontAlgn="ctr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-1,130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0.000272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1,130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err="1" smtClean="0"/>
                        <a:t>ㅇㅇ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ko-KR" altLang="en-US" sz="1050" dirty="0" smtClean="0"/>
                        <a:t>차분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fontAlgn="ctr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-864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0.000091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864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4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err="1" smtClean="0"/>
                        <a:t>ㅇㅇ차분</a:t>
                      </a:r>
                      <a:endParaRPr lang="ko-KR" altLang="en-US" sz="105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fontAlgn="ctr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-23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-0.00007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fontAlgn="ctr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46756" y="3842818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EX&gt; </a:t>
            </a:r>
            <a:r>
              <a:rPr lang="ko-KR" altLang="en-US" sz="1200" smtClean="0"/>
              <a:t>시간 차분 </a:t>
            </a:r>
            <a:r>
              <a:rPr lang="en-US" altLang="ko-KR" sz="1200" dirty="0" smtClean="0"/>
              <a:t>1</a:t>
            </a:r>
            <a:r>
              <a:rPr lang="ko-KR" altLang="en-US" sz="1200" smtClean="0"/>
              <a:t>일 이하 </a:t>
            </a:r>
            <a:r>
              <a:rPr lang="en-US" altLang="ko-KR" sz="1200" dirty="0" smtClean="0"/>
              <a:t>&amp; </a:t>
            </a:r>
            <a:r>
              <a:rPr lang="ko-KR" altLang="en-US" sz="1200" smtClean="0"/>
              <a:t>주조속도 절대값 </a:t>
            </a:r>
            <a:r>
              <a:rPr lang="en-US" altLang="ko-KR" sz="1200" dirty="0" smtClean="0"/>
              <a:t>200</a:t>
            </a:r>
            <a:r>
              <a:rPr lang="ko-KR" altLang="en-US" sz="1200" smtClean="0"/>
              <a:t>이상인 경우</a:t>
            </a:r>
            <a:endParaRPr lang="ko-KR" altLang="en-US" sz="120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85172"/>
              </p:ext>
            </p:extLst>
          </p:nvPr>
        </p:nvGraphicFramePr>
        <p:xfrm>
          <a:off x="336365" y="4226959"/>
          <a:ext cx="2226493" cy="1728000"/>
        </p:xfrm>
        <a:graphic>
          <a:graphicData uri="http://schemas.openxmlformats.org/drawingml/2006/table">
            <a:tbl>
              <a:tblPr/>
              <a:tblGrid>
                <a:gridCol w="508802">
                  <a:extLst>
                    <a:ext uri="{9D8B030D-6E8A-4147-A177-3AD203B41FA5}">
                      <a16:colId xmlns:a16="http://schemas.microsoft.com/office/drawing/2014/main" val="1247019303"/>
                    </a:ext>
                  </a:extLst>
                </a:gridCol>
                <a:gridCol w="978702">
                  <a:extLst>
                    <a:ext uri="{9D8B030D-6E8A-4147-A177-3AD203B41FA5}">
                      <a16:colId xmlns:a16="http://schemas.microsoft.com/office/drawing/2014/main" val="2417532322"/>
                    </a:ext>
                  </a:extLst>
                </a:gridCol>
                <a:gridCol w="738989">
                  <a:extLst>
                    <a:ext uri="{9D8B030D-6E8A-4147-A177-3AD203B41FA5}">
                      <a16:colId xmlns:a16="http://schemas.microsoft.com/office/drawing/2014/main" val="93537338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YYMMDD HHMMSS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주조속도차분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9881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8112110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180112 23:07:12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34499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8112112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180112 23:41:14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30844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8201073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180201 14:06:32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68555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8201074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180201 14:12:19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81525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8518001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180518 06:56:31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8701191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180702 05:30:32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8702001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180702 11:20:43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8910036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180910 10:03:06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5185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8910037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180910 13:51:40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54175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8A03035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181003 09:49:58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06827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8A03037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181003 12:23:08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99467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49665"/>
              </p:ext>
            </p:extLst>
          </p:nvPr>
        </p:nvGraphicFramePr>
        <p:xfrm>
          <a:off x="2621211" y="4213104"/>
          <a:ext cx="2218555" cy="1730498"/>
        </p:xfrm>
        <a:graphic>
          <a:graphicData uri="http://schemas.openxmlformats.org/drawingml/2006/table">
            <a:tbl>
              <a:tblPr/>
              <a:tblGrid>
                <a:gridCol w="500864">
                  <a:extLst>
                    <a:ext uri="{9D8B030D-6E8A-4147-A177-3AD203B41FA5}">
                      <a16:colId xmlns:a16="http://schemas.microsoft.com/office/drawing/2014/main" val="1247019303"/>
                    </a:ext>
                  </a:extLst>
                </a:gridCol>
                <a:gridCol w="978702">
                  <a:extLst>
                    <a:ext uri="{9D8B030D-6E8A-4147-A177-3AD203B41FA5}">
                      <a16:colId xmlns:a16="http://schemas.microsoft.com/office/drawing/2014/main" val="2417532322"/>
                    </a:ext>
                  </a:extLst>
                </a:gridCol>
                <a:gridCol w="738989">
                  <a:extLst>
                    <a:ext uri="{9D8B030D-6E8A-4147-A177-3AD203B41FA5}">
                      <a16:colId xmlns:a16="http://schemas.microsoft.com/office/drawing/2014/main" val="93537338"/>
                    </a:ext>
                  </a:extLst>
                </a:gridCol>
              </a:tblGrid>
              <a:tr h="157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YYMMDD HHMMSS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주조속도차분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98811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9125179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190126 04:21:22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557230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9125181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190126 05:59:51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259335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9829062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190829 13:58:47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9901005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190901 15:05:28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593869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9901006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190901 15:21:04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46260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9B02146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191102 23:31:46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590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9B02147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191103 12:26:00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437277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325075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200325 13:53:52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330002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200330 06:43:36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579935"/>
                  </a:ext>
                </a:extLst>
              </a:tr>
              <a:tr h="1573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330004</a:t>
                      </a: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200330 07:37:57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1" marR="6751" marT="6751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650158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49774" y="6017982"/>
            <a:ext cx="44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200" smtClean="0"/>
              <a:t>다른 변수들도 유사 패턴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현상 발생 원인 파악 필요 </a:t>
            </a:r>
            <a:endParaRPr lang="ko-KR" altLang="en-US" sz="1200"/>
          </a:p>
        </p:txBody>
      </p:sp>
      <p:grpSp>
        <p:nvGrpSpPr>
          <p:cNvPr id="52" name="그룹 51"/>
          <p:cNvGrpSpPr/>
          <p:nvPr/>
        </p:nvGrpSpPr>
        <p:grpSpPr>
          <a:xfrm>
            <a:off x="5126142" y="833613"/>
            <a:ext cx="4250629" cy="325924"/>
            <a:chOff x="5126142" y="833613"/>
            <a:chExt cx="4250629" cy="325924"/>
          </a:xfrm>
        </p:grpSpPr>
        <p:sp>
          <p:nvSpPr>
            <p:cNvPr id="53" name="TextBox 52"/>
            <p:cNvSpPr txBox="1"/>
            <p:nvPr/>
          </p:nvSpPr>
          <p:spPr>
            <a:xfrm>
              <a:off x="5372839" y="833613"/>
              <a:ext cx="3874925" cy="3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</a:rPr>
                <a:t>도메인 지식 활용 새로운 변수 생성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55" name="TextBox 54"/>
          <p:cNvSpPr txBox="1"/>
          <p:nvPr/>
        </p:nvSpPr>
        <p:spPr>
          <a:xfrm>
            <a:off x="5120787" y="1239264"/>
            <a:ext cx="4504924" cy="28910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</a:rPr>
              <a:t>교대조 별로 단선 발생 여부 분포가 상이함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51239"/>
              </p:ext>
            </p:extLst>
          </p:nvPr>
        </p:nvGraphicFramePr>
        <p:xfrm>
          <a:off x="5385666" y="1598758"/>
          <a:ext cx="3949122" cy="800450"/>
        </p:xfrm>
        <a:graphic>
          <a:graphicData uri="http://schemas.openxmlformats.org/drawingml/2006/table">
            <a:tbl>
              <a:tblPr/>
              <a:tblGrid>
                <a:gridCol w="145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교대조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 </a:t>
                      </a:r>
                      <a:r>
                        <a:rPr lang="ko-KR" altLang="en-US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미발생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 발생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(06:00~14:00)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(14:00~22:00)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(22:00~06:00)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173538" y="2558860"/>
            <a:ext cx="4331689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24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시간 시간 대별 단선 발생 비율이 상이함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11349" y="4478004"/>
            <a:ext cx="4485101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좋은 전기동 등급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(GA)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에서 오히려 단선 발생 비율 높음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745105" y="4187309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시간대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5458980" y="2920484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/>
              <a:t>분포</a:t>
            </a:r>
            <a:endParaRPr lang="ko-KR" altLang="en-US" sz="1050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30227"/>
              </p:ext>
            </p:extLst>
          </p:nvPr>
        </p:nvGraphicFramePr>
        <p:xfrm>
          <a:off x="5514110" y="4887282"/>
          <a:ext cx="3851563" cy="862483"/>
        </p:xfrm>
        <a:graphic>
          <a:graphicData uri="http://schemas.openxmlformats.org/drawingml/2006/table">
            <a:tbl>
              <a:tblPr/>
              <a:tblGrid>
                <a:gridCol w="131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 </a:t>
                      </a:r>
                      <a:r>
                        <a:rPr lang="ko-KR" altLang="en-US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미발생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 발생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</a:t>
                      </a:r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때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 </a:t>
                      </a:r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6" marR="5066" marT="506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3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3)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원인을 분석 해 보았습니다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smtClean="0">
                <a:latin typeface="+mj-ea"/>
              </a:rPr>
              <a:t>(1/6)</a:t>
            </a:r>
            <a:endParaRPr lang="en-US" altLang="ko-KR" dirty="0"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374" y="837825"/>
            <a:ext cx="443315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발생하지 않으려면 공정이 어떻게 되어야 할까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?</a:t>
            </a:r>
            <a:endParaRPr lang="ko-KR" altLang="en-US" sz="13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186" y="1170438"/>
            <a:ext cx="42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확보 데이터 中 공정 상태를 변수들과 단선의 분포를 확인함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478"/>
              </p:ext>
            </p:extLst>
          </p:nvPr>
        </p:nvGraphicFramePr>
        <p:xfrm>
          <a:off x="577551" y="1645682"/>
          <a:ext cx="3918250" cy="762000"/>
        </p:xfrm>
        <a:graphic>
          <a:graphicData uri="http://schemas.openxmlformats.org/drawingml/2006/table">
            <a:tbl>
              <a:tblPr/>
              <a:tblGrid>
                <a:gridCol w="710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smtClean="0"/>
                        <a:t>등급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smtClean="0"/>
                        <a:t>등급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smtClean="0"/>
                        <a:t>등급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smtClean="0"/>
                        <a:t>등급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41711" y="2503938"/>
            <a:ext cx="4297636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/>
              <a:t>ㅇㅇ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241788" y="1492045"/>
          <a:ext cx="1971811" cy="4779445"/>
        </p:xfrm>
        <a:graphic>
          <a:graphicData uri="http://schemas.openxmlformats.org/drawingml/2006/table">
            <a:tbl>
              <a:tblPr/>
              <a:tblGrid>
                <a:gridCol w="42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79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구간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등급 中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등급 中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단선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비율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단선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비율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875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6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874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873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0.0790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872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0.0774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871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0.0681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870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0.1092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0.0222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868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0.0666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867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0.0951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866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0.0719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865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0.0751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864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0.0231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863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862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0.0452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861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0.059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0.0469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860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859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0.0696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858</a:t>
                      </a:r>
                    </a:p>
                  </a:txBody>
                  <a:tcPr marL="9496" marR="9496" marT="9496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857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856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855</a:t>
                      </a:r>
                    </a:p>
                  </a:txBody>
                  <a:tcPr marL="9496" marR="9496" marT="9496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496" marR="9496" marT="94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7561995" y="1479404"/>
          <a:ext cx="2053059" cy="4782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84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구간</a:t>
                      </a:r>
                      <a:endParaRPr lang="en-US" altLang="ko-KR" sz="900" b="1" i="0" u="none" strike="noStrike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/>
                        <a:t>3</a:t>
                      </a:r>
                      <a:r>
                        <a:rPr lang="ko-KR" altLang="en-US" sz="900" b="1" smtClean="0"/>
                        <a:t>등급 中 </a:t>
                      </a:r>
                      <a:endParaRPr lang="en-US" altLang="ko-KR" sz="900" b="1" dirty="0" smtClean="0"/>
                    </a:p>
                    <a:p>
                      <a:pPr algn="ctr"/>
                      <a:r>
                        <a:rPr lang="ko-KR" altLang="en-US" sz="900" b="1" dirty="0" smtClean="0"/>
                        <a:t>단선</a:t>
                      </a:r>
                      <a:r>
                        <a:rPr lang="ko-KR" altLang="en-US" sz="900" b="1" baseline="0" dirty="0" smtClean="0"/>
                        <a:t> 비율</a:t>
                      </a:r>
                      <a:endParaRPr lang="ko-KR" altLang="en-US" sz="9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/>
                        <a:t>4</a:t>
                      </a:r>
                      <a:r>
                        <a:rPr lang="ko-KR" altLang="en-US" sz="900" b="1" smtClean="0"/>
                        <a:t>등급 中 </a:t>
                      </a:r>
                      <a:endParaRPr lang="en-US" altLang="ko-KR" sz="900" b="1" dirty="0" smtClean="0"/>
                    </a:p>
                    <a:p>
                      <a:pPr algn="ctr"/>
                      <a:r>
                        <a:rPr lang="ko-KR" altLang="en-US" sz="900" b="1" dirty="0" smtClean="0"/>
                        <a:t>단선</a:t>
                      </a:r>
                      <a:r>
                        <a:rPr lang="ko-KR" altLang="en-US" sz="900" b="1" baseline="0" dirty="0" smtClean="0"/>
                        <a:t> 비율</a:t>
                      </a:r>
                      <a:endParaRPr lang="ko-KR" altLang="en-US" sz="9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1140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1139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1138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1137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1136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1135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1134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1133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1132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1131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1130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1129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0.0867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1128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0.0843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1127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0.0788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1126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0.0754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1125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0.1660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1124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1123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1122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1121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1120</a:t>
                      </a: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70286" y="3161163"/>
            <a:ext cx="42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레벨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구간에서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단선 발생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9811" y="4847088"/>
            <a:ext cx="42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2)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구간에서 단선 발생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5161" y="810220"/>
            <a:ext cx="23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중앙에 단선 발생 비율이 높음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94986" y="787129"/>
            <a:ext cx="23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4)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중앙에 단선 발생 비율이 높음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3) </a:t>
            </a:r>
            <a:r>
              <a:rPr lang="ko-KR" altLang="en-US" dirty="0" err="1" smtClean="0">
                <a:latin typeface="+mj-ea"/>
              </a:rPr>
              <a:t>ㅇㅇ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원인을 분석 해 보았습니다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smtClean="0">
                <a:latin typeface="+mj-ea"/>
              </a:rPr>
              <a:t>(2/6)</a:t>
            </a:r>
            <a:endParaRPr lang="en-US" altLang="ko-KR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484" y="813098"/>
            <a:ext cx="4262418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ㅇㅇ과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ㅇㅇㅇㅇ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분석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10534" y="1139022"/>
            <a:ext cx="4250629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51374" y="1256925"/>
            <a:ext cx="4433152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단선 발생 中 화학성분 데이터가 있는 경우는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건 뿐</a:t>
            </a:r>
            <a:endParaRPr lang="ko-KR" altLang="en-US" sz="1300" b="1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126142" y="833613"/>
            <a:ext cx="4250629" cy="350865"/>
            <a:chOff x="5126142" y="833613"/>
            <a:chExt cx="4250629" cy="350865"/>
          </a:xfrm>
        </p:grpSpPr>
        <p:sp>
          <p:nvSpPr>
            <p:cNvPr id="53" name="TextBox 52"/>
            <p:cNvSpPr txBox="1"/>
            <p:nvPr/>
          </p:nvSpPr>
          <p:spPr>
            <a:xfrm>
              <a:off x="5372839" y="833613"/>
              <a:ext cx="3874925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단선과  공정 조건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126142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55" name="TextBox 54"/>
          <p:cNvSpPr txBox="1"/>
          <p:nvPr/>
        </p:nvSpPr>
        <p:spPr>
          <a:xfrm>
            <a:off x="5120787" y="1239264"/>
            <a:ext cx="4504924" cy="552835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화학성분 검사 통과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Lot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中 단선 발생 여부에 따른 공정 조건 차이 분석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34310"/>
              </p:ext>
            </p:extLst>
          </p:nvPr>
        </p:nvGraphicFramePr>
        <p:xfrm>
          <a:off x="516962" y="1681676"/>
          <a:ext cx="2764501" cy="148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3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QPIS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화학성분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단선 발생 </a:t>
                      </a:r>
                      <a:r>
                        <a:rPr lang="ko-KR" altLang="en-US" sz="105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로트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18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총 </a:t>
                      </a:r>
                      <a:endParaRPr lang="en-US" altLang="ko-KR" sz="1100" b="1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143,531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합격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정상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단선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불합격</a:t>
                      </a:r>
                      <a:endParaRPr lang="en-US" altLang="ko-KR" sz="11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정상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단선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</a:rPr>
                        <a:t>검사 없음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정상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2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단선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32186" y="3218313"/>
            <a:ext cx="42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 smtClean="0"/>
              <a:t>dd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검사 </a:t>
            </a:r>
            <a:r>
              <a:rPr lang="en-US" altLang="ko-KR" sz="1200" dirty="0" smtClean="0"/>
              <a:t>Lot </a:t>
            </a:r>
            <a:r>
              <a:rPr lang="en-US" altLang="ko-KR" sz="1200" dirty="0"/>
              <a:t>(</a:t>
            </a:r>
            <a:r>
              <a:rPr lang="ko-KR" altLang="en-US" sz="1200" dirty="0"/>
              <a:t>총 </a:t>
            </a:r>
            <a:r>
              <a:rPr lang="en-US" altLang="ko-KR" sz="1200" dirty="0" err="1" smtClean="0"/>
              <a:t>xxxx</a:t>
            </a:r>
            <a:r>
              <a:rPr lang="ko-KR" altLang="en-US" sz="1200" dirty="0" smtClean="0"/>
              <a:t>개</a:t>
            </a:r>
            <a:r>
              <a:rPr lang="en-US" altLang="ko-KR" sz="1200" dirty="0"/>
              <a:t>)</a:t>
            </a:r>
            <a:r>
              <a:rPr lang="ko-KR" altLang="en-US" sz="1200" dirty="0"/>
              <a:t>에 대하여 단선 발생 전후의 불순물 함량 </a:t>
            </a:r>
            <a:r>
              <a:rPr lang="ko-KR" altLang="en-US" sz="1200" dirty="0" smtClean="0"/>
              <a:t>정도 </a:t>
            </a:r>
            <a:r>
              <a:rPr lang="ko-KR" altLang="en-US" sz="1200" dirty="0"/>
              <a:t>비교 </a:t>
            </a:r>
            <a:r>
              <a:rPr lang="ko-KR" altLang="en-US" sz="1200" dirty="0" smtClean="0"/>
              <a:t>분석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27786" y="1932438"/>
            <a:ext cx="125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xx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01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06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xx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년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11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월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21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일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374" y="3923925"/>
            <a:ext cx="4433152" cy="54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1" indent="-180975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단선 발생 당일 전후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</a:rPr>
              <a:t>일 포함한 총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</a:rPr>
              <a:t>일간의 각 화학성분 및 불순물 함량 비교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3136" y="4475613"/>
            <a:ext cx="42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kern="0" dirty="0">
                <a:latin typeface="+mn-ea"/>
              </a:rPr>
              <a:t>화학성분</a:t>
            </a:r>
            <a:r>
              <a:rPr lang="en-US" altLang="ko-KR" sz="1200" kern="0" dirty="0">
                <a:latin typeface="+mn-ea"/>
              </a:rPr>
              <a:t> </a:t>
            </a:r>
            <a:r>
              <a:rPr lang="en-US" altLang="ko-KR" sz="1200" kern="0" dirty="0" smtClean="0">
                <a:latin typeface="+mn-ea"/>
              </a:rPr>
              <a:t>xx</a:t>
            </a:r>
            <a:r>
              <a:rPr lang="ko-KR" altLang="en-US" sz="1200" kern="0" dirty="0" smtClean="0">
                <a:latin typeface="+mn-ea"/>
              </a:rPr>
              <a:t>개 </a:t>
            </a:r>
            <a:r>
              <a:rPr lang="ko-KR" altLang="en-US" sz="1200" kern="0" dirty="0" smtClean="0">
                <a:latin typeface="+mn-ea"/>
              </a:rPr>
              <a:t>中 특정 원소의 수치 변동이 발생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29261"/>
              </p:ext>
            </p:extLst>
          </p:nvPr>
        </p:nvGraphicFramePr>
        <p:xfrm>
          <a:off x="536011" y="4930244"/>
          <a:ext cx="4074090" cy="756181"/>
        </p:xfrm>
        <a:graphic>
          <a:graphicData uri="http://schemas.openxmlformats.org/drawingml/2006/table">
            <a:tbl>
              <a:tblPr/>
              <a:tblGrid>
                <a:gridCol w="484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437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96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18.01.06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O</a:t>
                      </a:r>
                      <a:endParaRPr lang="ko-KR" altLang="en-US" sz="105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O</a:t>
                      </a:r>
                      <a:endParaRPr lang="ko-KR" altLang="en-US" sz="105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X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X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X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X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O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O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O</a:t>
                      </a:r>
                      <a:endParaRPr lang="ko-KR" altLang="en-US" sz="105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O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19.11.21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O</a:t>
                      </a:r>
                      <a:endParaRPr lang="ko-KR" altLang="en-US" sz="105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O</a:t>
                      </a:r>
                      <a:endParaRPr lang="ko-KR" altLang="en-US" sz="105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X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X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X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X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O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O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O</a:t>
                      </a:r>
                      <a:endParaRPr lang="ko-KR" altLang="en-US" sz="105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X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dirty="0" smtClean="0"/>
                        <a:t>O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14170"/>
              </p:ext>
            </p:extLst>
          </p:nvPr>
        </p:nvGraphicFramePr>
        <p:xfrm>
          <a:off x="5276851" y="1874434"/>
          <a:ext cx="2923885" cy="163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5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38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ㅇㅇ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ㅇㅇ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발생  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ㅇㅇ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94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합격</a:t>
                      </a:r>
                      <a:endParaRPr lang="en-US" altLang="ko-KR" sz="105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정상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050" smtClean="0">
                          <a:solidFill>
                            <a:sysClr val="windowText" lastClr="000000"/>
                          </a:solidFill>
                        </a:rPr>
                        <a:t>등급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050" smtClean="0">
                          <a:solidFill>
                            <a:sysClr val="windowText" lastClr="000000"/>
                          </a:solidFill>
                        </a:rPr>
                        <a:t>등급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050" smtClean="0">
                          <a:solidFill>
                            <a:sysClr val="windowText" lastClr="000000"/>
                          </a:solidFill>
                        </a:rPr>
                        <a:t>등급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1050" smtClean="0">
                          <a:solidFill>
                            <a:sysClr val="windowText" lastClr="000000"/>
                          </a:solidFill>
                        </a:rPr>
                        <a:t>등급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4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단선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050" smtClean="0">
                          <a:solidFill>
                            <a:sysClr val="windowText" lastClr="000000"/>
                          </a:solidFill>
                        </a:rPr>
                        <a:t>등급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ko-KR" altLang="en-US" sz="1050" smtClean="0">
                          <a:solidFill>
                            <a:sysClr val="windowText" lastClr="000000"/>
                          </a:solidFill>
                        </a:rPr>
                        <a:t>등급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8212093" y="2653460"/>
            <a:ext cx="253939" cy="795162"/>
            <a:chOff x="8015416" y="1711431"/>
            <a:chExt cx="280087" cy="944210"/>
          </a:xfrm>
        </p:grpSpPr>
        <p:sp>
          <p:nvSpPr>
            <p:cNvPr id="59" name="오른쪽 대괄호 58"/>
            <p:cNvSpPr/>
            <p:nvPr/>
          </p:nvSpPr>
          <p:spPr>
            <a:xfrm>
              <a:off x="8015417" y="1711431"/>
              <a:ext cx="222422" cy="675503"/>
            </a:xfrm>
            <a:prstGeom prst="rightBracket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오른쪽 대괄호 59"/>
            <p:cNvSpPr/>
            <p:nvPr/>
          </p:nvSpPr>
          <p:spPr>
            <a:xfrm>
              <a:off x="8015416" y="2047858"/>
              <a:ext cx="280087" cy="607783"/>
            </a:xfrm>
            <a:prstGeom prst="rightBracket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/>
          <p:cNvSpPr/>
          <p:nvPr/>
        </p:nvSpPr>
        <p:spPr>
          <a:xfrm>
            <a:off x="8490230" y="2753198"/>
            <a:ext cx="180000" cy="1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/>
          </a:p>
        </p:txBody>
      </p:sp>
      <p:sp>
        <p:nvSpPr>
          <p:cNvPr id="62" name="타원 61"/>
          <p:cNvSpPr/>
          <p:nvPr/>
        </p:nvSpPr>
        <p:spPr>
          <a:xfrm>
            <a:off x="8494524" y="3157040"/>
            <a:ext cx="180000" cy="1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/>
          </a:p>
        </p:txBody>
      </p:sp>
      <p:sp>
        <p:nvSpPr>
          <p:cNvPr id="63" name="TextBox 62"/>
          <p:cNvSpPr txBox="1"/>
          <p:nvPr/>
        </p:nvSpPr>
        <p:spPr>
          <a:xfrm>
            <a:off x="8694464" y="2484888"/>
            <a:ext cx="96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등급간 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공정 조건 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</a:rPr>
              <a:t>분석 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23261" y="3542163"/>
            <a:ext cx="42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두 그룹간 바온도와 동액온도가 상이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23261" y="4856613"/>
            <a:ext cx="42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두 그룹간 주조속도와 </a:t>
            </a:r>
            <a:r>
              <a:rPr lang="en-US" altLang="ko-KR" sz="1200" dirty="0" smtClean="0"/>
              <a:t>H/F </a:t>
            </a:r>
            <a:r>
              <a:rPr lang="ko-KR" altLang="en-US" sz="1200" smtClean="0"/>
              <a:t>레벨이 상이</a:t>
            </a:r>
            <a:endParaRPr lang="en-US" altLang="ko-KR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88933"/>
              </p:ext>
            </p:extLst>
          </p:nvPr>
        </p:nvGraphicFramePr>
        <p:xfrm>
          <a:off x="5321795" y="3895726"/>
          <a:ext cx="4276732" cy="847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6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105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평균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smtClean="0"/>
                        <a:t>중앙값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최대값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최소값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데이터 수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+mn-ea"/>
                          <a:ea typeface="+mn-ea"/>
                        </a:rPr>
                        <a:t>dd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50"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">
                <a:tc vMerge="1"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단선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+mn-ea"/>
                          <a:ea typeface="+mn-ea"/>
                        </a:rPr>
                        <a:t>dd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smtClean="0"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smtClean="0"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85">
                <a:tc vMerge="1"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단선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45818"/>
              </p:ext>
            </p:extLst>
          </p:nvPr>
        </p:nvGraphicFramePr>
        <p:xfrm>
          <a:off x="5321795" y="5295901"/>
          <a:ext cx="4276732" cy="847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105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평균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smtClean="0"/>
                        <a:t>중앙값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최대값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최소값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/>
                        <a:t>데이터 수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+mn-ea"/>
                          <a:ea typeface="+mn-ea"/>
                        </a:rPr>
                        <a:t>dd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단선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50" dirty="0" err="1" smtClean="0">
                          <a:latin typeface="+mn-ea"/>
                          <a:ea typeface="+mn-ea"/>
                        </a:rPr>
                        <a:t>dd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정상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1050" kern="120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ko-KR" altLang="en-US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105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단선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9" marR="4129" marT="412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9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45512" y="209756"/>
            <a:ext cx="9049500" cy="360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3. </a:t>
            </a:r>
            <a:r>
              <a:rPr lang="ko-KR" altLang="en-US" dirty="0" err="1" smtClean="0">
                <a:latin typeface="+mj-ea"/>
              </a:rPr>
              <a:t>ㅇㅇㅇ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– 3</a:t>
            </a:r>
            <a:r>
              <a:rPr lang="en-US" altLang="ko-KR" dirty="0" smtClean="0">
                <a:latin typeface="+mj-ea"/>
              </a:rPr>
              <a:t>) </a:t>
            </a:r>
            <a:r>
              <a:rPr lang="ko-KR" altLang="en-US" dirty="0" smtClean="0">
                <a:latin typeface="+mj-ea"/>
              </a:rPr>
              <a:t>단선 원인을 분석 해 보았습니다</a:t>
            </a:r>
            <a:r>
              <a:rPr lang="en-US" altLang="ko-KR" dirty="0" smtClean="0">
                <a:latin typeface="+mj-ea"/>
              </a:rPr>
              <a:t>. (3/6) </a:t>
            </a:r>
            <a:endParaRPr lang="en-US" altLang="ko-KR" dirty="0">
              <a:latin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0962" y="833613"/>
            <a:ext cx="9870287" cy="350865"/>
            <a:chOff x="130963" y="833613"/>
            <a:chExt cx="5157526" cy="350865"/>
          </a:xfrm>
        </p:grpSpPr>
        <p:sp>
          <p:nvSpPr>
            <p:cNvPr id="8" name="TextBox 7"/>
            <p:cNvSpPr txBox="1"/>
            <p:nvPr/>
          </p:nvSpPr>
          <p:spPr>
            <a:xfrm>
              <a:off x="130963" y="833613"/>
              <a:ext cx="5157526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err="1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ㅇㅇ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 </a:t>
              </a:r>
              <a:r>
                <a:rPr kumimoji="1" lang="ko-KR" altLang="en-US" sz="1400" b="1" dirty="0" smtClean="0">
                  <a:solidFill>
                    <a:prstClr val="black"/>
                  </a:solidFill>
                  <a:latin typeface="맑은 고딕" panose="020B0503020000020004" pitchFamily="50" charset="-127"/>
                </a:rPr>
                <a:t>문제 발생 그룹과 그 외 그룹간의 통계적 차이 분석</a:t>
              </a:r>
              <a:endPara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525567" y="1159537"/>
              <a:ext cx="425062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493101" y="1242928"/>
            <a:ext cx="4812324" cy="312769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pPr marL="0" lvl="1">
              <a:lnSpc>
                <a:spcPct val="120000"/>
              </a:lnSpc>
              <a:spcAft>
                <a:spcPts val="600"/>
              </a:spcAft>
            </a:pP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Q.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두 그룹을 구분하여 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T-test </a:t>
            </a:r>
            <a:r>
              <a:rPr lang="ko-KR" altLang="en-US" sz="1300" b="1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를 수행하면 차이가 나는 변수는</a:t>
            </a:r>
            <a:r>
              <a:rPr lang="en-US" altLang="ko-KR" sz="1300" b="1" dirty="0" smtClean="0"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?</a:t>
            </a:r>
            <a:endParaRPr lang="ko-KR" altLang="en-US" sz="1300" b="1">
              <a:solidFill>
                <a:prstClr val="black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067" y="1606015"/>
            <a:ext cx="442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정상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ㅇㅇㅇ개와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단선 발생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ㅇ개를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그룹으로 비교하면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..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68473"/>
              </p:ext>
            </p:extLst>
          </p:nvPr>
        </p:nvGraphicFramePr>
        <p:xfrm>
          <a:off x="5743575" y="1820497"/>
          <a:ext cx="3779535" cy="3564302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915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절대값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value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단선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단선 그룹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2938" y="2181035"/>
            <a:ext cx="433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유의수준 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0.05 </a:t>
            </a:r>
            <a:r>
              <a:rPr lang="ko-KR" altLang="en-US" sz="120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기준 차이가 있는 것 중 순위를 나열하면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5" name="직사각형 14">
            <a:hlinkClick r:id="rId2" action="ppaction://hlinksldjump"/>
          </p:cNvPr>
          <p:cNvSpPr/>
          <p:nvPr/>
        </p:nvSpPr>
        <p:spPr>
          <a:xfrm>
            <a:off x="4604238" y="2332160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613" y="5612368"/>
            <a:ext cx="46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화학성분 중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ㅇㅇㅇ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이 단선에 따른 차이 존재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01844"/>
              </p:ext>
            </p:extLst>
          </p:nvPr>
        </p:nvGraphicFramePr>
        <p:xfrm>
          <a:off x="590549" y="2692400"/>
          <a:ext cx="4371974" cy="2622550"/>
        </p:xfrm>
        <a:graphic>
          <a:graphicData uri="http://schemas.openxmlformats.org/drawingml/2006/table">
            <a:tbl>
              <a:tblPr/>
              <a:tblGrid>
                <a:gridCol w="396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7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199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정상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그룹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단선 발생 그룹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절대값</a:t>
                      </a: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value</a:t>
                      </a: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7" marR="7477" marT="747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9271488" y="1522535"/>
            <a:ext cx="501160" cy="219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904875" y="168116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83492" y="1215490"/>
            <a:ext cx="442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정상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ㅇㅇㅇ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개와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단선 </a:t>
            </a:r>
            <a:r>
              <a:rPr lang="ko-KR" altLang="en-US" sz="1200" dirty="0" err="1" smtClean="0">
                <a:solidFill>
                  <a:schemeClr val="bg2">
                    <a:lumMod val="25000"/>
                  </a:schemeClr>
                </a:solidFill>
              </a:rPr>
              <a:t>발생ㅇㅇ개를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2">
                    <a:lumMod val="25000"/>
                  </a:schemeClr>
                </a:solidFill>
              </a:rPr>
              <a:t>그룹으로 비교하면</a:t>
            </a:r>
            <a:r>
              <a:rPr lang="en-US" altLang="ko-KR" sz="1200" dirty="0" smtClean="0">
                <a:solidFill>
                  <a:schemeClr val="bg2">
                    <a:lumMod val="25000"/>
                  </a:schemeClr>
                </a:solidFill>
              </a:rPr>
              <a:t>..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1399" y="5645272"/>
            <a:ext cx="46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ko-KR" altLang="en-US" sz="1200" b="1" dirty="0" err="1" smtClean="0">
                <a:solidFill>
                  <a:srgbClr val="0000FF"/>
                </a:solidFill>
                <a:latin typeface="+mn-ea"/>
              </a:rPr>
              <a:t>ㅇㅇㅇ중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등이 단선에 따른 차이 존재</a:t>
            </a:r>
            <a:endParaRPr lang="ko-KR" altLang="en-US" sz="12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56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HdqTTBEkSKkZdYkg2.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HdqTTBEkSKkZdYkg2.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HdqTTBEkSKkZdYkg2.Qw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MMClips>0</MMClips>
  <HiddenSlides>0</HiddenSlides>
  <LinksUpToDate>false</LinksUpToDate>
  <Notes>1</Notes>
  <Paragraphs>1531</Paragraphs>
  <PresentationFormat>A4 용지(210x297mm)</PresentationFormat>
  <ScaleCrop>false</ScaleCrop>
  <Slides>28</Slides>
  <SharedDoc>false</SharedDoc>
  <HyperlinksChanged>false</HyperlinksChanged>
  <AppVersion>16.0000</AppVersion>
  <Words>4758</Words>
  <TotalTime>0</TotalTime>
  <Application>Microsoft Office PowerPoint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2023-09-25T05:57:09Z</dcterms:modified>
  <cp:lastModifiedBy>박정희(Jung Hee Park)/Cloud신사업팀</cp:lastModifiedBy>
  <cp:revision>24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