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147470360" r:id="rId2"/>
    <p:sldId id="2147470361" r:id="rId3"/>
    <p:sldId id="2147470629" r:id="rId4"/>
    <p:sldId id="2147470608" r:id="rId5"/>
    <p:sldId id="2147470636" r:id="rId6"/>
    <p:sldId id="2147470634" r:id="rId7"/>
    <p:sldId id="2147470644" r:id="rId8"/>
    <p:sldId id="2147470646" r:id="rId9"/>
    <p:sldId id="2147470647" r:id="rId10"/>
    <p:sldId id="2147470633" r:id="rId11"/>
    <p:sldId id="2147470626" r:id="rId12"/>
    <p:sldId id="2147470635" r:id="rId13"/>
    <p:sldId id="2147470649" r:id="rId14"/>
    <p:sldId id="21474706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F2D9A-A062-43E2-922A-F00DA2050C85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0B3A-CB5A-406B-869D-89ADD760B7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5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Broken</a:t>
            </a:r>
            <a:r>
              <a:rPr lang="de-DE" dirty="0"/>
              <a:t> Bones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172FB-D93C-447C-9971-1C06AE47EA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86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172FB-D93C-447C-9971-1C06AE47EAF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79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172FB-D93C-447C-9971-1C06AE47EA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40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172FB-D93C-447C-9971-1C06AE47EA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4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172FB-D93C-447C-9971-1C06AE47EA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27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172FB-D93C-447C-9971-1C06AE47EA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7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172FB-D93C-447C-9971-1C06AE47EA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5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3CF4-D2A1-F9D3-2EC5-023002923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1C6B4-9747-C342-6CA4-0AAF07230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63EDD-0522-EE3F-06E5-BB0EB7CA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BFB7-7CEE-DB0F-BC7B-2EBC46DD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563D-4FAF-8C6A-6B16-B8F6F0E2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32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0F1E-6850-4C68-1E54-373399BF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2E396-34DF-E207-CA53-B760D7D5C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F765-A6F8-2277-FC0F-54EBFDF5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F7AC-16C3-3A21-D35E-3DDEB6E4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954B-B8CA-292F-F575-2ED3567B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40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1415A-0648-08DB-BBA1-EE889EDC4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CCDAE-2BD2-D31B-AAEB-D5D10AA2C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B09E-A87D-C78B-DCF0-64012619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9BB8-977B-0F34-DBC0-B51BBF5D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4020-3D57-4A18-6776-CF81B288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B452C3-6D06-DB47-80B3-1D275D75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729DF11-77EA-7E4D-999C-4E7EA206B8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11137900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D4F24-3AD1-7943-A1A9-EB84047B51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8B4E06-2E87-5B45-BE7C-3F9182284F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E735-1CB0-5202-C667-CE8D5D6E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C0A9-FBD5-73E3-CE07-ACB30445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85D9-7EB6-5845-BBD1-33CA62A4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8E1C-3B1C-CCFF-D3B7-E9AAA920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2350-69AA-86ED-A4F2-6FA0A31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62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87D4-7D9C-B08E-F67A-CFDFEAE4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CFBA7-C253-44A5-0C3B-89417F8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A68A-615C-6738-9DCD-A4D2C099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05D1-8B34-7F3A-03A3-C34440AF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C44B-DE90-0C58-735D-149FA36A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7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562F-E573-7F52-8FBB-2B324A95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5454-34BA-8A66-A896-7246344B3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A90E-2E1C-BA11-68F8-FD627E1D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C0CEE-5604-69E6-F12E-7386C966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26A3B-2B83-AD3F-D307-EA84744B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C366F-236A-B14C-BE80-76DF5FAD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1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49F-7AAE-BAA2-707D-7C661943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B2BB9-7CA1-35A3-7C16-4C176517C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61E7A-9976-7865-E182-8D9FA8002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BD8DF-8E65-52F2-AAEE-F56CA1A2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727FC-F5F2-AD02-6469-CFE9F3DBB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45CD1-B032-98B9-46FD-130B06A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5C622-FF14-B35E-0015-7FB8B4C6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CF31B-3290-01F0-AABF-C22D5392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7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0D8B-02C7-29CF-8FA1-7D1D9CD2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B8821-B8FF-C611-E907-1CDA7B99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CD33D-D1A9-4A2D-357D-B3E3DD88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A36EB-C857-9BA7-E137-B06C7FE4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17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B33CC-2F8D-3D59-42F3-8C399D54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05216-7316-998D-C45E-425E67EF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FD93-F6F5-FFDB-2919-1BDE4981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2FE7-4CA6-0A51-7086-EC10055E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346-780A-BB80-4570-788FF4F0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12F90-0C0B-36EA-CAA9-66EF55411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6429-2A36-4ADA-8FD9-7BF1C5E8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20F0-0301-87F9-B9A3-A7DEF9AE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D7131-40BD-D978-0693-3094C500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43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288E-F3BD-C9C0-2B00-2815C03C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F7934-10A0-F9E1-6E02-85FC8C525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3AF93-CA6B-8BE4-ECED-C18918963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1C225-8747-B33D-0942-3DDB6C1A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A4681-951C-F9F6-2EED-7782709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81D4F-9E89-DE6D-0252-04AB240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8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8B09B-10E9-AA90-4ED8-A209D829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B3CE8-98F8-82E4-7C1C-DFD6DD201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E1792-ED55-84BB-3079-F8376E21A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C21CE-81AA-47F7-8C45-D7729B803A0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EB30-9A5F-09C3-8448-636C250AC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00A8E-FBAB-1097-6EB2-8F9E8E5F5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9CA7-0572-4764-A3F2-681328C90B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6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C274C-4B91-459E-B4EF-DF80C0F2ACF8}"/>
              </a:ext>
            </a:extLst>
          </p:cNvPr>
          <p:cNvSpPr txBox="1"/>
          <p:nvPr/>
        </p:nvSpPr>
        <p:spPr>
          <a:xfrm>
            <a:off x="901584" y="933949"/>
            <a:ext cx="9840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What is societal impact?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891A9-399D-469C-A816-984CFD0BB935}"/>
              </a:ext>
            </a:extLst>
          </p:cNvPr>
          <p:cNvSpPr txBox="1"/>
          <p:nvPr/>
        </p:nvSpPr>
        <p:spPr>
          <a:xfrm>
            <a:off x="901588" y="1884043"/>
            <a:ext cx="10002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How can we measure societal impact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for ESG reporting?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969D1-93CE-43DE-8EA4-6D82A118547A}"/>
              </a:ext>
            </a:extLst>
          </p:cNvPr>
          <p:cNvSpPr/>
          <p:nvPr/>
        </p:nvSpPr>
        <p:spPr>
          <a:xfrm>
            <a:off x="389106" y="6614809"/>
            <a:ext cx="11420273" cy="243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EB98C-B236-46DE-B67D-DEB5057AF4C6}"/>
              </a:ext>
            </a:extLst>
          </p:cNvPr>
          <p:cNvGrpSpPr/>
          <p:nvPr/>
        </p:nvGrpSpPr>
        <p:grpSpPr>
          <a:xfrm>
            <a:off x="901586" y="4058472"/>
            <a:ext cx="2717101" cy="1542413"/>
            <a:chOff x="3808787" y="4054764"/>
            <a:chExt cx="2727105" cy="154241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82B1-458C-467A-9779-49194FF9203E}"/>
                </a:ext>
              </a:extLst>
            </p:cNvPr>
            <p:cNvSpPr/>
            <p:nvPr/>
          </p:nvSpPr>
          <p:spPr>
            <a:xfrm>
              <a:off x="3916218" y="4054764"/>
              <a:ext cx="979056" cy="101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07C48-266E-427C-AC85-3C6DC3BD4D86}"/>
                </a:ext>
              </a:extLst>
            </p:cNvPr>
            <p:cNvSpPr txBox="1"/>
            <p:nvPr/>
          </p:nvSpPr>
          <p:spPr>
            <a:xfrm>
              <a:off x="3808789" y="4273738"/>
              <a:ext cx="203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b="1">
                  <a:solidFill>
                    <a:schemeClr val="tx2">
                      <a:lumMod val="75000"/>
                    </a:schemeClr>
                  </a:solidFill>
                </a:rPr>
                <a:t>Investor relevant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BBED39-9CB4-40C2-A3C4-1FF4679AA813}"/>
                </a:ext>
              </a:extLst>
            </p:cNvPr>
            <p:cNvSpPr txBox="1"/>
            <p:nvPr/>
          </p:nvSpPr>
          <p:spPr>
            <a:xfrm>
              <a:off x="3808787" y="4643070"/>
              <a:ext cx="272710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</a:rPr>
                <a:t>Investors demand greater awareness and positive impact of companies in their interactions with society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FFBC8D-69D1-4B2E-9DC0-6287CFF41401}"/>
              </a:ext>
            </a:extLst>
          </p:cNvPr>
          <p:cNvGrpSpPr/>
          <p:nvPr/>
        </p:nvGrpSpPr>
        <p:grpSpPr>
          <a:xfrm>
            <a:off x="4549642" y="4058472"/>
            <a:ext cx="2717101" cy="1542413"/>
            <a:chOff x="6564139" y="4054764"/>
            <a:chExt cx="2844382" cy="15424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A6A982-0F03-4679-A03B-FB722F190916}"/>
                </a:ext>
              </a:extLst>
            </p:cNvPr>
            <p:cNvSpPr/>
            <p:nvPr/>
          </p:nvSpPr>
          <p:spPr>
            <a:xfrm>
              <a:off x="6687127" y="4054764"/>
              <a:ext cx="979056" cy="101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3274DC-A00E-42BF-AAFF-97E72F42A635}"/>
                </a:ext>
              </a:extLst>
            </p:cNvPr>
            <p:cNvSpPr txBox="1"/>
            <p:nvPr/>
          </p:nvSpPr>
          <p:spPr>
            <a:xfrm>
              <a:off x="6583105" y="4273738"/>
              <a:ext cx="203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b="1">
                  <a:solidFill>
                    <a:schemeClr val="tx2">
                      <a:lumMod val="75000"/>
                    </a:schemeClr>
                  </a:solidFill>
                </a:rPr>
                <a:t>HTA focused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C54F27-13F1-4270-B1BA-3D704F97DE2B}"/>
                </a:ext>
              </a:extLst>
            </p:cNvPr>
            <p:cNvSpPr txBox="1"/>
            <p:nvPr/>
          </p:nvSpPr>
          <p:spPr>
            <a:xfrm>
              <a:off x="6564139" y="4643070"/>
              <a:ext cx="284438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400">
                  <a:solidFill>
                    <a:schemeClr val="tx2">
                      <a:lumMod val="75000"/>
                    </a:schemeClr>
                  </a:solidFill>
                </a:rPr>
                <a:t>Access hurdles are becoming greater as HTAs include further societal value demonstration requirements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9E8D15-16DE-46EC-9477-7CF3ABE673F0}"/>
              </a:ext>
            </a:extLst>
          </p:cNvPr>
          <p:cNvGrpSpPr/>
          <p:nvPr/>
        </p:nvGrpSpPr>
        <p:grpSpPr>
          <a:xfrm>
            <a:off x="8309573" y="4058472"/>
            <a:ext cx="2980835" cy="1542413"/>
            <a:chOff x="9357421" y="4054764"/>
            <a:chExt cx="3120471" cy="15424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759470-2556-4F84-8DB5-0C0E054FE73E}"/>
                </a:ext>
              </a:extLst>
            </p:cNvPr>
            <p:cNvSpPr/>
            <p:nvPr/>
          </p:nvSpPr>
          <p:spPr>
            <a:xfrm>
              <a:off x="9458036" y="4054764"/>
              <a:ext cx="979056" cy="101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3E71A-70BB-4FD1-BE99-76FB5D7EB8CB}"/>
                </a:ext>
              </a:extLst>
            </p:cNvPr>
            <p:cNvSpPr txBox="1"/>
            <p:nvPr/>
          </p:nvSpPr>
          <p:spPr>
            <a:xfrm>
              <a:off x="9357421" y="4273738"/>
              <a:ext cx="2546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</a:rPr>
                <a:t>Industry pursued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5CBA34-D9DF-49B7-8581-54CEFA0297B3}"/>
                </a:ext>
              </a:extLst>
            </p:cNvPr>
            <p:cNvSpPr txBox="1"/>
            <p:nvPr/>
          </p:nvSpPr>
          <p:spPr>
            <a:xfrm>
              <a:off x="9357421" y="4643070"/>
              <a:ext cx="312047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400">
                  <a:solidFill>
                    <a:schemeClr val="tx2">
                      <a:lumMod val="75000"/>
                    </a:schemeClr>
                  </a:solidFill>
                </a:rPr>
                <a:t>Top pharmaceutical companies are pursuing societal impact calculations ex. </a:t>
              </a:r>
              <a:r>
                <a:rPr lang="en-US" sz="1400" i="1">
                  <a:solidFill>
                    <a:schemeClr val="tx2">
                      <a:lumMod val="75000"/>
                    </a:schemeClr>
                  </a:solidFill>
                </a:rPr>
                <a:t>Novartis claiming 200B USD Social Impact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16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3320-F3D8-093F-FF04-A045EC6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1D31-B101-2EF9-F47A-4A1CFC0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Caregiver Burden Exploration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4BA1B-CFE5-0117-0668-8FFD1BC91ED9}"/>
              </a:ext>
            </a:extLst>
          </p:cNvPr>
          <p:cNvSpPr/>
          <p:nvPr/>
        </p:nvSpPr>
        <p:spPr>
          <a:xfrm>
            <a:off x="7070035" y="1550641"/>
            <a:ext cx="4237923" cy="4242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914F5-0558-2AEE-2B55-B5DD9DCDD7E7}"/>
              </a:ext>
            </a:extLst>
          </p:cNvPr>
          <p:cNvSpPr txBox="1"/>
          <p:nvPr/>
        </p:nvSpPr>
        <p:spPr>
          <a:xfrm>
            <a:off x="7163030" y="2082900"/>
            <a:ext cx="4041816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“Cancer”, “Surgery” and “Lung Disease” were clearly right skewed. This was expected as they are terminal diseases and often lead to life-threatening complications.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Other notable illnesses are “Mobility Problems”, “Diabetes”, “Heart Disease”, and “Back Problems”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0EE85-3595-CCDA-6BC9-61CF44BB4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66" y="1060765"/>
            <a:ext cx="5687673" cy="56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3320-F3D8-093F-FF04-A045EC6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1D31-B101-2EF9-F47A-4A1CFC0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Modeling Caregiver Burden – </a:t>
            </a:r>
            <a:r>
              <a:rPr lang="en-US" sz="1800" dirty="0">
                <a:solidFill>
                  <a:schemeClr val="tx2"/>
                </a:solidFill>
              </a:rPr>
              <a:t>Using 2014 as train and 2020 as test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74307-E417-8774-F453-2039C62A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759" y="900980"/>
            <a:ext cx="4486824" cy="4560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ED4DC-8C74-1E20-46F2-4B615A31915D}"/>
              </a:ext>
            </a:extLst>
          </p:cNvPr>
          <p:cNvSpPr txBox="1"/>
          <p:nvPr/>
        </p:nvSpPr>
        <p:spPr>
          <a:xfrm>
            <a:off x="1828246" y="5487715"/>
            <a:ext cx="3220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 RMSE = 0.6173</a:t>
            </a:r>
          </a:p>
          <a:p>
            <a:pPr algn="r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 CV RMSE = 0.5909</a:t>
            </a:r>
          </a:p>
          <a:p>
            <a:pPr algn="r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0.8359</a:t>
            </a:r>
            <a:endParaRPr lang="de-DE" dirty="0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B93A04D9-A944-328A-00D8-C7B73241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38" y="900980"/>
            <a:ext cx="4486824" cy="4560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4B3506-8311-C63C-74CE-1D5120787183}"/>
              </a:ext>
            </a:extLst>
          </p:cNvPr>
          <p:cNvSpPr txBox="1"/>
          <p:nvPr/>
        </p:nvSpPr>
        <p:spPr>
          <a:xfrm>
            <a:off x="7431763" y="5447047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 RMSE = 0.2139</a:t>
            </a:r>
          </a:p>
          <a:p>
            <a:pPr algn="r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 CV RMSE = 0.1636</a:t>
            </a:r>
          </a:p>
          <a:p>
            <a:pPr algn="r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0.9869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36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3320-F3D8-093F-FF04-A045EC6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1D31-B101-2EF9-F47A-4A1CFC0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Modeling Caregiver Burden – </a:t>
            </a:r>
            <a:r>
              <a:rPr lang="en-US" sz="1800" dirty="0">
                <a:solidFill>
                  <a:schemeClr val="tx2"/>
                </a:solidFill>
              </a:rPr>
              <a:t>Using 2014 as train and 2020 as test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74307-E417-8774-F453-2039C62A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783" y="1477165"/>
            <a:ext cx="4486824" cy="2991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3A04D9-A944-328A-00D8-C7B73241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1762" y="1500905"/>
            <a:ext cx="4486824" cy="2943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2226E4-6F02-5034-2EB4-160C1421C8C8}"/>
                  </a:ext>
                </a:extLst>
              </p:cNvPr>
              <p:cNvSpPr txBox="1"/>
              <p:nvPr/>
            </p:nvSpPr>
            <p:spPr>
              <a:xfrm>
                <a:off x="1027783" y="4870237"/>
                <a:ext cx="8054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Random Forest </a:t>
                </a:r>
                <a:r>
                  <a:rPr lang="de-DE" dirty="0" err="1"/>
                  <a:t>models</a:t>
                </a:r>
                <a:r>
                  <a:rPr lang="de-DE" dirty="0"/>
                  <a:t> </a:t>
                </a:r>
                <a:r>
                  <a:rPr lang="de-DE" dirty="0" err="1"/>
                  <a:t>had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lowest</a:t>
                </a:r>
                <a:r>
                  <a:rPr lang="de-DE" dirty="0"/>
                  <a:t> 10-CV RMSE and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highest</a:t>
                </a:r>
                <a:r>
                  <a:rPr lang="de-DE" dirty="0"/>
                  <a:t> 10-CV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-score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2226E4-6F02-5034-2EB4-160C1421C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83" y="4870237"/>
                <a:ext cx="8054769" cy="369332"/>
              </a:xfrm>
              <a:prstGeom prst="rect">
                <a:avLst/>
              </a:prstGeom>
              <a:blipFill>
                <a:blip r:embed="rId4"/>
                <a:stretch>
                  <a:fillRect l="-681" t="-983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54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3320-F3D8-093F-FF04-A045EC6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1D31-B101-2EF9-F47A-4A1CFC0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Limitations of the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14B98-734E-F0FF-DFDE-4F0683DD3EEE}"/>
              </a:ext>
            </a:extLst>
          </p:cNvPr>
          <p:cNvSpPr/>
          <p:nvPr/>
        </p:nvSpPr>
        <p:spPr>
          <a:xfrm>
            <a:off x="0" y="1359243"/>
            <a:ext cx="12192000" cy="48178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C9694-5884-84D1-2EA0-46A7709C7355}"/>
              </a:ext>
            </a:extLst>
          </p:cNvPr>
          <p:cNvSpPr txBox="1"/>
          <p:nvPr/>
        </p:nvSpPr>
        <p:spPr>
          <a:xfrm>
            <a:off x="329556" y="1703006"/>
            <a:ext cx="10398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nature of the survey data is subjective and impairs reliability.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Insufficient observations for some illnesses (Ex. 0 observations for liver failure, 8 observations for asthma)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Difficulty in extrapolating Burden-of-Care into fiscal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4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3320-F3D8-093F-FF04-A045EC6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1D31-B101-2EF9-F47A-4A1CFC0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Summary Insights and Further Research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14B98-734E-F0FF-DFDE-4F0683DD3EEE}"/>
              </a:ext>
            </a:extLst>
          </p:cNvPr>
          <p:cNvSpPr/>
          <p:nvPr/>
        </p:nvSpPr>
        <p:spPr>
          <a:xfrm>
            <a:off x="0" y="1359243"/>
            <a:ext cx="12192000" cy="1202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C9694-5884-84D1-2EA0-46A7709C7355}"/>
              </a:ext>
            </a:extLst>
          </p:cNvPr>
          <p:cNvSpPr txBox="1"/>
          <p:nvPr/>
        </p:nvSpPr>
        <p:spPr>
          <a:xfrm>
            <a:off x="739303" y="1498725"/>
            <a:ext cx="10925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much advancement has been made in the past 5 years to assist the patients and relieve the burden-of-care.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solution that helps the patients be self-sufficient and reducing the need for a care-giver to live with the patient decreases the burden-of-care.</a:t>
            </a:r>
          </a:p>
        </p:txBody>
      </p:sp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268D279C-931B-2CF2-0548-495383576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4438" y="3268372"/>
            <a:ext cx="309880" cy="309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DFAD14-0154-2A05-D5D2-AAB636DC2838}"/>
              </a:ext>
            </a:extLst>
          </p:cNvPr>
          <p:cNvSpPr txBox="1"/>
          <p:nvPr/>
        </p:nvSpPr>
        <p:spPr>
          <a:xfrm>
            <a:off x="1786877" y="3238646"/>
            <a:ext cx="43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b="1" dirty="0">
                <a:solidFill>
                  <a:prstClr val="black"/>
                </a:solidFill>
              </a:rPr>
              <a:t>Research Questions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1F810-B529-A578-0C87-FC647176F84A}"/>
              </a:ext>
            </a:extLst>
          </p:cNvPr>
          <p:cNvSpPr txBox="1"/>
          <p:nvPr/>
        </p:nvSpPr>
        <p:spPr>
          <a:xfrm>
            <a:off x="1786876" y="3759900"/>
            <a:ext cx="86182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prstClr val="black"/>
                </a:solidFill>
              </a:rPr>
              <a:t>Does improving the assistance in patient mobility reduce the burden-of-care?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prstClr val="black"/>
                </a:solidFill>
              </a:rPr>
              <a:t>Does improving the methods to arrange outside services (such as nurses, home care aides, or meals-on-wheels) reduce the burden-of-care?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prstClr val="black"/>
                </a:solidFill>
              </a:rPr>
              <a:t>Does developing patient friendly medication (flexible with time, less frequent) reduce the burden-of-care?</a:t>
            </a:r>
          </a:p>
        </p:txBody>
      </p:sp>
    </p:spTree>
    <p:extLst>
      <p:ext uri="{BB962C8B-B14F-4D97-AF65-F5344CB8AC3E}">
        <p14:creationId xmlns:p14="http://schemas.microsoft.com/office/powerpoint/2010/main" val="12884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5D74-A38E-429F-A6A3-F70CAADD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99" y="448052"/>
            <a:ext cx="9655687" cy="84079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Pharmaceutical product contribution to society is underexplored in current ESG sustainability reporting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63168-AE2A-414A-8EB3-ACC36CC20D32}"/>
              </a:ext>
            </a:extLst>
          </p:cNvPr>
          <p:cNvSpPr txBox="1"/>
          <p:nvPr/>
        </p:nvSpPr>
        <p:spPr>
          <a:xfrm>
            <a:off x="673121" y="2741949"/>
            <a:ext cx="1939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75000"/>
                  </a:schemeClr>
                </a:solidFill>
              </a:rPr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C8C6-9EA6-4E19-A2BA-0AF3631B6B30}"/>
              </a:ext>
            </a:extLst>
          </p:cNvPr>
          <p:cNvSpPr txBox="1"/>
          <p:nvPr/>
        </p:nvSpPr>
        <p:spPr>
          <a:xfrm>
            <a:off x="3197963" y="2741949"/>
            <a:ext cx="2731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PRODUCTS &amp;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D456D-581B-4073-8A06-BB5D036E9D3D}"/>
              </a:ext>
            </a:extLst>
          </p:cNvPr>
          <p:cNvSpPr txBox="1"/>
          <p:nvPr/>
        </p:nvSpPr>
        <p:spPr>
          <a:xfrm>
            <a:off x="6320936" y="2741949"/>
            <a:ext cx="248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75000"/>
                  </a:schemeClr>
                </a:solidFill>
              </a:rPr>
              <a:t>HEALTH CARE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2320B-6D9A-4CFC-B083-88FFD3AA5A79}"/>
              </a:ext>
            </a:extLst>
          </p:cNvPr>
          <p:cNvSpPr txBox="1"/>
          <p:nvPr/>
        </p:nvSpPr>
        <p:spPr>
          <a:xfrm>
            <a:off x="9630225" y="2741949"/>
            <a:ext cx="133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>
                    <a:lumMod val="75000"/>
                  </a:schemeClr>
                </a:solidFill>
              </a:rPr>
              <a:t>PEOPLE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4A5133-DB4F-4E65-AD71-7E2D0FBA0E31}"/>
              </a:ext>
            </a:extLst>
          </p:cNvPr>
          <p:cNvCxnSpPr>
            <a:cxnSpLocks/>
          </p:cNvCxnSpPr>
          <p:nvPr/>
        </p:nvCxnSpPr>
        <p:spPr>
          <a:xfrm flipV="1">
            <a:off x="3058632" y="2219604"/>
            <a:ext cx="0" cy="340757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8D81B3-35FB-43D3-9E81-F30A6DEDDCCB}"/>
              </a:ext>
            </a:extLst>
          </p:cNvPr>
          <p:cNvCxnSpPr>
            <a:cxnSpLocks/>
          </p:cNvCxnSpPr>
          <p:nvPr/>
        </p:nvCxnSpPr>
        <p:spPr>
          <a:xfrm flipH="1" flipV="1">
            <a:off x="6028544" y="2219604"/>
            <a:ext cx="3777" cy="340757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FE0E6C-0EE6-4172-91D6-65D243F185CD}"/>
              </a:ext>
            </a:extLst>
          </p:cNvPr>
          <p:cNvCxnSpPr>
            <a:cxnSpLocks/>
          </p:cNvCxnSpPr>
          <p:nvPr/>
        </p:nvCxnSpPr>
        <p:spPr>
          <a:xfrm flipV="1">
            <a:off x="9002232" y="2219604"/>
            <a:ext cx="0" cy="340757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84774F-3224-4EC4-B756-95D4429E8503}"/>
              </a:ext>
            </a:extLst>
          </p:cNvPr>
          <p:cNvSpPr txBox="1"/>
          <p:nvPr/>
        </p:nvSpPr>
        <p:spPr>
          <a:xfrm>
            <a:off x="673122" y="3250148"/>
            <a:ext cx="2021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CO2 Neutrality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Water Toxification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Loss of Biodiversity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Circular economy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6BB27-2F3D-4920-8E85-A74ACA6B620F}"/>
              </a:ext>
            </a:extLst>
          </p:cNvPr>
          <p:cNvSpPr txBox="1"/>
          <p:nvPr/>
        </p:nvSpPr>
        <p:spPr>
          <a:xfrm>
            <a:off x="3326505" y="3250148"/>
            <a:ext cx="2363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Increased life expectancy/ real option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/>
              <a:t>Work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/>
              <a:t>Caregiver burden &amp; family spillovers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Severity of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Reduced disability and reduced health disparities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4E20A-DBB8-45DB-A6D6-7E74128DDE4B}"/>
              </a:ext>
            </a:extLst>
          </p:cNvPr>
          <p:cNvSpPr txBox="1"/>
          <p:nvPr/>
        </p:nvSpPr>
        <p:spPr>
          <a:xfrm>
            <a:off x="6346473" y="3250148"/>
            <a:ext cx="23630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Net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System impact (resources, waste, efficiency)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Shifting of location of care/ Reduced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Reduction in follow-up costs and re-hospitalization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BE02E-73E9-4AF9-932B-79590F89E1D2}"/>
              </a:ext>
            </a:extLst>
          </p:cNvPr>
          <p:cNvSpPr txBox="1"/>
          <p:nvPr/>
        </p:nvSpPr>
        <p:spPr>
          <a:xfrm>
            <a:off x="9294945" y="3250148"/>
            <a:ext cx="2363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Safeguard colleagues &amp; their families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Enhance and adapt workplace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Engagement &amp; Lifelong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</a:rPr>
              <a:t>Talent Management</a:t>
            </a:r>
          </a:p>
          <a:p>
            <a:endParaRPr lang="en-US" sz="1400" noProof="1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Graphic 14" descr="Open hand with plant with solid fill">
            <a:extLst>
              <a:ext uri="{FF2B5EF4-FFF2-40B4-BE49-F238E27FC236}">
                <a16:creationId xmlns:a16="http://schemas.microsoft.com/office/drawing/2014/main" id="{E563614D-3F04-4018-B614-5A8287A5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144" y="1895041"/>
            <a:ext cx="702272" cy="702272"/>
          </a:xfrm>
          <a:prstGeom prst="rect">
            <a:avLst/>
          </a:prstGeom>
        </p:spPr>
      </p:pic>
      <p:pic>
        <p:nvPicPr>
          <p:cNvPr id="16" name="Graphic 15" descr="Network with solid fill">
            <a:extLst>
              <a:ext uri="{FF2B5EF4-FFF2-40B4-BE49-F238E27FC236}">
                <a16:creationId xmlns:a16="http://schemas.microsoft.com/office/drawing/2014/main" id="{1420F404-9F2B-4F28-9F98-C42DF1F2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6141" y="1895041"/>
            <a:ext cx="702272" cy="702272"/>
          </a:xfrm>
          <a:prstGeom prst="rect">
            <a:avLst/>
          </a:prstGeom>
        </p:spPr>
      </p:pic>
      <p:pic>
        <p:nvPicPr>
          <p:cNvPr id="17" name="Graphic 16" descr="Office worker female with solid fill">
            <a:extLst>
              <a:ext uri="{FF2B5EF4-FFF2-40B4-BE49-F238E27FC236}">
                <a16:creationId xmlns:a16="http://schemas.microsoft.com/office/drawing/2014/main" id="{6261C977-F12E-4987-8111-0CF29FA46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0105" y="1895041"/>
            <a:ext cx="702272" cy="702272"/>
          </a:xfrm>
          <a:prstGeom prst="rect">
            <a:avLst/>
          </a:prstGeom>
        </p:spPr>
      </p:pic>
      <p:pic>
        <p:nvPicPr>
          <p:cNvPr id="18" name="Graphic 17" descr="Sling with solid fill">
            <a:extLst>
              <a:ext uri="{FF2B5EF4-FFF2-40B4-BE49-F238E27FC236}">
                <a16:creationId xmlns:a16="http://schemas.microsoft.com/office/drawing/2014/main" id="{1B2C568B-9BB4-4E6F-8B13-4697670C77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452" y="1895041"/>
            <a:ext cx="702272" cy="7022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88D57F-F277-4920-9839-59562F839C9C}"/>
              </a:ext>
            </a:extLst>
          </p:cNvPr>
          <p:cNvSpPr txBox="1"/>
          <p:nvPr/>
        </p:nvSpPr>
        <p:spPr>
          <a:xfrm>
            <a:off x="3197963" y="5782817"/>
            <a:ext cx="269125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Underexplored from an </a:t>
            </a:r>
            <a:r>
              <a:rPr lang="en-US" sz="1400" b="1" err="1">
                <a:solidFill>
                  <a:schemeClr val="bg1"/>
                </a:solidFill>
              </a:rPr>
              <a:t>ESG</a:t>
            </a:r>
            <a:r>
              <a:rPr lang="en-US" sz="1400" b="1">
                <a:solidFill>
                  <a:schemeClr val="bg1"/>
                </a:solidFill>
              </a:rPr>
              <a:t>  sustainability perspective</a:t>
            </a:r>
          </a:p>
        </p:txBody>
      </p:sp>
    </p:spTree>
    <p:extLst>
      <p:ext uri="{BB962C8B-B14F-4D97-AF65-F5344CB8AC3E}">
        <p14:creationId xmlns:p14="http://schemas.microsoft.com/office/powerpoint/2010/main" val="203850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2FB6B5-D1A2-4308-95F4-837EE7726D52}"/>
              </a:ext>
            </a:extLst>
          </p:cNvPr>
          <p:cNvSpPr/>
          <p:nvPr/>
        </p:nvSpPr>
        <p:spPr>
          <a:xfrm>
            <a:off x="5881193" y="1750979"/>
            <a:ext cx="6310807" cy="34435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A2B26-BABA-4A68-8397-5763509EBEC7}"/>
              </a:ext>
            </a:extLst>
          </p:cNvPr>
          <p:cNvSpPr/>
          <p:nvPr/>
        </p:nvSpPr>
        <p:spPr>
          <a:xfrm>
            <a:off x="0" y="1750979"/>
            <a:ext cx="5881193" cy="3443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9A0DF-AF60-4033-A3D6-FBF09F4A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1B263E-8EEC-42CF-81DC-52792249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About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32753-A1CA-47F9-AAB5-CF3D12F46590}"/>
              </a:ext>
            </a:extLst>
          </p:cNvPr>
          <p:cNvSpPr txBox="1"/>
          <p:nvPr/>
        </p:nvSpPr>
        <p:spPr>
          <a:xfrm>
            <a:off x="6818729" y="2888469"/>
            <a:ext cx="5220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2014 and 2019 survey data on caregiving in the US.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Survey conducted by the National Alliance for Caregiving (NAC) and the American Association of Retired Persons (AARP).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3352 rows, 307 variables, 38% missing values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CE5DF4-48C1-47D3-871D-199C7227280C}"/>
              </a:ext>
            </a:extLst>
          </p:cNvPr>
          <p:cNvCxnSpPr/>
          <p:nvPr/>
        </p:nvCxnSpPr>
        <p:spPr>
          <a:xfrm>
            <a:off x="6582180" y="2428512"/>
            <a:ext cx="0" cy="20694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6D4C054-FB78-418E-A9F7-27F5223804F6}"/>
              </a:ext>
            </a:extLst>
          </p:cNvPr>
          <p:cNvSpPr/>
          <p:nvPr/>
        </p:nvSpPr>
        <p:spPr>
          <a:xfrm rot="16200000">
            <a:off x="5337787" y="3222225"/>
            <a:ext cx="583659" cy="50315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8FB5A-1F58-4CD7-91C5-57C018F6B9C9}"/>
              </a:ext>
            </a:extLst>
          </p:cNvPr>
          <p:cNvSpPr txBox="1"/>
          <p:nvPr/>
        </p:nvSpPr>
        <p:spPr>
          <a:xfrm>
            <a:off x="6818729" y="2357403"/>
            <a:ext cx="406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About the Data: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9CA86-7F99-DBEB-C708-D92CB7AD1678}"/>
              </a:ext>
            </a:extLst>
          </p:cNvPr>
          <p:cNvSpPr txBox="1"/>
          <p:nvPr/>
        </p:nvSpPr>
        <p:spPr>
          <a:xfrm>
            <a:off x="660324" y="3020657"/>
            <a:ext cx="5220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Burden (General)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Financial Burden</a:t>
            </a:r>
          </a:p>
          <a:p>
            <a:pPr marL="285750" indent="-285750">
              <a:buFontTx/>
              <a:buChar char="-"/>
            </a:pPr>
            <a:r>
              <a:rPr lang="en-US" dirty="0"/>
              <a:t>Emotional Burden</a:t>
            </a:r>
          </a:p>
          <a:p>
            <a:pPr marL="285750" indent="-285750">
              <a:buFontTx/>
              <a:buChar char="-"/>
            </a:pPr>
            <a:r>
              <a:rPr lang="en-US" dirty="0"/>
              <a:t>Physical Burden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2E8D-6E37-D18D-2DD7-BBE41361DBFB}"/>
              </a:ext>
            </a:extLst>
          </p:cNvPr>
          <p:cNvSpPr txBox="1"/>
          <p:nvPr/>
        </p:nvSpPr>
        <p:spPr>
          <a:xfrm>
            <a:off x="432473" y="2357402"/>
            <a:ext cx="406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Burden Variables:</a:t>
            </a:r>
          </a:p>
        </p:txBody>
      </p:sp>
    </p:spTree>
    <p:extLst>
      <p:ext uri="{BB962C8B-B14F-4D97-AF65-F5344CB8AC3E}">
        <p14:creationId xmlns:p14="http://schemas.microsoft.com/office/powerpoint/2010/main" val="88870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3320-F3D8-093F-FF04-A045EC6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1D31-B101-2EF9-F47A-4A1CFC0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Burden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D15FC-D976-B203-0806-86ABE5968467}"/>
              </a:ext>
            </a:extLst>
          </p:cNvPr>
          <p:cNvGrpSpPr/>
          <p:nvPr/>
        </p:nvGrpSpPr>
        <p:grpSpPr>
          <a:xfrm>
            <a:off x="384098" y="1018615"/>
            <a:ext cx="3037850" cy="5324826"/>
            <a:chOff x="384098" y="1018615"/>
            <a:chExt cx="3037850" cy="532482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142BEC-72CB-ACB3-F4E0-F09C4EE3625E}"/>
                </a:ext>
              </a:extLst>
            </p:cNvPr>
            <p:cNvSpPr txBox="1"/>
            <p:nvPr/>
          </p:nvSpPr>
          <p:spPr>
            <a:xfrm>
              <a:off x="845766" y="2606049"/>
              <a:ext cx="2576182" cy="23083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Not </a:t>
              </a:r>
              <a:r>
                <a:rPr lang="de-DE" dirty="0" err="1"/>
                <a:t>much</a:t>
              </a:r>
              <a:r>
                <a:rPr lang="de-DE" dirty="0"/>
                <a:t> </a:t>
              </a:r>
              <a:r>
                <a:rPr lang="de-DE" dirty="0" err="1"/>
                <a:t>has</a:t>
              </a:r>
              <a:r>
                <a:rPr lang="de-DE" dirty="0"/>
                <a:t> </a:t>
              </a:r>
              <a:r>
                <a:rPr lang="de-DE" dirty="0" err="1"/>
                <a:t>changed</a:t>
              </a:r>
              <a:r>
                <a:rPr lang="de-DE" dirty="0"/>
                <a:t> </a:t>
              </a:r>
              <a:r>
                <a:rPr lang="de-DE" dirty="0" err="1"/>
                <a:t>overall</a:t>
              </a:r>
              <a:r>
                <a:rPr lang="de-DE" dirty="0"/>
                <a:t>. </a:t>
              </a:r>
              <a:r>
                <a:rPr lang="de-DE" dirty="0" err="1"/>
                <a:t>Certain</a:t>
              </a:r>
              <a:r>
                <a:rPr lang="de-DE" dirty="0"/>
                <a:t> </a:t>
              </a:r>
              <a:r>
                <a:rPr lang="de-DE" dirty="0" err="1"/>
                <a:t>illnesses</a:t>
              </a:r>
              <a:r>
                <a:rPr lang="de-DE" dirty="0"/>
                <a:t> such </a:t>
              </a:r>
              <a:r>
                <a:rPr lang="de-DE" dirty="0" err="1"/>
                <a:t>as</a:t>
              </a:r>
              <a:r>
                <a:rPr lang="de-DE" dirty="0"/>
                <a:t> </a:t>
              </a:r>
              <a:r>
                <a:rPr lang="de-DE" dirty="0" err="1"/>
                <a:t>heart</a:t>
              </a:r>
              <a:r>
                <a:rPr lang="de-DE" dirty="0"/>
                <a:t> </a:t>
              </a:r>
              <a:r>
                <a:rPr lang="de-DE" dirty="0" err="1"/>
                <a:t>disease</a:t>
              </a:r>
              <a:r>
                <a:rPr lang="de-DE" dirty="0"/>
                <a:t> and </a:t>
              </a:r>
              <a:r>
                <a:rPr lang="de-DE" dirty="0" err="1"/>
                <a:t>broken</a:t>
              </a:r>
              <a:r>
                <a:rPr lang="de-DE" dirty="0"/>
                <a:t> </a:t>
              </a:r>
              <a:r>
                <a:rPr lang="de-DE" dirty="0" err="1"/>
                <a:t>bones</a:t>
              </a:r>
              <a:r>
                <a:rPr lang="de-DE" dirty="0"/>
                <a:t> </a:t>
              </a:r>
              <a:r>
                <a:rPr lang="de-DE" dirty="0" err="1"/>
                <a:t>had</a:t>
              </a:r>
              <a:r>
                <a:rPr lang="de-DE" dirty="0"/>
                <a:t> an </a:t>
              </a:r>
              <a:r>
                <a:rPr lang="de-DE" dirty="0" err="1"/>
                <a:t>increase</a:t>
              </a:r>
              <a:r>
                <a:rPr lang="de-DE" dirty="0"/>
                <a:t> in </a:t>
              </a:r>
              <a:r>
                <a:rPr lang="de-DE" dirty="0" err="1"/>
                <a:t>burden</a:t>
              </a:r>
              <a:r>
                <a:rPr lang="de-DE" dirty="0"/>
                <a:t> </a:t>
              </a:r>
              <a:r>
                <a:rPr lang="de-DE" dirty="0" err="1"/>
                <a:t>while</a:t>
              </a:r>
              <a:r>
                <a:rPr lang="de-DE" dirty="0"/>
                <a:t> </a:t>
              </a:r>
              <a:r>
                <a:rPr lang="de-DE" dirty="0" err="1"/>
                <a:t>others</a:t>
              </a:r>
              <a:r>
                <a:rPr lang="de-DE" dirty="0"/>
                <a:t> like </a:t>
              </a:r>
              <a:r>
                <a:rPr lang="de-DE" dirty="0" err="1"/>
                <a:t>cancer</a:t>
              </a:r>
              <a:r>
                <a:rPr lang="de-DE" dirty="0"/>
                <a:t> and </a:t>
              </a:r>
              <a:r>
                <a:rPr lang="de-DE" dirty="0" err="1"/>
                <a:t>lung</a:t>
              </a:r>
              <a:r>
                <a:rPr lang="de-DE" dirty="0"/>
                <a:t> </a:t>
              </a:r>
              <a:r>
                <a:rPr lang="de-DE" dirty="0" err="1"/>
                <a:t>disease</a:t>
              </a:r>
              <a:r>
                <a:rPr lang="de-DE" dirty="0"/>
                <a:t> </a:t>
              </a:r>
              <a:r>
                <a:rPr lang="de-DE" dirty="0" err="1"/>
                <a:t>had</a:t>
              </a:r>
              <a:r>
                <a:rPr lang="de-DE" dirty="0"/>
                <a:t> a </a:t>
              </a:r>
              <a:r>
                <a:rPr lang="de-DE" dirty="0" err="1"/>
                <a:t>decrease</a:t>
              </a:r>
              <a:r>
                <a:rPr lang="de-DE" dirty="0"/>
                <a:t> in </a:t>
              </a:r>
              <a:r>
                <a:rPr lang="de-DE" dirty="0" err="1"/>
                <a:t>burden</a:t>
              </a:r>
              <a:r>
                <a:rPr lang="de-DE" dirty="0"/>
                <a:t>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A9D220-40A8-54B0-A4EF-91C2E1E6C9C3}"/>
                </a:ext>
              </a:extLst>
            </p:cNvPr>
            <p:cNvSpPr txBox="1"/>
            <p:nvPr/>
          </p:nvSpPr>
          <p:spPr>
            <a:xfrm>
              <a:off x="845766" y="1018616"/>
              <a:ext cx="2576182" cy="120032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heatmap</a:t>
              </a:r>
              <a:r>
                <a:rPr lang="de-DE" dirty="0"/>
                <a:t> </a:t>
              </a:r>
              <a:r>
                <a:rPr lang="de-DE" dirty="0" err="1"/>
                <a:t>shows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change</a:t>
              </a:r>
              <a:r>
                <a:rPr lang="de-DE" dirty="0"/>
                <a:t> in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average</a:t>
              </a:r>
              <a:r>
                <a:rPr lang="de-DE" dirty="0"/>
                <a:t> </a:t>
              </a:r>
              <a:r>
                <a:rPr lang="de-DE" dirty="0" err="1"/>
                <a:t>burden</a:t>
              </a:r>
              <a:r>
                <a:rPr lang="de-DE" dirty="0"/>
                <a:t> (0-1 </a:t>
              </a:r>
              <a:r>
                <a:rPr lang="de-DE" dirty="0" err="1"/>
                <a:t>scale</a:t>
              </a:r>
              <a:r>
                <a:rPr lang="de-DE" dirty="0"/>
                <a:t>)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each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illnesses</a:t>
              </a:r>
              <a:r>
                <a:rPr lang="de-DE" dirty="0"/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1057BE-9F5D-FF48-37DB-1F5A56B37979}"/>
                </a:ext>
              </a:extLst>
            </p:cNvPr>
            <p:cNvSpPr txBox="1"/>
            <p:nvPr/>
          </p:nvSpPr>
          <p:spPr>
            <a:xfrm>
              <a:off x="845766" y="5143112"/>
              <a:ext cx="2576182" cy="120032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Little </a:t>
              </a:r>
              <a:r>
                <a:rPr lang="de-DE" dirty="0" err="1"/>
                <a:t>advancements</a:t>
              </a:r>
              <a:r>
                <a:rPr lang="de-DE" dirty="0"/>
                <a:t> in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past</a:t>
              </a:r>
              <a:r>
                <a:rPr lang="de-DE" dirty="0"/>
                <a:t> 5 </a:t>
              </a:r>
              <a:r>
                <a:rPr lang="de-DE" dirty="0" err="1"/>
                <a:t>years</a:t>
              </a:r>
              <a:r>
                <a:rPr lang="de-DE" dirty="0"/>
                <a:t> in </a:t>
              </a:r>
              <a:r>
                <a:rPr lang="de-DE" dirty="0" err="1"/>
                <a:t>assisting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care and </a:t>
              </a:r>
              <a:r>
                <a:rPr lang="de-DE" dirty="0" err="1"/>
                <a:t>rehabilitation</a:t>
              </a:r>
              <a:r>
                <a:rPr lang="de-DE" dirty="0"/>
                <a:t> </a:t>
              </a:r>
              <a:r>
                <a:rPr lang="de-DE" dirty="0" err="1"/>
                <a:t>patients</a:t>
              </a:r>
              <a:r>
                <a:rPr lang="de-DE" dirty="0"/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175798-23DF-CC02-0038-6E4A2A6C928F}"/>
                </a:ext>
              </a:extLst>
            </p:cNvPr>
            <p:cNvSpPr txBox="1"/>
            <p:nvPr/>
          </p:nvSpPr>
          <p:spPr>
            <a:xfrm rot="10800000">
              <a:off x="399189" y="1018615"/>
              <a:ext cx="461665" cy="8910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r>
                <a:rPr lang="de-DE" b="1" dirty="0"/>
                <a:t>Analysis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CA1B03-C41A-251E-56A3-41458BE0E23C}"/>
                </a:ext>
              </a:extLst>
            </p:cNvPr>
            <p:cNvSpPr txBox="1"/>
            <p:nvPr/>
          </p:nvSpPr>
          <p:spPr>
            <a:xfrm rot="10800000">
              <a:off x="384101" y="2606047"/>
              <a:ext cx="461665" cy="15118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r>
                <a:rPr lang="de-DE" b="1" dirty="0"/>
                <a:t>Interpretation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92A4D2-4583-D795-04E4-C9D2AA7B0607}"/>
                </a:ext>
              </a:extLst>
            </p:cNvPr>
            <p:cNvSpPr txBox="1"/>
            <p:nvPr/>
          </p:nvSpPr>
          <p:spPr>
            <a:xfrm rot="10800000">
              <a:off x="384098" y="5143112"/>
              <a:ext cx="461665" cy="12003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r>
                <a:rPr lang="de-DE" b="1" dirty="0"/>
                <a:t>Hypothesis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F9AF527-E5C1-81F6-0823-7D5D0E5F7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8525" y="1018615"/>
            <a:ext cx="7834920" cy="49142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4D51D1-4F50-62E3-F2C3-DFA1A426D83C}"/>
              </a:ext>
            </a:extLst>
          </p:cNvPr>
          <p:cNvSpPr/>
          <p:nvPr/>
        </p:nvSpPr>
        <p:spPr>
          <a:xfrm>
            <a:off x="4134255" y="2859932"/>
            <a:ext cx="7673644" cy="569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3C9233-3161-177D-6962-2096D254BE54}"/>
              </a:ext>
            </a:extLst>
          </p:cNvPr>
          <p:cNvSpPr/>
          <p:nvPr/>
        </p:nvSpPr>
        <p:spPr>
          <a:xfrm>
            <a:off x="4134255" y="3428999"/>
            <a:ext cx="7673644" cy="4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49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9A0DF-AF60-4033-A3D6-FBF09F4A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1B263E-8EEC-42CF-81DC-52792249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About the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52399-0C50-8612-3395-ABE39C3C4326}"/>
              </a:ext>
            </a:extLst>
          </p:cNvPr>
          <p:cNvSpPr txBox="1"/>
          <p:nvPr/>
        </p:nvSpPr>
        <p:spPr>
          <a:xfrm>
            <a:off x="214472" y="1513013"/>
            <a:ext cx="968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ADLs are basic tasks that are essential to independent living.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IADLs are more complex tasks that are still a necessary part of everyday life.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9E7EDD-552A-AD13-D801-755099FA615E}"/>
              </a:ext>
            </a:extLst>
          </p:cNvPr>
          <p:cNvGrpSpPr/>
          <p:nvPr/>
        </p:nvGrpSpPr>
        <p:grpSpPr>
          <a:xfrm>
            <a:off x="0" y="2495258"/>
            <a:ext cx="12406807" cy="3443591"/>
            <a:chOff x="0" y="1750979"/>
            <a:chExt cx="12406807" cy="34435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2FB6B5-D1A2-4308-95F4-837EE7726D52}"/>
                </a:ext>
              </a:extLst>
            </p:cNvPr>
            <p:cNvSpPr/>
            <p:nvPr/>
          </p:nvSpPr>
          <p:spPr>
            <a:xfrm>
              <a:off x="5906555" y="1750979"/>
              <a:ext cx="6310807" cy="344359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4A2B26-BABA-4A68-8397-5763509EBEC7}"/>
                </a:ext>
              </a:extLst>
            </p:cNvPr>
            <p:cNvSpPr/>
            <p:nvPr/>
          </p:nvSpPr>
          <p:spPr>
            <a:xfrm>
              <a:off x="0" y="1750979"/>
              <a:ext cx="5881193" cy="3443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132753-A1CA-47F9-AAB5-CF3D12F46590}"/>
                </a:ext>
              </a:extLst>
            </p:cNvPr>
            <p:cNvSpPr txBox="1"/>
            <p:nvPr/>
          </p:nvSpPr>
          <p:spPr>
            <a:xfrm>
              <a:off x="6217502" y="2738350"/>
              <a:ext cx="52208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Giving medicine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Managing finances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Help with grocery shopping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Help with housework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Help with preparing meals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Help with transportation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Help with outside services</a:t>
              </a:r>
            </a:p>
            <a:p>
              <a:pPr marL="285750" indent="-285750">
                <a:buFontTx/>
                <a:buChar char="-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6D4C054-FB78-418E-A9F7-27F5223804F6}"/>
                </a:ext>
              </a:extLst>
            </p:cNvPr>
            <p:cNvSpPr/>
            <p:nvPr/>
          </p:nvSpPr>
          <p:spPr>
            <a:xfrm rot="16200000">
              <a:off x="5371796" y="3221196"/>
              <a:ext cx="583659" cy="50315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A8FB5A-1F58-4CD7-91C5-57C018F6B9C9}"/>
                </a:ext>
              </a:extLst>
            </p:cNvPr>
            <p:cNvSpPr txBox="1"/>
            <p:nvPr/>
          </p:nvSpPr>
          <p:spPr>
            <a:xfrm>
              <a:off x="6096000" y="2312743"/>
              <a:ext cx="63108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Instrumental Activities of Daily Living (IADL):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BEA597-F141-0735-9F62-7678DABD74BC}"/>
                </a:ext>
              </a:extLst>
            </p:cNvPr>
            <p:cNvSpPr txBox="1"/>
            <p:nvPr/>
          </p:nvSpPr>
          <p:spPr>
            <a:xfrm>
              <a:off x="646126" y="2738350"/>
              <a:ext cx="470655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Help with bed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Help with dressed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Help with toilet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Help with bathe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Help with diapers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Help with feeding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Lives with care recipient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56CC6E-A7E2-13FF-E4C3-C9B265363383}"/>
                </a:ext>
              </a:extLst>
            </p:cNvPr>
            <p:cNvSpPr txBox="1"/>
            <p:nvPr/>
          </p:nvSpPr>
          <p:spPr>
            <a:xfrm>
              <a:off x="544251" y="2312743"/>
              <a:ext cx="48337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Activities of Daily Living (ADL):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45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3320-F3D8-093F-FF04-A045EC6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1D31-B101-2EF9-F47A-4A1CFC0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Heart Disease Analysis - ADLs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47C86-08FF-52F8-7F44-632A244AD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0122" y="1250173"/>
            <a:ext cx="9079365" cy="4863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F604C-1022-13A5-DA61-D61B6DC29034}"/>
              </a:ext>
            </a:extLst>
          </p:cNvPr>
          <p:cNvSpPr txBox="1"/>
          <p:nvPr/>
        </p:nvSpPr>
        <p:spPr>
          <a:xfrm>
            <a:off x="686994" y="1250174"/>
            <a:ext cx="2125536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needing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ADL </a:t>
            </a:r>
            <a:r>
              <a:rPr lang="de-DE" dirty="0" err="1"/>
              <a:t>categories</a:t>
            </a:r>
            <a:r>
              <a:rPr lang="de-DE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5E0F8-7C58-9F8C-223A-4A6DA141E008}"/>
              </a:ext>
            </a:extLst>
          </p:cNvPr>
          <p:cNvSpPr txBox="1"/>
          <p:nvPr/>
        </p:nvSpPr>
        <p:spPr>
          <a:xfrm>
            <a:off x="686993" y="2452833"/>
            <a:ext cx="2125535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needing</a:t>
            </a:r>
            <a:r>
              <a:rPr lang="de-DE" dirty="0"/>
              <a:t> </a:t>
            </a:r>
            <a:r>
              <a:rPr lang="de-DE" dirty="0" err="1"/>
              <a:t>assistance</a:t>
            </a:r>
            <a:r>
              <a:rPr lang="de-DE" dirty="0"/>
              <a:t> in all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DB4D0-F746-68A0-7CA6-F8FA52FD546D}"/>
              </a:ext>
            </a:extLst>
          </p:cNvPr>
          <p:cNvSpPr txBox="1"/>
          <p:nvPr/>
        </p:nvSpPr>
        <p:spPr>
          <a:xfrm>
            <a:off x="686992" y="4053965"/>
            <a:ext cx="2125536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involve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.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suggesting</a:t>
            </a:r>
            <a:r>
              <a:rPr lang="de-DE" dirty="0"/>
              <a:t> an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obesity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heart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4BE9F-5A03-523E-1491-DED8953D262D}"/>
              </a:ext>
            </a:extLst>
          </p:cNvPr>
          <p:cNvSpPr txBox="1"/>
          <p:nvPr/>
        </p:nvSpPr>
        <p:spPr>
          <a:xfrm rot="10800000">
            <a:off x="225326" y="1250173"/>
            <a:ext cx="461665" cy="923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de-DE" b="1" dirty="0"/>
              <a:t>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4535E-C241-B484-5D0A-368CD331E65B}"/>
              </a:ext>
            </a:extLst>
          </p:cNvPr>
          <p:cNvSpPr txBox="1"/>
          <p:nvPr/>
        </p:nvSpPr>
        <p:spPr>
          <a:xfrm rot="10800000">
            <a:off x="263035" y="2446643"/>
            <a:ext cx="430887" cy="1212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de-DE" sz="1600" b="1" dirty="0"/>
              <a:t>Observation</a:t>
            </a:r>
            <a:endParaRPr lang="de-DE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EEAA1-9F6C-735C-F519-4A90390CDCB0}"/>
              </a:ext>
            </a:extLst>
          </p:cNvPr>
          <p:cNvSpPr txBox="1"/>
          <p:nvPr/>
        </p:nvSpPr>
        <p:spPr>
          <a:xfrm rot="10800000">
            <a:off x="225326" y="4047776"/>
            <a:ext cx="461665" cy="1200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de-DE" b="1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404368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3320-F3D8-093F-FF04-A045EC6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1D31-B101-2EF9-F47A-4A1CFC0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Heart Disease Analysis - IADLs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47C86-08FF-52F8-7F44-632A244AD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0122" y="1250173"/>
            <a:ext cx="9079365" cy="4863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B5E0F8-7C58-9F8C-223A-4A6DA141E008}"/>
              </a:ext>
            </a:extLst>
          </p:cNvPr>
          <p:cNvSpPr txBox="1"/>
          <p:nvPr/>
        </p:nvSpPr>
        <p:spPr>
          <a:xfrm>
            <a:off x="649283" y="1426582"/>
            <a:ext cx="2125535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assistance</a:t>
            </a:r>
            <a:r>
              <a:rPr lang="de-DE" dirty="0"/>
              <a:t> in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medicine</a:t>
            </a:r>
            <a:r>
              <a:rPr lang="de-DE" dirty="0"/>
              <a:t> and </a:t>
            </a:r>
            <a:r>
              <a:rPr lang="de-DE" dirty="0" err="1"/>
              <a:t>arranging</a:t>
            </a:r>
            <a:r>
              <a:rPr lang="de-DE" dirty="0"/>
              <a:t> outside </a:t>
            </a:r>
            <a:r>
              <a:rPr lang="de-DE" dirty="0" err="1"/>
              <a:t>services</a:t>
            </a:r>
            <a:r>
              <a:rPr lang="de-DE" dirty="0"/>
              <a:t> (</a:t>
            </a:r>
            <a:r>
              <a:rPr lang="de-DE" dirty="0" err="1"/>
              <a:t>nurses</a:t>
            </a:r>
            <a:r>
              <a:rPr lang="de-DE" dirty="0"/>
              <a:t>, </a:t>
            </a:r>
            <a:r>
              <a:rPr lang="de-DE" dirty="0" err="1"/>
              <a:t>home</a:t>
            </a:r>
            <a:r>
              <a:rPr lang="de-DE" dirty="0"/>
              <a:t> care </a:t>
            </a:r>
            <a:r>
              <a:rPr lang="de-DE" dirty="0" err="1"/>
              <a:t>aides</a:t>
            </a:r>
            <a:r>
              <a:rPr lang="de-DE" dirty="0"/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DB4D0-F746-68A0-7CA6-F8FA52FD546D}"/>
              </a:ext>
            </a:extLst>
          </p:cNvPr>
          <p:cNvSpPr txBox="1"/>
          <p:nvPr/>
        </p:nvSpPr>
        <p:spPr>
          <a:xfrm>
            <a:off x="656212" y="3941842"/>
            <a:ext cx="2125536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Development in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friendly</a:t>
            </a:r>
            <a:r>
              <a:rPr lang="de-DE" dirty="0"/>
              <a:t> </a:t>
            </a:r>
            <a:r>
              <a:rPr lang="de-DE" dirty="0" err="1"/>
              <a:t>medication</a:t>
            </a:r>
            <a:r>
              <a:rPr lang="de-DE" dirty="0"/>
              <a:t> and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friendly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outside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care-</a:t>
            </a:r>
            <a:r>
              <a:rPr lang="de-DE" dirty="0" err="1"/>
              <a:t>giver</a:t>
            </a:r>
            <a:r>
              <a:rPr lang="de-DE" dirty="0"/>
              <a:t> </a:t>
            </a:r>
            <a:r>
              <a:rPr lang="de-DE" dirty="0" err="1"/>
              <a:t>burden</a:t>
            </a:r>
            <a:r>
              <a:rPr lang="de-DE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4535E-C241-B484-5D0A-368CD331E65B}"/>
              </a:ext>
            </a:extLst>
          </p:cNvPr>
          <p:cNvSpPr txBox="1"/>
          <p:nvPr/>
        </p:nvSpPr>
        <p:spPr>
          <a:xfrm rot="10800000">
            <a:off x="225325" y="1420392"/>
            <a:ext cx="430887" cy="1212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de-DE" sz="1600" b="1" dirty="0"/>
              <a:t>Observation</a:t>
            </a:r>
            <a:endParaRPr lang="de-DE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EEAA1-9F6C-735C-F519-4A90390CDCB0}"/>
              </a:ext>
            </a:extLst>
          </p:cNvPr>
          <p:cNvSpPr txBox="1"/>
          <p:nvPr/>
        </p:nvSpPr>
        <p:spPr>
          <a:xfrm rot="10800000">
            <a:off x="197548" y="3931044"/>
            <a:ext cx="461665" cy="1200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de-DE" b="1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78008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3320-F3D8-093F-FF04-A045EC6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1D31-B101-2EF9-F47A-4A1CFC0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Lung Disease Analysis - ADLs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47C86-08FF-52F8-7F44-632A244AD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0122" y="1250173"/>
            <a:ext cx="9079365" cy="4863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B5E0F8-7C58-9F8C-223A-4A6DA141E008}"/>
              </a:ext>
            </a:extLst>
          </p:cNvPr>
          <p:cNvSpPr txBox="1"/>
          <p:nvPr/>
        </p:nvSpPr>
        <p:spPr>
          <a:xfrm>
            <a:off x="724700" y="1765893"/>
            <a:ext cx="2125535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ADL </a:t>
            </a:r>
            <a:r>
              <a:rPr lang="de-DE" dirty="0" err="1"/>
              <a:t>assistance</a:t>
            </a:r>
            <a:r>
              <a:rPr lang="de-DE" dirty="0"/>
              <a:t>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caregivers</a:t>
            </a:r>
            <a:r>
              <a:rPr lang="de-DE" dirty="0"/>
              <a:t> </a:t>
            </a:r>
            <a:r>
              <a:rPr lang="de-DE" dirty="0" err="1"/>
              <a:t>living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DB4D0-F746-68A0-7CA6-F8FA52FD546D}"/>
              </a:ext>
            </a:extLst>
          </p:cNvPr>
          <p:cNvSpPr txBox="1"/>
          <p:nvPr/>
        </p:nvSpPr>
        <p:spPr>
          <a:xfrm>
            <a:off x="724700" y="4402025"/>
            <a:ext cx="2125536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24/7 </a:t>
            </a:r>
            <a:r>
              <a:rPr lang="de-DE" dirty="0" err="1"/>
              <a:t>assistance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lung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unneccessary</a:t>
            </a:r>
            <a:r>
              <a:rPr lang="de-DE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4535E-C241-B484-5D0A-368CD331E65B}"/>
              </a:ext>
            </a:extLst>
          </p:cNvPr>
          <p:cNvSpPr txBox="1"/>
          <p:nvPr/>
        </p:nvSpPr>
        <p:spPr>
          <a:xfrm rot="10800000">
            <a:off x="300742" y="1759703"/>
            <a:ext cx="430887" cy="1212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de-DE" sz="1600" b="1" dirty="0"/>
              <a:t>Observation</a:t>
            </a:r>
            <a:endParaRPr lang="de-DE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EEAA1-9F6C-735C-F519-4A90390CDCB0}"/>
              </a:ext>
            </a:extLst>
          </p:cNvPr>
          <p:cNvSpPr txBox="1"/>
          <p:nvPr/>
        </p:nvSpPr>
        <p:spPr>
          <a:xfrm rot="10800000">
            <a:off x="263034" y="4395836"/>
            <a:ext cx="461665" cy="1200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de-DE" b="1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70461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3320-F3D8-093F-FF04-A045EC6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1D31-B101-2EF9-F47A-4A1CFC0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Lung Disease Analysis - IADLs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47C86-08FF-52F8-7F44-632A244AD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0122" y="1250173"/>
            <a:ext cx="9079365" cy="4863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B5E0F8-7C58-9F8C-223A-4A6DA141E008}"/>
              </a:ext>
            </a:extLst>
          </p:cNvPr>
          <p:cNvSpPr txBox="1"/>
          <p:nvPr/>
        </p:nvSpPr>
        <p:spPr>
          <a:xfrm>
            <a:off x="624484" y="1601680"/>
            <a:ext cx="2125535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only</a:t>
            </a:r>
            <a:r>
              <a:rPr lang="de-DE" dirty="0"/>
              <a:t> IADL 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 was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finances</a:t>
            </a:r>
            <a:r>
              <a:rPr lang="de-DE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4535E-C241-B484-5D0A-368CD331E65B}"/>
              </a:ext>
            </a:extLst>
          </p:cNvPr>
          <p:cNvSpPr txBox="1"/>
          <p:nvPr/>
        </p:nvSpPr>
        <p:spPr>
          <a:xfrm rot="10800000">
            <a:off x="200526" y="1595490"/>
            <a:ext cx="430887" cy="1212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de-DE" sz="1600" b="1" dirty="0"/>
              <a:t>Observation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0030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Widescreen</PresentationFormat>
  <Paragraphs>134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Roboto</vt:lpstr>
      <vt:lpstr>Wingdings</vt:lpstr>
      <vt:lpstr>Office Theme</vt:lpstr>
      <vt:lpstr>PowerPoint Presentation</vt:lpstr>
      <vt:lpstr>Pharmaceutical product contribution to society is underexplored in current ESG sustainability reporting</vt:lpstr>
      <vt:lpstr>About the Data</vt:lpstr>
      <vt:lpstr>Burden Analysis</vt:lpstr>
      <vt:lpstr>About the Data</vt:lpstr>
      <vt:lpstr>Heart Disease Analysis - ADLs</vt:lpstr>
      <vt:lpstr>Heart Disease Analysis - IADLs</vt:lpstr>
      <vt:lpstr>Lung Disease Analysis - ADLs</vt:lpstr>
      <vt:lpstr>Lung Disease Analysis - IADLs</vt:lpstr>
      <vt:lpstr>Caregiver Burden Exploration</vt:lpstr>
      <vt:lpstr>Modeling Caregiver Burden – Using 2014 as train and 2020 as test</vt:lpstr>
      <vt:lpstr>Modeling Caregiver Burden – Using 2014 as train and 2020 as test</vt:lpstr>
      <vt:lpstr>Limitations of the Study</vt:lpstr>
      <vt:lpstr>Summary Insights and Further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Data</dc:title>
  <dc:creator>Kim, Woon</dc:creator>
  <cp:lastModifiedBy>Kim, Woon</cp:lastModifiedBy>
  <cp:revision>2</cp:revision>
  <dcterms:created xsi:type="dcterms:W3CDTF">2022-07-12T18:09:50Z</dcterms:created>
  <dcterms:modified xsi:type="dcterms:W3CDTF">2022-07-14T16:47:42Z</dcterms:modified>
</cp:coreProperties>
</file>