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Variance Reduction From removing</a:t>
            </a:r>
            <a:r>
              <a:rPr lang="en-US" sz="1200" b="1" baseline="0" dirty="0"/>
              <a:t> Outliers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Before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Sheet3!$B$2:$B$12</c:f>
              <c:strCache>
                <c:ptCount val="11"/>
                <c:pt idx="0">
                  <c:v>"host_listings_count"</c:v>
                </c:pt>
                <c:pt idx="1">
                  <c:v>"cleaning_fee"</c:v>
                </c:pt>
                <c:pt idx="2">
                  <c:v>"extra_people"</c:v>
                </c:pt>
                <c:pt idx="3">
                  <c:v>"minimum_nights"</c:v>
                </c:pt>
                <c:pt idx="4">
                  <c:v>"minimum_minimum_nights"</c:v>
                </c:pt>
                <c:pt idx="5">
                  <c:v>"maximum_minimum_nights"</c:v>
                </c:pt>
                <c:pt idx="6">
                  <c:v>"minimum_nights_avg_ntm"</c:v>
                </c:pt>
                <c:pt idx="7">
                  <c:v>"number_of_reviews"</c:v>
                </c:pt>
                <c:pt idx="8">
                  <c:v>"calculated_host_listings_count"</c:v>
                </c:pt>
                <c:pt idx="9">
                  <c:v>"calculated_host_listings_count_entire_homes"</c:v>
                </c:pt>
                <c:pt idx="10">
                  <c:v>"calculated_host_listings_count_private_rooms"</c:v>
                </c:pt>
              </c:strCache>
            </c:strRef>
          </c:cat>
          <c:val>
            <c:numRef>
              <c:f>Sheet3!$C$2:$C$12</c:f>
              <c:numCache>
                <c:formatCode>General</c:formatCode>
                <c:ptCount val="11"/>
                <c:pt idx="0">
                  <c:v>73.919479999999993</c:v>
                </c:pt>
                <c:pt idx="1">
                  <c:v>54.129480000000001</c:v>
                </c:pt>
                <c:pt idx="2">
                  <c:v>24.84911</c:v>
                </c:pt>
                <c:pt idx="3">
                  <c:v>18.475390000000001</c:v>
                </c:pt>
                <c:pt idx="4">
                  <c:v>17.490290000000002</c:v>
                </c:pt>
                <c:pt idx="5">
                  <c:v>45.658909999999999</c:v>
                </c:pt>
                <c:pt idx="6">
                  <c:v>30.821470000000001</c:v>
                </c:pt>
                <c:pt idx="7">
                  <c:v>50.601700000000001</c:v>
                </c:pt>
                <c:pt idx="8">
                  <c:v>27.802779999999998</c:v>
                </c:pt>
                <c:pt idx="9">
                  <c:v>27.017119999999998</c:v>
                </c:pt>
                <c:pt idx="10">
                  <c:v>6.2607419999999996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1-48FC-8E3C-CA72DD87E469}"/>
            </c:ext>
          </c:extLst>
        </c:ser>
        <c:ser>
          <c:idx val="1"/>
          <c:order val="1"/>
          <c:tx>
            <c:v>After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Sheet3!$B$2:$B$12</c:f>
              <c:strCache>
                <c:ptCount val="11"/>
                <c:pt idx="0">
                  <c:v>"host_listings_count"</c:v>
                </c:pt>
                <c:pt idx="1">
                  <c:v>"cleaning_fee"</c:v>
                </c:pt>
                <c:pt idx="2">
                  <c:v>"extra_people"</c:v>
                </c:pt>
                <c:pt idx="3">
                  <c:v>"minimum_nights"</c:v>
                </c:pt>
                <c:pt idx="4">
                  <c:v>"minimum_minimum_nights"</c:v>
                </c:pt>
                <c:pt idx="5">
                  <c:v>"maximum_minimum_nights"</c:v>
                </c:pt>
                <c:pt idx="6">
                  <c:v>"minimum_nights_avg_ntm"</c:v>
                </c:pt>
                <c:pt idx="7">
                  <c:v>"number_of_reviews"</c:v>
                </c:pt>
                <c:pt idx="8">
                  <c:v>"calculated_host_listings_count"</c:v>
                </c:pt>
                <c:pt idx="9">
                  <c:v>"calculated_host_listings_count_entire_homes"</c:v>
                </c:pt>
                <c:pt idx="10">
                  <c:v>"calculated_host_listings_count_private_rooms"</c:v>
                </c:pt>
              </c:strCache>
            </c:strRef>
          </c:cat>
          <c:val>
            <c:numRef>
              <c:f>Sheet3!$D$2:$D$12</c:f>
              <c:numCache>
                <c:formatCode>General</c:formatCode>
                <c:ptCount val="11"/>
                <c:pt idx="0">
                  <c:v>2.862933</c:v>
                </c:pt>
                <c:pt idx="1">
                  <c:v>45.76811</c:v>
                </c:pt>
                <c:pt idx="2">
                  <c:v>16.667290000000001</c:v>
                </c:pt>
                <c:pt idx="3">
                  <c:v>7.9853909999999999</c:v>
                </c:pt>
                <c:pt idx="4">
                  <c:v>7.6886549999999998</c:v>
                </c:pt>
                <c:pt idx="5">
                  <c:v>8.1025469999999995</c:v>
                </c:pt>
                <c:pt idx="6">
                  <c:v>7.9433319999999998</c:v>
                </c:pt>
                <c:pt idx="7">
                  <c:v>36.315939999999998</c:v>
                </c:pt>
                <c:pt idx="8">
                  <c:v>2.3544589999999999</c:v>
                </c:pt>
                <c:pt idx="9">
                  <c:v>0.82126580000000005</c:v>
                </c:pt>
                <c:pt idx="10">
                  <c:v>1.3656459999999999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1-48FC-8E3C-CA72DD87E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8060920"/>
        <c:axId val="568063216"/>
      </c:lineChart>
      <c:catAx>
        <c:axId val="56806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063216"/>
        <c:crosses val="autoZero"/>
        <c:auto val="1"/>
        <c:lblAlgn val="ctr"/>
        <c:lblOffset val="100"/>
        <c:noMultiLvlLbl val="0"/>
      </c:catAx>
      <c:valAx>
        <c:axId val="56806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06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Sheet3!$L$18</c:f>
              <c:strCache>
                <c:ptCount val="1"/>
                <c:pt idx="0">
                  <c:v>RMSE-Train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Sheet3!$K$19:$K$21</c:f>
              <c:strCache>
                <c:ptCount val="3"/>
                <c:pt idx="0">
                  <c:v>Regression Tree</c:v>
                </c:pt>
                <c:pt idx="1">
                  <c:v>boost - gbm</c:v>
                </c:pt>
                <c:pt idx="2">
                  <c:v>xgboost</c:v>
                </c:pt>
              </c:strCache>
            </c:strRef>
          </c:cat>
          <c:val>
            <c:numRef>
              <c:f>Sheet3!$L$19:$L$21</c:f>
              <c:numCache>
                <c:formatCode>General</c:formatCode>
                <c:ptCount val="3"/>
                <c:pt idx="0">
                  <c:v>78.411000000000001</c:v>
                </c:pt>
                <c:pt idx="1">
                  <c:v>70.207999999999998</c:v>
                </c:pt>
                <c:pt idx="2">
                  <c:v>49.869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1-4ABD-AC68-91CD1BAFB536}"/>
            </c:ext>
          </c:extLst>
        </c:ser>
        <c:ser>
          <c:idx val="1"/>
          <c:order val="1"/>
          <c:tx>
            <c:strRef>
              <c:f>Sheet3!$M$18</c:f>
              <c:strCache>
                <c:ptCount val="1"/>
                <c:pt idx="0">
                  <c:v>RMSE-Test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Sheet3!$K$19:$K$21</c:f>
              <c:strCache>
                <c:ptCount val="3"/>
                <c:pt idx="0">
                  <c:v>Regression Tree</c:v>
                </c:pt>
                <c:pt idx="1">
                  <c:v>boost - gbm</c:v>
                </c:pt>
                <c:pt idx="2">
                  <c:v>xgboost</c:v>
                </c:pt>
              </c:strCache>
            </c:strRef>
          </c:cat>
          <c:val>
            <c:numRef>
              <c:f>Sheet3!$M$19:$M$21</c:f>
              <c:numCache>
                <c:formatCode>General</c:formatCode>
                <c:ptCount val="3"/>
                <c:pt idx="0">
                  <c:v>80.36</c:v>
                </c:pt>
                <c:pt idx="1">
                  <c:v>71.524000000000001</c:v>
                </c:pt>
                <c:pt idx="2">
                  <c:v>64.733999999999995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1-4ABD-AC68-91CD1BAFB536}"/>
            </c:ext>
          </c:extLst>
        </c:ser>
        <c:ser>
          <c:idx val="2"/>
          <c:order val="2"/>
          <c:tx>
            <c:strRef>
              <c:f>Sheet3!$N$18</c:f>
              <c:strCache>
                <c:ptCount val="1"/>
                <c:pt idx="0">
                  <c:v>Public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Sheet3!$K$19:$K$21</c:f>
              <c:strCache>
                <c:ptCount val="3"/>
                <c:pt idx="0">
                  <c:v>Regression Tree</c:v>
                </c:pt>
                <c:pt idx="1">
                  <c:v>boost - gbm</c:v>
                </c:pt>
                <c:pt idx="2">
                  <c:v>xgboost</c:v>
                </c:pt>
              </c:strCache>
            </c:strRef>
          </c:cat>
          <c:val>
            <c:numRef>
              <c:f>Sheet3!$N$19:$N$21</c:f>
              <c:numCache>
                <c:formatCode>General</c:formatCode>
                <c:ptCount val="3"/>
                <c:pt idx="2">
                  <c:v>68.535960000000003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E1-4ABD-AC68-91CD1BAFB536}"/>
            </c:ext>
          </c:extLst>
        </c:ser>
        <c:ser>
          <c:idx val="3"/>
          <c:order val="3"/>
          <c:tx>
            <c:strRef>
              <c:f>Sheet3!$O$18</c:f>
              <c:strCache>
                <c:ptCount val="1"/>
                <c:pt idx="0">
                  <c:v>Private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Sheet3!$K$19:$K$21</c:f>
              <c:strCache>
                <c:ptCount val="3"/>
                <c:pt idx="0">
                  <c:v>Regression Tree</c:v>
                </c:pt>
                <c:pt idx="1">
                  <c:v>boost - gbm</c:v>
                </c:pt>
                <c:pt idx="2">
                  <c:v>xgboost</c:v>
                </c:pt>
              </c:strCache>
            </c:strRef>
          </c:cat>
          <c:val>
            <c:numRef>
              <c:f>Sheet3!$O$19:$O$21</c:f>
              <c:numCache>
                <c:formatCode>General</c:formatCode>
                <c:ptCount val="3"/>
                <c:pt idx="2">
                  <c:v>62.89902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E1-4ABD-AC68-91CD1BAFB5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66133576"/>
        <c:axId val="566134560"/>
      </c:barChart>
      <c:catAx>
        <c:axId val="566133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134560"/>
        <c:crosses val="autoZero"/>
        <c:auto val="1"/>
        <c:lblAlgn val="ctr"/>
        <c:lblOffset val="100"/>
        <c:noMultiLvlLbl val="0"/>
      </c:catAx>
      <c:valAx>
        <c:axId val="5661345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6133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BF96-A90B-4FE8-8706-037F71A6D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64C0-2515-4EC2-92D5-BDDACD13F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A868-EA1C-4EB5-94BB-F72B8969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2155-2028-4B49-AB49-BF7BE78A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2A9A-8E56-4E6E-93F8-D600627E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ABF5-AFC8-4218-A729-127D9B04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5519C-268E-46A8-8F72-34445D15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838F-ADC9-444E-B73D-541359D7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84EB-40E6-4341-A57C-CEF3931A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EC9E-68B4-422E-BA66-EE966ED1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35827-7389-4C2B-BC82-2E4397765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57027-4705-41B5-B090-43E82D506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0083-FADF-48E5-82FA-A2D0D9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5958-3DCB-4F3E-8900-3E23607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58CF-7650-4932-B2DF-B0C7DDE6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2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71EB-8D31-481B-A2E1-04B4387C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025B-C085-44C3-AC78-0E7CD428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0C92-9054-442E-83D7-D41F2E84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93E0-A57F-4456-A8E2-23A205FF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0B11-7969-4A33-8BAE-C7E746C8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5D15-BBD4-404F-BAE2-30C8C010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632FC-49E2-4A0E-8780-0D0BEDE0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642C-83BC-4A8E-AEF6-D8C6AFA2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7EDA-6467-4881-A737-2358B4C8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6F83-C0FC-42B5-B1B7-F73F1EC3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C2-8C05-4DC2-AC22-2DD583C1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02A3-4A58-4342-ADB3-1896B15B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AFBC6-F495-414E-A52F-07EA6C5E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1DF7F-5AF2-40E9-AFA4-28DD49F0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37025-8C19-4D63-9B7E-D159BE2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555E9-3DA8-48D7-BEB9-7C814BE3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4D7B-783E-49F1-93F4-0CD5E64E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E832-DCE9-4D1C-8F68-075DF6BD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1B2EF-E1FD-4C6C-A093-5295B553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DFE55-E941-4500-BD60-6BF67A20E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0967C-AB1E-442B-BFB3-425ADA6C0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4C39A-31DE-4A22-974A-C440977F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DF6CF-B75D-47C2-A2B0-B99C0EA1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3E978-EEB3-4713-B3BC-AB53D56E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F2BD-4C8B-4999-AC78-3922F975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C8101-BEEE-449E-9342-F4D2CF25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7209-FB89-4D28-8F1E-88576EA9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80D4B-8358-4C1E-B347-23DD3AC3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2E3C-86D9-489A-AC21-D571B98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CE840-50B6-429B-A23D-0382D3E1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86120-FA67-4E1F-B457-FD728084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8C92-5149-4716-8C8F-1934F781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673-8930-4C3A-9996-2C01E8C9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9494A-82F7-4C68-833B-2FF69F66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BE1F-6B05-4E46-88AF-A5228664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98CC-1EC0-4D27-BD90-DB4814D7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0972-087C-4340-93EB-7B625C32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8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F82C-AF33-46C3-81E3-0EC1FB3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7D2C5-E7F2-4DF6-B0E2-84F4B6A03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5A473-E737-4D94-B694-1063AEEC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4D191-651F-4687-90E7-52115935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DBA3A-05BA-461D-920C-3EA0F9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0925-1AAC-4662-BEC0-E359A18F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D1CCD-A486-4143-965A-89221FAC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BFA2-52BA-4E34-AB10-83BB9BE8A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55DC-DD49-4DD3-B45F-7BC996B19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5758-2B38-4E39-9393-56FA9010B74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BA61-93E2-47BE-900D-CB469FF7A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03F7-A7ED-4E9E-AA12-21875870F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DB64-04B2-4E34-B2F1-894E07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8EE3E-2269-4EBE-B684-E8F70220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197" y="6134598"/>
            <a:ext cx="1600851" cy="618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8E8D6-24F1-43DC-B087-6D0659B9E5E9}"/>
              </a:ext>
            </a:extLst>
          </p:cNvPr>
          <p:cNvSpPr txBox="1"/>
          <p:nvPr/>
        </p:nvSpPr>
        <p:spPr>
          <a:xfrm>
            <a:off x="325422" y="144858"/>
            <a:ext cx="11866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Predicting Rent in New York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Woonsup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Kim WK2371)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766-F023-4029-8B0F-2244F8886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27796"/>
              </p:ext>
            </p:extLst>
          </p:nvPr>
        </p:nvGraphicFramePr>
        <p:xfrm>
          <a:off x="362589" y="1037302"/>
          <a:ext cx="2330278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2737">
                  <a:extLst>
                    <a:ext uri="{9D8B030D-6E8A-4147-A177-3AD203B41FA5}">
                      <a16:colId xmlns:a16="http://schemas.microsoft.com/office/drawing/2014/main" val="662816822"/>
                    </a:ext>
                  </a:extLst>
                </a:gridCol>
                <a:gridCol w="657541">
                  <a:extLst>
                    <a:ext uri="{9D8B030D-6E8A-4147-A177-3AD203B41FA5}">
                      <a16:colId xmlns:a16="http://schemas.microsoft.com/office/drawing/2014/main" val="1903888036"/>
                    </a:ext>
                  </a:extLst>
                </a:gridCol>
              </a:tblGrid>
              <a:tr h="362991">
                <a:tc gridSpan="2">
                  <a:txBody>
                    <a:bodyPr/>
                    <a:lstStyle/>
                    <a:p>
                      <a:r>
                        <a:rPr lang="en-US" dirty="0"/>
                        <a:t>Data Summary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65010"/>
                  </a:ext>
                </a:extLst>
              </a:tr>
              <a:tr h="362991">
                <a:tc>
                  <a:txBody>
                    <a:bodyPr/>
                    <a:lstStyle/>
                    <a:p>
                      <a:r>
                        <a:rPr lang="en-US" dirty="0"/>
                        <a:t>Total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60339"/>
                  </a:ext>
                </a:extLst>
              </a:tr>
              <a:tr h="362991">
                <a:tc>
                  <a:txBody>
                    <a:bodyPr/>
                    <a:lstStyle/>
                    <a:p>
                      <a:r>
                        <a:rPr lang="en-US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23682"/>
                  </a:ext>
                </a:extLst>
              </a:tr>
              <a:tr h="362991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93508"/>
                  </a:ext>
                </a:extLst>
              </a:tr>
              <a:tr h="362991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7767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0713D3-FF0D-4980-81E4-506DD03D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83482"/>
              </p:ext>
            </p:extLst>
          </p:nvPr>
        </p:nvGraphicFramePr>
        <p:xfrm>
          <a:off x="2793099" y="1037302"/>
          <a:ext cx="40774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70767">
                  <a:extLst>
                    <a:ext uri="{9D8B030D-6E8A-4147-A177-3AD203B41FA5}">
                      <a16:colId xmlns:a16="http://schemas.microsoft.com/office/drawing/2014/main" val="2383905698"/>
                    </a:ext>
                  </a:extLst>
                </a:gridCol>
                <a:gridCol w="606717">
                  <a:extLst>
                    <a:ext uri="{9D8B030D-6E8A-4147-A177-3AD203B41FA5}">
                      <a16:colId xmlns:a16="http://schemas.microsoft.com/office/drawing/2014/main" val="1168350123"/>
                    </a:ext>
                  </a:extLst>
                </a:gridCol>
              </a:tblGrid>
              <a:tr h="215789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Data Preparation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09699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r>
                        <a:rPr lang="en-US" sz="1800" dirty="0"/>
                        <a:t>Factor with one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49"/>
                  </a:ext>
                </a:extLst>
              </a:tr>
              <a:tr h="156415">
                <a:tc>
                  <a:txBody>
                    <a:bodyPr/>
                    <a:lstStyle/>
                    <a:p>
                      <a:r>
                        <a:rPr lang="en-US" sz="1800" dirty="0"/>
                        <a:t>Factor with more than 1000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24145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r>
                        <a:rPr lang="en-US" sz="1800" dirty="0"/>
                        <a:t>Numerical Variables with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63596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r>
                        <a:rPr lang="en-US" sz="1800" dirty="0"/>
                        <a:t>Threat on Multi-</a:t>
                      </a:r>
                      <a:r>
                        <a:rPr lang="en-US" sz="1800" dirty="0" err="1"/>
                        <a:t>Colinearity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773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8DF05B-F2D8-47D9-9F55-83C9501E2FF9}"/>
              </a:ext>
            </a:extLst>
          </p:cNvPr>
          <p:cNvSpPr txBox="1"/>
          <p:nvPr/>
        </p:nvSpPr>
        <p:spPr>
          <a:xfrm>
            <a:off x="362589" y="3017104"/>
            <a:ext cx="2146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Imputation: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cleaning_fee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host_listings_count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review_per_month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18F1622-D2AD-4E78-A870-0640A769F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080584"/>
              </p:ext>
            </p:extLst>
          </p:nvPr>
        </p:nvGraphicFramePr>
        <p:xfrm>
          <a:off x="7007982" y="766354"/>
          <a:ext cx="4858596" cy="298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69D2FE9-5462-4EB3-8B1D-199480045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1977"/>
              </p:ext>
            </p:extLst>
          </p:nvPr>
        </p:nvGraphicFramePr>
        <p:xfrm>
          <a:off x="362589" y="4575282"/>
          <a:ext cx="2330278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9288">
                  <a:extLst>
                    <a:ext uri="{9D8B030D-6E8A-4147-A177-3AD203B41FA5}">
                      <a16:colId xmlns:a16="http://schemas.microsoft.com/office/drawing/2014/main" val="3134063566"/>
                    </a:ext>
                  </a:extLst>
                </a:gridCol>
                <a:gridCol w="500990">
                  <a:extLst>
                    <a:ext uri="{9D8B030D-6E8A-4147-A177-3AD203B41FA5}">
                      <a16:colId xmlns:a16="http://schemas.microsoft.com/office/drawing/2014/main" val="7301470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Prepared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7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5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2713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366AA10-BF69-4BF8-AE55-F7B400D6D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61813"/>
              </p:ext>
            </p:extLst>
          </p:nvPr>
        </p:nvGraphicFramePr>
        <p:xfrm>
          <a:off x="2830266" y="34877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60D679-8CAE-47D1-ACBE-E96652981456}"/>
              </a:ext>
            </a:extLst>
          </p:cNvPr>
          <p:cNvSpPr txBox="1"/>
          <p:nvPr/>
        </p:nvSpPr>
        <p:spPr>
          <a:xfrm>
            <a:off x="7723723" y="3982228"/>
            <a:ext cx="4038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Rooms for Improvement: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-Transforming variables instead of removing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-Adjusting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hyperparameters to avoid overfit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 Kim</dc:creator>
  <cp:lastModifiedBy>Woon Kim</cp:lastModifiedBy>
  <cp:revision>2</cp:revision>
  <dcterms:created xsi:type="dcterms:W3CDTF">2021-12-12T20:14:51Z</dcterms:created>
  <dcterms:modified xsi:type="dcterms:W3CDTF">2021-12-12T22:29:30Z</dcterms:modified>
</cp:coreProperties>
</file>