
<file path=[Content_Types].xml><?xml version="1.0" encoding="utf-8"?>
<Types xmlns="http://schemas.openxmlformats.org/package/2006/content-types">
  <Default ContentType="image/jpeg" Extension="jpg"/>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 id="2147483651"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Lst>
  <p:sldSz cy="6858000" cx="9144000"/>
  <p:notesSz cx="6797675" cy="987425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026">
          <p15:clr>
            <a:srgbClr val="A4A3A4"/>
          </p15:clr>
        </p15:guide>
        <p15:guide id="2" pos="1072">
          <p15:clr>
            <a:srgbClr val="A4A3A4"/>
          </p15:clr>
        </p15:guide>
        <p15:guide id="3" pos="612">
          <p15:clr>
            <a:srgbClr val="A4A3A4"/>
          </p15:clr>
        </p15:guide>
        <p15:guide id="4" pos="3742">
          <p15:clr>
            <a:srgbClr val="A4A3A4"/>
          </p15:clr>
        </p15:guide>
        <p15:guide id="5" pos="3288">
          <p15:clr>
            <a:srgbClr val="A4A3A4"/>
          </p15:clr>
        </p15:guide>
      </p15:sldGuideLst>
    </p:ext>
    <p:ext uri="{2D200454-40CA-4A62-9FC3-DE9A4176ACB9}">
      <p15:notesGuideLst>
        <p15:guide id="1" orient="horz" pos="3110">
          <p15:clr>
            <a:srgbClr val="A4A3A4"/>
          </p15:clr>
        </p15:guide>
        <p15:guide id="2" pos="2142">
          <p15:clr>
            <a:srgbClr val="A4A3A4"/>
          </p15:clr>
        </p15:guide>
      </p15:notesGuideLst>
    </p:ext>
    <p:ext uri="http://customooxmlschemas.google.com/">
      <go:slidesCustomData xmlns:go="http://customooxmlschemas.google.com/" r:id="rId25" roundtripDataSignature="AMtx7mjzlxuSEscl0keiAeaVXzNEfyR1C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DD12B30-9459-452D-80E1-26DF12B6509C}">
  <a:tblStyle styleId="{2DD12B30-9459-452D-80E1-26DF12B6509C}"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026" orient="horz"/>
        <p:guide pos="1072"/>
        <p:guide pos="612"/>
        <p:guide pos="3742"/>
        <p:guide pos="3288"/>
      </p:guideLst>
    </p:cSldViewPr>
  </p:slideViewPr>
  <p:notesViewPr>
    <p:cSldViewPr snapToGrid="0">
      <p:cViewPr varScale="1">
        <p:scale>
          <a:sx n="100" d="100"/>
          <a:sy n="100" d="100"/>
        </p:scale>
        <p:origin x="0" y="0"/>
      </p:cViewPr>
      <p:guideLst>
        <p:guide pos="3110" orient="horz"/>
        <p:guide pos="2142"/>
      </p:guideLst>
    </p:cSldViewPr>
  </p:notes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5" Type="http://customschemas.google.com/relationships/presentationmetadata" Target="metadata"/><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2" y="3"/>
            <a:ext cx="2945659" cy="493712"/>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Malgun Gothic"/>
                <a:ea typeface="Malgun Gothic"/>
                <a:cs typeface="Malgun Gothic"/>
                <a:sym typeface="Malgun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algun Gothic"/>
                <a:ea typeface="Malgun Gothic"/>
                <a:cs typeface="Malgun Gothic"/>
                <a:sym typeface="Malgun Gothic"/>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algun Gothic"/>
                <a:ea typeface="Malgun Gothic"/>
                <a:cs typeface="Malgun Gothic"/>
                <a:sym typeface="Malgun Gothic"/>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algun Gothic"/>
                <a:ea typeface="Malgun Gothic"/>
                <a:cs typeface="Malgun Gothic"/>
                <a:sym typeface="Malgun Gothic"/>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algun Gothic"/>
                <a:ea typeface="Malgun Gothic"/>
                <a:cs typeface="Malgun Gothic"/>
                <a:sym typeface="Malgun Gothic"/>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algun Gothic"/>
                <a:ea typeface="Malgun Gothic"/>
                <a:cs typeface="Malgun Gothic"/>
                <a:sym typeface="Malgun Gothic"/>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algun Gothic"/>
                <a:ea typeface="Malgun Gothic"/>
                <a:cs typeface="Malgun Gothic"/>
                <a:sym typeface="Malgun Gothic"/>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algun Gothic"/>
                <a:ea typeface="Malgun Gothic"/>
                <a:cs typeface="Malgun Gothic"/>
                <a:sym typeface="Malgun Gothic"/>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algun Gothic"/>
                <a:ea typeface="Malgun Gothic"/>
                <a:cs typeface="Malgun Gothic"/>
                <a:sym typeface="Malgun Gothic"/>
              </a:defRPr>
            </a:lvl9pPr>
          </a:lstStyle>
          <a:p/>
        </p:txBody>
      </p:sp>
      <p:sp>
        <p:nvSpPr>
          <p:cNvPr id="4" name="Google Shape;4;n"/>
          <p:cNvSpPr txBox="1"/>
          <p:nvPr>
            <p:ph idx="10" type="dt"/>
          </p:nvPr>
        </p:nvSpPr>
        <p:spPr>
          <a:xfrm>
            <a:off x="3850445" y="3"/>
            <a:ext cx="2945659" cy="493712"/>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Malgun Gothic"/>
                <a:ea typeface="Malgun Gothic"/>
                <a:cs typeface="Malgun Gothic"/>
                <a:sym typeface="Malgun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algun Gothic"/>
                <a:ea typeface="Malgun Gothic"/>
                <a:cs typeface="Malgun Gothic"/>
                <a:sym typeface="Malgun Gothic"/>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algun Gothic"/>
                <a:ea typeface="Malgun Gothic"/>
                <a:cs typeface="Malgun Gothic"/>
                <a:sym typeface="Malgun Gothic"/>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algun Gothic"/>
                <a:ea typeface="Malgun Gothic"/>
                <a:cs typeface="Malgun Gothic"/>
                <a:sym typeface="Malgun Gothic"/>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algun Gothic"/>
                <a:ea typeface="Malgun Gothic"/>
                <a:cs typeface="Malgun Gothic"/>
                <a:sym typeface="Malgun Gothic"/>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algun Gothic"/>
                <a:ea typeface="Malgun Gothic"/>
                <a:cs typeface="Malgun Gothic"/>
                <a:sym typeface="Malgun Gothic"/>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algun Gothic"/>
                <a:ea typeface="Malgun Gothic"/>
                <a:cs typeface="Malgun Gothic"/>
                <a:sym typeface="Malgun Gothic"/>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algun Gothic"/>
                <a:ea typeface="Malgun Gothic"/>
                <a:cs typeface="Malgun Gothic"/>
                <a:sym typeface="Malgun Gothic"/>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algun Gothic"/>
                <a:ea typeface="Malgun Gothic"/>
                <a:cs typeface="Malgun Gothic"/>
                <a:sym typeface="Malgun Gothic"/>
              </a:defRPr>
            </a:lvl9pPr>
          </a:lstStyle>
          <a:p/>
        </p:txBody>
      </p:sp>
      <p:sp>
        <p:nvSpPr>
          <p:cNvPr id="5" name="Google Shape;5;n"/>
          <p:cNvSpPr/>
          <p:nvPr>
            <p:ph idx="3" type="sldImg"/>
          </p:nvPr>
        </p:nvSpPr>
        <p:spPr>
          <a:xfrm>
            <a:off x="930275" y="739775"/>
            <a:ext cx="4937125" cy="370363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79768" y="4690269"/>
            <a:ext cx="5438140" cy="4443412"/>
          </a:xfrm>
          <a:prstGeom prst="rect">
            <a:avLst/>
          </a:prstGeom>
          <a:noFill/>
          <a:ln>
            <a:noFill/>
          </a:ln>
        </p:spPr>
        <p:txBody>
          <a:bodyPr anchorCtr="0" anchor="t" bIns="45700" lIns="91425" spcFirstLastPara="1" rIns="91425" wrap="square" tIns="45700">
            <a:norm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Malgun Gothic"/>
                <a:ea typeface="Malgun Gothic"/>
                <a:cs typeface="Malgun Gothic"/>
                <a:sym typeface="Malgun Gothic"/>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Malgun Gothic"/>
                <a:ea typeface="Malgun Gothic"/>
                <a:cs typeface="Malgun Gothic"/>
                <a:sym typeface="Malgun Gothic"/>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Malgun Gothic"/>
                <a:ea typeface="Malgun Gothic"/>
                <a:cs typeface="Malgun Gothic"/>
                <a:sym typeface="Malgun Gothic"/>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Malgun Gothic"/>
                <a:ea typeface="Malgun Gothic"/>
                <a:cs typeface="Malgun Gothic"/>
                <a:sym typeface="Malgun Gothic"/>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Malgun Gothic"/>
                <a:ea typeface="Malgun Gothic"/>
                <a:cs typeface="Malgun Gothic"/>
                <a:sym typeface="Malgun Gothic"/>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Malgun Gothic"/>
                <a:ea typeface="Malgun Gothic"/>
                <a:cs typeface="Malgun Gothic"/>
                <a:sym typeface="Malgun Gothic"/>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Malgun Gothic"/>
                <a:ea typeface="Malgun Gothic"/>
                <a:cs typeface="Malgun Gothic"/>
                <a:sym typeface="Malgun Gothic"/>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Malgun Gothic"/>
                <a:ea typeface="Malgun Gothic"/>
                <a:cs typeface="Malgun Gothic"/>
                <a:sym typeface="Malgun Gothic"/>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Malgun Gothic"/>
                <a:ea typeface="Malgun Gothic"/>
                <a:cs typeface="Malgun Gothic"/>
                <a:sym typeface="Malgun Gothic"/>
              </a:defRPr>
            </a:lvl9pPr>
          </a:lstStyle>
          <a:p/>
        </p:txBody>
      </p:sp>
      <p:sp>
        <p:nvSpPr>
          <p:cNvPr id="7" name="Google Shape;7;n"/>
          <p:cNvSpPr txBox="1"/>
          <p:nvPr>
            <p:ph idx="11" type="ftr"/>
          </p:nvPr>
        </p:nvSpPr>
        <p:spPr>
          <a:xfrm>
            <a:off x="2" y="9378827"/>
            <a:ext cx="2945659" cy="493712"/>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Malgun Gothic"/>
                <a:ea typeface="Malgun Gothic"/>
                <a:cs typeface="Malgun Gothic"/>
                <a:sym typeface="Malgun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algun Gothic"/>
                <a:ea typeface="Malgun Gothic"/>
                <a:cs typeface="Malgun Gothic"/>
                <a:sym typeface="Malgun Gothic"/>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algun Gothic"/>
                <a:ea typeface="Malgun Gothic"/>
                <a:cs typeface="Malgun Gothic"/>
                <a:sym typeface="Malgun Gothic"/>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algun Gothic"/>
                <a:ea typeface="Malgun Gothic"/>
                <a:cs typeface="Malgun Gothic"/>
                <a:sym typeface="Malgun Gothic"/>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algun Gothic"/>
                <a:ea typeface="Malgun Gothic"/>
                <a:cs typeface="Malgun Gothic"/>
                <a:sym typeface="Malgun Gothic"/>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algun Gothic"/>
                <a:ea typeface="Malgun Gothic"/>
                <a:cs typeface="Malgun Gothic"/>
                <a:sym typeface="Malgun Gothic"/>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algun Gothic"/>
                <a:ea typeface="Malgun Gothic"/>
                <a:cs typeface="Malgun Gothic"/>
                <a:sym typeface="Malgun Gothic"/>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algun Gothic"/>
                <a:ea typeface="Malgun Gothic"/>
                <a:cs typeface="Malgun Gothic"/>
                <a:sym typeface="Malgun Gothic"/>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algun Gothic"/>
                <a:ea typeface="Malgun Gothic"/>
                <a:cs typeface="Malgun Gothic"/>
                <a:sym typeface="Malgun Gothic"/>
              </a:defRPr>
            </a:lvl9pPr>
          </a:lstStyle>
          <a:p/>
        </p:txBody>
      </p:sp>
      <p:sp>
        <p:nvSpPr>
          <p:cNvPr id="8" name="Google Shape;8;n"/>
          <p:cNvSpPr txBox="1"/>
          <p:nvPr>
            <p:ph idx="12" type="sldNum"/>
          </p:nvPr>
        </p:nvSpPr>
        <p:spPr>
          <a:xfrm>
            <a:off x="3850445" y="9378827"/>
            <a:ext cx="2945659" cy="493712"/>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Malgun Gothic"/>
                <a:ea typeface="Malgun Gothic"/>
                <a:cs typeface="Malgun Gothic"/>
                <a:sym typeface="Malgun Gothic"/>
              </a:rPr>
              <a:t>‹#›</a:t>
            </a:fld>
            <a:endParaRPr b="0" i="0" sz="1200" u="none" cap="none" strike="noStrike">
              <a:solidFill>
                <a:schemeClr val="dk1"/>
              </a:solidFill>
              <a:latin typeface="Malgun Gothic"/>
              <a:ea typeface="Malgun Gothic"/>
              <a:cs typeface="Malgun Gothic"/>
              <a:sym typeface="Malgun Gothic"/>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 name="Shape 33"/>
        <p:cNvGrpSpPr/>
        <p:nvPr/>
      </p:nvGrpSpPr>
      <p:grpSpPr>
        <a:xfrm>
          <a:off x="0" y="0"/>
          <a:ext cx="0" cy="0"/>
          <a:chOff x="0" y="0"/>
          <a:chExt cx="0" cy="0"/>
        </a:xfrm>
      </p:grpSpPr>
      <p:sp>
        <p:nvSpPr>
          <p:cNvPr id="34" name="Google Shape;34;p1:notes"/>
          <p:cNvSpPr txBox="1"/>
          <p:nvPr>
            <p:ph idx="1" type="body"/>
          </p:nvPr>
        </p:nvSpPr>
        <p:spPr>
          <a:xfrm>
            <a:off x="679768" y="4690269"/>
            <a:ext cx="5438140" cy="4443412"/>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Hello my name is ???,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We are going to give a presentation on this topic : Bayesian Uncertainty Estimation of Ultrasound Medical Image Segmentation</a:t>
            </a:r>
            <a:endParaRPr/>
          </a:p>
        </p:txBody>
      </p:sp>
      <p:sp>
        <p:nvSpPr>
          <p:cNvPr id="35" name="Google Shape;35;p1:notes"/>
          <p:cNvSpPr/>
          <p:nvPr>
            <p:ph idx="2" type="sldImg"/>
          </p:nvPr>
        </p:nvSpPr>
        <p:spPr>
          <a:xfrm>
            <a:off x="930275" y="739775"/>
            <a:ext cx="4937125" cy="370363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a8529afcb6_0_84:notes"/>
          <p:cNvSpPr/>
          <p:nvPr>
            <p:ph idx="2" type="sldImg"/>
          </p:nvPr>
        </p:nvSpPr>
        <p:spPr>
          <a:xfrm>
            <a:off x="930275" y="739775"/>
            <a:ext cx="4937100" cy="3703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8" name="Google Shape;118;ga8529afcb6_0_84:notes"/>
          <p:cNvSpPr txBox="1"/>
          <p:nvPr>
            <p:ph idx="1" type="body"/>
          </p:nvPr>
        </p:nvSpPr>
        <p:spPr>
          <a:xfrm>
            <a:off x="679768" y="4690269"/>
            <a:ext cx="5438100" cy="4443300"/>
          </a:xfrm>
          <a:prstGeom prst="rect">
            <a:avLst/>
          </a:prstGeom>
          <a:noFill/>
          <a:ln>
            <a:noFill/>
          </a:ln>
        </p:spPr>
        <p:txBody>
          <a:bodyPr anchorCtr="0" anchor="t" bIns="45700" lIns="91425" spcFirstLastPara="1" rIns="91425" wrap="square" tIns="45700">
            <a:noAutofit/>
          </a:bodyPr>
          <a:lstStyle/>
          <a:p>
            <a:pPr indent="0" lvl="0" marL="0" rtl="0" algn="just">
              <a:lnSpc>
                <a:spcPct val="50000"/>
              </a:lnSpc>
              <a:spcBef>
                <a:spcPts val="1000"/>
              </a:spcBef>
              <a:spcAft>
                <a:spcPts val="0"/>
              </a:spcAft>
              <a:buSzPts val="1100"/>
              <a:buNone/>
            </a:pPr>
            <a:r>
              <a:rPr lang="en-US"/>
              <a:t>To measure uncertainty of our model, we followed metrics which is used in related work. </a:t>
            </a:r>
            <a:endParaRPr/>
          </a:p>
          <a:p>
            <a:pPr indent="0" lvl="0" marL="0" rtl="0" algn="just">
              <a:lnSpc>
                <a:spcPct val="50000"/>
              </a:lnSpc>
              <a:spcBef>
                <a:spcPts val="1000"/>
              </a:spcBef>
              <a:spcAft>
                <a:spcPts val="0"/>
              </a:spcAft>
              <a:buSzPts val="1100"/>
              <a:buNone/>
            </a:pPr>
            <a:r>
              <a:rPr lang="en-US"/>
              <a:t>We measures in two approaches. One is qualitative and the other is quantitative. </a:t>
            </a:r>
            <a:endParaRPr/>
          </a:p>
          <a:p>
            <a:pPr indent="0" lvl="0" marL="0" rtl="0" algn="just">
              <a:lnSpc>
                <a:spcPct val="50000"/>
              </a:lnSpc>
              <a:spcBef>
                <a:spcPts val="1000"/>
              </a:spcBef>
              <a:spcAft>
                <a:spcPts val="0"/>
              </a:spcAft>
              <a:buSzPts val="1100"/>
              <a:buNone/>
            </a:pPr>
            <a:r>
              <a:rPr lang="en-US"/>
              <a:t>Qualitative methods give us uncertainty map which is same size with input image. We can see intuitively the pixels where model is not confident. </a:t>
            </a:r>
            <a:endParaRPr/>
          </a:p>
          <a:p>
            <a:pPr indent="0" lvl="0" marL="0" rtl="0" algn="just">
              <a:lnSpc>
                <a:spcPct val="50000"/>
              </a:lnSpc>
              <a:spcBef>
                <a:spcPts val="1000"/>
              </a:spcBef>
              <a:spcAft>
                <a:spcPts val="0"/>
              </a:spcAft>
              <a:buSzPts val="1100"/>
              <a:buNone/>
            </a:pPr>
            <a:r>
              <a:rPr lang="en-US"/>
              <a:t>P</a:t>
            </a:r>
            <a:r>
              <a:rPr lang="en-US"/>
              <a:t>redictive entropy measures uncertainty from training data, and Mutual information measures expanded uncertainty considering the noises in data.</a:t>
            </a:r>
            <a:endParaRPr/>
          </a:p>
          <a:p>
            <a:pPr indent="0" lvl="0" marL="0" rtl="0" algn="just">
              <a:lnSpc>
                <a:spcPct val="50000"/>
              </a:lnSpc>
              <a:spcBef>
                <a:spcPts val="1000"/>
              </a:spcBef>
              <a:spcAft>
                <a:spcPts val="800"/>
              </a:spcAft>
              <a:buClr>
                <a:schemeClr val="dk1"/>
              </a:buClr>
              <a:buSzPts val="1100"/>
              <a:buFont typeface="Arial"/>
              <a:buNone/>
            </a:pPr>
            <a:r>
              <a:rPr lang="en-US"/>
              <a:t>The quantitative measurement method uses the probability of uncertainty and accuracy.</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8:notes"/>
          <p:cNvSpPr/>
          <p:nvPr>
            <p:ph idx="2" type="sldImg"/>
          </p:nvPr>
        </p:nvSpPr>
        <p:spPr>
          <a:xfrm>
            <a:off x="930275" y="739775"/>
            <a:ext cx="4937125" cy="370363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2" name="Google Shape;132;p8:notes"/>
          <p:cNvSpPr txBox="1"/>
          <p:nvPr>
            <p:ph idx="1" type="body"/>
          </p:nvPr>
        </p:nvSpPr>
        <p:spPr>
          <a:xfrm>
            <a:off x="679768" y="4690269"/>
            <a:ext cx="5438140" cy="4443412"/>
          </a:xfrm>
          <a:prstGeom prst="rect">
            <a:avLst/>
          </a:prstGeom>
          <a:noFill/>
          <a:ln>
            <a:noFill/>
          </a:ln>
        </p:spPr>
        <p:txBody>
          <a:bodyPr anchorCtr="0" anchor="t" bIns="45700" lIns="91425" spcFirstLastPara="1" rIns="91425" wrap="square" tIns="45700">
            <a:normAutofit/>
          </a:bodyPr>
          <a:lstStyle/>
          <a:p>
            <a:pPr indent="0" lvl="0" marL="482600" rtl="0" algn="just">
              <a:lnSpc>
                <a:spcPct val="150000"/>
              </a:lnSpc>
              <a:spcBef>
                <a:spcPts val="0"/>
              </a:spcBef>
              <a:spcAft>
                <a:spcPts val="800"/>
              </a:spcAft>
              <a:buClr>
                <a:schemeClr val="dk1"/>
              </a:buClr>
              <a:buSzPts val="1100"/>
              <a:buFont typeface="Arial"/>
              <a:buNone/>
            </a:pPr>
            <a:r>
              <a:rPr lang="en-US"/>
              <a:t> The overall hyper parameter settings for model training are as follows. In the case of the learning rate, we tried all the experiments for 0.001, 0.0001, and 0.00001, but there was no significant difference in the performance of the selected model, and we could only confirm the difference in the training step. Also, we tried setting the dropout ratio to 0.5, but we confirmed that it does not train when the dropout is too high. Therefore, this setting have derived the best result.</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a8529afcb6_0_7:notes"/>
          <p:cNvSpPr/>
          <p:nvPr>
            <p:ph idx="2" type="sldImg"/>
          </p:nvPr>
        </p:nvSpPr>
        <p:spPr>
          <a:xfrm>
            <a:off x="930275" y="739775"/>
            <a:ext cx="4937100" cy="3703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9" name="Google Shape;139;ga8529afcb6_0_7:notes"/>
          <p:cNvSpPr txBox="1"/>
          <p:nvPr>
            <p:ph idx="1" type="body"/>
          </p:nvPr>
        </p:nvSpPr>
        <p:spPr>
          <a:xfrm>
            <a:off x="679768" y="4690269"/>
            <a:ext cx="5438100" cy="4443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100"/>
              <a:buFont typeface="Arial"/>
              <a:buNone/>
            </a:pPr>
            <a:r>
              <a:rPr lang="en-US"/>
              <a:t>Also, we conducted an ablation study on the method we proposed.</a:t>
            </a:r>
            <a:endParaRPr/>
          </a:p>
          <a:p>
            <a:pPr indent="0" lvl="0" marL="0" rtl="0" algn="l">
              <a:lnSpc>
                <a:spcPct val="100000"/>
              </a:lnSpc>
              <a:spcBef>
                <a:spcPts val="0"/>
              </a:spcBef>
              <a:spcAft>
                <a:spcPts val="0"/>
              </a:spcAft>
              <a:buSzPts val="1100"/>
              <a:buNone/>
            </a:pPr>
            <a:r>
              <a:rPr lang="en-US"/>
              <a:t>The F1 score at the top of the table is the result value for standard U-net, and below is the ablation score for the position of the dropout layer. In conclusion, there was not much difference in performance no matter where dropout was used, and both P (accurate|certain) and P (uncertain|incurate) were stable.</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Clr>
                <a:schemeClr val="dk1"/>
              </a:buClr>
              <a:buSzPts val="1100"/>
              <a:buFont typeface="Arial"/>
              <a:buNone/>
            </a:pPr>
            <a:r>
              <a:rPr lang="en-US"/>
              <a:t>Here, P(accurate|certain) is the probability that the model is accurate on its output given that it is confident on the same, and P(uncertain|inaccurate) is the probability that the model is uncertain about its output given that it has made a mistake in its prediction (i.e., is inaccurate)</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a8529afcb6_0_79:notes"/>
          <p:cNvSpPr/>
          <p:nvPr>
            <p:ph idx="2" type="sldImg"/>
          </p:nvPr>
        </p:nvSpPr>
        <p:spPr>
          <a:xfrm>
            <a:off x="930275" y="739775"/>
            <a:ext cx="4937100" cy="3703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6" name="Google Shape;146;ga8529afcb6_0_79:notes"/>
          <p:cNvSpPr txBox="1"/>
          <p:nvPr>
            <p:ph idx="1" type="body"/>
          </p:nvPr>
        </p:nvSpPr>
        <p:spPr>
          <a:xfrm>
            <a:off x="679768" y="4690269"/>
            <a:ext cx="5438100" cy="4443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100"/>
              <a:buFont typeface="Arial"/>
              <a:buNone/>
            </a:pPr>
            <a:r>
              <a:rPr lang="en-US"/>
              <a:t>The result is an image with an IoU core of 0.7834. </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Clr>
                <a:schemeClr val="dk1"/>
              </a:buClr>
              <a:buSzPts val="1100"/>
              <a:buFont typeface="Arial"/>
              <a:buNone/>
            </a:pPr>
            <a:r>
              <a:rPr lang="en-US"/>
              <a:t>As you can see, areas of label and prediction are similarly matched, and the uncertainty map shows that only the part of the nervous boundary is high.</a:t>
            </a:r>
            <a:endParaRPr/>
          </a:p>
          <a:p>
            <a:pPr indent="0" lvl="0" marL="0" rtl="0" algn="l">
              <a:lnSpc>
                <a:spcPct val="100000"/>
              </a:lnSpc>
              <a:spcBef>
                <a:spcPts val="0"/>
              </a:spcBef>
              <a:spcAft>
                <a:spcPts val="0"/>
              </a:spcAft>
              <a:buClr>
                <a:srgbClr val="000000"/>
              </a:buClr>
              <a:buSzPts val="1400"/>
              <a:buFont typeface="Arial"/>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a7d8016926_2_3:notes"/>
          <p:cNvSpPr/>
          <p:nvPr>
            <p:ph idx="2" type="sldImg"/>
          </p:nvPr>
        </p:nvSpPr>
        <p:spPr>
          <a:xfrm>
            <a:off x="930275" y="739775"/>
            <a:ext cx="4937100" cy="3703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3" name="Google Shape;153;ga7d8016926_2_3:notes"/>
          <p:cNvSpPr txBox="1"/>
          <p:nvPr>
            <p:ph idx="1" type="body"/>
          </p:nvPr>
        </p:nvSpPr>
        <p:spPr>
          <a:xfrm>
            <a:off x="679768" y="4690269"/>
            <a:ext cx="5438100" cy="4443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100"/>
              <a:buFont typeface="Arial"/>
              <a:buNone/>
            </a:pPr>
            <a:r>
              <a:rPr lang="en-US"/>
              <a:t>In contrast, this result is an image with a low IoU core of 0.6201. The IoU is also found to be low because it predicted nerve-free parts just by looking at the image. </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Clr>
                <a:schemeClr val="dk1"/>
              </a:buClr>
              <a:buSzPts val="1100"/>
              <a:buFont typeface="Arial"/>
              <a:buNone/>
            </a:pPr>
            <a:r>
              <a:rPr lang="en-US"/>
              <a:t>What can be seen as significant is that if these results are obtained during a general semantic segmentation, they can be determined as a failed prediction.</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Clr>
                <a:schemeClr val="dk1"/>
              </a:buClr>
              <a:buSzPts val="1100"/>
              <a:buFont typeface="Arial"/>
              <a:buNone/>
            </a:pPr>
            <a:r>
              <a:rPr lang="en-US"/>
              <a:t> However, if you look at the uncertified map, it can give important information to the clincians because the uncertified part provides high-lighted results intuitively for the nerveless part.</a:t>
            </a:r>
            <a:endParaRPr/>
          </a:p>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a8529afcb6_0_24:notes"/>
          <p:cNvSpPr/>
          <p:nvPr>
            <p:ph idx="2" type="sldImg"/>
          </p:nvPr>
        </p:nvSpPr>
        <p:spPr>
          <a:xfrm>
            <a:off x="930275" y="739775"/>
            <a:ext cx="4937100" cy="3703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0" name="Google Shape;160;ga8529afcb6_0_24:notes"/>
          <p:cNvSpPr txBox="1"/>
          <p:nvPr>
            <p:ph idx="1" type="body"/>
          </p:nvPr>
        </p:nvSpPr>
        <p:spPr>
          <a:xfrm>
            <a:off x="679768" y="4690269"/>
            <a:ext cx="5438100" cy="4443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This method can be further extended to include other downstream applications as well where semantic segmentation is a useful intermediate tool</a:t>
            </a:r>
            <a:endParaRPr/>
          </a:p>
          <a:p>
            <a:pPr indent="0" lvl="0" marL="0" rtl="0" algn="l">
              <a:lnSpc>
                <a:spcPct val="100000"/>
              </a:lnSpc>
              <a:spcBef>
                <a:spcPts val="0"/>
              </a:spcBef>
              <a:spcAft>
                <a:spcPts val="0"/>
              </a:spcAft>
              <a:buSzPts val="1400"/>
              <a:buNone/>
            </a:pPr>
            <a:r>
              <a:rPr lang="en-US"/>
              <a:t>Also, These results may contribute to the Sonographer to identify areas of uncertainty in the nerves when detecting the nerve</a:t>
            </a:r>
            <a:endParaRPr/>
          </a:p>
          <a:p>
            <a:pPr indent="0" lvl="0" marL="0" rtl="0" algn="l">
              <a:lnSpc>
                <a:spcPct val="100000"/>
              </a:lnSpc>
              <a:spcBef>
                <a:spcPts val="0"/>
              </a:spcBef>
              <a:spcAft>
                <a:spcPts val="0"/>
              </a:spcAft>
              <a:buSzPts val="1400"/>
              <a:buNone/>
            </a:pPr>
            <a:r>
              <a:rPr lang="en-US"/>
              <a:t>Thank you for listening to my presentation.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a8529afcb6_0_29:notes"/>
          <p:cNvSpPr/>
          <p:nvPr>
            <p:ph idx="2" type="sldImg"/>
          </p:nvPr>
        </p:nvSpPr>
        <p:spPr>
          <a:xfrm>
            <a:off x="930275" y="739775"/>
            <a:ext cx="4937100" cy="3703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7" name="Google Shape;167;ga8529afcb6_0_29:notes"/>
          <p:cNvSpPr txBox="1"/>
          <p:nvPr>
            <p:ph idx="1" type="body"/>
          </p:nvPr>
        </p:nvSpPr>
        <p:spPr>
          <a:xfrm>
            <a:off x="679768" y="4690269"/>
            <a:ext cx="5438100" cy="4443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This is our reference.</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a7d8016926_2_10:notes"/>
          <p:cNvSpPr/>
          <p:nvPr>
            <p:ph idx="2" type="sldImg"/>
          </p:nvPr>
        </p:nvSpPr>
        <p:spPr>
          <a:xfrm>
            <a:off x="930275" y="739775"/>
            <a:ext cx="4937100" cy="3703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4" name="Google Shape;174;ga7d8016926_2_10:notes"/>
          <p:cNvSpPr txBox="1"/>
          <p:nvPr>
            <p:ph idx="1" type="body"/>
          </p:nvPr>
        </p:nvSpPr>
        <p:spPr>
          <a:xfrm>
            <a:off x="679768" y="4690269"/>
            <a:ext cx="5438100" cy="4443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Thank you</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 name="Shape 39"/>
        <p:cNvGrpSpPr/>
        <p:nvPr/>
      </p:nvGrpSpPr>
      <p:grpSpPr>
        <a:xfrm>
          <a:off x="0" y="0"/>
          <a:ext cx="0" cy="0"/>
          <a:chOff x="0" y="0"/>
          <a:chExt cx="0" cy="0"/>
        </a:xfrm>
      </p:grpSpPr>
      <p:sp>
        <p:nvSpPr>
          <p:cNvPr id="40" name="Google Shape;40;p4:notes"/>
          <p:cNvSpPr txBox="1"/>
          <p:nvPr>
            <p:ph idx="1" type="body"/>
          </p:nvPr>
        </p:nvSpPr>
        <p:spPr>
          <a:xfrm>
            <a:off x="679768" y="4690269"/>
            <a:ext cx="5438140" cy="4443412"/>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Ultrasound examination is highly used in various medical procedure. </a:t>
            </a:r>
            <a:endParaRPr/>
          </a:p>
          <a:p>
            <a:pPr indent="0" lvl="0" marL="0" rtl="0" algn="l">
              <a:lnSpc>
                <a:spcPct val="100000"/>
              </a:lnSpc>
              <a:spcBef>
                <a:spcPts val="0"/>
              </a:spcBef>
              <a:spcAft>
                <a:spcPts val="0"/>
              </a:spcAft>
              <a:buSzPts val="1400"/>
              <a:buNone/>
            </a:pPr>
            <a:r>
              <a:rPr lang="en-US"/>
              <a:t>Because, different structures in the body reflect ultrasound wave differently, many doctors use it as a visual tool to find a specific organs, tissues, blood flow, even nerve. </a:t>
            </a:r>
            <a:endParaRPr/>
          </a:p>
          <a:p>
            <a:pPr indent="0" lvl="0" marL="0" rtl="0" algn="l">
              <a:lnSpc>
                <a:spcPct val="100000"/>
              </a:lnSpc>
              <a:spcBef>
                <a:spcPts val="0"/>
              </a:spcBef>
              <a:spcAft>
                <a:spcPts val="0"/>
              </a:spcAft>
              <a:buSzPts val="1400"/>
              <a:buNone/>
            </a:pPr>
            <a:r>
              <a:rPr lang="en-US"/>
              <a:t>Thanks to these characteristic, ultrasound is very useful as an aid tool.</a:t>
            </a:r>
            <a:endParaRPr/>
          </a:p>
        </p:txBody>
      </p:sp>
      <p:sp>
        <p:nvSpPr>
          <p:cNvPr id="41" name="Google Shape;41;p4:notes"/>
          <p:cNvSpPr/>
          <p:nvPr>
            <p:ph idx="2" type="sldImg"/>
          </p:nvPr>
        </p:nvSpPr>
        <p:spPr>
          <a:xfrm>
            <a:off x="930275" y="739775"/>
            <a:ext cx="4937125" cy="370363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 name="Shape 51"/>
        <p:cNvGrpSpPr/>
        <p:nvPr/>
      </p:nvGrpSpPr>
      <p:grpSpPr>
        <a:xfrm>
          <a:off x="0" y="0"/>
          <a:ext cx="0" cy="0"/>
          <a:chOff x="0" y="0"/>
          <a:chExt cx="0" cy="0"/>
        </a:xfrm>
      </p:grpSpPr>
      <p:sp>
        <p:nvSpPr>
          <p:cNvPr id="52" name="Google Shape;52;ga8529afcb6_0_46:notes"/>
          <p:cNvSpPr txBox="1"/>
          <p:nvPr>
            <p:ph idx="1" type="body"/>
          </p:nvPr>
        </p:nvSpPr>
        <p:spPr>
          <a:xfrm>
            <a:off x="679768" y="4690269"/>
            <a:ext cx="5438100" cy="4443300"/>
          </a:xfrm>
          <a:prstGeom prst="rect">
            <a:avLst/>
          </a:prstGeom>
          <a:noFill/>
          <a:ln>
            <a:noFill/>
          </a:ln>
        </p:spPr>
        <p:txBody>
          <a:bodyPr anchorCtr="0" anchor="t" bIns="45700" lIns="91425" spcFirstLastPara="1" rIns="91425" wrap="square" tIns="45700">
            <a:noAutofit/>
          </a:bodyPr>
          <a:lstStyle/>
          <a:p>
            <a:pPr indent="0" lvl="0" marL="0" rtl="0" algn="l">
              <a:lnSpc>
                <a:spcPct val="150000"/>
              </a:lnSpc>
              <a:spcBef>
                <a:spcPts val="0"/>
              </a:spcBef>
              <a:spcAft>
                <a:spcPts val="0"/>
              </a:spcAft>
              <a:buSzPts val="1100"/>
              <a:buNone/>
            </a:pPr>
            <a:r>
              <a:rPr lang="en-US"/>
              <a:t>However, Sonographers, who perform ultrasound examinations,  require a lot of proficiency to distinguish different organs in the visual image of ultrasound. </a:t>
            </a:r>
            <a:endParaRPr/>
          </a:p>
          <a:p>
            <a:pPr indent="0" lvl="0" marL="0" rtl="0" algn="l">
              <a:lnSpc>
                <a:spcPct val="150000"/>
              </a:lnSpc>
              <a:spcBef>
                <a:spcPts val="800"/>
              </a:spcBef>
              <a:spcAft>
                <a:spcPts val="0"/>
              </a:spcAft>
              <a:buSzPts val="1100"/>
              <a:buNone/>
            </a:pPr>
            <a:r>
              <a:rPr lang="en-US"/>
              <a:t>In addition, misdiagnosis may occur because the accuracy of the test is affected by the condition of the Sonographers. </a:t>
            </a:r>
            <a:endParaRPr/>
          </a:p>
          <a:p>
            <a:pPr indent="0" lvl="0" marL="0" rtl="0" algn="l">
              <a:lnSpc>
                <a:spcPct val="150000"/>
              </a:lnSpc>
              <a:spcBef>
                <a:spcPts val="800"/>
              </a:spcBef>
              <a:spcAft>
                <a:spcPts val="0"/>
              </a:spcAft>
              <a:buSzPts val="1100"/>
              <a:buNone/>
            </a:pPr>
            <a:r>
              <a:rPr lang="en-US"/>
              <a:t>This misdiagnosis is very dangerous because it is able to cause fatal damage to a patient's tissues during surgery. </a:t>
            </a:r>
            <a:endParaRPr/>
          </a:p>
          <a:p>
            <a:pPr indent="0" lvl="0" marL="0" rtl="0" algn="l">
              <a:lnSpc>
                <a:spcPct val="150000"/>
              </a:lnSpc>
              <a:spcBef>
                <a:spcPts val="800"/>
              </a:spcBef>
              <a:spcAft>
                <a:spcPts val="800"/>
              </a:spcAft>
              <a:buClr>
                <a:schemeClr val="dk1"/>
              </a:buClr>
              <a:buSzPts val="1100"/>
              <a:buFont typeface="Arial"/>
              <a:buNone/>
            </a:pPr>
            <a:r>
              <a:rPr lang="en-US"/>
              <a:t>In particular, the nerves are very difficult to recover once they are damaged, so more attention is required during the medical procedure.</a:t>
            </a:r>
            <a:endParaRPr/>
          </a:p>
        </p:txBody>
      </p:sp>
      <p:sp>
        <p:nvSpPr>
          <p:cNvPr id="53" name="Google Shape;53;ga8529afcb6_0_46:notes"/>
          <p:cNvSpPr/>
          <p:nvPr>
            <p:ph idx="2" type="sldImg"/>
          </p:nvPr>
        </p:nvSpPr>
        <p:spPr>
          <a:xfrm>
            <a:off x="930275" y="739775"/>
            <a:ext cx="4937100" cy="3703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a8529afcb6_0_65:notes"/>
          <p:cNvSpPr txBox="1"/>
          <p:nvPr>
            <p:ph idx="1" type="body"/>
          </p:nvPr>
        </p:nvSpPr>
        <p:spPr>
          <a:xfrm>
            <a:off x="679768" y="4690269"/>
            <a:ext cx="5438100" cy="4443300"/>
          </a:xfrm>
          <a:prstGeom prst="rect">
            <a:avLst/>
          </a:prstGeom>
          <a:noFill/>
          <a:ln>
            <a:noFill/>
          </a:ln>
        </p:spPr>
        <p:txBody>
          <a:bodyPr anchorCtr="0" anchor="t" bIns="45700" lIns="91425" spcFirstLastPara="1" rIns="91425" wrap="square" tIns="45700">
            <a:noAutofit/>
          </a:bodyPr>
          <a:lstStyle/>
          <a:p>
            <a:pPr indent="0" lvl="0" marL="0" rtl="0" algn="just">
              <a:lnSpc>
                <a:spcPct val="150000"/>
              </a:lnSpc>
              <a:spcBef>
                <a:spcPts val="0"/>
              </a:spcBef>
              <a:spcAft>
                <a:spcPts val="0"/>
              </a:spcAft>
              <a:buSzPts val="1100"/>
              <a:buNone/>
            </a:pPr>
            <a:r>
              <a:rPr lang="en-US"/>
              <a:t>So</a:t>
            </a:r>
            <a:r>
              <a:rPr lang="en-US"/>
              <a:t>, we want to make a detector that segments nerves in an ultrasound image as a tool to assist the proficiency of Sonographers by using semantic segmentation technique.  </a:t>
            </a:r>
            <a:endParaRPr/>
          </a:p>
          <a:p>
            <a:pPr indent="0" lvl="0" marL="0" rtl="0" algn="just">
              <a:lnSpc>
                <a:spcPct val="150000"/>
              </a:lnSpc>
              <a:spcBef>
                <a:spcPts val="800"/>
              </a:spcBef>
              <a:spcAft>
                <a:spcPts val="0"/>
              </a:spcAft>
              <a:buSzPts val="1100"/>
              <a:buNone/>
            </a:pPr>
            <a:r>
              <a:rPr lang="en-US"/>
              <a:t>But, there is a limitation because there may always be a question of whether the results are completely reliable. </a:t>
            </a:r>
            <a:endParaRPr/>
          </a:p>
          <a:p>
            <a:pPr indent="0" lvl="0" marL="0" rtl="0" algn="just">
              <a:lnSpc>
                <a:spcPct val="150000"/>
              </a:lnSpc>
              <a:spcBef>
                <a:spcPts val="800"/>
              </a:spcBef>
              <a:spcAft>
                <a:spcPts val="800"/>
              </a:spcAft>
              <a:buClr>
                <a:schemeClr val="dk1"/>
              </a:buClr>
              <a:buSzPts val="1100"/>
              <a:buFont typeface="Arial"/>
              <a:buNone/>
            </a:pPr>
            <a:r>
              <a:rPr lang="en-US"/>
              <a:t>Therefore, we made the network to play the same role as the Bayesian network, which can reflect uncertainty by using dropout when performing image segmentation</a:t>
            </a:r>
            <a:endParaRPr sz="1600"/>
          </a:p>
        </p:txBody>
      </p:sp>
      <p:sp>
        <p:nvSpPr>
          <p:cNvPr id="67" name="Google Shape;67;ga8529afcb6_0_65:notes"/>
          <p:cNvSpPr/>
          <p:nvPr>
            <p:ph idx="2" type="sldImg"/>
          </p:nvPr>
        </p:nvSpPr>
        <p:spPr>
          <a:xfrm>
            <a:off x="930275" y="739775"/>
            <a:ext cx="4937100" cy="3703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a8529afcb6_0_2:notes"/>
          <p:cNvSpPr txBox="1"/>
          <p:nvPr>
            <p:ph idx="1" type="body"/>
          </p:nvPr>
        </p:nvSpPr>
        <p:spPr>
          <a:xfrm>
            <a:off x="679768" y="4690269"/>
            <a:ext cx="5438100" cy="4443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We use Brachial plexus nerve image dataset opened in kaggle.</a:t>
            </a:r>
            <a:endParaRPr/>
          </a:p>
          <a:p>
            <a:pPr indent="0" lvl="0" marL="0" rtl="0" algn="l">
              <a:lnSpc>
                <a:spcPct val="100000"/>
              </a:lnSpc>
              <a:spcBef>
                <a:spcPts val="0"/>
              </a:spcBef>
              <a:spcAft>
                <a:spcPts val="0"/>
              </a:spcAft>
              <a:buSzPts val="1400"/>
              <a:buNone/>
            </a:pPr>
            <a:r>
              <a:rPr lang="en-US"/>
              <a:t>There are 5635 pair training image with mask and 5508 single test image</a:t>
            </a:r>
            <a:endParaRPr/>
          </a:p>
          <a:p>
            <a:pPr indent="0" lvl="0" marL="0" rtl="0" algn="l">
              <a:lnSpc>
                <a:spcPct val="100000"/>
              </a:lnSpc>
              <a:spcBef>
                <a:spcPts val="0"/>
              </a:spcBef>
              <a:spcAft>
                <a:spcPts val="0"/>
              </a:spcAft>
              <a:buSzPts val="1400"/>
              <a:buNone/>
            </a:pPr>
            <a:r>
              <a:rPr lang="en-US"/>
              <a:t>We reduce the no labeled data in training set and then we use 2323 pair of training dataset.</a:t>
            </a:r>
            <a:endParaRPr/>
          </a:p>
          <a:p>
            <a:pPr indent="0" lvl="0" marL="0" rtl="0" algn="l">
              <a:lnSpc>
                <a:spcPct val="100000"/>
              </a:lnSpc>
              <a:spcBef>
                <a:spcPts val="0"/>
              </a:spcBef>
              <a:spcAft>
                <a:spcPts val="0"/>
              </a:spcAft>
              <a:buSzPts val="1400"/>
              <a:buNone/>
            </a:pPr>
            <a:r>
              <a:t/>
            </a:r>
            <a:endParaRPr/>
          </a:p>
        </p:txBody>
      </p:sp>
      <p:sp>
        <p:nvSpPr>
          <p:cNvPr id="75" name="Google Shape;75;ga8529afcb6_0_2:notes"/>
          <p:cNvSpPr/>
          <p:nvPr>
            <p:ph idx="2" type="sldImg"/>
          </p:nvPr>
        </p:nvSpPr>
        <p:spPr>
          <a:xfrm>
            <a:off x="930275" y="739775"/>
            <a:ext cx="4937100" cy="3703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p3:notes"/>
          <p:cNvSpPr txBox="1"/>
          <p:nvPr>
            <p:ph idx="1" type="body"/>
          </p:nvPr>
        </p:nvSpPr>
        <p:spPr>
          <a:xfrm>
            <a:off x="679768" y="4690269"/>
            <a:ext cx="5438140" cy="4443412"/>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Here is the image where the BP is. </a:t>
            </a:r>
            <a:endParaRPr/>
          </a:p>
          <a:p>
            <a:pPr indent="0" lvl="0" marL="0" rtl="0" algn="l">
              <a:spcBef>
                <a:spcPts val="0"/>
              </a:spcBef>
              <a:spcAft>
                <a:spcPts val="0"/>
              </a:spcAft>
              <a:buNone/>
            </a:pPr>
            <a:r>
              <a:rPr lang="en-US"/>
              <a:t>BP begins near the neck and controls the movement and senses of the upper extremities, including shoulders, upper limbs, forearms and hands.</a:t>
            </a:r>
            <a:endParaRPr/>
          </a:p>
          <a:p>
            <a:pPr indent="0" lvl="0" marL="0" rtl="0" algn="l">
              <a:lnSpc>
                <a:spcPct val="100000"/>
              </a:lnSpc>
              <a:spcBef>
                <a:spcPts val="0"/>
              </a:spcBef>
              <a:spcAft>
                <a:spcPts val="0"/>
              </a:spcAft>
              <a:buSzPts val="1400"/>
              <a:buNone/>
            </a:pPr>
            <a:r>
              <a:t/>
            </a:r>
            <a:endParaRPr/>
          </a:p>
        </p:txBody>
      </p:sp>
      <p:sp>
        <p:nvSpPr>
          <p:cNvPr id="81" name="Google Shape;81;p3:notes"/>
          <p:cNvSpPr/>
          <p:nvPr>
            <p:ph idx="2" type="sldImg"/>
          </p:nvPr>
        </p:nvSpPr>
        <p:spPr>
          <a:xfrm>
            <a:off x="930275" y="739775"/>
            <a:ext cx="4937125" cy="370363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5:notes"/>
          <p:cNvSpPr txBox="1"/>
          <p:nvPr>
            <p:ph idx="1" type="body"/>
          </p:nvPr>
        </p:nvSpPr>
        <p:spPr>
          <a:xfrm>
            <a:off x="679768" y="4690269"/>
            <a:ext cx="5438140" cy="4443412"/>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And these are the pair of input image and label samples</a:t>
            </a:r>
            <a:endParaRPr/>
          </a:p>
        </p:txBody>
      </p:sp>
      <p:sp>
        <p:nvSpPr>
          <p:cNvPr id="89" name="Google Shape;89;p5:notes"/>
          <p:cNvSpPr/>
          <p:nvPr>
            <p:ph idx="2" type="sldImg"/>
          </p:nvPr>
        </p:nvSpPr>
        <p:spPr>
          <a:xfrm>
            <a:off x="930275" y="739775"/>
            <a:ext cx="4937125" cy="370363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9:notes"/>
          <p:cNvSpPr/>
          <p:nvPr>
            <p:ph idx="2" type="sldImg"/>
          </p:nvPr>
        </p:nvSpPr>
        <p:spPr>
          <a:xfrm>
            <a:off x="930275" y="739775"/>
            <a:ext cx="4937125" cy="370363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2" name="Google Shape;102;p9:notes"/>
          <p:cNvSpPr txBox="1"/>
          <p:nvPr>
            <p:ph idx="1" type="body"/>
          </p:nvPr>
        </p:nvSpPr>
        <p:spPr>
          <a:xfrm>
            <a:off x="679768" y="4690269"/>
            <a:ext cx="5438140" cy="4443412"/>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rPr lang="en-US"/>
              <a:t>We use U-Net which is well-known architecture in the semantic segmentation task especially biomedical images.</a:t>
            </a:r>
            <a:endParaRPr/>
          </a:p>
          <a:p>
            <a:pPr indent="0" lvl="0" marL="0" rtl="0" algn="l">
              <a:lnSpc>
                <a:spcPct val="100000"/>
              </a:lnSpc>
              <a:spcBef>
                <a:spcPts val="0"/>
              </a:spcBef>
              <a:spcAft>
                <a:spcPts val="0"/>
              </a:spcAft>
              <a:buSzPts val="1400"/>
              <a:buNone/>
            </a:pPr>
            <a:r>
              <a:rPr lang="en-US"/>
              <a:t>We adjust the output channel of the standard U-Net to avoid overfit because the input image is an single channel gray-scale image.</a:t>
            </a:r>
            <a:endParaRPr/>
          </a:p>
          <a:p>
            <a:pPr indent="0" lvl="0" marL="0" rtl="0" algn="l">
              <a:lnSpc>
                <a:spcPct val="100000"/>
              </a:lnSpc>
              <a:spcBef>
                <a:spcPts val="0"/>
              </a:spcBef>
              <a:spcAft>
                <a:spcPts val="0"/>
              </a:spcAft>
              <a:buSzPts val="1400"/>
              <a:buNone/>
            </a:pPr>
            <a:r>
              <a:rPr lang="en-US"/>
              <a:t>And we add dropout after convolutional block to make normal network to bayesian network.</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a7d8016926_1_4:notes"/>
          <p:cNvSpPr/>
          <p:nvPr>
            <p:ph idx="2" type="sldImg"/>
          </p:nvPr>
        </p:nvSpPr>
        <p:spPr>
          <a:xfrm>
            <a:off x="930275" y="739775"/>
            <a:ext cx="4937100" cy="3703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9" name="Google Shape;109;ga7d8016926_1_4:notes"/>
          <p:cNvSpPr txBox="1"/>
          <p:nvPr>
            <p:ph idx="1" type="body"/>
          </p:nvPr>
        </p:nvSpPr>
        <p:spPr>
          <a:xfrm>
            <a:off x="679768" y="4690269"/>
            <a:ext cx="5438100" cy="4443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100"/>
              <a:buFont typeface="Arial"/>
              <a:buNone/>
            </a:pPr>
            <a:r>
              <a:rPr lang="en-US"/>
              <a:t>The way we propose is to equate it with the algorithms of Bayesian neural networks that can reflect uncertainty using dropouts. </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Clr>
                <a:schemeClr val="dk1"/>
              </a:buClr>
              <a:buSzPts val="1100"/>
              <a:buFont typeface="Arial"/>
              <a:buNone/>
            </a:pPr>
            <a:r>
              <a:rPr lang="en-US"/>
              <a:t>Basically the Bayesian neural network determines the probability distribution of weight, not the support of weight through learning.</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Clr>
                <a:schemeClr val="dk1"/>
              </a:buClr>
              <a:buSzPts val="1100"/>
              <a:buFont typeface="Arial"/>
              <a:buNone/>
            </a:pPr>
            <a:r>
              <a:rPr lang="en-US"/>
              <a:t> Neural networks with dropouts do not perform learning for all layers of the neural network, but rather omit some neurons in the input layer or the Hidden layer of the neural network and perform learning through the reduced neural network.</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Clr>
                <a:schemeClr val="dk1"/>
              </a:buClr>
              <a:buSzPts val="1100"/>
              <a:buFont typeface="Arial"/>
              <a:buNone/>
            </a:pPr>
            <a:r>
              <a:rPr lang="en-US"/>
              <a:t>In other words, adjusting the formula in a way that reduces differences based on objective similarity will have the effect of making the result almost identical to the official result value of BNN.</a:t>
            </a:r>
            <a:endParaRPr/>
          </a:p>
          <a:p>
            <a:pPr indent="0" lvl="0" marL="0" rtl="0" algn="l">
              <a:lnSpc>
                <a:spcPct val="100000"/>
              </a:lnSpc>
              <a:spcBef>
                <a:spcPts val="0"/>
              </a:spcBef>
              <a:spcAft>
                <a:spcPts val="0"/>
              </a:spcAft>
              <a:buSzPts val="14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gif"/><Relationship Id="rId3" Type="http://schemas.openxmlformats.org/officeDocument/2006/relationships/image" Target="../media/image4.gi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제목 슬라이드" type="title">
  <p:cSld name="TITLE">
    <p:spTree>
      <p:nvGrpSpPr>
        <p:cNvPr id="13" name="Shape 13"/>
        <p:cNvGrpSpPr/>
        <p:nvPr/>
      </p:nvGrpSpPr>
      <p:grpSpPr>
        <a:xfrm>
          <a:off x="0" y="0"/>
          <a:ext cx="0" cy="0"/>
          <a:chOff x="0" y="0"/>
          <a:chExt cx="0" cy="0"/>
        </a:xfrm>
      </p:grpSpPr>
      <p:sp>
        <p:nvSpPr>
          <p:cNvPr id="14" name="Google Shape;14;p12"/>
          <p:cNvSpPr/>
          <p:nvPr/>
        </p:nvSpPr>
        <p:spPr>
          <a:xfrm>
            <a:off x="142844" y="764705"/>
            <a:ext cx="8858312" cy="5807568"/>
          </a:xfrm>
          <a:prstGeom prst="rect">
            <a:avLst/>
          </a:prstGeom>
          <a:solidFill>
            <a:schemeClr val="lt1"/>
          </a:solidFill>
          <a:ln cap="flat" cmpd="sng" w="9525">
            <a:solidFill>
              <a:srgbClr val="BFBFB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Malgun Gothic"/>
              <a:ea typeface="Malgun Gothic"/>
              <a:cs typeface="Malgun Gothic"/>
              <a:sym typeface="Malgun Gothic"/>
            </a:endParaRPr>
          </a:p>
        </p:txBody>
      </p:sp>
      <p:sp>
        <p:nvSpPr>
          <p:cNvPr id="15" name="Google Shape;15;p12"/>
          <p:cNvSpPr txBox="1"/>
          <p:nvPr>
            <p:ph type="ctrTitle"/>
          </p:nvPr>
        </p:nvSpPr>
        <p:spPr>
          <a:xfrm>
            <a:off x="685800" y="2130425"/>
            <a:ext cx="7772400" cy="1470025"/>
          </a:xfrm>
          <a:prstGeom prst="rect">
            <a:avLst/>
          </a:prstGeom>
          <a:noFill/>
          <a:ln>
            <a:noFill/>
          </a:ln>
        </p:spPr>
        <p:txBody>
          <a:bodyPr anchorCtr="0" anchor="t" bIns="45700" lIns="91425" spcFirstLastPara="1" rIns="91425" wrap="square" tIns="45700">
            <a:noAutofit/>
          </a:bodyPr>
          <a:lstStyle>
            <a:lvl1pPr lvl="0" marR="0" rtl="0" algn="ctr">
              <a:lnSpc>
                <a:spcPct val="100000"/>
              </a:lnSpc>
              <a:spcBef>
                <a:spcPts val="0"/>
              </a:spcBef>
              <a:spcAft>
                <a:spcPts val="0"/>
              </a:spcAft>
              <a:buClr>
                <a:schemeClr val="dk1"/>
              </a:buClr>
              <a:buSzPts val="4000"/>
              <a:buFont typeface="Malgun Gothic"/>
              <a:buNone/>
              <a:defRPr b="0" i="0" sz="4000" u="none" cap="none" strike="noStrike">
                <a:solidFill>
                  <a:schemeClr val="dk1"/>
                </a:solidFill>
                <a:latin typeface="Malgun Gothic"/>
                <a:ea typeface="Malgun Gothic"/>
                <a:cs typeface="Malgun Gothic"/>
                <a:sym typeface="Malgun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6" name="Google Shape;16;p12"/>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lnSpc>
                <a:spcPct val="100000"/>
              </a:lnSpc>
              <a:spcBef>
                <a:spcPts val="480"/>
              </a:spcBef>
              <a:spcAft>
                <a:spcPts val="0"/>
              </a:spcAft>
              <a:buClr>
                <a:srgbClr val="888888"/>
              </a:buClr>
              <a:buSzPts val="2400"/>
              <a:buNone/>
              <a:defRPr sz="2400">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p:txBody>
      </p:sp>
      <p:pic>
        <p:nvPicPr>
          <p:cNvPr id="17" name="Google Shape;17;p12"/>
          <p:cNvPicPr preferRelativeResize="0"/>
          <p:nvPr/>
        </p:nvPicPr>
        <p:blipFill rotWithShape="1">
          <a:blip r:embed="rId2">
            <a:alphaModFix/>
          </a:blip>
          <a:srcRect b="0" l="0" r="0" t="0"/>
          <a:stretch/>
        </p:blipFill>
        <p:spPr>
          <a:xfrm>
            <a:off x="250378" y="846712"/>
            <a:ext cx="577206" cy="776443"/>
          </a:xfrm>
          <a:prstGeom prst="rect">
            <a:avLst/>
          </a:prstGeom>
          <a:noFill/>
          <a:ln>
            <a:noFill/>
          </a:ln>
        </p:spPr>
      </p:pic>
      <p:pic>
        <p:nvPicPr>
          <p:cNvPr descr="D:\Workspace\misc\images\logos\gif\slogon_01.gif" id="18" name="Google Shape;18;p12"/>
          <p:cNvPicPr preferRelativeResize="0"/>
          <p:nvPr/>
        </p:nvPicPr>
        <p:blipFill rotWithShape="1">
          <a:blip r:embed="rId3">
            <a:alphaModFix/>
          </a:blip>
          <a:srcRect b="0" l="0" r="0" t="0"/>
          <a:stretch/>
        </p:blipFill>
        <p:spPr>
          <a:xfrm>
            <a:off x="7452320" y="836712"/>
            <a:ext cx="1296144" cy="720712"/>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제목 슬라이드">
  <p:cSld name="1_제목 슬라이드">
    <p:spTree>
      <p:nvGrpSpPr>
        <p:cNvPr id="19" name="Shape 19"/>
        <p:cNvGrpSpPr/>
        <p:nvPr/>
      </p:nvGrpSpPr>
      <p:grpSpPr>
        <a:xfrm>
          <a:off x="0" y="0"/>
          <a:ext cx="0" cy="0"/>
          <a:chOff x="0" y="0"/>
          <a:chExt cx="0" cy="0"/>
        </a:xfrm>
      </p:grpSpPr>
      <p:sp>
        <p:nvSpPr>
          <p:cNvPr id="20" name="Google Shape;20;p15"/>
          <p:cNvSpPr/>
          <p:nvPr/>
        </p:nvSpPr>
        <p:spPr>
          <a:xfrm>
            <a:off x="142844" y="764705"/>
            <a:ext cx="8858312" cy="5807568"/>
          </a:xfrm>
          <a:prstGeom prst="rect">
            <a:avLst/>
          </a:prstGeom>
          <a:solidFill>
            <a:schemeClr val="lt1"/>
          </a:solidFill>
          <a:ln cap="flat" cmpd="sng" w="9525">
            <a:solidFill>
              <a:srgbClr val="BFBFB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Malgun Gothic"/>
              <a:ea typeface="Malgun Gothic"/>
              <a:cs typeface="Malgun Gothic"/>
              <a:sym typeface="Malgun Gothic"/>
            </a:endParaRPr>
          </a:p>
        </p:txBody>
      </p:sp>
      <p:sp>
        <p:nvSpPr>
          <p:cNvPr id="21" name="Google Shape;21;p15"/>
          <p:cNvSpPr txBox="1"/>
          <p:nvPr>
            <p:ph idx="10" type="dt"/>
          </p:nvPr>
        </p:nvSpPr>
        <p:spPr>
          <a:xfrm>
            <a:off x="323528" y="6542314"/>
            <a:ext cx="2133600" cy="314616"/>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7F7F7F"/>
                </a:solidFill>
                <a:latin typeface="Malgun Gothic"/>
                <a:ea typeface="Malgun Gothic"/>
                <a:cs typeface="Malgun Gothic"/>
                <a:sym typeface="Malgun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algun Gothic"/>
                <a:ea typeface="Malgun Gothic"/>
                <a:cs typeface="Malgun Gothic"/>
                <a:sym typeface="Malgun Gothic"/>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algun Gothic"/>
                <a:ea typeface="Malgun Gothic"/>
                <a:cs typeface="Malgun Gothic"/>
                <a:sym typeface="Malgun Gothic"/>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algun Gothic"/>
                <a:ea typeface="Malgun Gothic"/>
                <a:cs typeface="Malgun Gothic"/>
                <a:sym typeface="Malgun Gothic"/>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algun Gothic"/>
                <a:ea typeface="Malgun Gothic"/>
                <a:cs typeface="Malgun Gothic"/>
                <a:sym typeface="Malgun Gothic"/>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algun Gothic"/>
                <a:ea typeface="Malgun Gothic"/>
                <a:cs typeface="Malgun Gothic"/>
                <a:sym typeface="Malgun Gothic"/>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algun Gothic"/>
                <a:ea typeface="Malgun Gothic"/>
                <a:cs typeface="Malgun Gothic"/>
                <a:sym typeface="Malgun Gothic"/>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algun Gothic"/>
                <a:ea typeface="Malgun Gothic"/>
                <a:cs typeface="Malgun Gothic"/>
                <a:sym typeface="Malgun Gothic"/>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algun Gothic"/>
                <a:ea typeface="Malgun Gothic"/>
                <a:cs typeface="Malgun Gothic"/>
                <a:sym typeface="Malgun Gothic"/>
              </a:defRPr>
            </a:lvl9pPr>
          </a:lstStyle>
          <a:p/>
        </p:txBody>
      </p:sp>
      <p:sp>
        <p:nvSpPr>
          <p:cNvPr id="22" name="Google Shape;22;p15"/>
          <p:cNvSpPr txBox="1"/>
          <p:nvPr>
            <p:ph idx="12" type="sldNum"/>
          </p:nvPr>
        </p:nvSpPr>
        <p:spPr>
          <a:xfrm>
            <a:off x="6588224" y="6572273"/>
            <a:ext cx="2133600" cy="305671"/>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7F7F7F"/>
                </a:solidFill>
                <a:latin typeface="Malgun Gothic"/>
                <a:ea typeface="Malgun Gothic"/>
                <a:cs typeface="Malgun Gothic"/>
                <a:sym typeface="Malgun Gothic"/>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7F7F7F"/>
                </a:solidFill>
                <a:latin typeface="Malgun Gothic"/>
                <a:ea typeface="Malgun Gothic"/>
                <a:cs typeface="Malgun Gothic"/>
                <a:sym typeface="Malgun Gothic"/>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7F7F7F"/>
                </a:solidFill>
                <a:latin typeface="Malgun Gothic"/>
                <a:ea typeface="Malgun Gothic"/>
                <a:cs typeface="Malgun Gothic"/>
                <a:sym typeface="Malgun Gothic"/>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7F7F7F"/>
                </a:solidFill>
                <a:latin typeface="Malgun Gothic"/>
                <a:ea typeface="Malgun Gothic"/>
                <a:cs typeface="Malgun Gothic"/>
                <a:sym typeface="Malgun Gothic"/>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7F7F7F"/>
                </a:solidFill>
                <a:latin typeface="Malgun Gothic"/>
                <a:ea typeface="Malgun Gothic"/>
                <a:cs typeface="Malgun Gothic"/>
                <a:sym typeface="Malgun Gothic"/>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7F7F7F"/>
                </a:solidFill>
                <a:latin typeface="Malgun Gothic"/>
                <a:ea typeface="Malgun Gothic"/>
                <a:cs typeface="Malgun Gothic"/>
                <a:sym typeface="Malgun Gothic"/>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7F7F7F"/>
                </a:solidFill>
                <a:latin typeface="Malgun Gothic"/>
                <a:ea typeface="Malgun Gothic"/>
                <a:cs typeface="Malgun Gothic"/>
                <a:sym typeface="Malgun Gothic"/>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7F7F7F"/>
                </a:solidFill>
                <a:latin typeface="Malgun Gothic"/>
                <a:ea typeface="Malgun Gothic"/>
                <a:cs typeface="Malgun Gothic"/>
                <a:sym typeface="Malgun Gothic"/>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7F7F7F"/>
                </a:solidFill>
                <a:latin typeface="Malgun Gothic"/>
                <a:ea typeface="Malgun Gothic"/>
                <a:cs typeface="Malgun Gothic"/>
                <a:sym typeface="Malgun Gothic"/>
              </a:defRPr>
            </a:lvl9pPr>
          </a:lstStyle>
          <a:p>
            <a:pPr indent="0" lvl="0" marL="0" rtl="0" algn="r">
              <a:spcBef>
                <a:spcPts val="0"/>
              </a:spcBef>
              <a:spcAft>
                <a:spcPts val="0"/>
              </a:spcAft>
              <a:buNone/>
            </a:pPr>
            <a:fld id="{00000000-1234-1234-1234-123412341234}" type="slidenum">
              <a:rPr lang="en-US"/>
              <a:t>‹#›</a:t>
            </a:fld>
            <a:r>
              <a:rPr lang="en-US"/>
              <a:t>/29</a:t>
            </a:r>
            <a:endParaRPr/>
          </a:p>
        </p:txBody>
      </p:sp>
      <p:sp>
        <p:nvSpPr>
          <p:cNvPr id="23" name="Google Shape;23;p15"/>
          <p:cNvSpPr txBox="1"/>
          <p:nvPr/>
        </p:nvSpPr>
        <p:spPr>
          <a:xfrm>
            <a:off x="3347864" y="6572272"/>
            <a:ext cx="3071834" cy="246221"/>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000"/>
              <a:buFont typeface="Arial"/>
              <a:buNone/>
            </a:pPr>
            <a:r>
              <a:rPr b="1" i="0" lang="en-US" sz="1000" u="none" cap="none" strike="noStrike">
                <a:solidFill>
                  <a:srgbClr val="7F7F7F"/>
                </a:solidFill>
                <a:latin typeface="Malgun Gothic"/>
                <a:ea typeface="Malgun Gothic"/>
                <a:cs typeface="Malgun Gothic"/>
                <a:sym typeface="Malgun Gothic"/>
              </a:rPr>
              <a:t>Korea University</a:t>
            </a:r>
            <a:endParaRPr b="1" i="0" sz="1000" u="none" cap="none" strike="noStrike">
              <a:solidFill>
                <a:srgbClr val="7F7F7F"/>
              </a:solidFill>
              <a:latin typeface="Malgun Gothic"/>
              <a:ea typeface="Malgun Gothic"/>
              <a:cs typeface="Malgun Gothic"/>
              <a:sym typeface="Malgun Gothic"/>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제목 및 내용">
  <p:cSld name="제목 및 내용">
    <p:spTree>
      <p:nvGrpSpPr>
        <p:cNvPr id="30" name="Shape 30"/>
        <p:cNvGrpSpPr/>
        <p:nvPr/>
      </p:nvGrpSpPr>
      <p:grpSpPr>
        <a:xfrm>
          <a:off x="0" y="0"/>
          <a:ext cx="0" cy="0"/>
          <a:chOff x="0" y="0"/>
          <a:chExt cx="0" cy="0"/>
        </a:xfrm>
      </p:grpSpPr>
      <p:sp>
        <p:nvSpPr>
          <p:cNvPr id="31" name="Google Shape;31;p14"/>
          <p:cNvSpPr txBox="1"/>
          <p:nvPr>
            <p:ph idx="1" type="body"/>
          </p:nvPr>
        </p:nvSpPr>
        <p:spPr>
          <a:xfrm>
            <a:off x="395536" y="980728"/>
            <a:ext cx="8568952" cy="5145435"/>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rgbClr val="C00000"/>
              </a:buClr>
              <a:buSzPts val="2400"/>
              <a:buChar char="•"/>
              <a:defRPr sz="2400"/>
            </a:lvl1pPr>
            <a:lvl2pPr indent="-355600" lvl="1" marL="914400" algn="l">
              <a:lnSpc>
                <a:spcPct val="100000"/>
              </a:lnSpc>
              <a:spcBef>
                <a:spcPts val="400"/>
              </a:spcBef>
              <a:spcAft>
                <a:spcPts val="0"/>
              </a:spcAft>
              <a:buClr>
                <a:srgbClr val="C00000"/>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32" name="Google Shape;32;p14"/>
          <p:cNvSpPr txBox="1"/>
          <p:nvPr>
            <p:ph idx="10" type="dt"/>
          </p:nvPr>
        </p:nvSpPr>
        <p:spPr>
          <a:xfrm>
            <a:off x="323528" y="6525344"/>
            <a:ext cx="2133600" cy="33158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algun Gothic"/>
                <a:ea typeface="Malgun Gothic"/>
                <a:cs typeface="Malgun Gothic"/>
                <a:sym typeface="Malgun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algun Gothic"/>
                <a:ea typeface="Malgun Gothic"/>
                <a:cs typeface="Malgun Gothic"/>
                <a:sym typeface="Malgun Gothic"/>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algun Gothic"/>
                <a:ea typeface="Malgun Gothic"/>
                <a:cs typeface="Malgun Gothic"/>
                <a:sym typeface="Malgun Gothic"/>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algun Gothic"/>
                <a:ea typeface="Malgun Gothic"/>
                <a:cs typeface="Malgun Gothic"/>
                <a:sym typeface="Malgun Gothic"/>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algun Gothic"/>
                <a:ea typeface="Malgun Gothic"/>
                <a:cs typeface="Malgun Gothic"/>
                <a:sym typeface="Malgun Gothic"/>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algun Gothic"/>
                <a:ea typeface="Malgun Gothic"/>
                <a:cs typeface="Malgun Gothic"/>
                <a:sym typeface="Malgun Gothic"/>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algun Gothic"/>
                <a:ea typeface="Malgun Gothic"/>
                <a:cs typeface="Malgun Gothic"/>
                <a:sym typeface="Malgun Gothic"/>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algun Gothic"/>
                <a:ea typeface="Malgun Gothic"/>
                <a:cs typeface="Malgun Gothic"/>
                <a:sym typeface="Malgun Gothic"/>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algun Gothic"/>
                <a:ea typeface="Malgun Gothic"/>
                <a:cs typeface="Malgun Gothic"/>
                <a:sym typeface="Malgun Gothic"/>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2.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Malgun Gothic"/>
                <a:ea typeface="Malgun Gothic"/>
                <a:cs typeface="Malgun Gothic"/>
                <a:sym typeface="Malgun Gothic"/>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Malgun Gothic"/>
                <a:ea typeface="Malgun Gothic"/>
                <a:cs typeface="Malgun Gothic"/>
                <a:sym typeface="Malgun Gothic"/>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Malgun Gothic"/>
                <a:ea typeface="Malgun Gothic"/>
                <a:cs typeface="Malgun Gothic"/>
                <a:sym typeface="Malgun Gothic"/>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Malgun Gothic"/>
                <a:ea typeface="Malgun Gothic"/>
                <a:cs typeface="Malgun Gothic"/>
                <a:sym typeface="Malgun Gothic"/>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Malgun Gothic"/>
                <a:ea typeface="Malgun Gothic"/>
                <a:cs typeface="Malgun Gothic"/>
                <a:sym typeface="Malgun Gothic"/>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Malgun Gothic"/>
                <a:ea typeface="Malgun Gothic"/>
                <a:cs typeface="Malgun Gothic"/>
                <a:sym typeface="Malgun Gothic"/>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Malgun Gothic"/>
                <a:ea typeface="Malgun Gothic"/>
                <a:cs typeface="Malgun Gothic"/>
                <a:sym typeface="Malgun Gothic"/>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Malgun Gothic"/>
                <a:ea typeface="Malgun Gothic"/>
                <a:cs typeface="Malgun Gothic"/>
                <a:sym typeface="Malgun Gothic"/>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Malgun Gothic"/>
                <a:ea typeface="Malgun Gothic"/>
                <a:cs typeface="Malgun Gothic"/>
                <a:sym typeface="Malgun Gothic"/>
              </a:defRPr>
            </a:lvl9pPr>
          </a:lstStyle>
          <a:p/>
        </p:txBody>
      </p:sp>
      <p:sp>
        <p:nvSpPr>
          <p:cNvPr id="11" name="Google Shape;11;p11"/>
          <p:cNvSpPr/>
          <p:nvPr/>
        </p:nvSpPr>
        <p:spPr>
          <a:xfrm>
            <a:off x="2285984" y="142852"/>
            <a:ext cx="6715140" cy="477836"/>
          </a:xfrm>
          <a:prstGeom prst="rect">
            <a:avLst/>
          </a:prstGeom>
          <a:solidFill>
            <a:srgbClr val="BFBFB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Malgun Gothic"/>
              <a:ea typeface="Malgun Gothic"/>
              <a:cs typeface="Malgun Gothic"/>
              <a:sym typeface="Malgun Gothic"/>
            </a:endParaRPr>
          </a:p>
        </p:txBody>
      </p:sp>
      <p:sp>
        <p:nvSpPr>
          <p:cNvPr id="12" name="Google Shape;12;p11"/>
          <p:cNvSpPr/>
          <p:nvPr/>
        </p:nvSpPr>
        <p:spPr>
          <a:xfrm>
            <a:off x="142844" y="142852"/>
            <a:ext cx="2071702" cy="477836"/>
          </a:xfrm>
          <a:prstGeom prst="rect">
            <a:avLst/>
          </a:prstGeom>
          <a:solidFill>
            <a:srgbClr val="CC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Malgun Gothic"/>
              <a:ea typeface="Malgun Gothic"/>
              <a:cs typeface="Malgun Gothic"/>
              <a:sym typeface="Malgun Gothic"/>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4" name="Shape 24"/>
        <p:cNvGrpSpPr/>
        <p:nvPr/>
      </p:nvGrpSpPr>
      <p:grpSpPr>
        <a:xfrm>
          <a:off x="0" y="0"/>
          <a:ext cx="0" cy="0"/>
          <a:chOff x="0" y="0"/>
          <a:chExt cx="0" cy="0"/>
        </a:xfrm>
      </p:grpSpPr>
      <p:sp>
        <p:nvSpPr>
          <p:cNvPr id="25" name="Google Shape;25;p1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Malgun Gothic"/>
                <a:ea typeface="Malgun Gothic"/>
                <a:cs typeface="Malgun Gothic"/>
                <a:sym typeface="Malgun Gothic"/>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Malgun Gothic"/>
                <a:ea typeface="Malgun Gothic"/>
                <a:cs typeface="Malgun Gothic"/>
                <a:sym typeface="Malgun Gothic"/>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Malgun Gothic"/>
                <a:ea typeface="Malgun Gothic"/>
                <a:cs typeface="Malgun Gothic"/>
                <a:sym typeface="Malgun Gothic"/>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Malgun Gothic"/>
                <a:ea typeface="Malgun Gothic"/>
                <a:cs typeface="Malgun Gothic"/>
                <a:sym typeface="Malgun Gothic"/>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Malgun Gothic"/>
                <a:ea typeface="Malgun Gothic"/>
                <a:cs typeface="Malgun Gothic"/>
                <a:sym typeface="Malgun Gothic"/>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Malgun Gothic"/>
                <a:ea typeface="Malgun Gothic"/>
                <a:cs typeface="Malgun Gothic"/>
                <a:sym typeface="Malgun Gothic"/>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Malgun Gothic"/>
                <a:ea typeface="Malgun Gothic"/>
                <a:cs typeface="Malgun Gothic"/>
                <a:sym typeface="Malgun Gothic"/>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Malgun Gothic"/>
                <a:ea typeface="Malgun Gothic"/>
                <a:cs typeface="Malgun Gothic"/>
                <a:sym typeface="Malgun Gothic"/>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Malgun Gothic"/>
                <a:ea typeface="Malgun Gothic"/>
                <a:cs typeface="Malgun Gothic"/>
                <a:sym typeface="Malgun Gothic"/>
              </a:defRPr>
            </a:lvl9pPr>
          </a:lstStyle>
          <a:p/>
        </p:txBody>
      </p:sp>
      <p:sp>
        <p:nvSpPr>
          <p:cNvPr id="26" name="Google Shape;26;p13"/>
          <p:cNvSpPr/>
          <p:nvPr/>
        </p:nvSpPr>
        <p:spPr>
          <a:xfrm>
            <a:off x="2285984" y="142852"/>
            <a:ext cx="6715140" cy="117796"/>
          </a:xfrm>
          <a:prstGeom prst="rect">
            <a:avLst/>
          </a:prstGeom>
          <a:solidFill>
            <a:srgbClr val="BFBFB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Malgun Gothic"/>
              <a:ea typeface="Malgun Gothic"/>
              <a:cs typeface="Malgun Gothic"/>
              <a:sym typeface="Malgun Gothic"/>
            </a:endParaRPr>
          </a:p>
        </p:txBody>
      </p:sp>
      <p:sp>
        <p:nvSpPr>
          <p:cNvPr id="27" name="Google Shape;27;p13"/>
          <p:cNvSpPr/>
          <p:nvPr/>
        </p:nvSpPr>
        <p:spPr>
          <a:xfrm>
            <a:off x="142844" y="142852"/>
            <a:ext cx="2071702" cy="117796"/>
          </a:xfrm>
          <a:prstGeom prst="rect">
            <a:avLst/>
          </a:prstGeom>
          <a:solidFill>
            <a:srgbClr val="CC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Malgun Gothic"/>
              <a:ea typeface="Malgun Gothic"/>
              <a:cs typeface="Malgun Gothic"/>
              <a:sym typeface="Malgun Gothic"/>
            </a:endParaRPr>
          </a:p>
        </p:txBody>
      </p:sp>
      <p:sp>
        <p:nvSpPr>
          <p:cNvPr id="28" name="Google Shape;28;p13"/>
          <p:cNvSpPr/>
          <p:nvPr/>
        </p:nvSpPr>
        <p:spPr>
          <a:xfrm>
            <a:off x="142844" y="404665"/>
            <a:ext cx="8858312" cy="6167608"/>
          </a:xfrm>
          <a:prstGeom prst="rect">
            <a:avLst/>
          </a:prstGeom>
          <a:solidFill>
            <a:schemeClr val="lt1"/>
          </a:solidFill>
          <a:ln cap="flat" cmpd="sng" w="9525">
            <a:solidFill>
              <a:srgbClr val="BFBFB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Malgun Gothic"/>
              <a:ea typeface="Malgun Gothic"/>
              <a:cs typeface="Malgun Gothic"/>
              <a:sym typeface="Malgun Gothic"/>
            </a:endParaRPr>
          </a:p>
        </p:txBody>
      </p:sp>
      <p:sp>
        <p:nvSpPr>
          <p:cNvPr id="29" name="Google Shape;29;p13"/>
          <p:cNvSpPr txBox="1"/>
          <p:nvPr/>
        </p:nvSpPr>
        <p:spPr>
          <a:xfrm>
            <a:off x="3347864" y="6572272"/>
            <a:ext cx="3071834" cy="246221"/>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000"/>
              <a:buFont typeface="Arial"/>
              <a:buNone/>
            </a:pPr>
            <a:r>
              <a:rPr b="1" i="0" lang="en-US" sz="1000" u="none" cap="none" strike="noStrike">
                <a:solidFill>
                  <a:srgbClr val="7F7F7F"/>
                </a:solidFill>
                <a:latin typeface="Malgun Gothic"/>
                <a:ea typeface="Malgun Gothic"/>
                <a:cs typeface="Malgun Gothic"/>
                <a:sym typeface="Malgun Gothic"/>
              </a:rPr>
              <a:t>Korea University</a:t>
            </a:r>
            <a:endParaRPr b="1" i="0" sz="1000" u="none" cap="none" strike="noStrike">
              <a:solidFill>
                <a:srgbClr val="7F7F7F"/>
              </a:solidFill>
              <a:latin typeface="Malgun Gothic"/>
              <a:ea typeface="Malgun Gothic"/>
              <a:cs typeface="Malgun Gothic"/>
              <a:sym typeface="Malgun Gothic"/>
            </a:endParaRPr>
          </a:p>
        </p:txBody>
      </p:sp>
    </p:spTree>
  </p:cSld>
  <p:clrMap accent1="accent1" accent2="accent2" accent3="accent3" accent4="accent4" accent5="accent5" accent6="accent6" bg1="lt1" bg2="dk2" tx1="dk1" tx2="lt2" folHlink="folHlink" hlink="hlink"/>
  <p:sldLayoutIdLst>
    <p:sldLayoutId id="2147483652"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6.gif"/><Relationship Id="rId4" Type="http://schemas.openxmlformats.org/officeDocument/2006/relationships/image" Target="../media/image14.gif"/><Relationship Id="rId5" Type="http://schemas.openxmlformats.org/officeDocument/2006/relationships/image" Target="../media/image23.gif"/><Relationship Id="rId6" Type="http://schemas.openxmlformats.org/officeDocument/2006/relationships/image" Target="../media/image20.gif"/><Relationship Id="rId7" Type="http://schemas.openxmlformats.org/officeDocument/2006/relationships/image" Target="../media/image2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20" Type="http://schemas.openxmlformats.org/officeDocument/2006/relationships/hyperlink" Target="https://arxiv.org/search/cs?searchtype=author&amp;query=Cardoso%2C+M+J" TargetMode="External"/><Relationship Id="rId11" Type="http://schemas.openxmlformats.org/officeDocument/2006/relationships/hyperlink" Target="https://arxiv.org/search/cs?searchtype=author&amp;query=Badrinarayanan%2C+V" TargetMode="External"/><Relationship Id="rId10" Type="http://schemas.openxmlformats.org/officeDocument/2006/relationships/hyperlink" Target="https://arxiv.org/search/cs?searchtype=author&amp;query=Kendall%2C+A" TargetMode="External"/><Relationship Id="rId21" Type="http://schemas.openxmlformats.org/officeDocument/2006/relationships/hyperlink" Target="https://arxiv.org/search/eess?searchtype=author&amp;query=Jadon%2C+S" TargetMode="External"/><Relationship Id="rId13" Type="http://schemas.openxmlformats.org/officeDocument/2006/relationships/hyperlink" Target="https://arxiv.org/search/cs?searchtype=author&amp;query=Milletari%2C+F" TargetMode="External"/><Relationship Id="rId12" Type="http://schemas.openxmlformats.org/officeDocument/2006/relationships/hyperlink" Target="https://arxiv.org/search/cs?searchtype=author&amp;query=Cipolla%2C+R" TargetMode="External"/><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s://arxiv.org/search/cs?searchtype=author&amp;query=Kendall%2C+A" TargetMode="External"/><Relationship Id="rId4" Type="http://schemas.openxmlformats.org/officeDocument/2006/relationships/hyperlink" Target="https://arxiv.org/search/cs?searchtype=author&amp;query=Gal%2C+Y" TargetMode="External"/><Relationship Id="rId9" Type="http://schemas.openxmlformats.org/officeDocument/2006/relationships/hyperlink" Target="https://arxiv.org/search/cs?searchtype=author&amp;query=Brox%2C+T" TargetMode="External"/><Relationship Id="rId15" Type="http://schemas.openxmlformats.org/officeDocument/2006/relationships/hyperlink" Target="https://arxiv.org/search/cs?searchtype=author&amp;query=Ahmadi%2C+S" TargetMode="External"/><Relationship Id="rId14" Type="http://schemas.openxmlformats.org/officeDocument/2006/relationships/hyperlink" Target="https://arxiv.org/search/cs?searchtype=author&amp;query=Navab%2C+N" TargetMode="External"/><Relationship Id="rId17" Type="http://schemas.openxmlformats.org/officeDocument/2006/relationships/hyperlink" Target="https://arxiv.org/search/cs?searchtype=author&amp;query=Li%2C+W" TargetMode="External"/><Relationship Id="rId16" Type="http://schemas.openxmlformats.org/officeDocument/2006/relationships/hyperlink" Target="https://arxiv.org/search/cs?searchtype=author&amp;query=Sudre%2C+C+H" TargetMode="External"/><Relationship Id="rId5" Type="http://schemas.openxmlformats.org/officeDocument/2006/relationships/hyperlink" Target="https://arxiv.org/search/stat?searchtype=author&amp;query=Gal%2C+Y" TargetMode="External"/><Relationship Id="rId19" Type="http://schemas.openxmlformats.org/officeDocument/2006/relationships/hyperlink" Target="https://arxiv.org/search/cs?searchtype=author&amp;query=Ourselin%2C+S" TargetMode="External"/><Relationship Id="rId6" Type="http://schemas.openxmlformats.org/officeDocument/2006/relationships/hyperlink" Target="https://arxiv.org/search/stat?searchtype=author&amp;query=Ghahramani%2C+Z" TargetMode="External"/><Relationship Id="rId18" Type="http://schemas.openxmlformats.org/officeDocument/2006/relationships/hyperlink" Target="https://arxiv.org/search/cs?searchtype=author&amp;query=Vercauteren%2C+T" TargetMode="External"/><Relationship Id="rId7" Type="http://schemas.openxmlformats.org/officeDocument/2006/relationships/hyperlink" Target="https://arxiv.org/search/cs?searchtype=author&amp;query=Ronneberger%2C+O" TargetMode="External"/><Relationship Id="rId8" Type="http://schemas.openxmlformats.org/officeDocument/2006/relationships/hyperlink" Target="https://arxiv.org/search/cs?searchtype=author&amp;query=Fischer%2C+P"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hyperlink" Target="https://www.kaggle.com/c/ultrasound-nerve-segmentation/data"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1.png"/><Relationship Id="rId4" Type="http://schemas.openxmlformats.org/officeDocument/2006/relationships/image" Target="../media/image10.png"/><Relationship Id="rId5" Type="http://schemas.openxmlformats.org/officeDocument/2006/relationships/image" Target="../media/image1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6.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9.png"/><Relationship Id="rId4" Type="http://schemas.openxmlformats.org/officeDocument/2006/relationships/image" Target="../media/image5.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13.png"/><Relationship Id="rId5" Type="http://schemas.openxmlformats.org/officeDocument/2006/relationships/image" Target="../media/image2.png"/><Relationship Id="rId6"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7.png"/><Relationship Id="rId4" Type="http://schemas.openxmlformats.org/officeDocument/2006/relationships/image" Target="../media/image18.png"/><Relationship Id="rId5"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 name="Shape 36"/>
        <p:cNvGrpSpPr/>
        <p:nvPr/>
      </p:nvGrpSpPr>
      <p:grpSpPr>
        <a:xfrm>
          <a:off x="0" y="0"/>
          <a:ext cx="0" cy="0"/>
          <a:chOff x="0" y="0"/>
          <a:chExt cx="0" cy="0"/>
        </a:xfrm>
      </p:grpSpPr>
      <p:sp>
        <p:nvSpPr>
          <p:cNvPr id="37" name="Google Shape;37;p1"/>
          <p:cNvSpPr txBox="1"/>
          <p:nvPr>
            <p:ph type="ctrTitle"/>
          </p:nvPr>
        </p:nvSpPr>
        <p:spPr>
          <a:xfrm>
            <a:off x="685800" y="2130425"/>
            <a:ext cx="7772400" cy="1470025"/>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chemeClr val="dk1"/>
              </a:buClr>
              <a:buSzPts val="3600"/>
              <a:buFont typeface="Malgun Gothic"/>
              <a:buNone/>
            </a:pPr>
            <a:r>
              <a:rPr b="1" lang="en-US" sz="3200">
                <a:solidFill>
                  <a:srgbClr val="E69138"/>
                </a:solidFill>
              </a:rPr>
              <a:t>Bayesian Uncertainty Estimation of Ultrasound Medical Image Segmentation</a:t>
            </a:r>
            <a:endParaRPr b="1" sz="3200">
              <a:solidFill>
                <a:srgbClr val="E69138"/>
              </a:solidFill>
            </a:endParaRPr>
          </a:p>
        </p:txBody>
      </p:sp>
      <p:sp>
        <p:nvSpPr>
          <p:cNvPr id="38" name="Google Shape;38;p1"/>
          <p:cNvSpPr txBox="1"/>
          <p:nvPr>
            <p:ph idx="1" type="subTitle"/>
          </p:nvPr>
        </p:nvSpPr>
        <p:spPr>
          <a:xfrm>
            <a:off x="1371600" y="3886200"/>
            <a:ext cx="6400800" cy="2214600"/>
          </a:xfrm>
          <a:prstGeom prst="rect">
            <a:avLst/>
          </a:prstGeom>
          <a:noFill/>
          <a:ln>
            <a:noFill/>
          </a:ln>
        </p:spPr>
        <p:txBody>
          <a:bodyPr anchorCtr="0" anchor="t" bIns="45700" lIns="91425" spcFirstLastPara="1" rIns="91425" wrap="square" tIns="45700">
            <a:normAutofit/>
          </a:bodyPr>
          <a:lstStyle/>
          <a:p>
            <a:pPr indent="0" lvl="0" marL="0" rtl="0" algn="ctr">
              <a:lnSpc>
                <a:spcPct val="100000"/>
              </a:lnSpc>
              <a:spcBef>
                <a:spcPts val="480"/>
              </a:spcBef>
              <a:spcAft>
                <a:spcPts val="0"/>
              </a:spcAft>
              <a:buClr>
                <a:srgbClr val="888888"/>
              </a:buClr>
              <a:buSzPts val="2400"/>
              <a:buFont typeface="Arial"/>
              <a:buNone/>
            </a:pPr>
            <a:r>
              <a:rPr lang="en-US"/>
              <a:t>Machine Learning (XAI501) Term Project</a:t>
            </a:r>
            <a:endParaRPr/>
          </a:p>
          <a:p>
            <a:pPr indent="0" lvl="0" marL="0" rtl="0" algn="ctr">
              <a:lnSpc>
                <a:spcPct val="100000"/>
              </a:lnSpc>
              <a:spcBef>
                <a:spcPts val="480"/>
              </a:spcBef>
              <a:spcAft>
                <a:spcPts val="0"/>
              </a:spcAft>
              <a:buClr>
                <a:srgbClr val="888888"/>
              </a:buClr>
              <a:buSzPts val="2400"/>
              <a:buFont typeface="Arial"/>
              <a:buNone/>
            </a:pPr>
            <a:r>
              <a:t/>
            </a:r>
            <a:endParaRPr/>
          </a:p>
          <a:p>
            <a:pPr indent="0" lvl="0" marL="0" rtl="0" algn="ctr">
              <a:lnSpc>
                <a:spcPct val="100000"/>
              </a:lnSpc>
              <a:spcBef>
                <a:spcPts val="480"/>
              </a:spcBef>
              <a:spcAft>
                <a:spcPts val="0"/>
              </a:spcAft>
              <a:buClr>
                <a:srgbClr val="888888"/>
              </a:buClr>
              <a:buSzPts val="2400"/>
              <a:buFont typeface="Arial"/>
              <a:buNone/>
            </a:pPr>
            <a:r>
              <a:rPr lang="en-US" sz="1900"/>
              <a:t>Sunwoo Kim</a:t>
            </a:r>
            <a:r>
              <a:rPr baseline="30000" lang="en-US" sz="2000">
                <a:solidFill>
                  <a:srgbClr val="7F7F7F"/>
                </a:solidFill>
              </a:rPr>
              <a:t>1</a:t>
            </a:r>
            <a:r>
              <a:rPr lang="en-US" sz="1900"/>
              <a:t>, Kwanseok Oh</a:t>
            </a:r>
            <a:r>
              <a:rPr baseline="30000" lang="en-US" sz="2000">
                <a:solidFill>
                  <a:srgbClr val="7F7F7F"/>
                </a:solidFill>
              </a:rPr>
              <a:t>2</a:t>
            </a:r>
            <a:r>
              <a:rPr lang="en-US" sz="1900"/>
              <a:t>, Jinhyo Shin</a:t>
            </a:r>
            <a:r>
              <a:rPr baseline="30000" lang="en-US" sz="2000">
                <a:solidFill>
                  <a:srgbClr val="7F7F7F"/>
                </a:solidFill>
              </a:rPr>
              <a:t>2</a:t>
            </a:r>
            <a:r>
              <a:rPr lang="en-US" sz="1900"/>
              <a:t>, Sangjin Kim</a:t>
            </a:r>
            <a:r>
              <a:rPr baseline="30000" lang="en-US" sz="2000">
                <a:solidFill>
                  <a:srgbClr val="7F7F7F"/>
                </a:solidFill>
              </a:rPr>
              <a:t>2</a:t>
            </a:r>
            <a:endParaRPr baseline="30000" sz="2000">
              <a:solidFill>
                <a:srgbClr val="7F7F7F"/>
              </a:solidFill>
            </a:endParaRPr>
          </a:p>
          <a:p>
            <a:pPr indent="0" lvl="0" marL="0" rtl="0" algn="ctr">
              <a:spcBef>
                <a:spcPts val="480"/>
              </a:spcBef>
              <a:spcAft>
                <a:spcPts val="0"/>
              </a:spcAft>
              <a:buClr>
                <a:srgbClr val="888888"/>
              </a:buClr>
              <a:buSzPts val="2400"/>
              <a:buFont typeface="Arial"/>
              <a:buNone/>
            </a:pPr>
            <a:r>
              <a:rPr baseline="30000" lang="en-US" sz="2000">
                <a:solidFill>
                  <a:srgbClr val="7F7F7F"/>
                </a:solidFill>
              </a:rPr>
              <a:t>1</a:t>
            </a:r>
            <a:r>
              <a:rPr lang="en-US" sz="1600"/>
              <a:t>Department</a:t>
            </a:r>
            <a:r>
              <a:rPr lang="en-US" sz="1600"/>
              <a:t> of Computer Science and Engineering,</a:t>
            </a:r>
            <a:r>
              <a:rPr lang="en-US" sz="1900"/>
              <a:t> </a:t>
            </a:r>
            <a:endParaRPr sz="1900"/>
          </a:p>
          <a:p>
            <a:pPr indent="0" lvl="0" marL="0" rtl="0" algn="ctr">
              <a:spcBef>
                <a:spcPts val="480"/>
              </a:spcBef>
              <a:spcAft>
                <a:spcPts val="0"/>
              </a:spcAft>
              <a:buClr>
                <a:srgbClr val="888888"/>
              </a:buClr>
              <a:buSzPts val="2400"/>
              <a:buFont typeface="Arial"/>
              <a:buNone/>
            </a:pPr>
            <a:r>
              <a:rPr baseline="30000" lang="en-US" sz="2000">
                <a:solidFill>
                  <a:srgbClr val="7F7F7F"/>
                </a:solidFill>
              </a:rPr>
              <a:t>2</a:t>
            </a:r>
            <a:r>
              <a:rPr lang="en-US" sz="1600"/>
              <a:t>Department of Artificial Intelligence</a:t>
            </a:r>
            <a:endParaRPr baseline="30000" sz="1700">
              <a:solidFill>
                <a:srgbClr val="7F7F7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ga8529afcb6_0_84"/>
          <p:cNvSpPr txBox="1"/>
          <p:nvPr>
            <p:ph idx="1" type="body"/>
          </p:nvPr>
        </p:nvSpPr>
        <p:spPr>
          <a:xfrm>
            <a:off x="287550" y="1268825"/>
            <a:ext cx="8568900" cy="48129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2400"/>
              <a:buChar char="•"/>
            </a:pPr>
            <a:r>
              <a:rPr lang="en-US"/>
              <a:t>T</a:t>
            </a:r>
            <a:r>
              <a:rPr lang="en-US"/>
              <a:t>o measure uncertainty w</a:t>
            </a:r>
            <a:r>
              <a:rPr lang="en-US"/>
              <a:t>e followed metrics which is used in related work. </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sz="900"/>
          </a:p>
          <a:p>
            <a:pPr indent="-381000" lvl="0" marL="457200" rtl="0" algn="l">
              <a:spcBef>
                <a:spcPts val="0"/>
              </a:spcBef>
              <a:spcAft>
                <a:spcPts val="0"/>
              </a:spcAft>
              <a:buSzPts val="2400"/>
              <a:buChar char="•"/>
            </a:pPr>
            <a:r>
              <a:rPr lang="en-US"/>
              <a:t>Uncertainty Metrics (qualitative)</a:t>
            </a:r>
            <a:endParaRPr/>
          </a:p>
          <a:p>
            <a:pPr indent="-355600" lvl="1" marL="914400" rtl="0" algn="l">
              <a:spcBef>
                <a:spcPts val="0"/>
              </a:spcBef>
              <a:spcAft>
                <a:spcPts val="0"/>
              </a:spcAft>
              <a:buSzPts val="2000"/>
              <a:buChar char="–"/>
            </a:pPr>
            <a:r>
              <a:rPr lang="en-US"/>
              <a:t>Predictive Entropy</a:t>
            </a:r>
            <a:br>
              <a:rPr lang="en-US"/>
            </a:br>
            <a:br>
              <a:rPr lang="en-US"/>
            </a:br>
            <a:endParaRPr/>
          </a:p>
          <a:p>
            <a:pPr indent="-355600" lvl="1" marL="914400" rtl="0" algn="l">
              <a:spcBef>
                <a:spcPts val="0"/>
              </a:spcBef>
              <a:spcAft>
                <a:spcPts val="0"/>
              </a:spcAft>
              <a:buSzPts val="2000"/>
              <a:buChar char="–"/>
            </a:pPr>
            <a:r>
              <a:rPr lang="en-US"/>
              <a:t>Mutual Information</a:t>
            </a:r>
            <a:endParaRPr/>
          </a:p>
          <a:p>
            <a:pPr indent="0" lvl="0" marL="0" rtl="0" algn="l">
              <a:spcBef>
                <a:spcPts val="0"/>
              </a:spcBef>
              <a:spcAft>
                <a:spcPts val="0"/>
              </a:spcAft>
              <a:buNone/>
            </a:pPr>
            <a:br>
              <a:rPr lang="en-US"/>
            </a:br>
            <a:endParaRPr/>
          </a:p>
          <a:p>
            <a:pPr indent="-342900" lvl="0" marL="342900" rtl="0" algn="l">
              <a:lnSpc>
                <a:spcPct val="100000"/>
              </a:lnSpc>
              <a:spcBef>
                <a:spcPts val="0"/>
              </a:spcBef>
              <a:spcAft>
                <a:spcPts val="0"/>
              </a:spcAft>
              <a:buSzPts val="2400"/>
              <a:buChar char="•"/>
            </a:pPr>
            <a:r>
              <a:rPr lang="en-US"/>
              <a:t>Performance Evaluation Metrics (quantitative)</a:t>
            </a:r>
            <a:endParaRPr/>
          </a:p>
          <a:p>
            <a:pPr indent="-381000" lvl="0" marL="914400" rtl="0" algn="l">
              <a:lnSpc>
                <a:spcPct val="100000"/>
              </a:lnSpc>
              <a:spcBef>
                <a:spcPts val="0"/>
              </a:spcBef>
              <a:spcAft>
                <a:spcPts val="0"/>
              </a:spcAft>
              <a:buSzPts val="2400"/>
              <a:buChar char="-"/>
            </a:pPr>
            <a:r>
              <a:rPr lang="en-US"/>
              <a:t> </a:t>
            </a:r>
            <a:endParaRPr/>
          </a:p>
          <a:p>
            <a:pPr indent="-381000" lvl="0" marL="914400" rtl="0" algn="l">
              <a:lnSpc>
                <a:spcPct val="100000"/>
              </a:lnSpc>
              <a:spcBef>
                <a:spcPts val="0"/>
              </a:spcBef>
              <a:spcAft>
                <a:spcPts val="0"/>
              </a:spcAft>
              <a:buSzPts val="2400"/>
              <a:buChar char="-"/>
            </a:pPr>
            <a:r>
              <a:t/>
            </a:r>
            <a:endParaRPr/>
          </a:p>
          <a:p>
            <a:pPr indent="-190500" lvl="0" marL="342900" rtl="0" algn="l">
              <a:lnSpc>
                <a:spcPct val="100000"/>
              </a:lnSpc>
              <a:spcBef>
                <a:spcPts val="480"/>
              </a:spcBef>
              <a:spcAft>
                <a:spcPts val="0"/>
              </a:spcAft>
              <a:buClr>
                <a:srgbClr val="C00000"/>
              </a:buClr>
              <a:buSzPts val="2400"/>
              <a:buNone/>
            </a:pPr>
            <a:r>
              <a:t/>
            </a:r>
            <a:endParaRPr/>
          </a:p>
          <a:p>
            <a:pPr indent="-190500" lvl="0" marL="342900" rtl="0" algn="l">
              <a:lnSpc>
                <a:spcPct val="100000"/>
              </a:lnSpc>
              <a:spcBef>
                <a:spcPts val="480"/>
              </a:spcBef>
              <a:spcAft>
                <a:spcPts val="0"/>
              </a:spcAft>
              <a:buClr>
                <a:srgbClr val="C00000"/>
              </a:buClr>
              <a:buSzPts val="2400"/>
              <a:buNone/>
            </a:pPr>
            <a:r>
              <a:t/>
            </a:r>
            <a:endParaRPr/>
          </a:p>
          <a:p>
            <a:pPr indent="-190500" lvl="0" marL="342900" rtl="0" algn="l">
              <a:lnSpc>
                <a:spcPct val="100000"/>
              </a:lnSpc>
              <a:spcBef>
                <a:spcPts val="480"/>
              </a:spcBef>
              <a:spcAft>
                <a:spcPts val="0"/>
              </a:spcAft>
              <a:buClr>
                <a:srgbClr val="C00000"/>
              </a:buClr>
              <a:buSzPts val="2400"/>
              <a:buNone/>
            </a:pPr>
            <a:r>
              <a:t/>
            </a:r>
            <a:endParaRPr/>
          </a:p>
          <a:p>
            <a:pPr indent="-190500" lvl="0" marL="342900" rtl="0" algn="l">
              <a:lnSpc>
                <a:spcPct val="100000"/>
              </a:lnSpc>
              <a:spcBef>
                <a:spcPts val="480"/>
              </a:spcBef>
              <a:spcAft>
                <a:spcPts val="0"/>
              </a:spcAft>
              <a:buClr>
                <a:srgbClr val="C00000"/>
              </a:buClr>
              <a:buSzPts val="2400"/>
              <a:buNone/>
            </a:pPr>
            <a:r>
              <a:t/>
            </a:r>
            <a:endParaRPr/>
          </a:p>
          <a:p>
            <a:pPr indent="-190500" lvl="0" marL="342900" rtl="0" algn="l">
              <a:lnSpc>
                <a:spcPct val="100000"/>
              </a:lnSpc>
              <a:spcBef>
                <a:spcPts val="480"/>
              </a:spcBef>
              <a:spcAft>
                <a:spcPts val="0"/>
              </a:spcAft>
              <a:buClr>
                <a:srgbClr val="C00000"/>
              </a:buClr>
              <a:buSzPts val="2400"/>
              <a:buNone/>
            </a:pPr>
            <a:r>
              <a:t/>
            </a:r>
            <a:endParaRPr/>
          </a:p>
          <a:p>
            <a:pPr indent="-190500" lvl="0" marL="342900" rtl="0" algn="l">
              <a:lnSpc>
                <a:spcPct val="100000"/>
              </a:lnSpc>
              <a:spcBef>
                <a:spcPts val="480"/>
              </a:spcBef>
              <a:spcAft>
                <a:spcPts val="0"/>
              </a:spcAft>
              <a:buClr>
                <a:srgbClr val="C00000"/>
              </a:buClr>
              <a:buSzPts val="2400"/>
              <a:buNone/>
            </a:pPr>
            <a:r>
              <a:t/>
            </a:r>
            <a:endParaRPr/>
          </a:p>
          <a:p>
            <a:pPr indent="-190500" lvl="0" marL="342900" rtl="0" algn="l">
              <a:lnSpc>
                <a:spcPct val="100000"/>
              </a:lnSpc>
              <a:spcBef>
                <a:spcPts val="480"/>
              </a:spcBef>
              <a:spcAft>
                <a:spcPts val="0"/>
              </a:spcAft>
              <a:buClr>
                <a:srgbClr val="C00000"/>
              </a:buClr>
              <a:buSzPts val="2400"/>
              <a:buNone/>
            </a:pPr>
            <a:r>
              <a:t/>
            </a:r>
            <a:endParaRPr/>
          </a:p>
          <a:p>
            <a:pPr indent="-190500" lvl="0" marL="342900" rtl="0" algn="l">
              <a:lnSpc>
                <a:spcPct val="100000"/>
              </a:lnSpc>
              <a:spcBef>
                <a:spcPts val="480"/>
              </a:spcBef>
              <a:spcAft>
                <a:spcPts val="0"/>
              </a:spcAft>
              <a:buClr>
                <a:srgbClr val="C00000"/>
              </a:buClr>
              <a:buSzPts val="2400"/>
              <a:buNone/>
            </a:pPr>
            <a:r>
              <a:t/>
            </a:r>
            <a:endParaRPr/>
          </a:p>
        </p:txBody>
      </p:sp>
      <p:sp>
        <p:nvSpPr>
          <p:cNvPr id="121" name="Google Shape;121;ga8529afcb6_0_84"/>
          <p:cNvSpPr txBox="1"/>
          <p:nvPr/>
        </p:nvSpPr>
        <p:spPr>
          <a:xfrm>
            <a:off x="395536" y="515813"/>
            <a:ext cx="8568900" cy="7530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C00000"/>
              </a:buClr>
              <a:buSzPts val="4000"/>
              <a:buFont typeface="Arial"/>
              <a:buNone/>
            </a:pPr>
            <a:r>
              <a:rPr lang="en-US" sz="4000">
                <a:solidFill>
                  <a:schemeClr val="dk1"/>
                </a:solidFill>
                <a:latin typeface="Malgun Gothic"/>
                <a:ea typeface="Malgun Gothic"/>
                <a:cs typeface="Malgun Gothic"/>
                <a:sym typeface="Malgun Gothic"/>
              </a:rPr>
              <a:t>Method (3)</a:t>
            </a:r>
            <a:endParaRPr b="0" i="0" sz="4000" u="none" cap="none" strike="noStrike">
              <a:solidFill>
                <a:schemeClr val="dk1"/>
              </a:solidFill>
              <a:latin typeface="Malgun Gothic"/>
              <a:ea typeface="Malgun Gothic"/>
              <a:cs typeface="Malgun Gothic"/>
              <a:sym typeface="Malgun Gothic"/>
            </a:endParaRPr>
          </a:p>
        </p:txBody>
      </p:sp>
      <p:sp>
        <p:nvSpPr>
          <p:cNvPr id="122" name="Google Shape;122;ga8529afcb6_0_84"/>
          <p:cNvSpPr txBox="1"/>
          <p:nvPr/>
        </p:nvSpPr>
        <p:spPr>
          <a:xfrm>
            <a:off x="395525" y="6201650"/>
            <a:ext cx="8364300" cy="49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000">
                <a:latin typeface="Malgun Gothic"/>
                <a:ea typeface="Malgun Gothic"/>
                <a:cs typeface="Malgun Gothic"/>
                <a:sym typeface="Malgun Gothic"/>
              </a:rPr>
              <a:t>MUKHOTI, Jishnu; GAL, Yarin. Evaluating bayesian deep learning methods for semantic segmentation. arXiv preprint arXiv:1811.12709, 2018.</a:t>
            </a:r>
            <a:endParaRPr sz="1000">
              <a:latin typeface="Malgun Gothic"/>
              <a:ea typeface="Malgun Gothic"/>
              <a:cs typeface="Malgun Gothic"/>
              <a:sym typeface="Malgun Gothic"/>
            </a:endParaRPr>
          </a:p>
        </p:txBody>
      </p:sp>
      <p:sp>
        <p:nvSpPr>
          <p:cNvPr id="123" name="Google Shape;123;ga8529afcb6_0_84"/>
          <p:cNvSpPr txBox="1"/>
          <p:nvPr/>
        </p:nvSpPr>
        <p:spPr>
          <a:xfrm>
            <a:off x="3569138" y="1628775"/>
            <a:ext cx="964500" cy="49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800">
                <a:solidFill>
                  <a:schemeClr val="dk1"/>
                </a:solidFill>
                <a:latin typeface="Malgun Gothic"/>
                <a:ea typeface="Malgun Gothic"/>
                <a:cs typeface="Malgun Gothic"/>
                <a:sym typeface="Malgun Gothic"/>
              </a:rPr>
              <a:t>1</a:t>
            </a:r>
            <a:r>
              <a:rPr lang="en-US" sz="800">
                <a:solidFill>
                  <a:schemeClr val="dk1"/>
                </a:solidFill>
                <a:latin typeface="Malgun Gothic"/>
                <a:ea typeface="Malgun Gothic"/>
                <a:cs typeface="Malgun Gothic"/>
                <a:sym typeface="Malgun Gothic"/>
              </a:rPr>
              <a:t>)</a:t>
            </a:r>
            <a:endParaRPr sz="800">
              <a:latin typeface="Malgun Gothic"/>
              <a:ea typeface="Malgun Gothic"/>
              <a:cs typeface="Malgun Gothic"/>
              <a:sym typeface="Malgun Gothic"/>
            </a:endParaRPr>
          </a:p>
        </p:txBody>
      </p:sp>
      <p:pic>
        <p:nvPicPr>
          <p:cNvPr descr="\hat{\mathbb{H}}[y|\bold{x}, \mathcal{D}_{train}]&#10;&#10;= - \sum_c \bigg( \frac{1}{T}\sum_t p(y=c|\bold{x}, \hat{w_t}) \bigg) &#10;&#10;log \bigg( \frac{1}{T} \sum_t p(y=c|\bold{x} , \hat{w_t}) \bigg) " id="124" name="Google Shape;124;ga8529afcb6_0_84"/>
          <p:cNvPicPr preferRelativeResize="0"/>
          <p:nvPr/>
        </p:nvPicPr>
        <p:blipFill>
          <a:blip r:embed="rId3">
            <a:alphaModFix/>
          </a:blip>
          <a:stretch>
            <a:fillRect/>
          </a:stretch>
        </p:blipFill>
        <p:spPr>
          <a:xfrm>
            <a:off x="1316288" y="3314925"/>
            <a:ext cx="5776327" cy="490225"/>
          </a:xfrm>
          <a:prstGeom prst="rect">
            <a:avLst/>
          </a:prstGeom>
          <a:noFill/>
          <a:ln>
            <a:noFill/>
          </a:ln>
        </p:spPr>
      </p:pic>
      <p:pic>
        <p:nvPicPr>
          <p:cNvPr descr="\hat{\mathbb{I}}[y, w|\bold{x}, \mathcal{D}_{train}]&#10;&#10;=&#10;\hat{\mathbb{H}}[y, |\bold{x}, \mathcal{D}_{train}]&#10;&#10;+ \frac{1}{T} \sum_{c,t} p(y=c|\bold{x}, \hat{w_t}) &#10;log  p(y=c|\bold{x} , \hat{w_t})" id="125" name="Google Shape;125;ga8529afcb6_0_84"/>
          <p:cNvPicPr preferRelativeResize="0"/>
          <p:nvPr/>
        </p:nvPicPr>
        <p:blipFill>
          <a:blip r:embed="rId4">
            <a:alphaModFix/>
          </a:blip>
          <a:stretch>
            <a:fillRect/>
          </a:stretch>
        </p:blipFill>
        <p:spPr>
          <a:xfrm>
            <a:off x="1316300" y="4238175"/>
            <a:ext cx="5673099" cy="490225"/>
          </a:xfrm>
          <a:prstGeom prst="rect">
            <a:avLst/>
          </a:prstGeom>
          <a:noFill/>
          <a:ln>
            <a:noFill/>
          </a:ln>
        </p:spPr>
      </p:pic>
      <p:pic>
        <p:nvPicPr>
          <p:cNvPr descr="p(uncertain|inaccurate)" id="126" name="Google Shape;126;ga8529afcb6_0_84"/>
          <p:cNvPicPr preferRelativeResize="0"/>
          <p:nvPr/>
        </p:nvPicPr>
        <p:blipFill>
          <a:blip r:embed="rId5">
            <a:alphaModFix/>
          </a:blip>
          <a:stretch>
            <a:fillRect/>
          </a:stretch>
        </p:blipFill>
        <p:spPr>
          <a:xfrm>
            <a:off x="1206600" y="5626800"/>
            <a:ext cx="2799424" cy="271350"/>
          </a:xfrm>
          <a:prstGeom prst="rect">
            <a:avLst/>
          </a:prstGeom>
          <a:noFill/>
          <a:ln>
            <a:noFill/>
          </a:ln>
        </p:spPr>
      </p:pic>
      <p:pic>
        <p:nvPicPr>
          <p:cNvPr descr="p(accurate|certain)" id="127" name="Google Shape;127;ga8529afcb6_0_84"/>
          <p:cNvPicPr preferRelativeResize="0"/>
          <p:nvPr/>
        </p:nvPicPr>
        <p:blipFill>
          <a:blip r:embed="rId6">
            <a:alphaModFix/>
          </a:blip>
          <a:stretch>
            <a:fillRect/>
          </a:stretch>
        </p:blipFill>
        <p:spPr>
          <a:xfrm>
            <a:off x="1206600" y="5263250"/>
            <a:ext cx="2243160" cy="271350"/>
          </a:xfrm>
          <a:prstGeom prst="rect">
            <a:avLst/>
          </a:prstGeom>
          <a:noFill/>
          <a:ln>
            <a:noFill/>
          </a:ln>
        </p:spPr>
      </p:pic>
      <p:pic>
        <p:nvPicPr>
          <p:cNvPr id="128" name="Google Shape;128;ga8529afcb6_0_84"/>
          <p:cNvPicPr preferRelativeResize="0"/>
          <p:nvPr/>
        </p:nvPicPr>
        <p:blipFill>
          <a:blip r:embed="rId7">
            <a:alphaModFix/>
          </a:blip>
          <a:stretch>
            <a:fillRect/>
          </a:stretch>
        </p:blipFill>
        <p:spPr>
          <a:xfrm>
            <a:off x="340173" y="6277850"/>
            <a:ext cx="125075" cy="190975"/>
          </a:xfrm>
          <a:prstGeom prst="rect">
            <a:avLst/>
          </a:prstGeom>
          <a:noFill/>
          <a:ln>
            <a:noFill/>
          </a:ln>
        </p:spPr>
      </p:pic>
      <p:pic>
        <p:nvPicPr>
          <p:cNvPr id="129" name="Google Shape;129;ga8529afcb6_0_84"/>
          <p:cNvPicPr preferRelativeResize="0"/>
          <p:nvPr/>
        </p:nvPicPr>
        <p:blipFill>
          <a:blip r:embed="rId7">
            <a:alphaModFix/>
          </a:blip>
          <a:stretch>
            <a:fillRect/>
          </a:stretch>
        </p:blipFill>
        <p:spPr>
          <a:xfrm>
            <a:off x="3616773" y="1705850"/>
            <a:ext cx="125075" cy="1909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8"/>
          <p:cNvSpPr txBox="1"/>
          <p:nvPr/>
        </p:nvSpPr>
        <p:spPr>
          <a:xfrm>
            <a:off x="395536" y="515813"/>
            <a:ext cx="8568952" cy="75294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C00000"/>
              </a:buClr>
              <a:buSzPts val="4000"/>
              <a:buFont typeface="Arial"/>
              <a:buNone/>
            </a:pPr>
            <a:r>
              <a:rPr lang="en-US" sz="4000">
                <a:solidFill>
                  <a:schemeClr val="dk1"/>
                </a:solidFill>
                <a:latin typeface="Malgun Gothic"/>
                <a:ea typeface="Malgun Gothic"/>
                <a:cs typeface="Malgun Gothic"/>
                <a:sym typeface="Malgun Gothic"/>
              </a:rPr>
              <a:t>Experiment (1)</a:t>
            </a:r>
            <a:endParaRPr b="0" i="0" sz="4000" u="none" cap="none" strike="noStrike">
              <a:solidFill>
                <a:schemeClr val="dk1"/>
              </a:solidFill>
              <a:latin typeface="Malgun Gothic"/>
              <a:ea typeface="Malgun Gothic"/>
              <a:cs typeface="Malgun Gothic"/>
              <a:sym typeface="Malgun Gothic"/>
            </a:endParaRPr>
          </a:p>
        </p:txBody>
      </p:sp>
      <p:sp>
        <p:nvSpPr>
          <p:cNvPr id="135" name="Google Shape;135;p8"/>
          <p:cNvSpPr txBox="1"/>
          <p:nvPr>
            <p:ph idx="1" type="body"/>
          </p:nvPr>
        </p:nvSpPr>
        <p:spPr>
          <a:xfrm>
            <a:off x="242851" y="1884709"/>
            <a:ext cx="8568952" cy="4824536"/>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rgbClr val="C00000"/>
              </a:buClr>
              <a:buSzPts val="2400"/>
              <a:buChar char="•"/>
            </a:pPr>
            <a:r>
              <a:rPr lang="en-US"/>
              <a:t>Hyperparameter Settings</a:t>
            </a:r>
            <a:endParaRPr/>
          </a:p>
          <a:p>
            <a:pPr indent="-190500" lvl="0" marL="342900" rtl="0" algn="l">
              <a:lnSpc>
                <a:spcPct val="100000"/>
              </a:lnSpc>
              <a:spcBef>
                <a:spcPts val="480"/>
              </a:spcBef>
              <a:spcAft>
                <a:spcPts val="0"/>
              </a:spcAft>
              <a:buClr>
                <a:srgbClr val="C00000"/>
              </a:buClr>
              <a:buSzPts val="2400"/>
              <a:buNone/>
            </a:pPr>
            <a:r>
              <a:t/>
            </a:r>
            <a:endParaRPr/>
          </a:p>
          <a:p>
            <a:pPr indent="-190500" lvl="0" marL="342900" rtl="0" algn="l">
              <a:lnSpc>
                <a:spcPct val="100000"/>
              </a:lnSpc>
              <a:spcBef>
                <a:spcPts val="480"/>
              </a:spcBef>
              <a:spcAft>
                <a:spcPts val="0"/>
              </a:spcAft>
              <a:buClr>
                <a:srgbClr val="C00000"/>
              </a:buClr>
              <a:buSzPts val="2400"/>
              <a:buNone/>
            </a:pPr>
            <a:r>
              <a:t/>
            </a:r>
            <a:endParaRPr/>
          </a:p>
          <a:p>
            <a:pPr indent="-190500" lvl="0" marL="342900" rtl="0" algn="l">
              <a:lnSpc>
                <a:spcPct val="100000"/>
              </a:lnSpc>
              <a:spcBef>
                <a:spcPts val="480"/>
              </a:spcBef>
              <a:spcAft>
                <a:spcPts val="0"/>
              </a:spcAft>
              <a:buClr>
                <a:srgbClr val="C00000"/>
              </a:buClr>
              <a:buSzPts val="2400"/>
              <a:buNone/>
            </a:pPr>
            <a:r>
              <a:t/>
            </a:r>
            <a:endParaRPr/>
          </a:p>
          <a:p>
            <a:pPr indent="-190500" lvl="0" marL="342900" rtl="0" algn="l">
              <a:lnSpc>
                <a:spcPct val="100000"/>
              </a:lnSpc>
              <a:spcBef>
                <a:spcPts val="480"/>
              </a:spcBef>
              <a:spcAft>
                <a:spcPts val="0"/>
              </a:spcAft>
              <a:buClr>
                <a:srgbClr val="C00000"/>
              </a:buClr>
              <a:buSzPts val="2400"/>
              <a:buNone/>
            </a:pPr>
            <a:r>
              <a:t/>
            </a:r>
            <a:endParaRPr/>
          </a:p>
          <a:p>
            <a:pPr indent="-190500" lvl="0" marL="342900" rtl="0" algn="l">
              <a:lnSpc>
                <a:spcPct val="100000"/>
              </a:lnSpc>
              <a:spcBef>
                <a:spcPts val="480"/>
              </a:spcBef>
              <a:spcAft>
                <a:spcPts val="0"/>
              </a:spcAft>
              <a:buClr>
                <a:srgbClr val="C00000"/>
              </a:buClr>
              <a:buSzPts val="2400"/>
              <a:buNone/>
            </a:pPr>
            <a:r>
              <a:t/>
            </a:r>
            <a:endParaRPr/>
          </a:p>
        </p:txBody>
      </p:sp>
      <p:graphicFrame>
        <p:nvGraphicFramePr>
          <p:cNvPr id="136" name="Google Shape;136;p8"/>
          <p:cNvGraphicFramePr/>
          <p:nvPr/>
        </p:nvGraphicFramePr>
        <p:xfrm>
          <a:off x="952500" y="2714750"/>
          <a:ext cx="3000000" cy="3000000"/>
        </p:xfrm>
        <a:graphic>
          <a:graphicData uri="http://schemas.openxmlformats.org/drawingml/2006/table">
            <a:tbl>
              <a:tblPr>
                <a:noFill/>
                <a:tableStyleId>{2DD12B30-9459-452D-80E1-26DF12B6509C}</a:tableStyleId>
              </a:tblPr>
              <a:tblGrid>
                <a:gridCol w="3619500"/>
                <a:gridCol w="3619500"/>
              </a:tblGrid>
              <a:tr h="381000">
                <a:tc gridSpan="2">
                  <a:txBody>
                    <a:bodyPr/>
                    <a:lstStyle/>
                    <a:p>
                      <a:pPr indent="0" lvl="0" marL="0" rtl="0" algn="ctr">
                        <a:spcBef>
                          <a:spcPts val="0"/>
                        </a:spcBef>
                        <a:spcAft>
                          <a:spcPts val="0"/>
                        </a:spcAft>
                        <a:buNone/>
                      </a:pPr>
                      <a:r>
                        <a:rPr lang="en-US"/>
                        <a:t>Hyper-parameter setting for model training</a:t>
                      </a:r>
                      <a:endParaRPr/>
                    </a:p>
                  </a:txBody>
                  <a:tcPr marT="91425" marB="91425" marR="91425" marL="91425"/>
                </a:tc>
                <a:tc hMerge="1"/>
              </a:tr>
              <a:tr h="381000">
                <a:tc>
                  <a:txBody>
                    <a:bodyPr/>
                    <a:lstStyle/>
                    <a:p>
                      <a:pPr indent="0" lvl="0" marL="0" rtl="0" algn="ctr">
                        <a:spcBef>
                          <a:spcPts val="0"/>
                        </a:spcBef>
                        <a:spcAft>
                          <a:spcPts val="0"/>
                        </a:spcAft>
                        <a:buNone/>
                      </a:pPr>
                      <a:r>
                        <a:rPr lang="en-US"/>
                        <a:t>Learning rate</a:t>
                      </a:r>
                      <a:endParaRPr/>
                    </a:p>
                  </a:txBody>
                  <a:tcPr marT="91425" marB="91425" marR="91425" marL="91425"/>
                </a:tc>
                <a:tc>
                  <a:txBody>
                    <a:bodyPr/>
                    <a:lstStyle/>
                    <a:p>
                      <a:pPr indent="0" lvl="0" marL="0" rtl="0" algn="ctr">
                        <a:spcBef>
                          <a:spcPts val="0"/>
                        </a:spcBef>
                        <a:spcAft>
                          <a:spcPts val="0"/>
                        </a:spcAft>
                        <a:buNone/>
                      </a:pPr>
                      <a:r>
                        <a:rPr lang="en-US"/>
                        <a:t>0.001</a:t>
                      </a:r>
                      <a:endParaRPr/>
                    </a:p>
                  </a:txBody>
                  <a:tcPr marT="91425" marB="91425" marR="91425" marL="91425"/>
                </a:tc>
              </a:tr>
              <a:tr h="381000">
                <a:tc>
                  <a:txBody>
                    <a:bodyPr/>
                    <a:lstStyle/>
                    <a:p>
                      <a:pPr indent="0" lvl="0" marL="0" rtl="0" algn="ctr">
                        <a:spcBef>
                          <a:spcPts val="0"/>
                        </a:spcBef>
                        <a:spcAft>
                          <a:spcPts val="0"/>
                        </a:spcAft>
                        <a:buNone/>
                      </a:pPr>
                      <a:r>
                        <a:rPr lang="en-US"/>
                        <a:t>Learning decay (exponential)</a:t>
                      </a:r>
                      <a:endParaRPr/>
                    </a:p>
                  </a:txBody>
                  <a:tcPr marT="91425" marB="91425" marR="91425" marL="91425"/>
                </a:tc>
                <a:tc>
                  <a:txBody>
                    <a:bodyPr/>
                    <a:lstStyle/>
                    <a:p>
                      <a:pPr indent="0" lvl="0" marL="0" rtl="0" algn="ctr">
                        <a:spcBef>
                          <a:spcPts val="0"/>
                        </a:spcBef>
                        <a:spcAft>
                          <a:spcPts val="0"/>
                        </a:spcAft>
                        <a:buNone/>
                      </a:pPr>
                      <a:r>
                        <a:rPr lang="en-US"/>
                        <a:t>0.99</a:t>
                      </a:r>
                      <a:endParaRPr/>
                    </a:p>
                  </a:txBody>
                  <a:tcPr marT="91425" marB="91425" marR="91425" marL="91425"/>
                </a:tc>
              </a:tr>
              <a:tr h="381000">
                <a:tc>
                  <a:txBody>
                    <a:bodyPr/>
                    <a:lstStyle/>
                    <a:p>
                      <a:pPr indent="0" lvl="0" marL="0" rtl="0" algn="ctr">
                        <a:spcBef>
                          <a:spcPts val="0"/>
                        </a:spcBef>
                        <a:spcAft>
                          <a:spcPts val="0"/>
                        </a:spcAft>
                        <a:buNone/>
                      </a:pPr>
                      <a:r>
                        <a:rPr lang="en-US"/>
                        <a:t>Epoch</a:t>
                      </a:r>
                      <a:endParaRPr/>
                    </a:p>
                  </a:txBody>
                  <a:tcPr marT="91425" marB="91425" marR="91425" marL="91425"/>
                </a:tc>
                <a:tc>
                  <a:txBody>
                    <a:bodyPr/>
                    <a:lstStyle/>
                    <a:p>
                      <a:pPr indent="0" lvl="0" marL="0" rtl="0" algn="ctr">
                        <a:spcBef>
                          <a:spcPts val="0"/>
                        </a:spcBef>
                        <a:spcAft>
                          <a:spcPts val="0"/>
                        </a:spcAft>
                        <a:buNone/>
                      </a:pPr>
                      <a:r>
                        <a:rPr lang="en-US"/>
                        <a:t>150</a:t>
                      </a:r>
                      <a:endParaRPr/>
                    </a:p>
                  </a:txBody>
                  <a:tcPr marT="91425" marB="91425" marR="91425" marL="91425"/>
                </a:tc>
              </a:tr>
              <a:tr h="381000">
                <a:tc>
                  <a:txBody>
                    <a:bodyPr/>
                    <a:lstStyle/>
                    <a:p>
                      <a:pPr indent="0" lvl="0" marL="0" rtl="0" algn="ctr">
                        <a:spcBef>
                          <a:spcPts val="0"/>
                        </a:spcBef>
                        <a:spcAft>
                          <a:spcPts val="0"/>
                        </a:spcAft>
                        <a:buNone/>
                      </a:pPr>
                      <a:r>
                        <a:rPr lang="en-US"/>
                        <a:t>Batch size</a:t>
                      </a:r>
                      <a:endParaRPr/>
                    </a:p>
                  </a:txBody>
                  <a:tcPr marT="91425" marB="91425" marR="91425" marL="91425"/>
                </a:tc>
                <a:tc>
                  <a:txBody>
                    <a:bodyPr/>
                    <a:lstStyle/>
                    <a:p>
                      <a:pPr indent="0" lvl="0" marL="0" rtl="0" algn="ctr">
                        <a:spcBef>
                          <a:spcPts val="0"/>
                        </a:spcBef>
                        <a:spcAft>
                          <a:spcPts val="0"/>
                        </a:spcAft>
                        <a:buNone/>
                      </a:pPr>
                      <a:r>
                        <a:rPr lang="en-US"/>
                        <a:t>8</a:t>
                      </a:r>
                      <a:endParaRPr/>
                    </a:p>
                  </a:txBody>
                  <a:tcPr marT="91425" marB="91425" marR="91425" marL="91425"/>
                </a:tc>
              </a:tr>
              <a:tr h="381000">
                <a:tc>
                  <a:txBody>
                    <a:bodyPr/>
                    <a:lstStyle/>
                    <a:p>
                      <a:pPr indent="0" lvl="0" marL="0" rtl="0" algn="ctr">
                        <a:spcBef>
                          <a:spcPts val="0"/>
                        </a:spcBef>
                        <a:spcAft>
                          <a:spcPts val="0"/>
                        </a:spcAft>
                        <a:buNone/>
                      </a:pPr>
                      <a:r>
                        <a:rPr lang="en-US"/>
                        <a:t>Dropout rate</a:t>
                      </a:r>
                      <a:endParaRPr/>
                    </a:p>
                  </a:txBody>
                  <a:tcPr marT="91425" marB="91425" marR="91425" marL="91425"/>
                </a:tc>
                <a:tc>
                  <a:txBody>
                    <a:bodyPr/>
                    <a:lstStyle/>
                    <a:p>
                      <a:pPr indent="0" lvl="0" marL="0" rtl="0" algn="ctr">
                        <a:spcBef>
                          <a:spcPts val="0"/>
                        </a:spcBef>
                        <a:spcAft>
                          <a:spcPts val="0"/>
                        </a:spcAft>
                        <a:buNone/>
                      </a:pPr>
                      <a:r>
                        <a:rPr lang="en-US"/>
                        <a:t>0.2</a:t>
                      </a:r>
                      <a:endParaRPr/>
                    </a:p>
                  </a:txBody>
                  <a:tcPr marT="91425" marB="91425" marR="91425" marL="91425"/>
                </a:tc>
              </a:tr>
              <a:tr h="381000">
                <a:tc>
                  <a:txBody>
                    <a:bodyPr/>
                    <a:lstStyle/>
                    <a:p>
                      <a:pPr indent="0" lvl="0" marL="0" rtl="0" algn="ctr">
                        <a:spcBef>
                          <a:spcPts val="0"/>
                        </a:spcBef>
                        <a:spcAft>
                          <a:spcPts val="0"/>
                        </a:spcAft>
                        <a:buNone/>
                      </a:pPr>
                      <a:r>
                        <a:rPr lang="en-US"/>
                        <a:t>Weight constraint</a:t>
                      </a:r>
                      <a:endParaRPr/>
                    </a:p>
                  </a:txBody>
                  <a:tcPr marT="91425" marB="91425" marR="91425" marL="91425"/>
                </a:tc>
                <a:tc>
                  <a:txBody>
                    <a:bodyPr/>
                    <a:lstStyle/>
                    <a:p>
                      <a:pPr indent="0" lvl="0" marL="0" rtl="0" algn="ctr">
                        <a:spcBef>
                          <a:spcPts val="0"/>
                        </a:spcBef>
                        <a:spcAft>
                          <a:spcPts val="0"/>
                        </a:spcAft>
                        <a:buNone/>
                      </a:pPr>
                      <a:r>
                        <a:rPr lang="en-US"/>
                        <a:t>0.0001</a:t>
                      </a:r>
                      <a:endParaRPr/>
                    </a:p>
                  </a:txBody>
                  <a:tcPr marT="91425" marB="91425" marR="91425" marL="91425"/>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ga8529afcb6_0_7"/>
          <p:cNvSpPr txBox="1"/>
          <p:nvPr/>
        </p:nvSpPr>
        <p:spPr>
          <a:xfrm>
            <a:off x="395536" y="515813"/>
            <a:ext cx="8568900" cy="7530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C00000"/>
              </a:buClr>
              <a:buSzPts val="4000"/>
              <a:buFont typeface="Arial"/>
              <a:buNone/>
            </a:pPr>
            <a:r>
              <a:rPr lang="en-US" sz="4000">
                <a:solidFill>
                  <a:schemeClr val="dk1"/>
                </a:solidFill>
                <a:latin typeface="Malgun Gothic"/>
                <a:ea typeface="Malgun Gothic"/>
                <a:cs typeface="Malgun Gothic"/>
                <a:sym typeface="Malgun Gothic"/>
              </a:rPr>
              <a:t>Experiment (2)</a:t>
            </a:r>
            <a:endParaRPr b="0" i="0" sz="4000" u="none" cap="none" strike="noStrike">
              <a:solidFill>
                <a:schemeClr val="dk1"/>
              </a:solidFill>
              <a:latin typeface="Malgun Gothic"/>
              <a:ea typeface="Malgun Gothic"/>
              <a:cs typeface="Malgun Gothic"/>
              <a:sym typeface="Malgun Gothic"/>
            </a:endParaRPr>
          </a:p>
        </p:txBody>
      </p:sp>
      <p:sp>
        <p:nvSpPr>
          <p:cNvPr id="142" name="Google Shape;142;ga8529afcb6_0_7"/>
          <p:cNvSpPr txBox="1"/>
          <p:nvPr>
            <p:ph idx="1" type="body"/>
          </p:nvPr>
        </p:nvSpPr>
        <p:spPr>
          <a:xfrm>
            <a:off x="242851" y="1884709"/>
            <a:ext cx="8568900" cy="48246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C00000"/>
              </a:buClr>
              <a:buSzPts val="2400"/>
              <a:buChar char="•"/>
            </a:pPr>
            <a:r>
              <a:rPr lang="en-US"/>
              <a:t>Ablation Study</a:t>
            </a:r>
            <a:endParaRPr/>
          </a:p>
          <a:p>
            <a:pPr indent="-190500" lvl="0" marL="342900" rtl="0" algn="l">
              <a:lnSpc>
                <a:spcPct val="100000"/>
              </a:lnSpc>
              <a:spcBef>
                <a:spcPts val="480"/>
              </a:spcBef>
              <a:spcAft>
                <a:spcPts val="0"/>
              </a:spcAft>
              <a:buClr>
                <a:srgbClr val="C00000"/>
              </a:buClr>
              <a:buSzPts val="2400"/>
              <a:buNone/>
            </a:pPr>
            <a:r>
              <a:t/>
            </a:r>
            <a:endParaRPr/>
          </a:p>
          <a:p>
            <a:pPr indent="-190500" lvl="0" marL="342900" rtl="0" algn="l">
              <a:lnSpc>
                <a:spcPct val="100000"/>
              </a:lnSpc>
              <a:spcBef>
                <a:spcPts val="480"/>
              </a:spcBef>
              <a:spcAft>
                <a:spcPts val="0"/>
              </a:spcAft>
              <a:buClr>
                <a:srgbClr val="C00000"/>
              </a:buClr>
              <a:buSzPts val="2400"/>
              <a:buNone/>
            </a:pPr>
            <a:r>
              <a:t/>
            </a:r>
            <a:endParaRPr/>
          </a:p>
          <a:p>
            <a:pPr indent="-190500" lvl="0" marL="342900" rtl="0" algn="l">
              <a:lnSpc>
                <a:spcPct val="100000"/>
              </a:lnSpc>
              <a:spcBef>
                <a:spcPts val="480"/>
              </a:spcBef>
              <a:spcAft>
                <a:spcPts val="0"/>
              </a:spcAft>
              <a:buClr>
                <a:srgbClr val="C00000"/>
              </a:buClr>
              <a:buSzPts val="2400"/>
              <a:buNone/>
            </a:pPr>
            <a:r>
              <a:t/>
            </a:r>
            <a:endParaRPr/>
          </a:p>
          <a:p>
            <a:pPr indent="-190500" lvl="0" marL="342900" rtl="0" algn="l">
              <a:lnSpc>
                <a:spcPct val="100000"/>
              </a:lnSpc>
              <a:spcBef>
                <a:spcPts val="480"/>
              </a:spcBef>
              <a:spcAft>
                <a:spcPts val="0"/>
              </a:spcAft>
              <a:buClr>
                <a:srgbClr val="C00000"/>
              </a:buClr>
              <a:buSzPts val="2400"/>
              <a:buNone/>
            </a:pPr>
            <a:r>
              <a:t/>
            </a:r>
            <a:endParaRPr/>
          </a:p>
          <a:p>
            <a:pPr indent="0" lvl="0" marL="152400" rtl="0" algn="l">
              <a:lnSpc>
                <a:spcPct val="100000"/>
              </a:lnSpc>
              <a:spcBef>
                <a:spcPts val="480"/>
              </a:spcBef>
              <a:spcAft>
                <a:spcPts val="0"/>
              </a:spcAft>
              <a:buClr>
                <a:srgbClr val="C00000"/>
              </a:buClr>
              <a:buSzPts val="2400"/>
              <a:buNone/>
            </a:pPr>
            <a:r>
              <a:t/>
            </a:r>
            <a:endParaRPr/>
          </a:p>
        </p:txBody>
      </p:sp>
      <p:graphicFrame>
        <p:nvGraphicFramePr>
          <p:cNvPr id="143" name="Google Shape;143;ga8529afcb6_0_7"/>
          <p:cNvGraphicFramePr/>
          <p:nvPr/>
        </p:nvGraphicFramePr>
        <p:xfrm>
          <a:off x="1060475" y="2689350"/>
          <a:ext cx="3000000" cy="3000000"/>
        </p:xfrm>
        <a:graphic>
          <a:graphicData uri="http://schemas.openxmlformats.org/drawingml/2006/table">
            <a:tbl>
              <a:tblPr>
                <a:noFill/>
                <a:tableStyleId>{2DD12B30-9459-452D-80E1-26DF12B6509C}</a:tableStyleId>
              </a:tblPr>
              <a:tblGrid>
                <a:gridCol w="1447800"/>
                <a:gridCol w="1447800"/>
                <a:gridCol w="1447800"/>
                <a:gridCol w="1447800"/>
                <a:gridCol w="1447800"/>
              </a:tblGrid>
              <a:tr h="381000">
                <a:tc gridSpan="5">
                  <a:txBody>
                    <a:bodyPr/>
                    <a:lstStyle/>
                    <a:p>
                      <a:pPr indent="0" lvl="0" marL="0" rtl="0" algn="ctr">
                        <a:spcBef>
                          <a:spcPts val="0"/>
                        </a:spcBef>
                        <a:spcAft>
                          <a:spcPts val="0"/>
                        </a:spcAft>
                        <a:buNone/>
                      </a:pPr>
                      <a:r>
                        <a:rPr lang="en-US"/>
                        <a:t>Performance of our Baseline U-Net without dropout</a:t>
                      </a:r>
                      <a:endParaRPr/>
                    </a:p>
                  </a:txBody>
                  <a:tcPr marT="91425" marB="91425" marR="91425" marL="91425"/>
                </a:tc>
                <a:tc hMerge="1"/>
                <a:tc hMerge="1"/>
                <a:tc hMerge="1"/>
                <a:tc hMerge="1"/>
              </a:tr>
              <a:tr h="381000">
                <a:tc>
                  <a:txBody>
                    <a:bodyPr/>
                    <a:lstStyle/>
                    <a:p>
                      <a:pPr indent="0" lvl="0" marL="0" rtl="0" algn="ctr">
                        <a:spcBef>
                          <a:spcPts val="0"/>
                        </a:spcBef>
                        <a:spcAft>
                          <a:spcPts val="0"/>
                        </a:spcAft>
                        <a:buNone/>
                      </a:pPr>
                      <a:r>
                        <a:rPr lang="en-US"/>
                        <a:t>Metric</a:t>
                      </a:r>
                      <a:endParaRPr/>
                    </a:p>
                  </a:txBody>
                  <a:tcPr marT="91425" marB="91425" marR="91425" marL="91425"/>
                </a:tc>
                <a:tc gridSpan="2">
                  <a:txBody>
                    <a:bodyPr/>
                    <a:lstStyle/>
                    <a:p>
                      <a:pPr indent="0" lvl="0" marL="0" rtl="0" algn="ctr">
                        <a:spcBef>
                          <a:spcPts val="0"/>
                        </a:spcBef>
                        <a:spcAft>
                          <a:spcPts val="0"/>
                        </a:spcAft>
                        <a:buNone/>
                      </a:pPr>
                      <a:r>
                        <a:rPr lang="en-US"/>
                        <a:t>Mean</a:t>
                      </a:r>
                      <a:endParaRPr/>
                    </a:p>
                  </a:txBody>
                  <a:tcPr marT="91425" marB="91425" marR="91425" marL="91425"/>
                </a:tc>
                <a:tc hMerge="1"/>
                <a:tc gridSpan="2">
                  <a:txBody>
                    <a:bodyPr/>
                    <a:lstStyle/>
                    <a:p>
                      <a:pPr indent="0" lvl="0" marL="0" rtl="0" algn="ctr">
                        <a:spcBef>
                          <a:spcPts val="0"/>
                        </a:spcBef>
                        <a:spcAft>
                          <a:spcPts val="0"/>
                        </a:spcAft>
                        <a:buNone/>
                      </a:pPr>
                      <a:r>
                        <a:rPr lang="en-US"/>
                        <a:t>Std</a:t>
                      </a:r>
                      <a:endParaRPr/>
                    </a:p>
                  </a:txBody>
                  <a:tcPr marT="91425" marB="91425" marR="91425" marL="91425"/>
                </a:tc>
                <a:tc hMerge="1"/>
              </a:tr>
              <a:tr h="381000">
                <a:tc>
                  <a:txBody>
                    <a:bodyPr/>
                    <a:lstStyle/>
                    <a:p>
                      <a:pPr indent="0" lvl="0" marL="0" rtl="0" algn="ctr">
                        <a:spcBef>
                          <a:spcPts val="0"/>
                        </a:spcBef>
                        <a:spcAft>
                          <a:spcPts val="0"/>
                        </a:spcAft>
                        <a:buNone/>
                      </a:pPr>
                      <a:r>
                        <a:rPr lang="en-US"/>
                        <a:t>F1</a:t>
                      </a:r>
                      <a:endParaRPr/>
                    </a:p>
                  </a:txBody>
                  <a:tcPr marT="91425" marB="91425" marR="91425" marL="91425"/>
                </a:tc>
                <a:tc gridSpan="2">
                  <a:txBody>
                    <a:bodyPr/>
                    <a:lstStyle/>
                    <a:p>
                      <a:pPr indent="0" lvl="0" marL="0" rtl="0" algn="ctr">
                        <a:spcBef>
                          <a:spcPts val="0"/>
                        </a:spcBef>
                        <a:spcAft>
                          <a:spcPts val="0"/>
                        </a:spcAft>
                        <a:buNone/>
                      </a:pPr>
                      <a:r>
                        <a:rPr lang="en-US"/>
                        <a:t>0.8113</a:t>
                      </a:r>
                      <a:endParaRPr/>
                    </a:p>
                  </a:txBody>
                  <a:tcPr marT="91425" marB="91425" marR="91425" marL="91425"/>
                </a:tc>
                <a:tc hMerge="1"/>
                <a:tc gridSpan="2">
                  <a:txBody>
                    <a:bodyPr/>
                    <a:lstStyle/>
                    <a:p>
                      <a:pPr indent="0" lvl="0" marL="0" rtl="0" algn="ctr">
                        <a:spcBef>
                          <a:spcPts val="0"/>
                        </a:spcBef>
                        <a:spcAft>
                          <a:spcPts val="0"/>
                        </a:spcAft>
                        <a:buNone/>
                      </a:pPr>
                      <a:r>
                        <a:rPr lang="en-US"/>
                        <a:t>0.000559</a:t>
                      </a:r>
                      <a:endParaRPr/>
                    </a:p>
                  </a:txBody>
                  <a:tcPr marT="91425" marB="91425" marR="91425" marL="91425"/>
                </a:tc>
                <a:tc hMerge="1"/>
              </a:tr>
              <a:tr h="381000">
                <a:tc gridSpan="5">
                  <a:txBody>
                    <a:bodyPr/>
                    <a:lstStyle/>
                    <a:p>
                      <a:pPr indent="0" lvl="0" marL="0" rtl="0" algn="ctr">
                        <a:spcBef>
                          <a:spcPts val="0"/>
                        </a:spcBef>
                        <a:spcAft>
                          <a:spcPts val="0"/>
                        </a:spcAft>
                        <a:buNone/>
                      </a:pPr>
                      <a:r>
                        <a:rPr lang="en-US"/>
                        <a:t>Ablation study for major component analysis</a:t>
                      </a:r>
                      <a:endParaRPr/>
                    </a:p>
                  </a:txBody>
                  <a:tcPr marT="91425" marB="91425" marR="91425" marL="91425"/>
                </a:tc>
                <a:tc hMerge="1"/>
                <a:tc hMerge="1"/>
                <a:tc hMerge="1"/>
                <a:tc hMerge="1"/>
              </a:tr>
              <a:tr h="381000">
                <a:tc>
                  <a:txBody>
                    <a:bodyPr/>
                    <a:lstStyle/>
                    <a:p>
                      <a:pPr indent="0" lvl="0" marL="0" rtl="0" algn="ctr">
                        <a:spcBef>
                          <a:spcPts val="0"/>
                        </a:spcBef>
                        <a:spcAft>
                          <a:spcPts val="0"/>
                        </a:spcAft>
                        <a:buNone/>
                      </a:pPr>
                      <a:r>
                        <a:t/>
                      </a:r>
                      <a:endParaRPr/>
                    </a:p>
                  </a:txBody>
                  <a:tcPr marT="91425" marB="91425" marR="91425" marL="91425"/>
                </a:tc>
                <a:tc>
                  <a:txBody>
                    <a:bodyPr/>
                    <a:lstStyle/>
                    <a:p>
                      <a:pPr indent="0" lvl="0" marL="0" rtl="0" algn="ctr">
                        <a:spcBef>
                          <a:spcPts val="0"/>
                        </a:spcBef>
                        <a:spcAft>
                          <a:spcPts val="0"/>
                        </a:spcAft>
                        <a:buNone/>
                      </a:pPr>
                      <a:r>
                        <a:rPr lang="en-US"/>
                        <a:t>Loss</a:t>
                      </a:r>
                      <a:endParaRPr/>
                    </a:p>
                  </a:txBody>
                  <a:tcPr marT="91425" marB="91425" marR="91425" marL="91425"/>
                </a:tc>
                <a:tc>
                  <a:txBody>
                    <a:bodyPr/>
                    <a:lstStyle/>
                    <a:p>
                      <a:pPr indent="0" lvl="0" marL="0" rtl="0" algn="ctr">
                        <a:spcBef>
                          <a:spcPts val="0"/>
                        </a:spcBef>
                        <a:spcAft>
                          <a:spcPts val="0"/>
                        </a:spcAft>
                        <a:buNone/>
                      </a:pPr>
                      <a:r>
                        <a:rPr lang="en-US"/>
                        <a:t>IoU</a:t>
                      </a:r>
                      <a:endParaRPr/>
                    </a:p>
                  </a:txBody>
                  <a:tcPr marT="91425" marB="91425" marR="91425" marL="91425"/>
                </a:tc>
                <a:tc>
                  <a:txBody>
                    <a:bodyPr/>
                    <a:lstStyle/>
                    <a:p>
                      <a:pPr indent="0" lvl="0" marL="0" rtl="0" algn="ctr">
                        <a:spcBef>
                          <a:spcPts val="0"/>
                        </a:spcBef>
                        <a:spcAft>
                          <a:spcPts val="0"/>
                        </a:spcAft>
                        <a:buNone/>
                      </a:pPr>
                      <a:r>
                        <a:rPr lang="en-US"/>
                        <a:t>P(accurate|certain)</a:t>
                      </a:r>
                      <a:endParaRPr/>
                    </a:p>
                  </a:txBody>
                  <a:tcPr marT="91425" marB="91425" marR="91425" marL="91425"/>
                </a:tc>
                <a:tc>
                  <a:txBody>
                    <a:bodyPr/>
                    <a:lstStyle/>
                    <a:p>
                      <a:pPr indent="0" lvl="0" marL="0" rtl="0" algn="ctr">
                        <a:spcBef>
                          <a:spcPts val="0"/>
                        </a:spcBef>
                        <a:spcAft>
                          <a:spcPts val="0"/>
                        </a:spcAft>
                        <a:buClr>
                          <a:schemeClr val="dk1"/>
                        </a:buClr>
                        <a:buSzPts val="1100"/>
                        <a:buFont typeface="Arial"/>
                        <a:buNone/>
                      </a:pPr>
                      <a:r>
                        <a:rPr lang="en-US">
                          <a:solidFill>
                            <a:schemeClr val="dk1"/>
                          </a:solidFill>
                        </a:rPr>
                        <a:t>P(uncertain|inaccurate)</a:t>
                      </a:r>
                      <a:endParaRPr/>
                    </a:p>
                  </a:txBody>
                  <a:tcPr marT="91425" marB="91425" marR="91425" marL="91425"/>
                </a:tc>
              </a:tr>
              <a:tr h="381000">
                <a:tc>
                  <a:txBody>
                    <a:bodyPr/>
                    <a:lstStyle/>
                    <a:p>
                      <a:pPr indent="0" lvl="0" marL="0" rtl="0" algn="ctr">
                        <a:spcBef>
                          <a:spcPts val="0"/>
                        </a:spcBef>
                        <a:spcAft>
                          <a:spcPts val="0"/>
                        </a:spcAft>
                        <a:buNone/>
                      </a:pPr>
                      <a:r>
                        <a:rPr lang="en-US"/>
                        <a:t>Encoder</a:t>
                      </a:r>
                      <a:endParaRPr/>
                    </a:p>
                  </a:txBody>
                  <a:tcPr marT="91425" marB="91425" marR="91425" marL="91425"/>
                </a:tc>
                <a:tc>
                  <a:txBody>
                    <a:bodyPr/>
                    <a:lstStyle/>
                    <a:p>
                      <a:pPr indent="0" lvl="0" marL="0" rtl="0" algn="ctr">
                        <a:spcBef>
                          <a:spcPts val="0"/>
                        </a:spcBef>
                        <a:spcAft>
                          <a:spcPts val="0"/>
                        </a:spcAft>
                        <a:buNone/>
                      </a:pPr>
                      <a:r>
                        <a:rPr lang="en-US"/>
                        <a:t>0.4006</a:t>
                      </a:r>
                      <a:endParaRPr/>
                    </a:p>
                  </a:txBody>
                  <a:tcPr marT="91425" marB="91425" marR="91425" marL="91425"/>
                </a:tc>
                <a:tc>
                  <a:txBody>
                    <a:bodyPr/>
                    <a:lstStyle/>
                    <a:p>
                      <a:pPr indent="0" lvl="0" marL="0" rtl="0" algn="ctr">
                        <a:spcBef>
                          <a:spcPts val="0"/>
                        </a:spcBef>
                        <a:spcAft>
                          <a:spcPts val="0"/>
                        </a:spcAft>
                        <a:buNone/>
                      </a:pPr>
                      <a:r>
                        <a:rPr lang="en-US"/>
                        <a:t>0.6046</a:t>
                      </a:r>
                      <a:endParaRPr/>
                    </a:p>
                  </a:txBody>
                  <a:tcPr marT="91425" marB="91425" marR="91425" marL="91425"/>
                </a:tc>
                <a:tc>
                  <a:txBody>
                    <a:bodyPr/>
                    <a:lstStyle/>
                    <a:p>
                      <a:pPr indent="0" lvl="0" marL="0" rtl="0" algn="ctr">
                        <a:spcBef>
                          <a:spcPts val="0"/>
                        </a:spcBef>
                        <a:spcAft>
                          <a:spcPts val="0"/>
                        </a:spcAft>
                        <a:buNone/>
                      </a:pPr>
                      <a:r>
                        <a:rPr lang="en-US"/>
                        <a:t>0.9716</a:t>
                      </a:r>
                      <a:endParaRPr/>
                    </a:p>
                  </a:txBody>
                  <a:tcPr marT="91425" marB="91425" marR="91425" marL="91425"/>
                </a:tc>
                <a:tc>
                  <a:txBody>
                    <a:bodyPr/>
                    <a:lstStyle/>
                    <a:p>
                      <a:pPr indent="0" lvl="0" marL="0" rtl="0" algn="ctr">
                        <a:spcBef>
                          <a:spcPts val="0"/>
                        </a:spcBef>
                        <a:spcAft>
                          <a:spcPts val="0"/>
                        </a:spcAft>
                        <a:buNone/>
                      </a:pPr>
                      <a:r>
                        <a:rPr lang="en-US"/>
                        <a:t>0.1225</a:t>
                      </a:r>
                      <a:endParaRPr/>
                    </a:p>
                  </a:txBody>
                  <a:tcPr marT="91425" marB="91425" marR="91425" marL="91425"/>
                </a:tc>
              </a:tr>
              <a:tr h="381000">
                <a:tc>
                  <a:txBody>
                    <a:bodyPr/>
                    <a:lstStyle/>
                    <a:p>
                      <a:pPr indent="0" lvl="0" marL="0" rtl="0" algn="ctr">
                        <a:spcBef>
                          <a:spcPts val="0"/>
                        </a:spcBef>
                        <a:spcAft>
                          <a:spcPts val="0"/>
                        </a:spcAft>
                        <a:buNone/>
                      </a:pPr>
                      <a:r>
                        <a:rPr lang="en-US"/>
                        <a:t>Decoder</a:t>
                      </a:r>
                      <a:endParaRPr/>
                    </a:p>
                  </a:txBody>
                  <a:tcPr marT="91425" marB="91425" marR="91425" marL="91425"/>
                </a:tc>
                <a:tc>
                  <a:txBody>
                    <a:bodyPr/>
                    <a:lstStyle/>
                    <a:p>
                      <a:pPr indent="0" lvl="0" marL="0" rtl="0" algn="ctr">
                        <a:spcBef>
                          <a:spcPts val="0"/>
                        </a:spcBef>
                        <a:spcAft>
                          <a:spcPts val="0"/>
                        </a:spcAft>
                        <a:buNone/>
                      </a:pPr>
                      <a:r>
                        <a:rPr lang="en-US"/>
                        <a:t>0.3089</a:t>
                      </a:r>
                      <a:endParaRPr/>
                    </a:p>
                  </a:txBody>
                  <a:tcPr marT="91425" marB="91425" marR="91425" marL="91425"/>
                </a:tc>
                <a:tc>
                  <a:txBody>
                    <a:bodyPr/>
                    <a:lstStyle/>
                    <a:p>
                      <a:pPr indent="0" lvl="0" marL="0" rtl="0" algn="ctr">
                        <a:spcBef>
                          <a:spcPts val="0"/>
                        </a:spcBef>
                        <a:spcAft>
                          <a:spcPts val="0"/>
                        </a:spcAft>
                        <a:buNone/>
                      </a:pPr>
                      <a:r>
                        <a:rPr lang="en-US"/>
                        <a:t>0.6241</a:t>
                      </a:r>
                      <a:endParaRPr/>
                    </a:p>
                  </a:txBody>
                  <a:tcPr marT="91425" marB="91425" marR="91425" marL="91425"/>
                </a:tc>
                <a:tc>
                  <a:txBody>
                    <a:bodyPr/>
                    <a:lstStyle/>
                    <a:p>
                      <a:pPr indent="0" lvl="0" marL="0" rtl="0" algn="ctr">
                        <a:spcBef>
                          <a:spcPts val="0"/>
                        </a:spcBef>
                        <a:spcAft>
                          <a:spcPts val="0"/>
                        </a:spcAft>
                        <a:buNone/>
                      </a:pPr>
                      <a:r>
                        <a:rPr lang="en-US"/>
                        <a:t>0.9731</a:t>
                      </a:r>
                      <a:endParaRPr/>
                    </a:p>
                  </a:txBody>
                  <a:tcPr marT="91425" marB="91425" marR="91425" marL="91425"/>
                </a:tc>
                <a:tc>
                  <a:txBody>
                    <a:bodyPr/>
                    <a:lstStyle/>
                    <a:p>
                      <a:pPr indent="0" lvl="0" marL="0" rtl="0" algn="ctr">
                        <a:spcBef>
                          <a:spcPts val="0"/>
                        </a:spcBef>
                        <a:spcAft>
                          <a:spcPts val="0"/>
                        </a:spcAft>
                        <a:buNone/>
                      </a:pPr>
                      <a:r>
                        <a:rPr lang="en-US"/>
                        <a:t>0.1104</a:t>
                      </a:r>
                      <a:endParaRPr/>
                    </a:p>
                  </a:txBody>
                  <a:tcPr marT="91425" marB="91425" marR="91425" marL="91425"/>
                </a:tc>
              </a:tr>
              <a:tr h="381000">
                <a:tc>
                  <a:txBody>
                    <a:bodyPr/>
                    <a:lstStyle/>
                    <a:p>
                      <a:pPr indent="0" lvl="0" marL="0" rtl="0" algn="ctr">
                        <a:spcBef>
                          <a:spcPts val="0"/>
                        </a:spcBef>
                        <a:spcAft>
                          <a:spcPts val="0"/>
                        </a:spcAft>
                        <a:buNone/>
                      </a:pPr>
                      <a:r>
                        <a:rPr lang="en-US"/>
                        <a:t>Both</a:t>
                      </a:r>
                      <a:endParaRPr/>
                    </a:p>
                  </a:txBody>
                  <a:tcPr marT="91425" marB="91425" marR="91425" marL="91425"/>
                </a:tc>
                <a:tc>
                  <a:txBody>
                    <a:bodyPr/>
                    <a:lstStyle/>
                    <a:p>
                      <a:pPr indent="0" lvl="0" marL="0" rtl="0" algn="ctr">
                        <a:spcBef>
                          <a:spcPts val="0"/>
                        </a:spcBef>
                        <a:spcAft>
                          <a:spcPts val="0"/>
                        </a:spcAft>
                        <a:buNone/>
                      </a:pPr>
                      <a:r>
                        <a:rPr lang="en-US"/>
                        <a:t>0.3138</a:t>
                      </a:r>
                      <a:endParaRPr/>
                    </a:p>
                  </a:txBody>
                  <a:tcPr marT="91425" marB="91425" marR="91425" marL="91425"/>
                </a:tc>
                <a:tc>
                  <a:txBody>
                    <a:bodyPr/>
                    <a:lstStyle/>
                    <a:p>
                      <a:pPr indent="0" lvl="0" marL="0" rtl="0" algn="ctr">
                        <a:spcBef>
                          <a:spcPts val="0"/>
                        </a:spcBef>
                        <a:spcAft>
                          <a:spcPts val="0"/>
                        </a:spcAft>
                        <a:buNone/>
                      </a:pPr>
                      <a:r>
                        <a:rPr lang="en-US"/>
                        <a:t>0.6015</a:t>
                      </a:r>
                      <a:endParaRPr/>
                    </a:p>
                  </a:txBody>
                  <a:tcPr marT="91425" marB="91425" marR="91425" marL="91425"/>
                </a:tc>
                <a:tc>
                  <a:txBody>
                    <a:bodyPr/>
                    <a:lstStyle/>
                    <a:p>
                      <a:pPr indent="0" lvl="0" marL="0" rtl="0" algn="ctr">
                        <a:spcBef>
                          <a:spcPts val="0"/>
                        </a:spcBef>
                        <a:spcAft>
                          <a:spcPts val="0"/>
                        </a:spcAft>
                        <a:buNone/>
                      </a:pPr>
                      <a:r>
                        <a:rPr lang="en-US"/>
                        <a:t>0.9612</a:t>
                      </a:r>
                      <a:endParaRPr/>
                    </a:p>
                  </a:txBody>
                  <a:tcPr marT="91425" marB="91425" marR="91425" marL="91425"/>
                </a:tc>
                <a:tc>
                  <a:txBody>
                    <a:bodyPr/>
                    <a:lstStyle/>
                    <a:p>
                      <a:pPr indent="0" lvl="0" marL="0" rtl="0" algn="ctr">
                        <a:spcBef>
                          <a:spcPts val="0"/>
                        </a:spcBef>
                        <a:spcAft>
                          <a:spcPts val="0"/>
                        </a:spcAft>
                        <a:buNone/>
                      </a:pPr>
                      <a:r>
                        <a:rPr lang="en-US"/>
                        <a:t>0.1475</a:t>
                      </a:r>
                      <a:endParaRPr/>
                    </a:p>
                  </a:txBody>
                  <a:tcPr marT="91425" marB="91425" marR="91425" marL="91425"/>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ga8529afcb6_0_79"/>
          <p:cNvSpPr txBox="1"/>
          <p:nvPr/>
        </p:nvSpPr>
        <p:spPr>
          <a:xfrm>
            <a:off x="395536" y="515813"/>
            <a:ext cx="8568900" cy="7530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C00000"/>
              </a:buClr>
              <a:buSzPts val="4000"/>
              <a:buFont typeface="Arial"/>
              <a:buNone/>
            </a:pPr>
            <a:r>
              <a:rPr lang="en-US" sz="4000">
                <a:solidFill>
                  <a:schemeClr val="dk1"/>
                </a:solidFill>
                <a:latin typeface="Malgun Gothic"/>
                <a:ea typeface="Malgun Gothic"/>
                <a:cs typeface="Malgun Gothic"/>
                <a:sym typeface="Malgun Gothic"/>
              </a:rPr>
              <a:t>Inference Image (1)</a:t>
            </a:r>
            <a:endParaRPr b="0" i="0" sz="4000" u="none" cap="none" strike="noStrike">
              <a:solidFill>
                <a:schemeClr val="dk1"/>
              </a:solidFill>
              <a:latin typeface="Malgun Gothic"/>
              <a:ea typeface="Malgun Gothic"/>
              <a:cs typeface="Malgun Gothic"/>
              <a:sym typeface="Malgun Gothic"/>
            </a:endParaRPr>
          </a:p>
        </p:txBody>
      </p:sp>
      <p:sp>
        <p:nvSpPr>
          <p:cNvPr id="149" name="Google Shape;149;ga8529afcb6_0_79"/>
          <p:cNvSpPr txBox="1"/>
          <p:nvPr>
            <p:ph idx="1" type="body"/>
          </p:nvPr>
        </p:nvSpPr>
        <p:spPr>
          <a:xfrm>
            <a:off x="242851" y="1884709"/>
            <a:ext cx="8568900" cy="4824600"/>
          </a:xfrm>
          <a:prstGeom prst="rect">
            <a:avLst/>
          </a:prstGeom>
          <a:noFill/>
          <a:ln>
            <a:noFill/>
          </a:ln>
        </p:spPr>
        <p:txBody>
          <a:bodyPr anchorCtr="0" anchor="t" bIns="45700" lIns="91425" spcFirstLastPara="1" rIns="91425" wrap="square" tIns="45700">
            <a:noAutofit/>
          </a:bodyPr>
          <a:lstStyle/>
          <a:p>
            <a:pPr indent="0" lvl="0" marL="457200" rtl="0" algn="l">
              <a:lnSpc>
                <a:spcPct val="100000"/>
              </a:lnSpc>
              <a:spcBef>
                <a:spcPts val="0"/>
              </a:spcBef>
              <a:spcAft>
                <a:spcPts val="0"/>
              </a:spcAft>
              <a:buNone/>
            </a:pPr>
            <a:r>
              <a:t/>
            </a:r>
            <a:endParaRPr/>
          </a:p>
          <a:p>
            <a:pPr indent="-190500" lvl="0" marL="342900" rtl="0" algn="l">
              <a:lnSpc>
                <a:spcPct val="100000"/>
              </a:lnSpc>
              <a:spcBef>
                <a:spcPts val="480"/>
              </a:spcBef>
              <a:spcAft>
                <a:spcPts val="0"/>
              </a:spcAft>
              <a:buClr>
                <a:srgbClr val="C00000"/>
              </a:buClr>
              <a:buSzPts val="2400"/>
              <a:buNone/>
            </a:pPr>
            <a:r>
              <a:t/>
            </a:r>
            <a:endParaRPr/>
          </a:p>
          <a:p>
            <a:pPr indent="-190500" lvl="0" marL="342900" rtl="0" algn="l">
              <a:lnSpc>
                <a:spcPct val="100000"/>
              </a:lnSpc>
              <a:spcBef>
                <a:spcPts val="480"/>
              </a:spcBef>
              <a:spcAft>
                <a:spcPts val="0"/>
              </a:spcAft>
              <a:buClr>
                <a:srgbClr val="C00000"/>
              </a:buClr>
              <a:buSzPts val="2400"/>
              <a:buNone/>
            </a:pPr>
            <a:r>
              <a:t/>
            </a:r>
            <a:endParaRPr/>
          </a:p>
          <a:p>
            <a:pPr indent="-190500" lvl="0" marL="342900" rtl="0" algn="l">
              <a:lnSpc>
                <a:spcPct val="100000"/>
              </a:lnSpc>
              <a:spcBef>
                <a:spcPts val="480"/>
              </a:spcBef>
              <a:spcAft>
                <a:spcPts val="0"/>
              </a:spcAft>
              <a:buClr>
                <a:srgbClr val="C00000"/>
              </a:buClr>
              <a:buSzPts val="2400"/>
              <a:buNone/>
            </a:pPr>
            <a:r>
              <a:t/>
            </a:r>
            <a:endParaRPr/>
          </a:p>
          <a:p>
            <a:pPr indent="-190500" lvl="0" marL="342900" rtl="0" algn="l">
              <a:lnSpc>
                <a:spcPct val="100000"/>
              </a:lnSpc>
              <a:spcBef>
                <a:spcPts val="480"/>
              </a:spcBef>
              <a:spcAft>
                <a:spcPts val="0"/>
              </a:spcAft>
              <a:buClr>
                <a:srgbClr val="C00000"/>
              </a:buClr>
              <a:buSzPts val="2400"/>
              <a:buNone/>
            </a:pPr>
            <a:r>
              <a:t/>
            </a:r>
            <a:endParaRPr/>
          </a:p>
          <a:p>
            <a:pPr indent="-190500" lvl="0" marL="342900" rtl="0" algn="l">
              <a:lnSpc>
                <a:spcPct val="100000"/>
              </a:lnSpc>
              <a:spcBef>
                <a:spcPts val="480"/>
              </a:spcBef>
              <a:spcAft>
                <a:spcPts val="0"/>
              </a:spcAft>
              <a:buClr>
                <a:srgbClr val="C00000"/>
              </a:buClr>
              <a:buSzPts val="2400"/>
              <a:buNone/>
            </a:pPr>
            <a:r>
              <a:t/>
            </a:r>
            <a:endParaRPr/>
          </a:p>
        </p:txBody>
      </p:sp>
      <p:pic>
        <p:nvPicPr>
          <p:cNvPr id="150" name="Google Shape;150;ga8529afcb6_0_79"/>
          <p:cNvPicPr preferRelativeResize="0"/>
          <p:nvPr/>
        </p:nvPicPr>
        <p:blipFill>
          <a:blip r:embed="rId3">
            <a:alphaModFix/>
          </a:blip>
          <a:stretch>
            <a:fillRect/>
          </a:stretch>
        </p:blipFill>
        <p:spPr>
          <a:xfrm>
            <a:off x="242850" y="1510211"/>
            <a:ext cx="8721574" cy="498376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ga7d8016926_2_3"/>
          <p:cNvSpPr txBox="1"/>
          <p:nvPr/>
        </p:nvSpPr>
        <p:spPr>
          <a:xfrm>
            <a:off x="395536" y="515813"/>
            <a:ext cx="8568900" cy="7530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C00000"/>
              </a:buClr>
              <a:buSzPts val="4000"/>
              <a:buFont typeface="Arial"/>
              <a:buNone/>
            </a:pPr>
            <a:r>
              <a:rPr lang="en-US" sz="4000">
                <a:solidFill>
                  <a:schemeClr val="dk1"/>
                </a:solidFill>
                <a:latin typeface="Malgun Gothic"/>
                <a:ea typeface="Malgun Gothic"/>
                <a:cs typeface="Malgun Gothic"/>
                <a:sym typeface="Malgun Gothic"/>
              </a:rPr>
              <a:t>Inference Image (2)</a:t>
            </a:r>
            <a:endParaRPr b="0" i="0" sz="4000" u="none" cap="none" strike="noStrike">
              <a:solidFill>
                <a:schemeClr val="dk1"/>
              </a:solidFill>
              <a:latin typeface="Malgun Gothic"/>
              <a:ea typeface="Malgun Gothic"/>
              <a:cs typeface="Malgun Gothic"/>
              <a:sym typeface="Malgun Gothic"/>
            </a:endParaRPr>
          </a:p>
        </p:txBody>
      </p:sp>
      <p:sp>
        <p:nvSpPr>
          <p:cNvPr id="156" name="Google Shape;156;ga7d8016926_2_3"/>
          <p:cNvSpPr txBox="1"/>
          <p:nvPr>
            <p:ph idx="1" type="body"/>
          </p:nvPr>
        </p:nvSpPr>
        <p:spPr>
          <a:xfrm>
            <a:off x="242851" y="1884709"/>
            <a:ext cx="8568900" cy="4824600"/>
          </a:xfrm>
          <a:prstGeom prst="rect">
            <a:avLst/>
          </a:prstGeom>
          <a:noFill/>
          <a:ln>
            <a:noFill/>
          </a:ln>
        </p:spPr>
        <p:txBody>
          <a:bodyPr anchorCtr="0" anchor="t" bIns="45700" lIns="91425" spcFirstLastPara="1" rIns="91425" wrap="square" tIns="45700">
            <a:noAutofit/>
          </a:bodyPr>
          <a:lstStyle/>
          <a:p>
            <a:pPr indent="0" lvl="0" marL="457200" rtl="0" algn="l">
              <a:lnSpc>
                <a:spcPct val="100000"/>
              </a:lnSpc>
              <a:spcBef>
                <a:spcPts val="0"/>
              </a:spcBef>
              <a:spcAft>
                <a:spcPts val="0"/>
              </a:spcAft>
              <a:buNone/>
            </a:pPr>
            <a:r>
              <a:t/>
            </a:r>
            <a:endParaRPr/>
          </a:p>
          <a:p>
            <a:pPr indent="-190500" lvl="0" marL="342900" rtl="0" algn="l">
              <a:lnSpc>
                <a:spcPct val="100000"/>
              </a:lnSpc>
              <a:spcBef>
                <a:spcPts val="480"/>
              </a:spcBef>
              <a:spcAft>
                <a:spcPts val="0"/>
              </a:spcAft>
              <a:buClr>
                <a:srgbClr val="C00000"/>
              </a:buClr>
              <a:buSzPts val="2400"/>
              <a:buNone/>
            </a:pPr>
            <a:r>
              <a:t/>
            </a:r>
            <a:endParaRPr/>
          </a:p>
          <a:p>
            <a:pPr indent="-190500" lvl="0" marL="342900" rtl="0" algn="l">
              <a:lnSpc>
                <a:spcPct val="100000"/>
              </a:lnSpc>
              <a:spcBef>
                <a:spcPts val="480"/>
              </a:spcBef>
              <a:spcAft>
                <a:spcPts val="0"/>
              </a:spcAft>
              <a:buClr>
                <a:srgbClr val="C00000"/>
              </a:buClr>
              <a:buSzPts val="2400"/>
              <a:buNone/>
            </a:pPr>
            <a:r>
              <a:t/>
            </a:r>
            <a:endParaRPr/>
          </a:p>
          <a:p>
            <a:pPr indent="-190500" lvl="0" marL="342900" rtl="0" algn="l">
              <a:lnSpc>
                <a:spcPct val="100000"/>
              </a:lnSpc>
              <a:spcBef>
                <a:spcPts val="480"/>
              </a:spcBef>
              <a:spcAft>
                <a:spcPts val="0"/>
              </a:spcAft>
              <a:buClr>
                <a:srgbClr val="C00000"/>
              </a:buClr>
              <a:buSzPts val="2400"/>
              <a:buNone/>
            </a:pPr>
            <a:r>
              <a:t/>
            </a:r>
            <a:endParaRPr/>
          </a:p>
          <a:p>
            <a:pPr indent="-190500" lvl="0" marL="342900" rtl="0" algn="l">
              <a:lnSpc>
                <a:spcPct val="100000"/>
              </a:lnSpc>
              <a:spcBef>
                <a:spcPts val="480"/>
              </a:spcBef>
              <a:spcAft>
                <a:spcPts val="0"/>
              </a:spcAft>
              <a:buClr>
                <a:srgbClr val="C00000"/>
              </a:buClr>
              <a:buSzPts val="2400"/>
              <a:buNone/>
            </a:pPr>
            <a:r>
              <a:t/>
            </a:r>
            <a:endParaRPr/>
          </a:p>
          <a:p>
            <a:pPr indent="-190500" lvl="0" marL="342900" rtl="0" algn="l">
              <a:lnSpc>
                <a:spcPct val="100000"/>
              </a:lnSpc>
              <a:spcBef>
                <a:spcPts val="480"/>
              </a:spcBef>
              <a:spcAft>
                <a:spcPts val="0"/>
              </a:spcAft>
              <a:buClr>
                <a:srgbClr val="C00000"/>
              </a:buClr>
              <a:buSzPts val="2400"/>
              <a:buNone/>
            </a:pPr>
            <a:r>
              <a:t/>
            </a:r>
            <a:endParaRPr/>
          </a:p>
        </p:txBody>
      </p:sp>
      <p:pic>
        <p:nvPicPr>
          <p:cNvPr id="157" name="Google Shape;157;ga7d8016926_2_3"/>
          <p:cNvPicPr preferRelativeResize="0"/>
          <p:nvPr/>
        </p:nvPicPr>
        <p:blipFill rotWithShape="1">
          <a:blip r:embed="rId3">
            <a:alphaModFix/>
          </a:blip>
          <a:srcRect b="0" l="0" r="0" t="0"/>
          <a:stretch/>
        </p:blipFill>
        <p:spPr>
          <a:xfrm>
            <a:off x="242850" y="1510211"/>
            <a:ext cx="8721574" cy="498376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ga8529afcb6_0_24"/>
          <p:cNvSpPr txBox="1"/>
          <p:nvPr/>
        </p:nvSpPr>
        <p:spPr>
          <a:xfrm>
            <a:off x="395536" y="515813"/>
            <a:ext cx="8568900" cy="7530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C00000"/>
              </a:buClr>
              <a:buSzPts val="4000"/>
              <a:buFont typeface="Arial"/>
              <a:buNone/>
            </a:pPr>
            <a:r>
              <a:rPr lang="en-US" sz="4000">
                <a:solidFill>
                  <a:schemeClr val="dk1"/>
                </a:solidFill>
                <a:latin typeface="Malgun Gothic"/>
                <a:ea typeface="Malgun Gothic"/>
                <a:cs typeface="Malgun Gothic"/>
                <a:sym typeface="Malgun Gothic"/>
              </a:rPr>
              <a:t>Conclusion</a:t>
            </a:r>
            <a:endParaRPr b="0" i="0" sz="4000" u="none" cap="none" strike="noStrike">
              <a:solidFill>
                <a:schemeClr val="dk1"/>
              </a:solidFill>
              <a:latin typeface="Malgun Gothic"/>
              <a:ea typeface="Malgun Gothic"/>
              <a:cs typeface="Malgun Gothic"/>
              <a:sym typeface="Malgun Gothic"/>
            </a:endParaRPr>
          </a:p>
        </p:txBody>
      </p:sp>
      <p:sp>
        <p:nvSpPr>
          <p:cNvPr id="163" name="Google Shape;163;ga8529afcb6_0_24"/>
          <p:cNvSpPr txBox="1"/>
          <p:nvPr>
            <p:ph idx="1" type="body"/>
          </p:nvPr>
        </p:nvSpPr>
        <p:spPr>
          <a:xfrm>
            <a:off x="242850" y="1884700"/>
            <a:ext cx="8568900" cy="3243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480"/>
              </a:spcBef>
              <a:spcAft>
                <a:spcPts val="0"/>
              </a:spcAft>
              <a:buSzPts val="2400"/>
              <a:buNone/>
            </a:pPr>
            <a:r>
              <a:t/>
            </a:r>
            <a:endParaRPr/>
          </a:p>
          <a:p>
            <a:pPr indent="-190500" lvl="0" marL="342900" rtl="0" algn="l">
              <a:lnSpc>
                <a:spcPct val="100000"/>
              </a:lnSpc>
              <a:spcBef>
                <a:spcPts val="480"/>
              </a:spcBef>
              <a:spcAft>
                <a:spcPts val="0"/>
              </a:spcAft>
              <a:buClr>
                <a:srgbClr val="C00000"/>
              </a:buClr>
              <a:buSzPts val="2400"/>
              <a:buNone/>
            </a:pPr>
            <a:r>
              <a:t/>
            </a:r>
            <a:endParaRPr/>
          </a:p>
          <a:p>
            <a:pPr indent="-190500" lvl="0" marL="342900" rtl="0" algn="l">
              <a:lnSpc>
                <a:spcPct val="100000"/>
              </a:lnSpc>
              <a:spcBef>
                <a:spcPts val="480"/>
              </a:spcBef>
              <a:spcAft>
                <a:spcPts val="0"/>
              </a:spcAft>
              <a:buClr>
                <a:srgbClr val="C00000"/>
              </a:buClr>
              <a:buSzPts val="2400"/>
              <a:buNone/>
            </a:pPr>
            <a:r>
              <a:t/>
            </a:r>
            <a:endParaRPr/>
          </a:p>
          <a:p>
            <a:pPr indent="-190500" lvl="0" marL="342900" rtl="0" algn="l">
              <a:lnSpc>
                <a:spcPct val="100000"/>
              </a:lnSpc>
              <a:spcBef>
                <a:spcPts val="480"/>
              </a:spcBef>
              <a:spcAft>
                <a:spcPts val="0"/>
              </a:spcAft>
              <a:buClr>
                <a:srgbClr val="C00000"/>
              </a:buClr>
              <a:buSzPts val="2400"/>
              <a:buNone/>
            </a:pPr>
            <a:r>
              <a:t/>
            </a:r>
            <a:endParaRPr/>
          </a:p>
          <a:p>
            <a:pPr indent="-190500" lvl="0" marL="342900" rtl="0" algn="l">
              <a:lnSpc>
                <a:spcPct val="100000"/>
              </a:lnSpc>
              <a:spcBef>
                <a:spcPts val="480"/>
              </a:spcBef>
              <a:spcAft>
                <a:spcPts val="0"/>
              </a:spcAft>
              <a:buClr>
                <a:srgbClr val="C00000"/>
              </a:buClr>
              <a:buSzPts val="2400"/>
              <a:buNone/>
            </a:pPr>
            <a:r>
              <a:t/>
            </a:r>
            <a:endParaRPr/>
          </a:p>
          <a:p>
            <a:pPr indent="-190500" lvl="0" marL="342900" rtl="0" algn="l">
              <a:lnSpc>
                <a:spcPct val="100000"/>
              </a:lnSpc>
              <a:spcBef>
                <a:spcPts val="480"/>
              </a:spcBef>
              <a:spcAft>
                <a:spcPts val="0"/>
              </a:spcAft>
              <a:buClr>
                <a:srgbClr val="C00000"/>
              </a:buClr>
              <a:buSzPts val="2400"/>
              <a:buNone/>
            </a:pPr>
            <a:r>
              <a:t/>
            </a:r>
            <a:endParaRPr/>
          </a:p>
          <a:p>
            <a:pPr indent="-190500" lvl="0" marL="342900" rtl="0" algn="l">
              <a:lnSpc>
                <a:spcPct val="100000"/>
              </a:lnSpc>
              <a:spcBef>
                <a:spcPts val="480"/>
              </a:spcBef>
              <a:spcAft>
                <a:spcPts val="0"/>
              </a:spcAft>
              <a:buClr>
                <a:srgbClr val="C00000"/>
              </a:buClr>
              <a:buSzPts val="2400"/>
              <a:buNone/>
            </a:pPr>
            <a:r>
              <a:t/>
            </a:r>
            <a:endParaRPr/>
          </a:p>
          <a:p>
            <a:pPr indent="-190500" lvl="0" marL="342900" rtl="0" algn="l">
              <a:lnSpc>
                <a:spcPct val="100000"/>
              </a:lnSpc>
              <a:spcBef>
                <a:spcPts val="480"/>
              </a:spcBef>
              <a:spcAft>
                <a:spcPts val="0"/>
              </a:spcAft>
              <a:buClr>
                <a:srgbClr val="C00000"/>
              </a:buClr>
              <a:buSzPts val="2400"/>
              <a:buNone/>
            </a:pPr>
            <a:r>
              <a:t/>
            </a:r>
            <a:endParaRPr/>
          </a:p>
          <a:p>
            <a:pPr indent="-190500" lvl="0" marL="342900" rtl="0" algn="l">
              <a:lnSpc>
                <a:spcPct val="100000"/>
              </a:lnSpc>
              <a:spcBef>
                <a:spcPts val="480"/>
              </a:spcBef>
              <a:spcAft>
                <a:spcPts val="0"/>
              </a:spcAft>
              <a:buClr>
                <a:srgbClr val="C00000"/>
              </a:buClr>
              <a:buSzPts val="2400"/>
              <a:buNone/>
            </a:pPr>
            <a:r>
              <a:t/>
            </a:r>
            <a:endParaRPr/>
          </a:p>
          <a:p>
            <a:pPr indent="-190500" lvl="0" marL="342900" rtl="0" algn="l">
              <a:lnSpc>
                <a:spcPct val="100000"/>
              </a:lnSpc>
              <a:spcBef>
                <a:spcPts val="480"/>
              </a:spcBef>
              <a:spcAft>
                <a:spcPts val="0"/>
              </a:spcAft>
              <a:buClr>
                <a:srgbClr val="C00000"/>
              </a:buClr>
              <a:buSzPts val="2400"/>
              <a:buNone/>
            </a:pPr>
            <a:r>
              <a:t/>
            </a:r>
            <a:endParaRPr/>
          </a:p>
          <a:p>
            <a:pPr indent="-190500" lvl="0" marL="342900" rtl="0" algn="l">
              <a:lnSpc>
                <a:spcPct val="100000"/>
              </a:lnSpc>
              <a:spcBef>
                <a:spcPts val="480"/>
              </a:spcBef>
              <a:spcAft>
                <a:spcPts val="0"/>
              </a:spcAft>
              <a:buClr>
                <a:srgbClr val="C00000"/>
              </a:buClr>
              <a:buSzPts val="2400"/>
              <a:buNone/>
            </a:pPr>
            <a:r>
              <a:t/>
            </a:r>
            <a:endParaRPr/>
          </a:p>
          <a:p>
            <a:pPr indent="-190500" lvl="0" marL="342900" rtl="0" algn="l">
              <a:lnSpc>
                <a:spcPct val="100000"/>
              </a:lnSpc>
              <a:spcBef>
                <a:spcPts val="480"/>
              </a:spcBef>
              <a:spcAft>
                <a:spcPts val="0"/>
              </a:spcAft>
              <a:buClr>
                <a:srgbClr val="C00000"/>
              </a:buClr>
              <a:buSzPts val="2400"/>
              <a:buNone/>
            </a:pPr>
            <a:r>
              <a:t/>
            </a:r>
            <a:endParaRPr/>
          </a:p>
        </p:txBody>
      </p:sp>
      <p:sp>
        <p:nvSpPr>
          <p:cNvPr id="164" name="Google Shape;164;ga8529afcb6_0_24"/>
          <p:cNvSpPr txBox="1"/>
          <p:nvPr>
            <p:ph idx="1" type="body"/>
          </p:nvPr>
        </p:nvSpPr>
        <p:spPr>
          <a:xfrm>
            <a:off x="121500" y="2500575"/>
            <a:ext cx="8901000" cy="3559500"/>
          </a:xfrm>
          <a:prstGeom prst="rect">
            <a:avLst/>
          </a:prstGeom>
          <a:noFill/>
          <a:ln>
            <a:noFill/>
          </a:ln>
        </p:spPr>
        <p:txBody>
          <a:bodyPr anchorCtr="0" anchor="t" bIns="45700" lIns="91425" spcFirstLastPara="1" rIns="91425" wrap="square" tIns="45700">
            <a:noAutofit/>
          </a:bodyPr>
          <a:lstStyle/>
          <a:p>
            <a:pPr indent="-381000" lvl="0" marL="457200" rtl="0" algn="l">
              <a:spcBef>
                <a:spcPts val="0"/>
              </a:spcBef>
              <a:spcAft>
                <a:spcPts val="0"/>
              </a:spcAft>
              <a:buSzPts val="2400"/>
              <a:buChar char="•"/>
            </a:pPr>
            <a:r>
              <a:rPr lang="en-US"/>
              <a:t>This method can be further extended to include other downstream applications as well where semantic segmentation is a useful intermediate tool</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381000" lvl="0" marL="457200" rtl="0" algn="l">
              <a:spcBef>
                <a:spcPts val="0"/>
              </a:spcBef>
              <a:spcAft>
                <a:spcPts val="0"/>
              </a:spcAft>
              <a:buSzPts val="2400"/>
              <a:buChar char="•"/>
            </a:pPr>
            <a:r>
              <a:rPr lang="en-US"/>
              <a:t>These results may contribute to the Sonographer to identify areas of uncertainty in the nerves when detecting the nerve</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ga8529afcb6_0_29"/>
          <p:cNvSpPr txBox="1"/>
          <p:nvPr/>
        </p:nvSpPr>
        <p:spPr>
          <a:xfrm>
            <a:off x="395536" y="515813"/>
            <a:ext cx="8568900" cy="7530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C00000"/>
              </a:buClr>
              <a:buSzPts val="4000"/>
              <a:buFont typeface="Arial"/>
              <a:buNone/>
            </a:pPr>
            <a:r>
              <a:rPr lang="en-US" sz="4000">
                <a:solidFill>
                  <a:schemeClr val="dk1"/>
                </a:solidFill>
                <a:latin typeface="Malgun Gothic"/>
                <a:ea typeface="Malgun Gothic"/>
                <a:cs typeface="Malgun Gothic"/>
                <a:sym typeface="Malgun Gothic"/>
              </a:rPr>
              <a:t>Reference (1)</a:t>
            </a:r>
            <a:endParaRPr b="0" i="0" sz="4000" u="none" cap="none" strike="noStrike">
              <a:solidFill>
                <a:schemeClr val="dk1"/>
              </a:solidFill>
              <a:latin typeface="Malgun Gothic"/>
              <a:ea typeface="Malgun Gothic"/>
              <a:cs typeface="Malgun Gothic"/>
              <a:sym typeface="Malgun Gothic"/>
            </a:endParaRPr>
          </a:p>
        </p:txBody>
      </p:sp>
      <p:sp>
        <p:nvSpPr>
          <p:cNvPr id="170" name="Google Shape;170;ga8529afcb6_0_29"/>
          <p:cNvSpPr txBox="1"/>
          <p:nvPr>
            <p:ph idx="1" type="body"/>
          </p:nvPr>
        </p:nvSpPr>
        <p:spPr>
          <a:xfrm>
            <a:off x="242851" y="1884709"/>
            <a:ext cx="8568900" cy="4824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480"/>
              </a:spcBef>
              <a:spcAft>
                <a:spcPts val="0"/>
              </a:spcAft>
              <a:buSzPts val="2400"/>
              <a:buNone/>
            </a:pPr>
            <a:r>
              <a:t/>
            </a:r>
            <a:endParaRPr/>
          </a:p>
          <a:p>
            <a:pPr indent="-190500" lvl="0" marL="342900" rtl="0" algn="l">
              <a:lnSpc>
                <a:spcPct val="100000"/>
              </a:lnSpc>
              <a:spcBef>
                <a:spcPts val="480"/>
              </a:spcBef>
              <a:spcAft>
                <a:spcPts val="0"/>
              </a:spcAft>
              <a:buClr>
                <a:srgbClr val="C00000"/>
              </a:buClr>
              <a:buSzPts val="2400"/>
              <a:buNone/>
            </a:pPr>
            <a:r>
              <a:t/>
            </a:r>
            <a:endParaRPr/>
          </a:p>
          <a:p>
            <a:pPr indent="-190500" lvl="0" marL="342900" rtl="0" algn="l">
              <a:lnSpc>
                <a:spcPct val="100000"/>
              </a:lnSpc>
              <a:spcBef>
                <a:spcPts val="480"/>
              </a:spcBef>
              <a:spcAft>
                <a:spcPts val="0"/>
              </a:spcAft>
              <a:buClr>
                <a:srgbClr val="C00000"/>
              </a:buClr>
              <a:buSzPts val="2400"/>
              <a:buNone/>
            </a:pPr>
            <a:r>
              <a:t/>
            </a:r>
            <a:endParaRPr/>
          </a:p>
          <a:p>
            <a:pPr indent="-190500" lvl="0" marL="342900" rtl="0" algn="l">
              <a:lnSpc>
                <a:spcPct val="100000"/>
              </a:lnSpc>
              <a:spcBef>
                <a:spcPts val="480"/>
              </a:spcBef>
              <a:spcAft>
                <a:spcPts val="0"/>
              </a:spcAft>
              <a:buClr>
                <a:srgbClr val="C00000"/>
              </a:buClr>
              <a:buSzPts val="2400"/>
              <a:buNone/>
            </a:pPr>
            <a:r>
              <a:t/>
            </a:r>
            <a:endParaRPr/>
          </a:p>
          <a:p>
            <a:pPr indent="-190500" lvl="0" marL="342900" rtl="0" algn="l">
              <a:lnSpc>
                <a:spcPct val="100000"/>
              </a:lnSpc>
              <a:spcBef>
                <a:spcPts val="480"/>
              </a:spcBef>
              <a:spcAft>
                <a:spcPts val="0"/>
              </a:spcAft>
              <a:buClr>
                <a:srgbClr val="C00000"/>
              </a:buClr>
              <a:buSzPts val="2400"/>
              <a:buNone/>
            </a:pPr>
            <a:r>
              <a:t/>
            </a:r>
            <a:endParaRPr/>
          </a:p>
          <a:p>
            <a:pPr indent="-190500" lvl="0" marL="342900" rtl="0" algn="l">
              <a:lnSpc>
                <a:spcPct val="100000"/>
              </a:lnSpc>
              <a:spcBef>
                <a:spcPts val="480"/>
              </a:spcBef>
              <a:spcAft>
                <a:spcPts val="0"/>
              </a:spcAft>
              <a:buClr>
                <a:srgbClr val="C00000"/>
              </a:buClr>
              <a:buSzPts val="2400"/>
              <a:buNone/>
            </a:pPr>
            <a:r>
              <a:t/>
            </a:r>
            <a:endParaRPr/>
          </a:p>
          <a:p>
            <a:pPr indent="-190500" lvl="0" marL="342900" rtl="0" algn="l">
              <a:lnSpc>
                <a:spcPct val="100000"/>
              </a:lnSpc>
              <a:spcBef>
                <a:spcPts val="480"/>
              </a:spcBef>
              <a:spcAft>
                <a:spcPts val="0"/>
              </a:spcAft>
              <a:buClr>
                <a:srgbClr val="C00000"/>
              </a:buClr>
              <a:buSzPts val="2400"/>
              <a:buNone/>
            </a:pPr>
            <a:r>
              <a:t/>
            </a:r>
            <a:endParaRPr/>
          </a:p>
          <a:p>
            <a:pPr indent="-190500" lvl="0" marL="342900" rtl="0" algn="l">
              <a:lnSpc>
                <a:spcPct val="100000"/>
              </a:lnSpc>
              <a:spcBef>
                <a:spcPts val="480"/>
              </a:spcBef>
              <a:spcAft>
                <a:spcPts val="0"/>
              </a:spcAft>
              <a:buClr>
                <a:srgbClr val="C00000"/>
              </a:buClr>
              <a:buSzPts val="2400"/>
              <a:buNone/>
            </a:pPr>
            <a:r>
              <a:t/>
            </a:r>
            <a:endParaRPr/>
          </a:p>
          <a:p>
            <a:pPr indent="-190500" lvl="0" marL="342900" rtl="0" algn="l">
              <a:lnSpc>
                <a:spcPct val="100000"/>
              </a:lnSpc>
              <a:spcBef>
                <a:spcPts val="480"/>
              </a:spcBef>
              <a:spcAft>
                <a:spcPts val="0"/>
              </a:spcAft>
              <a:buClr>
                <a:srgbClr val="C00000"/>
              </a:buClr>
              <a:buSzPts val="2400"/>
              <a:buNone/>
            </a:pPr>
            <a:r>
              <a:t/>
            </a:r>
            <a:endParaRPr/>
          </a:p>
          <a:p>
            <a:pPr indent="-190500" lvl="0" marL="342900" rtl="0" algn="l">
              <a:lnSpc>
                <a:spcPct val="100000"/>
              </a:lnSpc>
              <a:spcBef>
                <a:spcPts val="480"/>
              </a:spcBef>
              <a:spcAft>
                <a:spcPts val="0"/>
              </a:spcAft>
              <a:buClr>
                <a:srgbClr val="C00000"/>
              </a:buClr>
              <a:buSzPts val="2400"/>
              <a:buNone/>
            </a:pPr>
            <a:r>
              <a:t/>
            </a:r>
            <a:endParaRPr/>
          </a:p>
          <a:p>
            <a:pPr indent="-190500" lvl="0" marL="342900" rtl="0" algn="l">
              <a:lnSpc>
                <a:spcPct val="100000"/>
              </a:lnSpc>
              <a:spcBef>
                <a:spcPts val="480"/>
              </a:spcBef>
              <a:spcAft>
                <a:spcPts val="0"/>
              </a:spcAft>
              <a:buClr>
                <a:srgbClr val="C00000"/>
              </a:buClr>
              <a:buSzPts val="2400"/>
              <a:buNone/>
            </a:pPr>
            <a:r>
              <a:t/>
            </a:r>
            <a:endParaRPr/>
          </a:p>
          <a:p>
            <a:pPr indent="-190500" lvl="0" marL="342900" rtl="0" algn="l">
              <a:lnSpc>
                <a:spcPct val="100000"/>
              </a:lnSpc>
              <a:spcBef>
                <a:spcPts val="480"/>
              </a:spcBef>
              <a:spcAft>
                <a:spcPts val="0"/>
              </a:spcAft>
              <a:buClr>
                <a:srgbClr val="C00000"/>
              </a:buClr>
              <a:buSzPts val="2400"/>
              <a:buNone/>
            </a:pPr>
            <a:r>
              <a:t/>
            </a:r>
            <a:endParaRPr/>
          </a:p>
        </p:txBody>
      </p:sp>
      <p:sp>
        <p:nvSpPr>
          <p:cNvPr id="171" name="Google Shape;171;ga8529afcb6_0_29"/>
          <p:cNvSpPr txBox="1"/>
          <p:nvPr/>
        </p:nvSpPr>
        <p:spPr>
          <a:xfrm>
            <a:off x="525300" y="1400775"/>
            <a:ext cx="8142000" cy="5126400"/>
          </a:xfrm>
          <a:prstGeom prst="rect">
            <a:avLst/>
          </a:prstGeom>
          <a:noFill/>
          <a:ln>
            <a:noFill/>
          </a:ln>
        </p:spPr>
        <p:txBody>
          <a:bodyPr anchorCtr="0" anchor="t" bIns="91425" lIns="91425" spcFirstLastPara="1" rIns="91425" wrap="square" tIns="91425">
            <a:noAutofit/>
          </a:bodyPr>
          <a:lstStyle/>
          <a:p>
            <a:pPr indent="0" lvl="0" marL="0" rtl="0" algn="just">
              <a:lnSpc>
                <a:spcPct val="150000"/>
              </a:lnSpc>
              <a:spcBef>
                <a:spcPts val="0"/>
              </a:spcBef>
              <a:spcAft>
                <a:spcPts val="0"/>
              </a:spcAft>
              <a:buNone/>
            </a:pPr>
            <a:r>
              <a:rPr lang="en-US" sz="1000">
                <a:solidFill>
                  <a:schemeClr val="dk1"/>
                </a:solidFill>
                <a:latin typeface="Times New Roman"/>
                <a:ea typeface="Times New Roman"/>
                <a:cs typeface="Times New Roman"/>
                <a:sym typeface="Times New Roman"/>
              </a:rPr>
              <a:t>[1] </a:t>
            </a:r>
            <a:r>
              <a:rPr lang="en-US" sz="1000">
                <a:solidFill>
                  <a:schemeClr val="dk1"/>
                </a:solidFill>
                <a:highlight>
                  <a:srgbClr val="FFFFFF"/>
                </a:highlight>
                <a:uFill>
                  <a:noFill/>
                </a:uFill>
                <a:latin typeface="Times New Roman"/>
                <a:ea typeface="Times New Roman"/>
                <a:cs typeface="Times New Roman"/>
                <a:sym typeface="Times New Roman"/>
                <a:hlinkClick r:id="rId3">
                  <a:extLst>
                    <a:ext uri="{A12FA001-AC4F-418D-AE19-62706E023703}">
                      <ahyp:hlinkClr val="tx"/>
                    </a:ext>
                  </a:extLst>
                </a:hlinkClick>
              </a:rPr>
              <a:t>Alex Kendall</a:t>
            </a:r>
            <a:r>
              <a:rPr lang="en-US" sz="1000">
                <a:solidFill>
                  <a:schemeClr val="dk1"/>
                </a:solidFill>
                <a:highlight>
                  <a:srgbClr val="FFFFFF"/>
                </a:highlight>
                <a:latin typeface="Times New Roman"/>
                <a:ea typeface="Times New Roman"/>
                <a:cs typeface="Times New Roman"/>
                <a:sym typeface="Times New Roman"/>
              </a:rPr>
              <a:t>, </a:t>
            </a:r>
            <a:r>
              <a:rPr lang="en-US" sz="1000">
                <a:solidFill>
                  <a:schemeClr val="dk1"/>
                </a:solidFill>
                <a:highlight>
                  <a:srgbClr val="FFFFFF"/>
                </a:highlight>
                <a:uFill>
                  <a:noFill/>
                </a:uFill>
                <a:latin typeface="Times New Roman"/>
                <a:ea typeface="Times New Roman"/>
                <a:cs typeface="Times New Roman"/>
                <a:sym typeface="Times New Roman"/>
                <a:hlinkClick r:id="rId4">
                  <a:extLst>
                    <a:ext uri="{A12FA001-AC4F-418D-AE19-62706E023703}">
                      <ahyp:hlinkClr val="tx"/>
                    </a:ext>
                  </a:extLst>
                </a:hlinkClick>
              </a:rPr>
              <a:t>Yarin Gal</a:t>
            </a:r>
            <a:r>
              <a:rPr lang="en-US" sz="1000">
                <a:solidFill>
                  <a:schemeClr val="dk1"/>
                </a:solidFill>
                <a:latin typeface="Times New Roman"/>
                <a:ea typeface="Times New Roman"/>
                <a:cs typeface="Times New Roman"/>
                <a:sym typeface="Times New Roman"/>
              </a:rPr>
              <a:t>, What Uncertainties Do We Need in Bayesian Deep Learning for Computer Vision?, arXiv:1703.04977, NIPS 2017</a:t>
            </a:r>
            <a:endParaRPr sz="1000">
              <a:solidFill>
                <a:schemeClr val="dk1"/>
              </a:solidFill>
              <a:latin typeface="Times New Roman"/>
              <a:ea typeface="Times New Roman"/>
              <a:cs typeface="Times New Roman"/>
              <a:sym typeface="Times New Roman"/>
            </a:endParaRPr>
          </a:p>
          <a:p>
            <a:pPr indent="0" lvl="0" marL="0" rtl="0" algn="just">
              <a:lnSpc>
                <a:spcPct val="150000"/>
              </a:lnSpc>
              <a:spcBef>
                <a:spcPts val="800"/>
              </a:spcBef>
              <a:spcAft>
                <a:spcPts val="0"/>
              </a:spcAft>
              <a:buNone/>
            </a:pPr>
            <a:r>
              <a:rPr lang="en-US" sz="1000">
                <a:solidFill>
                  <a:schemeClr val="dk1"/>
                </a:solidFill>
                <a:latin typeface="Times New Roman"/>
                <a:ea typeface="Times New Roman"/>
                <a:cs typeface="Times New Roman"/>
                <a:sym typeface="Times New Roman"/>
              </a:rPr>
              <a:t>[2] </a:t>
            </a:r>
            <a:r>
              <a:rPr lang="en-US" sz="1000">
                <a:solidFill>
                  <a:schemeClr val="dk1"/>
                </a:solidFill>
                <a:highlight>
                  <a:srgbClr val="FFFFFF"/>
                </a:highlight>
                <a:uFill>
                  <a:noFill/>
                </a:uFill>
                <a:latin typeface="Times New Roman"/>
                <a:ea typeface="Times New Roman"/>
                <a:cs typeface="Times New Roman"/>
                <a:sym typeface="Times New Roman"/>
                <a:hlinkClick r:id="rId5">
                  <a:extLst>
                    <a:ext uri="{A12FA001-AC4F-418D-AE19-62706E023703}">
                      <ahyp:hlinkClr val="tx"/>
                    </a:ext>
                  </a:extLst>
                </a:hlinkClick>
              </a:rPr>
              <a:t>Yarin Gal</a:t>
            </a:r>
            <a:r>
              <a:rPr lang="en-US" sz="1000">
                <a:solidFill>
                  <a:schemeClr val="dk1"/>
                </a:solidFill>
                <a:highlight>
                  <a:srgbClr val="FFFFFF"/>
                </a:highlight>
                <a:latin typeface="Times New Roman"/>
                <a:ea typeface="Times New Roman"/>
                <a:cs typeface="Times New Roman"/>
                <a:sym typeface="Times New Roman"/>
              </a:rPr>
              <a:t>, </a:t>
            </a:r>
            <a:r>
              <a:rPr lang="en-US" sz="1000">
                <a:solidFill>
                  <a:schemeClr val="dk1"/>
                </a:solidFill>
                <a:highlight>
                  <a:srgbClr val="FFFFFF"/>
                </a:highlight>
                <a:uFill>
                  <a:noFill/>
                </a:uFill>
                <a:latin typeface="Times New Roman"/>
                <a:ea typeface="Times New Roman"/>
                <a:cs typeface="Times New Roman"/>
                <a:sym typeface="Times New Roman"/>
                <a:hlinkClick r:id="rId6">
                  <a:extLst>
                    <a:ext uri="{A12FA001-AC4F-418D-AE19-62706E023703}">
                      <ahyp:hlinkClr val="tx"/>
                    </a:ext>
                  </a:extLst>
                </a:hlinkClick>
              </a:rPr>
              <a:t>Zoubin Ghahramani</a:t>
            </a:r>
            <a:r>
              <a:rPr lang="en-US" sz="1000">
                <a:solidFill>
                  <a:schemeClr val="dk1"/>
                </a:solidFill>
                <a:latin typeface="Times New Roman"/>
                <a:ea typeface="Times New Roman"/>
                <a:cs typeface="Times New Roman"/>
                <a:sym typeface="Times New Roman"/>
              </a:rPr>
              <a:t>, Dropout as a Bayesian Approximation: Representing Model Uncertainty in Deep Learning, arXiv:1506.02142, ICML 2016</a:t>
            </a:r>
            <a:endParaRPr sz="1000">
              <a:solidFill>
                <a:schemeClr val="dk1"/>
              </a:solidFill>
              <a:latin typeface="Times New Roman"/>
              <a:ea typeface="Times New Roman"/>
              <a:cs typeface="Times New Roman"/>
              <a:sym typeface="Times New Roman"/>
            </a:endParaRPr>
          </a:p>
          <a:p>
            <a:pPr indent="0" lvl="0" marL="0" rtl="0" algn="just">
              <a:lnSpc>
                <a:spcPct val="150000"/>
              </a:lnSpc>
              <a:spcBef>
                <a:spcPts val="800"/>
              </a:spcBef>
              <a:spcAft>
                <a:spcPts val="0"/>
              </a:spcAft>
              <a:buNone/>
            </a:pPr>
            <a:r>
              <a:rPr lang="en-US" sz="1000">
                <a:solidFill>
                  <a:schemeClr val="dk1"/>
                </a:solidFill>
                <a:latin typeface="Times New Roman"/>
                <a:ea typeface="Times New Roman"/>
                <a:cs typeface="Times New Roman"/>
                <a:sym typeface="Times New Roman"/>
              </a:rPr>
              <a:t>[3] </a:t>
            </a:r>
            <a:r>
              <a:rPr lang="en-US" sz="1000">
                <a:solidFill>
                  <a:schemeClr val="dk1"/>
                </a:solidFill>
                <a:highlight>
                  <a:srgbClr val="FFFFFF"/>
                </a:highlight>
                <a:uFill>
                  <a:noFill/>
                </a:uFill>
                <a:latin typeface="Times New Roman"/>
                <a:ea typeface="Times New Roman"/>
                <a:cs typeface="Times New Roman"/>
                <a:sym typeface="Times New Roman"/>
                <a:hlinkClick r:id="rId7">
                  <a:extLst>
                    <a:ext uri="{A12FA001-AC4F-418D-AE19-62706E023703}">
                      <ahyp:hlinkClr val="tx"/>
                    </a:ext>
                  </a:extLst>
                </a:hlinkClick>
              </a:rPr>
              <a:t>Olaf Ronneberger</a:t>
            </a:r>
            <a:r>
              <a:rPr lang="en-US" sz="1000">
                <a:solidFill>
                  <a:schemeClr val="dk1"/>
                </a:solidFill>
                <a:highlight>
                  <a:srgbClr val="FFFFFF"/>
                </a:highlight>
                <a:latin typeface="Times New Roman"/>
                <a:ea typeface="Times New Roman"/>
                <a:cs typeface="Times New Roman"/>
                <a:sym typeface="Times New Roman"/>
              </a:rPr>
              <a:t>, </a:t>
            </a:r>
            <a:r>
              <a:rPr lang="en-US" sz="1000">
                <a:solidFill>
                  <a:schemeClr val="dk1"/>
                </a:solidFill>
                <a:highlight>
                  <a:srgbClr val="FFFFFF"/>
                </a:highlight>
                <a:uFill>
                  <a:noFill/>
                </a:uFill>
                <a:latin typeface="Times New Roman"/>
                <a:ea typeface="Times New Roman"/>
                <a:cs typeface="Times New Roman"/>
                <a:sym typeface="Times New Roman"/>
                <a:hlinkClick r:id="rId8">
                  <a:extLst>
                    <a:ext uri="{A12FA001-AC4F-418D-AE19-62706E023703}">
                      <ahyp:hlinkClr val="tx"/>
                    </a:ext>
                  </a:extLst>
                </a:hlinkClick>
              </a:rPr>
              <a:t>Philipp Fischer</a:t>
            </a:r>
            <a:r>
              <a:rPr lang="en-US" sz="1000">
                <a:solidFill>
                  <a:schemeClr val="dk1"/>
                </a:solidFill>
                <a:highlight>
                  <a:srgbClr val="FFFFFF"/>
                </a:highlight>
                <a:latin typeface="Times New Roman"/>
                <a:ea typeface="Times New Roman"/>
                <a:cs typeface="Times New Roman"/>
                <a:sym typeface="Times New Roman"/>
              </a:rPr>
              <a:t>, </a:t>
            </a:r>
            <a:r>
              <a:rPr lang="en-US" sz="1000">
                <a:solidFill>
                  <a:schemeClr val="dk1"/>
                </a:solidFill>
                <a:highlight>
                  <a:srgbClr val="FFFFFF"/>
                </a:highlight>
                <a:uFill>
                  <a:noFill/>
                </a:uFill>
                <a:latin typeface="Times New Roman"/>
                <a:ea typeface="Times New Roman"/>
                <a:cs typeface="Times New Roman"/>
                <a:sym typeface="Times New Roman"/>
                <a:hlinkClick r:id="rId9">
                  <a:extLst>
                    <a:ext uri="{A12FA001-AC4F-418D-AE19-62706E023703}">
                      <ahyp:hlinkClr val="tx"/>
                    </a:ext>
                  </a:extLst>
                </a:hlinkClick>
              </a:rPr>
              <a:t>Thomas Brox</a:t>
            </a:r>
            <a:r>
              <a:rPr lang="en-US" sz="1000">
                <a:solidFill>
                  <a:schemeClr val="dk1"/>
                </a:solidFill>
                <a:latin typeface="Times New Roman"/>
                <a:ea typeface="Times New Roman"/>
                <a:cs typeface="Times New Roman"/>
                <a:sym typeface="Times New Roman"/>
              </a:rPr>
              <a:t>, U-Net: Convolutional Networks for Biomedical Image Segmentation, arXiv:1505.04597, MICCAI 2015</a:t>
            </a:r>
            <a:endParaRPr sz="1000">
              <a:solidFill>
                <a:schemeClr val="dk1"/>
              </a:solidFill>
              <a:latin typeface="Times New Roman"/>
              <a:ea typeface="Times New Roman"/>
              <a:cs typeface="Times New Roman"/>
              <a:sym typeface="Times New Roman"/>
            </a:endParaRPr>
          </a:p>
          <a:p>
            <a:pPr indent="0" lvl="0" marL="0" rtl="0" algn="just">
              <a:lnSpc>
                <a:spcPct val="150000"/>
              </a:lnSpc>
              <a:spcBef>
                <a:spcPts val="800"/>
              </a:spcBef>
              <a:spcAft>
                <a:spcPts val="0"/>
              </a:spcAft>
              <a:buNone/>
            </a:pPr>
            <a:r>
              <a:rPr lang="en-US" sz="1000">
                <a:solidFill>
                  <a:schemeClr val="dk1"/>
                </a:solidFill>
                <a:latin typeface="Times New Roman"/>
                <a:ea typeface="Times New Roman"/>
                <a:cs typeface="Times New Roman"/>
                <a:sym typeface="Times New Roman"/>
              </a:rPr>
              <a:t>[4] </a:t>
            </a:r>
            <a:r>
              <a:rPr lang="en-US" sz="1000">
                <a:solidFill>
                  <a:schemeClr val="dk1"/>
                </a:solidFill>
                <a:highlight>
                  <a:srgbClr val="FFFFFF"/>
                </a:highlight>
                <a:uFill>
                  <a:noFill/>
                </a:uFill>
                <a:latin typeface="Times New Roman"/>
                <a:ea typeface="Times New Roman"/>
                <a:cs typeface="Times New Roman"/>
                <a:sym typeface="Times New Roman"/>
                <a:hlinkClick r:id="rId10">
                  <a:extLst>
                    <a:ext uri="{A12FA001-AC4F-418D-AE19-62706E023703}">
                      <ahyp:hlinkClr val="tx"/>
                    </a:ext>
                  </a:extLst>
                </a:hlinkClick>
              </a:rPr>
              <a:t>Alex Kendall</a:t>
            </a:r>
            <a:r>
              <a:rPr lang="en-US" sz="1000">
                <a:solidFill>
                  <a:schemeClr val="dk1"/>
                </a:solidFill>
                <a:highlight>
                  <a:srgbClr val="FFFFFF"/>
                </a:highlight>
                <a:latin typeface="Times New Roman"/>
                <a:ea typeface="Times New Roman"/>
                <a:cs typeface="Times New Roman"/>
                <a:sym typeface="Times New Roman"/>
              </a:rPr>
              <a:t>, </a:t>
            </a:r>
            <a:r>
              <a:rPr lang="en-US" sz="1000">
                <a:solidFill>
                  <a:schemeClr val="dk1"/>
                </a:solidFill>
                <a:highlight>
                  <a:srgbClr val="FFFFFF"/>
                </a:highlight>
                <a:uFill>
                  <a:noFill/>
                </a:uFill>
                <a:latin typeface="Times New Roman"/>
                <a:ea typeface="Times New Roman"/>
                <a:cs typeface="Times New Roman"/>
                <a:sym typeface="Times New Roman"/>
                <a:hlinkClick r:id="rId11">
                  <a:extLst>
                    <a:ext uri="{A12FA001-AC4F-418D-AE19-62706E023703}">
                      <ahyp:hlinkClr val="tx"/>
                    </a:ext>
                  </a:extLst>
                </a:hlinkClick>
              </a:rPr>
              <a:t>Vijay Badrinarayanan</a:t>
            </a:r>
            <a:r>
              <a:rPr lang="en-US" sz="1000">
                <a:solidFill>
                  <a:schemeClr val="dk1"/>
                </a:solidFill>
                <a:highlight>
                  <a:srgbClr val="FFFFFF"/>
                </a:highlight>
                <a:latin typeface="Times New Roman"/>
                <a:ea typeface="Times New Roman"/>
                <a:cs typeface="Times New Roman"/>
                <a:sym typeface="Times New Roman"/>
              </a:rPr>
              <a:t>, </a:t>
            </a:r>
            <a:r>
              <a:rPr lang="en-US" sz="1000">
                <a:solidFill>
                  <a:schemeClr val="dk1"/>
                </a:solidFill>
                <a:highlight>
                  <a:srgbClr val="FFFFFF"/>
                </a:highlight>
                <a:uFill>
                  <a:noFill/>
                </a:uFill>
                <a:latin typeface="Times New Roman"/>
                <a:ea typeface="Times New Roman"/>
                <a:cs typeface="Times New Roman"/>
                <a:sym typeface="Times New Roman"/>
                <a:hlinkClick r:id="rId12">
                  <a:extLst>
                    <a:ext uri="{A12FA001-AC4F-418D-AE19-62706E023703}">
                      <ahyp:hlinkClr val="tx"/>
                    </a:ext>
                  </a:extLst>
                </a:hlinkClick>
              </a:rPr>
              <a:t>Roberto Cipolla</a:t>
            </a:r>
            <a:r>
              <a:rPr lang="en-US" sz="1000">
                <a:solidFill>
                  <a:schemeClr val="dk1"/>
                </a:solidFill>
                <a:latin typeface="Times New Roman"/>
                <a:ea typeface="Times New Roman"/>
                <a:cs typeface="Times New Roman"/>
                <a:sym typeface="Times New Roman"/>
              </a:rPr>
              <a:t>, Bayesian SegNet: Model Uncertainty in Deep Convolutional Encoder-Decoder Architectures for Scene Understanding, arXiv:1511.02680, British Machine Vision Conference 2017</a:t>
            </a:r>
            <a:endParaRPr sz="1000">
              <a:solidFill>
                <a:schemeClr val="dk1"/>
              </a:solidFill>
              <a:latin typeface="Times New Roman"/>
              <a:ea typeface="Times New Roman"/>
              <a:cs typeface="Times New Roman"/>
              <a:sym typeface="Times New Roman"/>
            </a:endParaRPr>
          </a:p>
          <a:p>
            <a:pPr indent="0" lvl="0" marL="0" rtl="0" algn="just">
              <a:lnSpc>
                <a:spcPct val="150000"/>
              </a:lnSpc>
              <a:spcBef>
                <a:spcPts val="800"/>
              </a:spcBef>
              <a:spcAft>
                <a:spcPts val="0"/>
              </a:spcAft>
              <a:buNone/>
            </a:pPr>
            <a:r>
              <a:rPr lang="en-US" sz="1000">
                <a:solidFill>
                  <a:schemeClr val="dk1"/>
                </a:solidFill>
                <a:latin typeface="Times New Roman"/>
                <a:ea typeface="Times New Roman"/>
                <a:cs typeface="Times New Roman"/>
                <a:sym typeface="Times New Roman"/>
              </a:rPr>
              <a:t>[5] </a:t>
            </a:r>
            <a:r>
              <a:rPr lang="en-US" sz="1000">
                <a:solidFill>
                  <a:schemeClr val="dk1"/>
                </a:solidFill>
                <a:highlight>
                  <a:srgbClr val="FFFFFF"/>
                </a:highlight>
                <a:uFill>
                  <a:noFill/>
                </a:uFill>
                <a:latin typeface="Times New Roman"/>
                <a:ea typeface="Times New Roman"/>
                <a:cs typeface="Times New Roman"/>
                <a:sym typeface="Times New Roman"/>
                <a:hlinkClick r:id="rId13">
                  <a:extLst>
                    <a:ext uri="{A12FA001-AC4F-418D-AE19-62706E023703}">
                      <ahyp:hlinkClr val="tx"/>
                    </a:ext>
                  </a:extLst>
                </a:hlinkClick>
              </a:rPr>
              <a:t>Fausto Milletari</a:t>
            </a:r>
            <a:r>
              <a:rPr lang="en-US" sz="1000">
                <a:solidFill>
                  <a:schemeClr val="dk1"/>
                </a:solidFill>
                <a:highlight>
                  <a:srgbClr val="FFFFFF"/>
                </a:highlight>
                <a:latin typeface="Times New Roman"/>
                <a:ea typeface="Times New Roman"/>
                <a:cs typeface="Times New Roman"/>
                <a:sym typeface="Times New Roman"/>
              </a:rPr>
              <a:t>, </a:t>
            </a:r>
            <a:r>
              <a:rPr lang="en-US" sz="1000">
                <a:solidFill>
                  <a:schemeClr val="dk1"/>
                </a:solidFill>
                <a:highlight>
                  <a:srgbClr val="FFFFFF"/>
                </a:highlight>
                <a:uFill>
                  <a:noFill/>
                </a:uFill>
                <a:latin typeface="Times New Roman"/>
                <a:ea typeface="Times New Roman"/>
                <a:cs typeface="Times New Roman"/>
                <a:sym typeface="Times New Roman"/>
                <a:hlinkClick r:id="rId14">
                  <a:extLst>
                    <a:ext uri="{A12FA001-AC4F-418D-AE19-62706E023703}">
                      <ahyp:hlinkClr val="tx"/>
                    </a:ext>
                  </a:extLst>
                </a:hlinkClick>
              </a:rPr>
              <a:t>Nassir Navab</a:t>
            </a:r>
            <a:r>
              <a:rPr lang="en-US" sz="1000">
                <a:solidFill>
                  <a:schemeClr val="dk1"/>
                </a:solidFill>
                <a:highlight>
                  <a:srgbClr val="FFFFFF"/>
                </a:highlight>
                <a:latin typeface="Times New Roman"/>
                <a:ea typeface="Times New Roman"/>
                <a:cs typeface="Times New Roman"/>
                <a:sym typeface="Times New Roman"/>
              </a:rPr>
              <a:t>, </a:t>
            </a:r>
            <a:r>
              <a:rPr lang="en-US" sz="1000">
                <a:solidFill>
                  <a:schemeClr val="dk1"/>
                </a:solidFill>
                <a:highlight>
                  <a:srgbClr val="FFFFFF"/>
                </a:highlight>
                <a:uFill>
                  <a:noFill/>
                </a:uFill>
                <a:latin typeface="Times New Roman"/>
                <a:ea typeface="Times New Roman"/>
                <a:cs typeface="Times New Roman"/>
                <a:sym typeface="Times New Roman"/>
                <a:hlinkClick r:id="rId15">
                  <a:extLst>
                    <a:ext uri="{A12FA001-AC4F-418D-AE19-62706E023703}">
                      <ahyp:hlinkClr val="tx"/>
                    </a:ext>
                  </a:extLst>
                </a:hlinkClick>
              </a:rPr>
              <a:t>Seyed-Ahmad Ahmadi</a:t>
            </a:r>
            <a:r>
              <a:rPr lang="en-US" sz="1000">
                <a:solidFill>
                  <a:schemeClr val="dk1"/>
                </a:solidFill>
                <a:latin typeface="Times New Roman"/>
                <a:ea typeface="Times New Roman"/>
                <a:cs typeface="Times New Roman"/>
                <a:sym typeface="Times New Roman"/>
              </a:rPr>
              <a:t>, V-Net: Fully Convolutional Neural Networks for Volumetric Medical Image Segmentation, arXiv:1606.04797, Fourth International Conference on 3D Vision(3DV) 2016</a:t>
            </a:r>
            <a:endParaRPr sz="1000">
              <a:solidFill>
                <a:schemeClr val="dk1"/>
              </a:solidFill>
              <a:latin typeface="Times New Roman"/>
              <a:ea typeface="Times New Roman"/>
              <a:cs typeface="Times New Roman"/>
              <a:sym typeface="Times New Roman"/>
            </a:endParaRPr>
          </a:p>
          <a:p>
            <a:pPr indent="0" lvl="0" marL="0" rtl="0" algn="just">
              <a:lnSpc>
                <a:spcPct val="150000"/>
              </a:lnSpc>
              <a:spcBef>
                <a:spcPts val="800"/>
              </a:spcBef>
              <a:spcAft>
                <a:spcPts val="0"/>
              </a:spcAft>
              <a:buNone/>
            </a:pPr>
            <a:r>
              <a:rPr lang="en-US" sz="1000">
                <a:solidFill>
                  <a:schemeClr val="dk1"/>
                </a:solidFill>
                <a:latin typeface="Times New Roman"/>
                <a:ea typeface="Times New Roman"/>
                <a:cs typeface="Times New Roman"/>
                <a:sym typeface="Times New Roman"/>
              </a:rPr>
              <a:t>[6] </a:t>
            </a:r>
            <a:r>
              <a:rPr lang="en-US" sz="1000">
                <a:solidFill>
                  <a:schemeClr val="dk1"/>
                </a:solidFill>
                <a:highlight>
                  <a:srgbClr val="FFFFFF"/>
                </a:highlight>
                <a:uFill>
                  <a:noFill/>
                </a:uFill>
                <a:latin typeface="Times New Roman"/>
                <a:ea typeface="Times New Roman"/>
                <a:cs typeface="Times New Roman"/>
                <a:sym typeface="Times New Roman"/>
                <a:hlinkClick r:id="rId16">
                  <a:extLst>
                    <a:ext uri="{A12FA001-AC4F-418D-AE19-62706E023703}">
                      <ahyp:hlinkClr val="tx"/>
                    </a:ext>
                  </a:extLst>
                </a:hlinkClick>
              </a:rPr>
              <a:t>Carole H Sudre</a:t>
            </a:r>
            <a:r>
              <a:rPr lang="en-US" sz="1000">
                <a:solidFill>
                  <a:schemeClr val="dk1"/>
                </a:solidFill>
                <a:highlight>
                  <a:srgbClr val="FFFFFF"/>
                </a:highlight>
                <a:latin typeface="Times New Roman"/>
                <a:ea typeface="Times New Roman"/>
                <a:cs typeface="Times New Roman"/>
                <a:sym typeface="Times New Roman"/>
              </a:rPr>
              <a:t>, </a:t>
            </a:r>
            <a:r>
              <a:rPr lang="en-US" sz="1000">
                <a:solidFill>
                  <a:schemeClr val="dk1"/>
                </a:solidFill>
                <a:highlight>
                  <a:srgbClr val="FFFFFF"/>
                </a:highlight>
                <a:uFill>
                  <a:noFill/>
                </a:uFill>
                <a:latin typeface="Times New Roman"/>
                <a:ea typeface="Times New Roman"/>
                <a:cs typeface="Times New Roman"/>
                <a:sym typeface="Times New Roman"/>
                <a:hlinkClick r:id="rId17">
                  <a:extLst>
                    <a:ext uri="{A12FA001-AC4F-418D-AE19-62706E023703}">
                      <ahyp:hlinkClr val="tx"/>
                    </a:ext>
                  </a:extLst>
                </a:hlinkClick>
              </a:rPr>
              <a:t>Wenqi Li</a:t>
            </a:r>
            <a:r>
              <a:rPr lang="en-US" sz="1000">
                <a:solidFill>
                  <a:schemeClr val="dk1"/>
                </a:solidFill>
                <a:highlight>
                  <a:srgbClr val="FFFFFF"/>
                </a:highlight>
                <a:latin typeface="Times New Roman"/>
                <a:ea typeface="Times New Roman"/>
                <a:cs typeface="Times New Roman"/>
                <a:sym typeface="Times New Roman"/>
              </a:rPr>
              <a:t>, </a:t>
            </a:r>
            <a:r>
              <a:rPr lang="en-US" sz="1000">
                <a:solidFill>
                  <a:schemeClr val="dk1"/>
                </a:solidFill>
                <a:highlight>
                  <a:srgbClr val="FFFFFF"/>
                </a:highlight>
                <a:uFill>
                  <a:noFill/>
                </a:uFill>
                <a:latin typeface="Times New Roman"/>
                <a:ea typeface="Times New Roman"/>
                <a:cs typeface="Times New Roman"/>
                <a:sym typeface="Times New Roman"/>
                <a:hlinkClick r:id="rId18">
                  <a:extLst>
                    <a:ext uri="{A12FA001-AC4F-418D-AE19-62706E023703}">
                      <ahyp:hlinkClr val="tx"/>
                    </a:ext>
                  </a:extLst>
                </a:hlinkClick>
              </a:rPr>
              <a:t>Tom Vercauteren</a:t>
            </a:r>
            <a:r>
              <a:rPr lang="en-US" sz="1000">
                <a:solidFill>
                  <a:schemeClr val="dk1"/>
                </a:solidFill>
                <a:highlight>
                  <a:srgbClr val="FFFFFF"/>
                </a:highlight>
                <a:latin typeface="Times New Roman"/>
                <a:ea typeface="Times New Roman"/>
                <a:cs typeface="Times New Roman"/>
                <a:sym typeface="Times New Roman"/>
              </a:rPr>
              <a:t>, </a:t>
            </a:r>
            <a:r>
              <a:rPr lang="en-US" sz="1000">
                <a:solidFill>
                  <a:schemeClr val="dk1"/>
                </a:solidFill>
                <a:highlight>
                  <a:srgbClr val="FFFFFF"/>
                </a:highlight>
                <a:uFill>
                  <a:noFill/>
                </a:uFill>
                <a:latin typeface="Times New Roman"/>
                <a:ea typeface="Times New Roman"/>
                <a:cs typeface="Times New Roman"/>
                <a:sym typeface="Times New Roman"/>
                <a:hlinkClick r:id="rId19">
                  <a:extLst>
                    <a:ext uri="{A12FA001-AC4F-418D-AE19-62706E023703}">
                      <ahyp:hlinkClr val="tx"/>
                    </a:ext>
                  </a:extLst>
                </a:hlinkClick>
              </a:rPr>
              <a:t>Sébastien Ourselin</a:t>
            </a:r>
            <a:r>
              <a:rPr lang="en-US" sz="1000">
                <a:solidFill>
                  <a:schemeClr val="dk1"/>
                </a:solidFill>
                <a:highlight>
                  <a:srgbClr val="FFFFFF"/>
                </a:highlight>
                <a:latin typeface="Times New Roman"/>
                <a:ea typeface="Times New Roman"/>
                <a:cs typeface="Times New Roman"/>
                <a:sym typeface="Times New Roman"/>
              </a:rPr>
              <a:t>, </a:t>
            </a:r>
            <a:r>
              <a:rPr lang="en-US" sz="1000">
                <a:solidFill>
                  <a:schemeClr val="dk1"/>
                </a:solidFill>
                <a:highlight>
                  <a:srgbClr val="FFFFFF"/>
                </a:highlight>
                <a:uFill>
                  <a:noFill/>
                </a:uFill>
                <a:latin typeface="Times New Roman"/>
                <a:ea typeface="Times New Roman"/>
                <a:cs typeface="Times New Roman"/>
                <a:sym typeface="Times New Roman"/>
                <a:hlinkClick r:id="rId20">
                  <a:extLst>
                    <a:ext uri="{A12FA001-AC4F-418D-AE19-62706E023703}">
                      <ahyp:hlinkClr val="tx"/>
                    </a:ext>
                  </a:extLst>
                </a:hlinkClick>
              </a:rPr>
              <a:t>M. Jorge Cardoso</a:t>
            </a:r>
            <a:r>
              <a:rPr lang="en-US" sz="1000">
                <a:solidFill>
                  <a:schemeClr val="dk1"/>
                </a:solidFill>
                <a:latin typeface="Times New Roman"/>
                <a:ea typeface="Times New Roman"/>
                <a:cs typeface="Times New Roman"/>
                <a:sym typeface="Times New Roman"/>
              </a:rPr>
              <a:t>, Generalised Dice overlap as a deep learning loss function for highly unbalanced segmentations, arXiv:1707.03237, 2017</a:t>
            </a:r>
            <a:endParaRPr sz="1000">
              <a:solidFill>
                <a:schemeClr val="dk1"/>
              </a:solidFill>
              <a:latin typeface="Times New Roman"/>
              <a:ea typeface="Times New Roman"/>
              <a:cs typeface="Times New Roman"/>
              <a:sym typeface="Times New Roman"/>
            </a:endParaRPr>
          </a:p>
          <a:p>
            <a:pPr indent="0" lvl="0" marL="0" rtl="0" algn="just">
              <a:lnSpc>
                <a:spcPct val="150000"/>
              </a:lnSpc>
              <a:spcBef>
                <a:spcPts val="800"/>
              </a:spcBef>
              <a:spcAft>
                <a:spcPts val="0"/>
              </a:spcAft>
              <a:buNone/>
            </a:pPr>
            <a:r>
              <a:rPr lang="en-US" sz="1000">
                <a:solidFill>
                  <a:schemeClr val="dk1"/>
                </a:solidFill>
                <a:latin typeface="Times New Roman"/>
                <a:ea typeface="Times New Roman"/>
                <a:cs typeface="Times New Roman"/>
                <a:sym typeface="Times New Roman"/>
              </a:rPr>
              <a:t>[7] </a:t>
            </a:r>
            <a:r>
              <a:rPr lang="en-US" sz="1000">
                <a:solidFill>
                  <a:schemeClr val="dk1"/>
                </a:solidFill>
                <a:highlight>
                  <a:srgbClr val="FFFFFF"/>
                </a:highlight>
                <a:uFill>
                  <a:noFill/>
                </a:uFill>
                <a:latin typeface="Times New Roman"/>
                <a:ea typeface="Times New Roman"/>
                <a:cs typeface="Times New Roman"/>
                <a:sym typeface="Times New Roman"/>
                <a:hlinkClick r:id="rId21">
                  <a:extLst>
                    <a:ext uri="{A12FA001-AC4F-418D-AE19-62706E023703}">
                      <ahyp:hlinkClr val="tx"/>
                    </a:ext>
                  </a:extLst>
                </a:hlinkClick>
              </a:rPr>
              <a:t>Shruti Jadon</a:t>
            </a:r>
            <a:r>
              <a:rPr lang="en-US" sz="1000">
                <a:solidFill>
                  <a:schemeClr val="dk1"/>
                </a:solidFill>
                <a:latin typeface="Times New Roman"/>
                <a:ea typeface="Times New Roman"/>
                <a:cs typeface="Times New Roman"/>
                <a:sym typeface="Times New Roman"/>
              </a:rPr>
              <a:t>, A survey of loss functions for semantic segmentation, arXiv:2006.14822, SPIE Medical Imaging 2020</a:t>
            </a:r>
            <a:endParaRPr sz="1000">
              <a:solidFill>
                <a:schemeClr val="dk1"/>
              </a:solidFill>
              <a:latin typeface="Times New Roman"/>
              <a:ea typeface="Times New Roman"/>
              <a:cs typeface="Times New Roman"/>
              <a:sym typeface="Times New Roman"/>
            </a:endParaRPr>
          </a:p>
          <a:p>
            <a:pPr indent="0" lvl="0" marL="0" rtl="0" algn="just">
              <a:lnSpc>
                <a:spcPct val="150000"/>
              </a:lnSpc>
              <a:spcBef>
                <a:spcPts val="800"/>
              </a:spcBef>
              <a:spcAft>
                <a:spcPts val="0"/>
              </a:spcAft>
              <a:buNone/>
            </a:pPr>
            <a:r>
              <a:rPr lang="en-US" sz="1000">
                <a:solidFill>
                  <a:schemeClr val="dk1"/>
                </a:solidFill>
                <a:latin typeface="Times New Roman"/>
                <a:ea typeface="Times New Roman"/>
                <a:cs typeface="Times New Roman"/>
                <a:sym typeface="Times New Roman"/>
              </a:rPr>
              <a:t>[8]  GAL, Yarin. Uncertainty in deep learning. University of Cambridge, 2016, 1.3.</a:t>
            </a:r>
            <a:endParaRPr sz="1000">
              <a:solidFill>
                <a:schemeClr val="dk1"/>
              </a:solidFill>
              <a:latin typeface="Times New Roman"/>
              <a:ea typeface="Times New Roman"/>
              <a:cs typeface="Times New Roman"/>
              <a:sym typeface="Times New Roman"/>
            </a:endParaRPr>
          </a:p>
          <a:p>
            <a:pPr indent="0" lvl="0" marL="0" rtl="0" algn="just">
              <a:lnSpc>
                <a:spcPct val="150000"/>
              </a:lnSpc>
              <a:spcBef>
                <a:spcPts val="800"/>
              </a:spcBef>
              <a:spcAft>
                <a:spcPts val="0"/>
              </a:spcAft>
              <a:buNone/>
            </a:pPr>
            <a:r>
              <a:rPr lang="en-US" sz="1000">
                <a:solidFill>
                  <a:schemeClr val="dk1"/>
                </a:solidFill>
                <a:latin typeface="Times New Roman"/>
                <a:ea typeface="Times New Roman"/>
                <a:cs typeface="Times New Roman"/>
                <a:sym typeface="Times New Roman"/>
              </a:rPr>
              <a:t>[9] MUKHOTI, Jishnu; GAL, Yarin. Evaluating bayesian deep learning methods for semantic segmentation. arXiv preprint arXiv:1811.12709, 2018.</a:t>
            </a:r>
            <a:endParaRPr sz="1000">
              <a:solidFill>
                <a:schemeClr val="dk1"/>
              </a:solidFill>
              <a:latin typeface="Times New Roman"/>
              <a:ea typeface="Times New Roman"/>
              <a:cs typeface="Times New Roman"/>
              <a:sym typeface="Times New Roman"/>
            </a:endParaRPr>
          </a:p>
          <a:p>
            <a:pPr indent="0" lvl="0" marL="0" rtl="0" algn="just">
              <a:lnSpc>
                <a:spcPct val="150000"/>
              </a:lnSpc>
              <a:spcBef>
                <a:spcPts val="800"/>
              </a:spcBef>
              <a:spcAft>
                <a:spcPts val="800"/>
              </a:spcAft>
              <a:buClr>
                <a:schemeClr val="dk1"/>
              </a:buClr>
              <a:buSzPts val="1100"/>
              <a:buFont typeface="Arial"/>
              <a:buNone/>
            </a:pPr>
            <a:r>
              <a:t/>
            </a:r>
            <a:endParaRPr sz="1000">
              <a:solidFill>
                <a:schemeClr val="dk1"/>
              </a:solidFill>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ga7d8016926_2_10"/>
          <p:cNvSpPr txBox="1"/>
          <p:nvPr/>
        </p:nvSpPr>
        <p:spPr>
          <a:xfrm>
            <a:off x="395536" y="515813"/>
            <a:ext cx="8568900" cy="7530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C00000"/>
              </a:buClr>
              <a:buSzPts val="4000"/>
              <a:buFont typeface="Arial"/>
              <a:buNone/>
            </a:pPr>
            <a:r>
              <a:rPr lang="en-US" sz="4000">
                <a:solidFill>
                  <a:schemeClr val="dk1"/>
                </a:solidFill>
                <a:latin typeface="Malgun Gothic"/>
                <a:ea typeface="Malgun Gothic"/>
                <a:cs typeface="Malgun Gothic"/>
                <a:sym typeface="Malgun Gothic"/>
              </a:rPr>
              <a:t>Reference (2)</a:t>
            </a:r>
            <a:endParaRPr b="0" i="0" sz="4000" u="none" cap="none" strike="noStrike">
              <a:solidFill>
                <a:schemeClr val="dk1"/>
              </a:solidFill>
              <a:latin typeface="Malgun Gothic"/>
              <a:ea typeface="Malgun Gothic"/>
              <a:cs typeface="Malgun Gothic"/>
              <a:sym typeface="Malgun Gothic"/>
            </a:endParaRPr>
          </a:p>
        </p:txBody>
      </p:sp>
      <p:sp>
        <p:nvSpPr>
          <p:cNvPr id="177" name="Google Shape;177;ga7d8016926_2_10"/>
          <p:cNvSpPr txBox="1"/>
          <p:nvPr>
            <p:ph idx="1" type="body"/>
          </p:nvPr>
        </p:nvSpPr>
        <p:spPr>
          <a:xfrm>
            <a:off x="242851" y="1884709"/>
            <a:ext cx="8568900" cy="4824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480"/>
              </a:spcBef>
              <a:spcAft>
                <a:spcPts val="0"/>
              </a:spcAft>
              <a:buSzPts val="2400"/>
              <a:buNone/>
            </a:pPr>
            <a:r>
              <a:t/>
            </a:r>
            <a:endParaRPr/>
          </a:p>
          <a:p>
            <a:pPr indent="-190500" lvl="0" marL="342900" rtl="0" algn="l">
              <a:lnSpc>
                <a:spcPct val="100000"/>
              </a:lnSpc>
              <a:spcBef>
                <a:spcPts val="480"/>
              </a:spcBef>
              <a:spcAft>
                <a:spcPts val="0"/>
              </a:spcAft>
              <a:buClr>
                <a:srgbClr val="C00000"/>
              </a:buClr>
              <a:buSzPts val="2400"/>
              <a:buNone/>
            </a:pPr>
            <a:r>
              <a:t/>
            </a:r>
            <a:endParaRPr/>
          </a:p>
          <a:p>
            <a:pPr indent="-190500" lvl="0" marL="342900" rtl="0" algn="l">
              <a:lnSpc>
                <a:spcPct val="100000"/>
              </a:lnSpc>
              <a:spcBef>
                <a:spcPts val="480"/>
              </a:spcBef>
              <a:spcAft>
                <a:spcPts val="0"/>
              </a:spcAft>
              <a:buClr>
                <a:srgbClr val="C00000"/>
              </a:buClr>
              <a:buSzPts val="2400"/>
              <a:buNone/>
            </a:pPr>
            <a:r>
              <a:t/>
            </a:r>
            <a:endParaRPr/>
          </a:p>
          <a:p>
            <a:pPr indent="-190500" lvl="0" marL="342900" rtl="0" algn="l">
              <a:lnSpc>
                <a:spcPct val="100000"/>
              </a:lnSpc>
              <a:spcBef>
                <a:spcPts val="480"/>
              </a:spcBef>
              <a:spcAft>
                <a:spcPts val="0"/>
              </a:spcAft>
              <a:buClr>
                <a:srgbClr val="C00000"/>
              </a:buClr>
              <a:buSzPts val="2400"/>
              <a:buNone/>
            </a:pPr>
            <a:r>
              <a:t/>
            </a:r>
            <a:endParaRPr/>
          </a:p>
          <a:p>
            <a:pPr indent="-190500" lvl="0" marL="342900" rtl="0" algn="l">
              <a:lnSpc>
                <a:spcPct val="100000"/>
              </a:lnSpc>
              <a:spcBef>
                <a:spcPts val="480"/>
              </a:spcBef>
              <a:spcAft>
                <a:spcPts val="0"/>
              </a:spcAft>
              <a:buClr>
                <a:srgbClr val="C00000"/>
              </a:buClr>
              <a:buSzPts val="2400"/>
              <a:buNone/>
            </a:pPr>
            <a:r>
              <a:t/>
            </a:r>
            <a:endParaRPr/>
          </a:p>
          <a:p>
            <a:pPr indent="-190500" lvl="0" marL="342900" rtl="0" algn="l">
              <a:lnSpc>
                <a:spcPct val="100000"/>
              </a:lnSpc>
              <a:spcBef>
                <a:spcPts val="480"/>
              </a:spcBef>
              <a:spcAft>
                <a:spcPts val="0"/>
              </a:spcAft>
              <a:buClr>
                <a:srgbClr val="C00000"/>
              </a:buClr>
              <a:buSzPts val="2400"/>
              <a:buNone/>
            </a:pPr>
            <a:r>
              <a:t/>
            </a:r>
            <a:endParaRPr/>
          </a:p>
          <a:p>
            <a:pPr indent="-190500" lvl="0" marL="342900" rtl="0" algn="l">
              <a:lnSpc>
                <a:spcPct val="100000"/>
              </a:lnSpc>
              <a:spcBef>
                <a:spcPts val="480"/>
              </a:spcBef>
              <a:spcAft>
                <a:spcPts val="0"/>
              </a:spcAft>
              <a:buClr>
                <a:srgbClr val="C00000"/>
              </a:buClr>
              <a:buSzPts val="2400"/>
              <a:buNone/>
            </a:pPr>
            <a:r>
              <a:t/>
            </a:r>
            <a:endParaRPr/>
          </a:p>
          <a:p>
            <a:pPr indent="-190500" lvl="0" marL="342900" rtl="0" algn="l">
              <a:lnSpc>
                <a:spcPct val="100000"/>
              </a:lnSpc>
              <a:spcBef>
                <a:spcPts val="480"/>
              </a:spcBef>
              <a:spcAft>
                <a:spcPts val="0"/>
              </a:spcAft>
              <a:buClr>
                <a:srgbClr val="C00000"/>
              </a:buClr>
              <a:buSzPts val="2400"/>
              <a:buNone/>
            </a:pPr>
            <a:r>
              <a:t/>
            </a:r>
            <a:endParaRPr/>
          </a:p>
          <a:p>
            <a:pPr indent="-190500" lvl="0" marL="342900" rtl="0" algn="l">
              <a:lnSpc>
                <a:spcPct val="100000"/>
              </a:lnSpc>
              <a:spcBef>
                <a:spcPts val="480"/>
              </a:spcBef>
              <a:spcAft>
                <a:spcPts val="0"/>
              </a:spcAft>
              <a:buClr>
                <a:srgbClr val="C00000"/>
              </a:buClr>
              <a:buSzPts val="2400"/>
              <a:buNone/>
            </a:pPr>
            <a:r>
              <a:t/>
            </a:r>
            <a:endParaRPr/>
          </a:p>
          <a:p>
            <a:pPr indent="-190500" lvl="0" marL="342900" rtl="0" algn="l">
              <a:lnSpc>
                <a:spcPct val="100000"/>
              </a:lnSpc>
              <a:spcBef>
                <a:spcPts val="480"/>
              </a:spcBef>
              <a:spcAft>
                <a:spcPts val="0"/>
              </a:spcAft>
              <a:buClr>
                <a:srgbClr val="C00000"/>
              </a:buClr>
              <a:buSzPts val="2400"/>
              <a:buNone/>
            </a:pPr>
            <a:r>
              <a:t/>
            </a:r>
            <a:endParaRPr/>
          </a:p>
          <a:p>
            <a:pPr indent="-190500" lvl="0" marL="342900" rtl="0" algn="l">
              <a:lnSpc>
                <a:spcPct val="100000"/>
              </a:lnSpc>
              <a:spcBef>
                <a:spcPts val="480"/>
              </a:spcBef>
              <a:spcAft>
                <a:spcPts val="0"/>
              </a:spcAft>
              <a:buClr>
                <a:srgbClr val="C00000"/>
              </a:buClr>
              <a:buSzPts val="2400"/>
              <a:buNone/>
            </a:pPr>
            <a:r>
              <a:t/>
            </a:r>
            <a:endParaRPr/>
          </a:p>
          <a:p>
            <a:pPr indent="-190500" lvl="0" marL="342900" rtl="0" algn="l">
              <a:lnSpc>
                <a:spcPct val="100000"/>
              </a:lnSpc>
              <a:spcBef>
                <a:spcPts val="480"/>
              </a:spcBef>
              <a:spcAft>
                <a:spcPts val="0"/>
              </a:spcAft>
              <a:buClr>
                <a:srgbClr val="C00000"/>
              </a:buClr>
              <a:buSzPts val="2400"/>
              <a:buNone/>
            </a:pPr>
            <a:r>
              <a:t/>
            </a:r>
            <a:endParaRPr/>
          </a:p>
        </p:txBody>
      </p:sp>
      <p:sp>
        <p:nvSpPr>
          <p:cNvPr id="178" name="Google Shape;178;ga7d8016926_2_10"/>
          <p:cNvSpPr txBox="1"/>
          <p:nvPr/>
        </p:nvSpPr>
        <p:spPr>
          <a:xfrm>
            <a:off x="525300" y="1400775"/>
            <a:ext cx="8142000" cy="5126400"/>
          </a:xfrm>
          <a:prstGeom prst="rect">
            <a:avLst/>
          </a:prstGeom>
          <a:noFill/>
          <a:ln>
            <a:noFill/>
          </a:ln>
        </p:spPr>
        <p:txBody>
          <a:bodyPr anchorCtr="0" anchor="t" bIns="91425" lIns="91425" spcFirstLastPara="1" rIns="91425" wrap="square" tIns="91425">
            <a:noAutofit/>
          </a:bodyPr>
          <a:lstStyle/>
          <a:p>
            <a:pPr indent="0" lvl="0" marL="0" rtl="0" algn="just">
              <a:lnSpc>
                <a:spcPct val="150000"/>
              </a:lnSpc>
              <a:spcBef>
                <a:spcPts val="0"/>
              </a:spcBef>
              <a:spcAft>
                <a:spcPts val="0"/>
              </a:spcAft>
              <a:buNone/>
            </a:pPr>
            <a:r>
              <a:rPr lang="en-US" sz="1000">
                <a:solidFill>
                  <a:schemeClr val="dk1"/>
                </a:solidFill>
                <a:latin typeface="Times New Roman"/>
                <a:ea typeface="Times New Roman"/>
                <a:cs typeface="Times New Roman"/>
                <a:sym typeface="Times New Roman"/>
              </a:rPr>
              <a:t>[10] “Ultrasound Nerve Segmentation.” kaggle. last modified May 19, 2016, accessed Oct 22, 2020, </a:t>
            </a:r>
            <a:r>
              <a:rPr lang="en-US" sz="1000" u="sng">
                <a:solidFill>
                  <a:srgbClr val="1155CC"/>
                </a:solidFill>
                <a:latin typeface="Times New Roman"/>
                <a:ea typeface="Times New Roman"/>
                <a:cs typeface="Times New Roman"/>
                <a:sym typeface="Times New Roman"/>
                <a:hlinkClick r:id="rId3">
                  <a:extLst>
                    <a:ext uri="{A12FA001-AC4F-418D-AE19-62706E023703}">
                      <ahyp:hlinkClr val="tx"/>
                    </a:ext>
                  </a:extLst>
                </a:hlinkClick>
              </a:rPr>
              <a:t>https://www.kaggle.com/c/ultrasound-nerve-segmentation/data</a:t>
            </a:r>
            <a:r>
              <a:rPr lang="en-US" sz="1000">
                <a:solidFill>
                  <a:schemeClr val="dk1"/>
                </a:solidFill>
                <a:latin typeface="Times New Roman"/>
                <a:ea typeface="Times New Roman"/>
                <a:cs typeface="Times New Roman"/>
                <a:sym typeface="Times New Roman"/>
              </a:rPr>
              <a:t>.</a:t>
            </a:r>
            <a:endParaRPr sz="1000">
              <a:solidFill>
                <a:schemeClr val="dk1"/>
              </a:solidFill>
              <a:latin typeface="Times New Roman"/>
              <a:ea typeface="Times New Roman"/>
              <a:cs typeface="Times New Roman"/>
              <a:sym typeface="Times New Roman"/>
            </a:endParaRPr>
          </a:p>
          <a:p>
            <a:pPr indent="0" lvl="0" marL="0" rtl="0" algn="just">
              <a:lnSpc>
                <a:spcPct val="150000"/>
              </a:lnSpc>
              <a:spcBef>
                <a:spcPts val="800"/>
              </a:spcBef>
              <a:spcAft>
                <a:spcPts val="0"/>
              </a:spcAft>
              <a:buNone/>
            </a:pPr>
            <a:r>
              <a:rPr lang="en-US" sz="1000">
                <a:solidFill>
                  <a:schemeClr val="dk1"/>
                </a:solidFill>
                <a:latin typeface="Times New Roman"/>
                <a:ea typeface="Times New Roman"/>
                <a:cs typeface="Times New Roman"/>
                <a:sym typeface="Times New Roman"/>
              </a:rPr>
              <a:t>[11] Teye, Mattias, Hossein Azizpour, and Kevin Smith. "Bayesian uncertainty estimation for batch normalized deep networks." arXiv preprint arXiv:1802.06455 (2018).</a:t>
            </a:r>
            <a:endParaRPr sz="1000">
              <a:solidFill>
                <a:schemeClr val="dk1"/>
              </a:solidFill>
              <a:latin typeface="Times New Roman"/>
              <a:ea typeface="Times New Roman"/>
              <a:cs typeface="Times New Roman"/>
              <a:sym typeface="Times New Roman"/>
            </a:endParaRPr>
          </a:p>
          <a:p>
            <a:pPr indent="0" lvl="0" marL="0" rtl="0" algn="just">
              <a:lnSpc>
                <a:spcPct val="150000"/>
              </a:lnSpc>
              <a:spcBef>
                <a:spcPts val="800"/>
              </a:spcBef>
              <a:spcAft>
                <a:spcPts val="0"/>
              </a:spcAft>
              <a:buNone/>
            </a:pPr>
            <a:r>
              <a:rPr lang="en-US" sz="1000">
                <a:solidFill>
                  <a:schemeClr val="dk1"/>
                </a:solidFill>
                <a:latin typeface="Times New Roman"/>
                <a:ea typeface="Times New Roman"/>
                <a:cs typeface="Times New Roman"/>
                <a:sym typeface="Times New Roman"/>
              </a:rPr>
              <a:t>[12] Harakeh, Ali, Michael Smart, and Steven L. Waslander. "Bayesod: A bayesian approach for uncertainty estimation in deep object detectors." 2020 IEEE International Conference on Robotics and Automation (ICRA). IEEE, 2020.</a:t>
            </a:r>
            <a:endParaRPr sz="1000">
              <a:solidFill>
                <a:schemeClr val="dk1"/>
              </a:solidFill>
              <a:latin typeface="Times New Roman"/>
              <a:ea typeface="Times New Roman"/>
              <a:cs typeface="Times New Roman"/>
              <a:sym typeface="Times New Roman"/>
            </a:endParaRPr>
          </a:p>
          <a:p>
            <a:pPr indent="0" lvl="0" marL="0" rtl="0" algn="just">
              <a:lnSpc>
                <a:spcPct val="150000"/>
              </a:lnSpc>
              <a:spcBef>
                <a:spcPts val="800"/>
              </a:spcBef>
              <a:spcAft>
                <a:spcPts val="0"/>
              </a:spcAft>
              <a:buNone/>
            </a:pPr>
            <a:r>
              <a:rPr lang="en-US" sz="1000">
                <a:solidFill>
                  <a:schemeClr val="dk1"/>
                </a:solidFill>
                <a:latin typeface="Times New Roman"/>
                <a:ea typeface="Times New Roman"/>
                <a:cs typeface="Times New Roman"/>
                <a:sym typeface="Times New Roman"/>
              </a:rPr>
              <a:t>[13] </a:t>
            </a:r>
            <a:r>
              <a:rPr lang="en-US" sz="1000">
                <a:solidFill>
                  <a:srgbClr val="222222"/>
                </a:solidFill>
                <a:highlight>
                  <a:srgbClr val="FFFFFF"/>
                </a:highlight>
                <a:latin typeface="Times New Roman"/>
                <a:ea typeface="Times New Roman"/>
                <a:cs typeface="Times New Roman"/>
                <a:sym typeface="Times New Roman"/>
              </a:rPr>
              <a:t>Maddox, Wesley J., et al. "A simple baseline for bayesian uncertainty in deep learning." </a:t>
            </a:r>
            <a:r>
              <a:rPr i="1" lang="en-US" sz="1000">
                <a:solidFill>
                  <a:srgbClr val="222222"/>
                </a:solidFill>
                <a:highlight>
                  <a:srgbClr val="FFFFFF"/>
                </a:highlight>
                <a:latin typeface="Times New Roman"/>
                <a:ea typeface="Times New Roman"/>
                <a:cs typeface="Times New Roman"/>
                <a:sym typeface="Times New Roman"/>
              </a:rPr>
              <a:t>Advances in Neural Information Processing Systems</a:t>
            </a:r>
            <a:r>
              <a:rPr lang="en-US" sz="1000">
                <a:solidFill>
                  <a:srgbClr val="222222"/>
                </a:solidFill>
                <a:highlight>
                  <a:srgbClr val="FFFFFF"/>
                </a:highlight>
                <a:latin typeface="Times New Roman"/>
                <a:ea typeface="Times New Roman"/>
                <a:cs typeface="Times New Roman"/>
                <a:sym typeface="Times New Roman"/>
              </a:rPr>
              <a:t>. 2019.</a:t>
            </a:r>
            <a:endParaRPr sz="1000">
              <a:solidFill>
                <a:schemeClr val="dk1"/>
              </a:solidFill>
              <a:latin typeface="Times New Roman"/>
              <a:ea typeface="Times New Roman"/>
              <a:cs typeface="Times New Roman"/>
              <a:sym typeface="Times New Roman"/>
            </a:endParaRPr>
          </a:p>
          <a:p>
            <a:pPr indent="0" lvl="0" marL="0" rtl="0" algn="just">
              <a:lnSpc>
                <a:spcPct val="150000"/>
              </a:lnSpc>
              <a:spcBef>
                <a:spcPts val="800"/>
              </a:spcBef>
              <a:spcAft>
                <a:spcPts val="0"/>
              </a:spcAft>
              <a:buNone/>
            </a:pPr>
            <a:r>
              <a:t/>
            </a:r>
            <a:endParaRPr sz="1000">
              <a:solidFill>
                <a:schemeClr val="dk1"/>
              </a:solidFill>
              <a:latin typeface="Times New Roman"/>
              <a:ea typeface="Times New Roman"/>
              <a:cs typeface="Times New Roman"/>
              <a:sym typeface="Times New Roman"/>
            </a:endParaRPr>
          </a:p>
          <a:p>
            <a:pPr indent="0" lvl="0" marL="0" rtl="0" algn="just">
              <a:lnSpc>
                <a:spcPct val="150000"/>
              </a:lnSpc>
              <a:spcBef>
                <a:spcPts val="800"/>
              </a:spcBef>
              <a:spcAft>
                <a:spcPts val="800"/>
              </a:spcAft>
              <a:buNone/>
            </a:pPr>
            <a:r>
              <a:t/>
            </a:r>
            <a:endParaRPr sz="1000">
              <a:solidFill>
                <a:schemeClr val="dk1"/>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 name="Shape 42"/>
        <p:cNvGrpSpPr/>
        <p:nvPr/>
      </p:nvGrpSpPr>
      <p:grpSpPr>
        <a:xfrm>
          <a:off x="0" y="0"/>
          <a:ext cx="0" cy="0"/>
          <a:chOff x="0" y="0"/>
          <a:chExt cx="0" cy="0"/>
        </a:xfrm>
      </p:grpSpPr>
      <p:sp>
        <p:nvSpPr>
          <p:cNvPr id="43" name="Google Shape;43;p4"/>
          <p:cNvSpPr txBox="1"/>
          <p:nvPr>
            <p:ph idx="1" type="body"/>
          </p:nvPr>
        </p:nvSpPr>
        <p:spPr>
          <a:xfrm>
            <a:off x="395536" y="1484784"/>
            <a:ext cx="8568952" cy="4824536"/>
          </a:xfrm>
          <a:prstGeom prst="rect">
            <a:avLst/>
          </a:prstGeom>
          <a:noFill/>
          <a:ln>
            <a:noFill/>
          </a:ln>
        </p:spPr>
        <p:txBody>
          <a:bodyPr anchorCtr="0" anchor="t" bIns="45700" lIns="91425" spcFirstLastPara="1" rIns="91425" wrap="square" tIns="45700">
            <a:normAutofit/>
          </a:bodyPr>
          <a:lstStyle/>
          <a:p>
            <a:pPr indent="0" lvl="0" marL="457200" rtl="0" algn="l">
              <a:lnSpc>
                <a:spcPct val="90000"/>
              </a:lnSpc>
              <a:spcBef>
                <a:spcPts val="480"/>
              </a:spcBef>
              <a:spcAft>
                <a:spcPts val="0"/>
              </a:spcAft>
              <a:buNone/>
            </a:pPr>
            <a:r>
              <a:t/>
            </a:r>
            <a:endParaRPr/>
          </a:p>
          <a:p>
            <a:pPr indent="-190500" lvl="0" marL="342900" rtl="0" algn="l">
              <a:lnSpc>
                <a:spcPct val="90000"/>
              </a:lnSpc>
              <a:spcBef>
                <a:spcPts val="480"/>
              </a:spcBef>
              <a:spcAft>
                <a:spcPts val="0"/>
              </a:spcAft>
              <a:buClr>
                <a:srgbClr val="C00000"/>
              </a:buClr>
              <a:buSzPts val="2400"/>
              <a:buNone/>
            </a:pPr>
            <a:r>
              <a:t/>
            </a:r>
            <a:endParaRPr/>
          </a:p>
          <a:p>
            <a:pPr indent="-190500" lvl="0" marL="342900" rtl="0" algn="l">
              <a:lnSpc>
                <a:spcPct val="90000"/>
              </a:lnSpc>
              <a:spcBef>
                <a:spcPts val="480"/>
              </a:spcBef>
              <a:spcAft>
                <a:spcPts val="0"/>
              </a:spcAft>
              <a:buClr>
                <a:srgbClr val="C00000"/>
              </a:buClr>
              <a:buSzPts val="2400"/>
              <a:buNone/>
            </a:pPr>
            <a:r>
              <a:t/>
            </a:r>
            <a:endParaRPr/>
          </a:p>
        </p:txBody>
      </p:sp>
      <p:sp>
        <p:nvSpPr>
          <p:cNvPr id="44" name="Google Shape;44;p4"/>
          <p:cNvSpPr txBox="1"/>
          <p:nvPr/>
        </p:nvSpPr>
        <p:spPr>
          <a:xfrm>
            <a:off x="395536" y="515813"/>
            <a:ext cx="8568952" cy="75294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C00000"/>
              </a:buClr>
              <a:buSzPts val="4000"/>
              <a:buFont typeface="Arial"/>
              <a:buNone/>
            </a:pPr>
            <a:r>
              <a:rPr lang="en-US" sz="4000">
                <a:solidFill>
                  <a:schemeClr val="dk1"/>
                </a:solidFill>
                <a:latin typeface="Malgun Gothic"/>
                <a:ea typeface="Malgun Gothic"/>
                <a:cs typeface="Malgun Gothic"/>
                <a:sym typeface="Malgun Gothic"/>
              </a:rPr>
              <a:t>Introduction (1)</a:t>
            </a:r>
            <a:endParaRPr b="0" i="0" sz="4000" u="none" cap="none" strike="noStrike">
              <a:solidFill>
                <a:schemeClr val="dk1"/>
              </a:solidFill>
              <a:latin typeface="Malgun Gothic"/>
              <a:ea typeface="Malgun Gothic"/>
              <a:cs typeface="Malgun Gothic"/>
              <a:sym typeface="Malgun Gothic"/>
            </a:endParaRPr>
          </a:p>
        </p:txBody>
      </p:sp>
      <p:sp>
        <p:nvSpPr>
          <p:cNvPr id="45" name="Google Shape;45;p4"/>
          <p:cNvSpPr txBox="1"/>
          <p:nvPr/>
        </p:nvSpPr>
        <p:spPr>
          <a:xfrm>
            <a:off x="4474000" y="1305150"/>
            <a:ext cx="4172100" cy="574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a:latin typeface="Malgun Gothic"/>
                <a:ea typeface="Malgun Gothic"/>
                <a:cs typeface="Malgun Gothic"/>
                <a:sym typeface="Malgun Gothic"/>
              </a:rPr>
              <a:t>Use of Ultrasonic Test for Anesthesia of</a:t>
            </a:r>
            <a:endParaRPr>
              <a:latin typeface="Malgun Gothic"/>
              <a:ea typeface="Malgun Gothic"/>
              <a:cs typeface="Malgun Gothic"/>
              <a:sym typeface="Malgun Gothic"/>
            </a:endParaRPr>
          </a:p>
          <a:p>
            <a:pPr indent="0" lvl="0" marL="0" rtl="0" algn="ctr">
              <a:spcBef>
                <a:spcPts val="0"/>
              </a:spcBef>
              <a:spcAft>
                <a:spcPts val="0"/>
              </a:spcAft>
              <a:buNone/>
            </a:pPr>
            <a:r>
              <a:rPr lang="en-US">
                <a:latin typeface="Malgun Gothic"/>
                <a:ea typeface="Malgun Gothic"/>
                <a:cs typeface="Malgun Gothic"/>
                <a:sym typeface="Malgun Gothic"/>
              </a:rPr>
              <a:t> Upper Neural Guns</a:t>
            </a:r>
            <a:endParaRPr>
              <a:latin typeface="Malgun Gothic"/>
              <a:ea typeface="Malgun Gothic"/>
              <a:cs typeface="Malgun Gothic"/>
              <a:sym typeface="Malgun Gothic"/>
            </a:endParaRPr>
          </a:p>
        </p:txBody>
      </p:sp>
      <p:grpSp>
        <p:nvGrpSpPr>
          <p:cNvPr id="46" name="Google Shape;46;p4"/>
          <p:cNvGrpSpPr/>
          <p:nvPr/>
        </p:nvGrpSpPr>
        <p:grpSpPr>
          <a:xfrm>
            <a:off x="4474000" y="1916013"/>
            <a:ext cx="4172000" cy="2291725"/>
            <a:chOff x="4579825" y="3424750"/>
            <a:chExt cx="4172000" cy="2291725"/>
          </a:xfrm>
        </p:grpSpPr>
        <p:pic>
          <p:nvPicPr>
            <p:cNvPr id="47" name="Google Shape;47;p4"/>
            <p:cNvPicPr preferRelativeResize="0"/>
            <p:nvPr/>
          </p:nvPicPr>
          <p:blipFill>
            <a:blip r:embed="rId3">
              <a:alphaModFix/>
            </a:blip>
            <a:stretch>
              <a:fillRect/>
            </a:stretch>
          </p:blipFill>
          <p:spPr>
            <a:xfrm>
              <a:off x="4579825" y="3424750"/>
              <a:ext cx="4172000" cy="2291725"/>
            </a:xfrm>
            <a:prstGeom prst="rect">
              <a:avLst/>
            </a:prstGeom>
            <a:noFill/>
            <a:ln>
              <a:noFill/>
            </a:ln>
          </p:spPr>
        </p:pic>
        <p:pic>
          <p:nvPicPr>
            <p:cNvPr id="48" name="Google Shape;48;p4"/>
            <p:cNvPicPr preferRelativeResize="0"/>
            <p:nvPr/>
          </p:nvPicPr>
          <p:blipFill>
            <a:blip r:embed="rId4">
              <a:alphaModFix/>
            </a:blip>
            <a:stretch>
              <a:fillRect/>
            </a:stretch>
          </p:blipFill>
          <p:spPr>
            <a:xfrm>
              <a:off x="4907399" y="3424750"/>
              <a:ext cx="1707725" cy="1277625"/>
            </a:xfrm>
            <a:prstGeom prst="rect">
              <a:avLst/>
            </a:prstGeom>
            <a:noFill/>
            <a:ln>
              <a:noFill/>
            </a:ln>
          </p:spPr>
        </p:pic>
      </p:grpSp>
      <p:sp>
        <p:nvSpPr>
          <p:cNvPr id="49" name="Google Shape;49;p4"/>
          <p:cNvSpPr txBox="1"/>
          <p:nvPr/>
        </p:nvSpPr>
        <p:spPr>
          <a:xfrm>
            <a:off x="395525" y="5821475"/>
            <a:ext cx="6291000" cy="57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solidFill>
                  <a:schemeClr val="dk1"/>
                </a:solidFill>
                <a:latin typeface="Malgun Gothic"/>
                <a:ea typeface="Malgun Gothic"/>
                <a:cs typeface="Malgun Gothic"/>
                <a:sym typeface="Malgun Gothic"/>
              </a:rPr>
              <a:t>쓰임새 넓어진 초음파.. 수술 중 안보이는 암도 찾아내 -헬스조선 2014/12/03</a:t>
            </a:r>
            <a:endParaRPr>
              <a:latin typeface="Malgun Gothic"/>
              <a:ea typeface="Malgun Gothic"/>
              <a:cs typeface="Malgun Gothic"/>
              <a:sym typeface="Malgun Gothic"/>
            </a:endParaRPr>
          </a:p>
          <a:p>
            <a:pPr indent="0" lvl="0" marL="0" rtl="0" algn="l">
              <a:spcBef>
                <a:spcPts val="0"/>
              </a:spcBef>
              <a:spcAft>
                <a:spcPts val="0"/>
              </a:spcAft>
              <a:buNone/>
            </a:pPr>
            <a:r>
              <a:rPr lang="en-US">
                <a:latin typeface="Malgun Gothic"/>
                <a:ea typeface="Malgun Gothic"/>
                <a:cs typeface="Malgun Gothic"/>
                <a:sym typeface="Malgun Gothic"/>
              </a:rPr>
              <a:t>https://m.health.chosun.com/svc/news_view.html?contid=2014120202552</a:t>
            </a:r>
            <a:endParaRPr>
              <a:latin typeface="Malgun Gothic"/>
              <a:ea typeface="Malgun Gothic"/>
              <a:cs typeface="Malgun Gothic"/>
              <a:sym typeface="Malgun Gothic"/>
            </a:endParaRPr>
          </a:p>
        </p:txBody>
      </p:sp>
      <p:pic>
        <p:nvPicPr>
          <p:cNvPr id="50" name="Google Shape;50;p4"/>
          <p:cNvPicPr preferRelativeResize="0"/>
          <p:nvPr/>
        </p:nvPicPr>
        <p:blipFill>
          <a:blip r:embed="rId5">
            <a:alphaModFix/>
          </a:blip>
          <a:stretch>
            <a:fillRect/>
          </a:stretch>
        </p:blipFill>
        <p:spPr>
          <a:xfrm>
            <a:off x="471725" y="3328625"/>
            <a:ext cx="4572000" cy="24955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 name="Shape 54"/>
        <p:cNvGrpSpPr/>
        <p:nvPr/>
      </p:nvGrpSpPr>
      <p:grpSpPr>
        <a:xfrm>
          <a:off x="0" y="0"/>
          <a:ext cx="0" cy="0"/>
          <a:chOff x="0" y="0"/>
          <a:chExt cx="0" cy="0"/>
        </a:xfrm>
      </p:grpSpPr>
      <p:sp>
        <p:nvSpPr>
          <p:cNvPr id="55" name="Google Shape;55;ga8529afcb6_0_46"/>
          <p:cNvSpPr txBox="1"/>
          <p:nvPr>
            <p:ph idx="1" type="body"/>
          </p:nvPr>
        </p:nvSpPr>
        <p:spPr>
          <a:xfrm>
            <a:off x="395536" y="1484784"/>
            <a:ext cx="8568900" cy="4824600"/>
          </a:xfrm>
          <a:prstGeom prst="rect">
            <a:avLst/>
          </a:prstGeom>
          <a:noFill/>
          <a:ln>
            <a:noFill/>
          </a:ln>
        </p:spPr>
        <p:txBody>
          <a:bodyPr anchorCtr="0" anchor="t" bIns="45700" lIns="91425" spcFirstLastPara="1" rIns="91425" wrap="square" tIns="45700">
            <a:noAutofit/>
          </a:bodyPr>
          <a:lstStyle/>
          <a:p>
            <a:pPr indent="0" lvl="0" marL="457200" rtl="0" algn="l">
              <a:lnSpc>
                <a:spcPct val="90000"/>
              </a:lnSpc>
              <a:spcBef>
                <a:spcPts val="480"/>
              </a:spcBef>
              <a:spcAft>
                <a:spcPts val="0"/>
              </a:spcAft>
              <a:buNone/>
            </a:pPr>
            <a:r>
              <a:t/>
            </a:r>
            <a:endParaRPr/>
          </a:p>
          <a:p>
            <a:pPr indent="-190500" lvl="0" marL="342900" rtl="0" algn="l">
              <a:lnSpc>
                <a:spcPct val="90000"/>
              </a:lnSpc>
              <a:spcBef>
                <a:spcPts val="480"/>
              </a:spcBef>
              <a:spcAft>
                <a:spcPts val="0"/>
              </a:spcAft>
              <a:buClr>
                <a:srgbClr val="C00000"/>
              </a:buClr>
              <a:buSzPts val="2400"/>
              <a:buNone/>
            </a:pPr>
            <a:r>
              <a:t/>
            </a:r>
            <a:endParaRPr/>
          </a:p>
          <a:p>
            <a:pPr indent="-190500" lvl="0" marL="342900" rtl="0" algn="l">
              <a:lnSpc>
                <a:spcPct val="90000"/>
              </a:lnSpc>
              <a:spcBef>
                <a:spcPts val="480"/>
              </a:spcBef>
              <a:spcAft>
                <a:spcPts val="0"/>
              </a:spcAft>
              <a:buClr>
                <a:srgbClr val="C00000"/>
              </a:buClr>
              <a:buSzPts val="2400"/>
              <a:buNone/>
            </a:pPr>
            <a:r>
              <a:t/>
            </a:r>
            <a:endParaRPr/>
          </a:p>
        </p:txBody>
      </p:sp>
      <p:sp>
        <p:nvSpPr>
          <p:cNvPr id="56" name="Google Shape;56;ga8529afcb6_0_46"/>
          <p:cNvSpPr txBox="1"/>
          <p:nvPr/>
        </p:nvSpPr>
        <p:spPr>
          <a:xfrm>
            <a:off x="395536" y="515813"/>
            <a:ext cx="8568900" cy="7530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C00000"/>
              </a:buClr>
              <a:buSzPts val="4000"/>
              <a:buFont typeface="Arial"/>
              <a:buNone/>
            </a:pPr>
            <a:r>
              <a:rPr lang="en-US" sz="4000">
                <a:solidFill>
                  <a:schemeClr val="dk1"/>
                </a:solidFill>
                <a:latin typeface="Malgun Gothic"/>
                <a:ea typeface="Malgun Gothic"/>
                <a:cs typeface="Malgun Gothic"/>
                <a:sym typeface="Malgun Gothic"/>
              </a:rPr>
              <a:t>Introduction (2)</a:t>
            </a:r>
            <a:endParaRPr b="0" i="0" sz="4000" u="none" cap="none" strike="noStrike">
              <a:solidFill>
                <a:schemeClr val="dk1"/>
              </a:solidFill>
              <a:latin typeface="Malgun Gothic"/>
              <a:ea typeface="Malgun Gothic"/>
              <a:cs typeface="Malgun Gothic"/>
              <a:sym typeface="Malgun Gothic"/>
            </a:endParaRPr>
          </a:p>
        </p:txBody>
      </p:sp>
      <p:pic>
        <p:nvPicPr>
          <p:cNvPr id="57" name="Google Shape;57;ga8529afcb6_0_46"/>
          <p:cNvPicPr preferRelativeResize="0"/>
          <p:nvPr/>
        </p:nvPicPr>
        <p:blipFill>
          <a:blip r:embed="rId3">
            <a:alphaModFix/>
          </a:blip>
          <a:stretch>
            <a:fillRect/>
          </a:stretch>
        </p:blipFill>
        <p:spPr>
          <a:xfrm>
            <a:off x="163238" y="1470537"/>
            <a:ext cx="8817525" cy="3916925"/>
          </a:xfrm>
          <a:prstGeom prst="rect">
            <a:avLst/>
          </a:prstGeom>
          <a:noFill/>
          <a:ln>
            <a:noFill/>
          </a:ln>
        </p:spPr>
      </p:pic>
      <p:cxnSp>
        <p:nvCxnSpPr>
          <p:cNvPr id="58" name="Google Shape;58;ga8529afcb6_0_46"/>
          <p:cNvCxnSpPr/>
          <p:nvPr/>
        </p:nvCxnSpPr>
        <p:spPr>
          <a:xfrm flipH="1" rot="10800000">
            <a:off x="6986600" y="3543200"/>
            <a:ext cx="1957200" cy="14400"/>
          </a:xfrm>
          <a:prstGeom prst="straightConnector1">
            <a:avLst/>
          </a:prstGeom>
          <a:noFill/>
          <a:ln cap="flat" cmpd="sng" w="28575">
            <a:solidFill>
              <a:srgbClr val="FF0000"/>
            </a:solidFill>
            <a:prstDash val="solid"/>
            <a:round/>
            <a:headEnd len="med" w="med" type="none"/>
            <a:tailEnd len="med" w="med" type="none"/>
          </a:ln>
        </p:spPr>
      </p:cxnSp>
      <p:cxnSp>
        <p:nvCxnSpPr>
          <p:cNvPr id="59" name="Google Shape;59;ga8529afcb6_0_46"/>
          <p:cNvCxnSpPr/>
          <p:nvPr/>
        </p:nvCxnSpPr>
        <p:spPr>
          <a:xfrm>
            <a:off x="223850" y="3810000"/>
            <a:ext cx="133500" cy="0"/>
          </a:xfrm>
          <a:prstGeom prst="straightConnector1">
            <a:avLst/>
          </a:prstGeom>
          <a:noFill/>
          <a:ln cap="flat" cmpd="sng" w="28575">
            <a:solidFill>
              <a:srgbClr val="FF0000"/>
            </a:solidFill>
            <a:prstDash val="solid"/>
            <a:round/>
            <a:headEnd len="med" w="med" type="none"/>
            <a:tailEnd len="med" w="med" type="none"/>
          </a:ln>
        </p:spPr>
      </p:cxnSp>
      <p:cxnSp>
        <p:nvCxnSpPr>
          <p:cNvPr id="60" name="Google Shape;60;ga8529afcb6_0_46"/>
          <p:cNvCxnSpPr/>
          <p:nvPr/>
        </p:nvCxnSpPr>
        <p:spPr>
          <a:xfrm>
            <a:off x="5867400" y="5110175"/>
            <a:ext cx="3076500" cy="0"/>
          </a:xfrm>
          <a:prstGeom prst="straightConnector1">
            <a:avLst/>
          </a:prstGeom>
          <a:noFill/>
          <a:ln cap="flat" cmpd="sng" w="28575">
            <a:solidFill>
              <a:srgbClr val="FF0000"/>
            </a:solidFill>
            <a:prstDash val="solid"/>
            <a:round/>
            <a:headEnd len="med" w="med" type="none"/>
            <a:tailEnd len="med" w="med" type="none"/>
          </a:ln>
        </p:spPr>
      </p:cxnSp>
      <p:cxnSp>
        <p:nvCxnSpPr>
          <p:cNvPr id="61" name="Google Shape;61;ga8529afcb6_0_46"/>
          <p:cNvCxnSpPr/>
          <p:nvPr/>
        </p:nvCxnSpPr>
        <p:spPr>
          <a:xfrm>
            <a:off x="281150" y="5387450"/>
            <a:ext cx="1476300" cy="0"/>
          </a:xfrm>
          <a:prstGeom prst="straightConnector1">
            <a:avLst/>
          </a:prstGeom>
          <a:noFill/>
          <a:ln cap="flat" cmpd="sng" w="28575">
            <a:solidFill>
              <a:srgbClr val="FF0000"/>
            </a:solidFill>
            <a:prstDash val="solid"/>
            <a:round/>
            <a:headEnd len="med" w="med" type="none"/>
            <a:tailEnd len="med" w="med" type="none"/>
          </a:ln>
        </p:spPr>
      </p:cxnSp>
      <p:grpSp>
        <p:nvGrpSpPr>
          <p:cNvPr id="62" name="Google Shape;62;ga8529afcb6_0_46"/>
          <p:cNvGrpSpPr/>
          <p:nvPr/>
        </p:nvGrpSpPr>
        <p:grpSpPr>
          <a:xfrm>
            <a:off x="163250" y="2474274"/>
            <a:ext cx="8817499" cy="3259790"/>
            <a:chOff x="163250" y="2474274"/>
            <a:chExt cx="8817499" cy="3259790"/>
          </a:xfrm>
        </p:grpSpPr>
        <p:pic>
          <p:nvPicPr>
            <p:cNvPr id="63" name="Google Shape;63;ga8529afcb6_0_46"/>
            <p:cNvPicPr preferRelativeResize="0"/>
            <p:nvPr/>
          </p:nvPicPr>
          <p:blipFill>
            <a:blip r:embed="rId4">
              <a:alphaModFix/>
            </a:blip>
            <a:stretch>
              <a:fillRect/>
            </a:stretch>
          </p:blipFill>
          <p:spPr>
            <a:xfrm>
              <a:off x="163250" y="2474274"/>
              <a:ext cx="8817499" cy="3259790"/>
            </a:xfrm>
            <a:prstGeom prst="rect">
              <a:avLst/>
            </a:prstGeom>
            <a:noFill/>
            <a:ln>
              <a:noFill/>
            </a:ln>
          </p:spPr>
        </p:pic>
        <p:cxnSp>
          <p:nvCxnSpPr>
            <p:cNvPr id="64" name="Google Shape;64;ga8529afcb6_0_46"/>
            <p:cNvCxnSpPr/>
            <p:nvPr/>
          </p:nvCxnSpPr>
          <p:spPr>
            <a:xfrm>
              <a:off x="257175" y="2800350"/>
              <a:ext cx="1800300" cy="0"/>
            </a:xfrm>
            <a:prstGeom prst="straightConnector1">
              <a:avLst/>
            </a:prstGeom>
            <a:noFill/>
            <a:ln cap="flat" cmpd="sng" w="38100">
              <a:solidFill>
                <a:srgbClr val="FF0000"/>
              </a:solidFill>
              <a:prstDash val="solid"/>
              <a:round/>
              <a:headEnd len="med" w="med" type="none"/>
              <a:tailEnd len="med" w="med" type="none"/>
            </a:ln>
          </p:spPr>
        </p:cxn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2"/>
                                        </p:tgtEl>
                                        <p:attrNameLst>
                                          <p:attrName>style.visibility</p:attrName>
                                        </p:attrNameLst>
                                      </p:cBhvr>
                                      <p:to>
                                        <p:strVal val="visible"/>
                                      </p:to>
                                    </p:set>
                                    <p:animEffect filter="fade" transition="in">
                                      <p:cBhvr>
                                        <p:cTn dur="1000"/>
                                        <p:tgtEl>
                                          <p:spTgt spid="6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ga8529afcb6_0_65"/>
          <p:cNvSpPr txBox="1"/>
          <p:nvPr>
            <p:ph idx="1" type="body"/>
          </p:nvPr>
        </p:nvSpPr>
        <p:spPr>
          <a:xfrm>
            <a:off x="395536" y="1484784"/>
            <a:ext cx="8568900" cy="4824600"/>
          </a:xfrm>
          <a:prstGeom prst="rect">
            <a:avLst/>
          </a:prstGeom>
          <a:noFill/>
          <a:ln>
            <a:noFill/>
          </a:ln>
        </p:spPr>
        <p:txBody>
          <a:bodyPr anchorCtr="0" anchor="t" bIns="45700" lIns="91425" spcFirstLastPara="1" rIns="91425" wrap="square" tIns="45700">
            <a:noAutofit/>
          </a:bodyPr>
          <a:lstStyle/>
          <a:p>
            <a:pPr indent="0" lvl="0" marL="457200" rtl="0" algn="l">
              <a:lnSpc>
                <a:spcPct val="90000"/>
              </a:lnSpc>
              <a:spcBef>
                <a:spcPts val="480"/>
              </a:spcBef>
              <a:spcAft>
                <a:spcPts val="0"/>
              </a:spcAft>
              <a:buNone/>
            </a:pPr>
            <a:r>
              <a:t/>
            </a:r>
            <a:endParaRPr/>
          </a:p>
          <a:p>
            <a:pPr indent="-190500" lvl="0" marL="342900" rtl="0" algn="l">
              <a:lnSpc>
                <a:spcPct val="90000"/>
              </a:lnSpc>
              <a:spcBef>
                <a:spcPts val="480"/>
              </a:spcBef>
              <a:spcAft>
                <a:spcPts val="0"/>
              </a:spcAft>
              <a:buClr>
                <a:srgbClr val="C00000"/>
              </a:buClr>
              <a:buSzPts val="2400"/>
              <a:buNone/>
            </a:pPr>
            <a:r>
              <a:t/>
            </a:r>
            <a:endParaRPr/>
          </a:p>
          <a:p>
            <a:pPr indent="-190500" lvl="0" marL="342900" rtl="0" algn="l">
              <a:lnSpc>
                <a:spcPct val="90000"/>
              </a:lnSpc>
              <a:spcBef>
                <a:spcPts val="480"/>
              </a:spcBef>
              <a:spcAft>
                <a:spcPts val="0"/>
              </a:spcAft>
              <a:buClr>
                <a:srgbClr val="C00000"/>
              </a:buClr>
              <a:buSzPts val="2400"/>
              <a:buNone/>
            </a:pPr>
            <a:r>
              <a:t/>
            </a:r>
            <a:endParaRPr/>
          </a:p>
        </p:txBody>
      </p:sp>
      <p:sp>
        <p:nvSpPr>
          <p:cNvPr id="70" name="Google Shape;70;ga8529afcb6_0_65"/>
          <p:cNvSpPr txBox="1"/>
          <p:nvPr/>
        </p:nvSpPr>
        <p:spPr>
          <a:xfrm>
            <a:off x="395536" y="515813"/>
            <a:ext cx="8568900" cy="7530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C00000"/>
              </a:buClr>
              <a:buSzPts val="4000"/>
              <a:buFont typeface="Arial"/>
              <a:buNone/>
            </a:pPr>
            <a:r>
              <a:rPr lang="en-US" sz="4000">
                <a:solidFill>
                  <a:schemeClr val="dk1"/>
                </a:solidFill>
                <a:latin typeface="Malgun Gothic"/>
                <a:ea typeface="Malgun Gothic"/>
                <a:cs typeface="Malgun Gothic"/>
                <a:sym typeface="Malgun Gothic"/>
              </a:rPr>
              <a:t>Introduction (3)</a:t>
            </a:r>
            <a:endParaRPr b="0" i="0" sz="4000" u="none" cap="none" strike="noStrike">
              <a:solidFill>
                <a:schemeClr val="dk1"/>
              </a:solidFill>
              <a:latin typeface="Malgun Gothic"/>
              <a:ea typeface="Malgun Gothic"/>
              <a:cs typeface="Malgun Gothic"/>
              <a:sym typeface="Malgun Gothic"/>
            </a:endParaRPr>
          </a:p>
        </p:txBody>
      </p:sp>
      <p:pic>
        <p:nvPicPr>
          <p:cNvPr id="71" name="Google Shape;71;ga8529afcb6_0_65"/>
          <p:cNvPicPr preferRelativeResize="0"/>
          <p:nvPr/>
        </p:nvPicPr>
        <p:blipFill>
          <a:blip r:embed="rId3">
            <a:alphaModFix/>
          </a:blip>
          <a:stretch>
            <a:fillRect/>
          </a:stretch>
        </p:blipFill>
        <p:spPr>
          <a:xfrm>
            <a:off x="640600" y="1268825"/>
            <a:ext cx="7903325" cy="4719849"/>
          </a:xfrm>
          <a:prstGeom prst="rect">
            <a:avLst/>
          </a:prstGeom>
          <a:noFill/>
          <a:ln>
            <a:noFill/>
          </a:ln>
        </p:spPr>
      </p:pic>
      <p:sp>
        <p:nvSpPr>
          <p:cNvPr id="72" name="Google Shape;72;ga8529afcb6_0_65"/>
          <p:cNvSpPr txBox="1"/>
          <p:nvPr/>
        </p:nvSpPr>
        <p:spPr>
          <a:xfrm>
            <a:off x="858275" y="5917275"/>
            <a:ext cx="4871400" cy="39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latin typeface="Malgun Gothic"/>
                <a:ea typeface="Malgun Gothic"/>
                <a:cs typeface="Malgun Gothic"/>
                <a:sym typeface="Malgun Gothic"/>
              </a:rPr>
              <a:t>Segmentation Uncertainty map from Bayesian SegNet</a:t>
            </a:r>
            <a:endParaRPr>
              <a:latin typeface="Malgun Gothic"/>
              <a:ea typeface="Malgun Gothic"/>
              <a:cs typeface="Malgun Gothic"/>
              <a:sym typeface="Malgun Gothic"/>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ga8529afcb6_0_2"/>
          <p:cNvSpPr txBox="1"/>
          <p:nvPr>
            <p:ph idx="1" type="body"/>
          </p:nvPr>
        </p:nvSpPr>
        <p:spPr>
          <a:xfrm>
            <a:off x="395536" y="1412776"/>
            <a:ext cx="8568900" cy="4929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2400"/>
              <a:buNone/>
            </a:pPr>
            <a:r>
              <a:t/>
            </a:r>
            <a:endParaRPr/>
          </a:p>
          <a:p>
            <a:pPr indent="-342900" lvl="0" marL="342900" rtl="0" algn="l">
              <a:lnSpc>
                <a:spcPct val="100000"/>
              </a:lnSpc>
              <a:spcBef>
                <a:spcPts val="480"/>
              </a:spcBef>
              <a:spcAft>
                <a:spcPts val="0"/>
              </a:spcAft>
              <a:buClr>
                <a:srgbClr val="C00000"/>
              </a:buClr>
              <a:buSzPts val="2400"/>
              <a:buChar char="•"/>
            </a:pPr>
            <a:r>
              <a:rPr lang="en-US"/>
              <a:t>Brachial plexus</a:t>
            </a:r>
            <a:endParaRPr/>
          </a:p>
          <a:p>
            <a:pPr indent="-190500" lvl="0" marL="342900" rtl="0" algn="l">
              <a:lnSpc>
                <a:spcPct val="100000"/>
              </a:lnSpc>
              <a:spcBef>
                <a:spcPts val="480"/>
              </a:spcBef>
              <a:spcAft>
                <a:spcPts val="0"/>
              </a:spcAft>
              <a:buClr>
                <a:srgbClr val="C00000"/>
              </a:buClr>
              <a:buSzPts val="2400"/>
              <a:buNone/>
            </a:pPr>
            <a:r>
              <a:t/>
            </a:r>
            <a:endParaRPr/>
          </a:p>
          <a:p>
            <a:pPr indent="-342900" lvl="0" marL="342900" rtl="0" algn="l">
              <a:lnSpc>
                <a:spcPct val="100000"/>
              </a:lnSpc>
              <a:spcBef>
                <a:spcPts val="480"/>
              </a:spcBef>
              <a:spcAft>
                <a:spcPts val="0"/>
              </a:spcAft>
              <a:buClr>
                <a:srgbClr val="C00000"/>
              </a:buClr>
              <a:buSzPts val="2400"/>
              <a:buChar char="•"/>
            </a:pPr>
            <a:r>
              <a:rPr lang="en-US"/>
              <a:t>5,635 pair train image with masks &amp; 5,508 single test image (no masks)</a:t>
            </a:r>
            <a:endParaRPr/>
          </a:p>
          <a:p>
            <a:pPr indent="-190500" lvl="0" marL="342900" rtl="0" algn="l">
              <a:lnSpc>
                <a:spcPct val="100000"/>
              </a:lnSpc>
              <a:spcBef>
                <a:spcPts val="480"/>
              </a:spcBef>
              <a:spcAft>
                <a:spcPts val="0"/>
              </a:spcAft>
              <a:buClr>
                <a:srgbClr val="C00000"/>
              </a:buClr>
              <a:buSzPts val="2400"/>
              <a:buNone/>
            </a:pPr>
            <a:r>
              <a:t/>
            </a:r>
            <a:endParaRPr/>
          </a:p>
          <a:p>
            <a:pPr indent="-342900" lvl="0" marL="342900" rtl="0" algn="l">
              <a:lnSpc>
                <a:spcPct val="100000"/>
              </a:lnSpc>
              <a:spcBef>
                <a:spcPts val="480"/>
              </a:spcBef>
              <a:spcAft>
                <a:spcPts val="0"/>
              </a:spcAft>
              <a:buClr>
                <a:srgbClr val="C00000"/>
              </a:buClr>
              <a:buSzPts val="2400"/>
              <a:buChar char="•"/>
            </a:pPr>
            <a:r>
              <a:rPr lang="en-US"/>
              <a:t>Reduce missing data, and then remain 2,323 pair training set </a:t>
            </a:r>
            <a:endParaRPr/>
          </a:p>
          <a:p>
            <a:pPr indent="-190500" lvl="0" marL="342900" rtl="0" algn="l">
              <a:lnSpc>
                <a:spcPct val="100000"/>
              </a:lnSpc>
              <a:spcBef>
                <a:spcPts val="480"/>
              </a:spcBef>
              <a:spcAft>
                <a:spcPts val="0"/>
              </a:spcAft>
              <a:buClr>
                <a:srgbClr val="C00000"/>
              </a:buClr>
              <a:buSzPts val="2400"/>
              <a:buNone/>
            </a:pPr>
            <a:r>
              <a:t/>
            </a:r>
            <a:endParaRPr/>
          </a:p>
          <a:p>
            <a:pPr indent="-342900" lvl="0" marL="342900" rtl="0" algn="l">
              <a:lnSpc>
                <a:spcPct val="100000"/>
              </a:lnSpc>
              <a:spcBef>
                <a:spcPts val="480"/>
              </a:spcBef>
              <a:spcAft>
                <a:spcPts val="0"/>
              </a:spcAft>
              <a:buClr>
                <a:srgbClr val="C00000"/>
              </a:buClr>
              <a:buSzPts val="2400"/>
              <a:buChar char="•"/>
            </a:pPr>
            <a:r>
              <a:rPr lang="en-US"/>
              <a:t>Image size : 1x420x580 with gray scale</a:t>
            </a:r>
            <a:endParaRPr/>
          </a:p>
          <a:p>
            <a:pPr indent="-190500" lvl="0" marL="342900" rtl="0" algn="l">
              <a:lnSpc>
                <a:spcPct val="100000"/>
              </a:lnSpc>
              <a:spcBef>
                <a:spcPts val="480"/>
              </a:spcBef>
              <a:spcAft>
                <a:spcPts val="0"/>
              </a:spcAft>
              <a:buClr>
                <a:srgbClr val="C00000"/>
              </a:buClr>
              <a:buSzPts val="2400"/>
              <a:buNone/>
            </a:pPr>
            <a:r>
              <a:t/>
            </a:r>
            <a:endParaRPr/>
          </a:p>
          <a:p>
            <a:pPr indent="-190500" lvl="0" marL="342900" rtl="0" algn="l">
              <a:lnSpc>
                <a:spcPct val="100000"/>
              </a:lnSpc>
              <a:spcBef>
                <a:spcPts val="480"/>
              </a:spcBef>
              <a:spcAft>
                <a:spcPts val="0"/>
              </a:spcAft>
              <a:buClr>
                <a:srgbClr val="C00000"/>
              </a:buClr>
              <a:buSzPts val="2400"/>
              <a:buNone/>
            </a:pPr>
            <a:r>
              <a:t/>
            </a:r>
            <a:endParaRPr/>
          </a:p>
        </p:txBody>
      </p:sp>
      <p:sp>
        <p:nvSpPr>
          <p:cNvPr id="78" name="Google Shape;78;ga8529afcb6_0_2"/>
          <p:cNvSpPr txBox="1"/>
          <p:nvPr/>
        </p:nvSpPr>
        <p:spPr>
          <a:xfrm>
            <a:off x="395536" y="515813"/>
            <a:ext cx="8568900" cy="7530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C00000"/>
              </a:buClr>
              <a:buSzPts val="4000"/>
              <a:buFont typeface="Arial"/>
              <a:buNone/>
            </a:pPr>
            <a:r>
              <a:rPr b="0" i="0" lang="en-US" sz="4000" u="none" cap="none" strike="noStrike">
                <a:solidFill>
                  <a:schemeClr val="dk1"/>
                </a:solidFill>
                <a:latin typeface="Malgun Gothic"/>
                <a:ea typeface="Malgun Gothic"/>
                <a:cs typeface="Malgun Gothic"/>
                <a:sym typeface="Malgun Gothic"/>
              </a:rPr>
              <a:t>Datasets </a:t>
            </a:r>
            <a:r>
              <a:rPr lang="en-US" sz="4000">
                <a:solidFill>
                  <a:schemeClr val="dk1"/>
                </a:solidFill>
                <a:latin typeface="Malgun Gothic"/>
                <a:ea typeface="Malgun Gothic"/>
                <a:cs typeface="Malgun Gothic"/>
                <a:sym typeface="Malgun Gothic"/>
              </a:rPr>
              <a:t>(1)</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3"/>
          <p:cNvSpPr txBox="1"/>
          <p:nvPr>
            <p:ph idx="1" type="body"/>
          </p:nvPr>
        </p:nvSpPr>
        <p:spPr>
          <a:xfrm>
            <a:off x="395536" y="1484784"/>
            <a:ext cx="8568952" cy="4824536"/>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rgbClr val="C00000"/>
              </a:buClr>
              <a:buSzPts val="2400"/>
              <a:buFont typeface="Malgun Gothic"/>
              <a:buChar char="•"/>
            </a:pPr>
            <a:r>
              <a:rPr lang="en-US"/>
              <a:t>BP begins near the neck and controls the movement and senses of the upper extremities, including shoulders, upper limbs, forearms and hands.</a:t>
            </a:r>
            <a:endParaRPr/>
          </a:p>
        </p:txBody>
      </p:sp>
      <p:sp>
        <p:nvSpPr>
          <p:cNvPr id="84" name="Google Shape;84;p3"/>
          <p:cNvSpPr txBox="1"/>
          <p:nvPr/>
        </p:nvSpPr>
        <p:spPr>
          <a:xfrm>
            <a:off x="395536" y="515813"/>
            <a:ext cx="8568952" cy="75294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C00000"/>
              </a:buClr>
              <a:buSzPts val="4000"/>
              <a:buFont typeface="Arial"/>
              <a:buNone/>
            </a:pPr>
            <a:r>
              <a:rPr lang="en-US" sz="4000">
                <a:solidFill>
                  <a:schemeClr val="dk1"/>
                </a:solidFill>
                <a:latin typeface="Malgun Gothic"/>
                <a:ea typeface="Malgun Gothic"/>
                <a:cs typeface="Malgun Gothic"/>
                <a:sym typeface="Malgun Gothic"/>
              </a:rPr>
              <a:t>Datasets (2)</a:t>
            </a:r>
            <a:endParaRPr b="0" i="0" sz="4000" u="none" cap="none" strike="noStrike">
              <a:solidFill>
                <a:schemeClr val="dk1"/>
              </a:solidFill>
              <a:latin typeface="Malgun Gothic"/>
              <a:ea typeface="Malgun Gothic"/>
              <a:cs typeface="Malgun Gothic"/>
              <a:sym typeface="Malgun Gothic"/>
            </a:endParaRPr>
          </a:p>
        </p:txBody>
      </p:sp>
      <p:pic>
        <p:nvPicPr>
          <p:cNvPr id="85" name="Google Shape;85;p3"/>
          <p:cNvPicPr preferRelativeResize="0"/>
          <p:nvPr/>
        </p:nvPicPr>
        <p:blipFill rotWithShape="1">
          <a:blip r:embed="rId3">
            <a:alphaModFix/>
          </a:blip>
          <a:srcRect b="0" l="0" r="0" t="0"/>
          <a:stretch/>
        </p:blipFill>
        <p:spPr>
          <a:xfrm>
            <a:off x="185750" y="2814650"/>
            <a:ext cx="4857750" cy="3391825"/>
          </a:xfrm>
          <a:prstGeom prst="rect">
            <a:avLst/>
          </a:prstGeom>
          <a:noFill/>
          <a:ln>
            <a:noFill/>
          </a:ln>
        </p:spPr>
      </p:pic>
      <p:pic>
        <p:nvPicPr>
          <p:cNvPr descr="부천자생]팔이 쩌릿 찌릿 아픈. 상완신경총 포착에 대해서 ARABOZA. : 네이버 블로그" id="86" name="Google Shape;86;p3"/>
          <p:cNvPicPr preferRelativeResize="0"/>
          <p:nvPr/>
        </p:nvPicPr>
        <p:blipFill rotWithShape="1">
          <a:blip r:embed="rId4">
            <a:alphaModFix/>
          </a:blip>
          <a:srcRect b="0" l="0" r="0" t="0"/>
          <a:stretch/>
        </p:blipFill>
        <p:spPr>
          <a:xfrm>
            <a:off x="4672025" y="2814650"/>
            <a:ext cx="4292475" cy="32786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5"/>
          <p:cNvSpPr txBox="1"/>
          <p:nvPr/>
        </p:nvSpPr>
        <p:spPr>
          <a:xfrm>
            <a:off x="395536" y="515813"/>
            <a:ext cx="8568952" cy="75294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C00000"/>
              </a:buClr>
              <a:buSzPts val="4000"/>
              <a:buFont typeface="Arial"/>
              <a:buNone/>
            </a:pPr>
            <a:r>
              <a:rPr b="0" i="0" lang="en-US" sz="4000" u="none" cap="none" strike="noStrike">
                <a:solidFill>
                  <a:schemeClr val="dk1"/>
                </a:solidFill>
                <a:latin typeface="Malgun Gothic"/>
                <a:ea typeface="Malgun Gothic"/>
                <a:cs typeface="Malgun Gothic"/>
                <a:sym typeface="Malgun Gothic"/>
              </a:rPr>
              <a:t>Datasets (3)</a:t>
            </a:r>
            <a:endParaRPr b="0" i="0" sz="4000" u="none" cap="none" strike="noStrike">
              <a:solidFill>
                <a:schemeClr val="dk1"/>
              </a:solidFill>
              <a:latin typeface="Malgun Gothic"/>
              <a:ea typeface="Malgun Gothic"/>
              <a:cs typeface="Malgun Gothic"/>
              <a:sym typeface="Malgun Gothic"/>
            </a:endParaRPr>
          </a:p>
        </p:txBody>
      </p:sp>
      <p:sp>
        <p:nvSpPr>
          <p:cNvPr id="92" name="Google Shape;92;p5"/>
          <p:cNvSpPr txBox="1"/>
          <p:nvPr/>
        </p:nvSpPr>
        <p:spPr>
          <a:xfrm>
            <a:off x="1784356" y="6281426"/>
            <a:ext cx="1437007" cy="322576"/>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C00000"/>
              </a:buClr>
              <a:buSzPts val="1500"/>
              <a:buFont typeface="Arial"/>
              <a:buNone/>
            </a:pPr>
            <a:r>
              <a:rPr lang="en-US" sz="1500">
                <a:solidFill>
                  <a:schemeClr val="dk1"/>
                </a:solidFill>
                <a:latin typeface="Malgun Gothic"/>
                <a:ea typeface="Malgun Gothic"/>
                <a:cs typeface="Malgun Gothic"/>
                <a:sym typeface="Malgun Gothic"/>
              </a:rPr>
              <a:t>Image</a:t>
            </a:r>
            <a:endParaRPr b="0" i="0" sz="1500" u="none" cap="none" strike="noStrike">
              <a:solidFill>
                <a:schemeClr val="dk1"/>
              </a:solidFill>
              <a:latin typeface="Malgun Gothic"/>
              <a:ea typeface="Malgun Gothic"/>
              <a:cs typeface="Malgun Gothic"/>
              <a:sym typeface="Malgun Gothic"/>
            </a:endParaRPr>
          </a:p>
        </p:txBody>
      </p:sp>
      <p:sp>
        <p:nvSpPr>
          <p:cNvPr id="93" name="Google Shape;93;p5"/>
          <p:cNvSpPr txBox="1"/>
          <p:nvPr/>
        </p:nvSpPr>
        <p:spPr>
          <a:xfrm>
            <a:off x="5959920" y="6255564"/>
            <a:ext cx="1437007" cy="322576"/>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C00000"/>
              </a:buClr>
              <a:buSzPts val="1500"/>
              <a:buFont typeface="Arial"/>
              <a:buNone/>
            </a:pPr>
            <a:r>
              <a:rPr lang="en-US" sz="1500">
                <a:solidFill>
                  <a:schemeClr val="dk1"/>
                </a:solidFill>
                <a:latin typeface="Malgun Gothic"/>
                <a:ea typeface="Malgun Gothic"/>
                <a:cs typeface="Malgun Gothic"/>
                <a:sym typeface="Malgun Gothic"/>
              </a:rPr>
              <a:t>Label</a:t>
            </a:r>
            <a:endParaRPr b="0" i="0" sz="1500" u="none" cap="none" strike="noStrike">
              <a:solidFill>
                <a:schemeClr val="dk1"/>
              </a:solidFill>
              <a:latin typeface="Malgun Gothic"/>
              <a:ea typeface="Malgun Gothic"/>
              <a:cs typeface="Malgun Gothic"/>
              <a:sym typeface="Malgun Gothic"/>
            </a:endParaRPr>
          </a:p>
        </p:txBody>
      </p:sp>
      <p:pic>
        <p:nvPicPr>
          <p:cNvPr id="94" name="Google Shape;94;p5"/>
          <p:cNvPicPr preferRelativeResize="0"/>
          <p:nvPr/>
        </p:nvPicPr>
        <p:blipFill rotWithShape="1">
          <a:blip r:embed="rId3">
            <a:alphaModFix/>
          </a:blip>
          <a:srcRect b="0" l="0" r="0" t="0"/>
          <a:stretch/>
        </p:blipFill>
        <p:spPr>
          <a:xfrm>
            <a:off x="5105867" y="4034584"/>
            <a:ext cx="3146914" cy="2278800"/>
          </a:xfrm>
          <a:prstGeom prst="rect">
            <a:avLst/>
          </a:prstGeom>
          <a:noFill/>
          <a:ln>
            <a:noFill/>
          </a:ln>
        </p:spPr>
      </p:pic>
      <p:sp>
        <p:nvSpPr>
          <p:cNvPr id="95" name="Google Shape;95;p5"/>
          <p:cNvSpPr txBox="1"/>
          <p:nvPr/>
        </p:nvSpPr>
        <p:spPr>
          <a:xfrm>
            <a:off x="1784355" y="3531581"/>
            <a:ext cx="1437007" cy="322576"/>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C00000"/>
              </a:buClr>
              <a:buSzPts val="1500"/>
              <a:buFont typeface="Arial"/>
              <a:buNone/>
            </a:pPr>
            <a:r>
              <a:rPr lang="en-US" sz="1500">
                <a:solidFill>
                  <a:schemeClr val="dk1"/>
                </a:solidFill>
                <a:latin typeface="Malgun Gothic"/>
                <a:ea typeface="Malgun Gothic"/>
                <a:cs typeface="Malgun Gothic"/>
                <a:sym typeface="Malgun Gothic"/>
              </a:rPr>
              <a:t>Image</a:t>
            </a:r>
            <a:endParaRPr b="0" i="0" sz="1500" u="none" cap="none" strike="noStrike">
              <a:solidFill>
                <a:schemeClr val="dk1"/>
              </a:solidFill>
              <a:latin typeface="Malgun Gothic"/>
              <a:ea typeface="Malgun Gothic"/>
              <a:cs typeface="Malgun Gothic"/>
              <a:sym typeface="Malgun Gothic"/>
            </a:endParaRPr>
          </a:p>
        </p:txBody>
      </p:sp>
      <p:sp>
        <p:nvSpPr>
          <p:cNvPr id="96" name="Google Shape;96;p5"/>
          <p:cNvSpPr txBox="1"/>
          <p:nvPr/>
        </p:nvSpPr>
        <p:spPr>
          <a:xfrm>
            <a:off x="5959920" y="3536875"/>
            <a:ext cx="1437007" cy="322576"/>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C00000"/>
              </a:buClr>
              <a:buSzPts val="1500"/>
              <a:buFont typeface="Arial"/>
              <a:buNone/>
            </a:pPr>
            <a:r>
              <a:rPr lang="en-US" sz="1500">
                <a:solidFill>
                  <a:schemeClr val="dk1"/>
                </a:solidFill>
                <a:latin typeface="Malgun Gothic"/>
                <a:ea typeface="Malgun Gothic"/>
                <a:cs typeface="Malgun Gothic"/>
                <a:sym typeface="Malgun Gothic"/>
              </a:rPr>
              <a:t>Label</a:t>
            </a:r>
            <a:endParaRPr b="0" i="0" sz="1500" u="none" cap="none" strike="noStrike">
              <a:solidFill>
                <a:schemeClr val="dk1"/>
              </a:solidFill>
              <a:latin typeface="Malgun Gothic"/>
              <a:ea typeface="Malgun Gothic"/>
              <a:cs typeface="Malgun Gothic"/>
              <a:sym typeface="Malgun Gothic"/>
            </a:endParaRPr>
          </a:p>
        </p:txBody>
      </p:sp>
      <p:pic>
        <p:nvPicPr>
          <p:cNvPr id="97" name="Google Shape;97;p5"/>
          <p:cNvPicPr preferRelativeResize="0"/>
          <p:nvPr>
            <p:ph idx="1" type="body"/>
          </p:nvPr>
        </p:nvPicPr>
        <p:blipFill rotWithShape="1">
          <a:blip r:embed="rId4">
            <a:alphaModFix/>
          </a:blip>
          <a:srcRect b="0" l="0" r="0" t="0"/>
          <a:stretch/>
        </p:blipFill>
        <p:spPr>
          <a:xfrm>
            <a:off x="931203" y="4034584"/>
            <a:ext cx="3146914" cy="2278800"/>
          </a:xfrm>
          <a:prstGeom prst="rect">
            <a:avLst/>
          </a:prstGeom>
          <a:noFill/>
          <a:ln>
            <a:noFill/>
          </a:ln>
        </p:spPr>
      </p:pic>
      <p:pic>
        <p:nvPicPr>
          <p:cNvPr id="98" name="Google Shape;98;p5"/>
          <p:cNvPicPr preferRelativeResize="0"/>
          <p:nvPr/>
        </p:nvPicPr>
        <p:blipFill rotWithShape="1">
          <a:blip r:embed="rId5">
            <a:alphaModFix/>
          </a:blip>
          <a:srcRect b="0" l="0" r="0" t="0"/>
          <a:stretch/>
        </p:blipFill>
        <p:spPr>
          <a:xfrm>
            <a:off x="5105867" y="1268760"/>
            <a:ext cx="3146914" cy="2278800"/>
          </a:xfrm>
          <a:prstGeom prst="rect">
            <a:avLst/>
          </a:prstGeom>
          <a:noFill/>
          <a:ln>
            <a:noFill/>
          </a:ln>
        </p:spPr>
      </p:pic>
      <p:pic>
        <p:nvPicPr>
          <p:cNvPr id="99" name="Google Shape;99;p5"/>
          <p:cNvPicPr preferRelativeResize="0"/>
          <p:nvPr/>
        </p:nvPicPr>
        <p:blipFill rotWithShape="1">
          <a:blip r:embed="rId6">
            <a:alphaModFix/>
          </a:blip>
          <a:srcRect b="0" l="0" r="0" t="0"/>
          <a:stretch/>
        </p:blipFill>
        <p:spPr>
          <a:xfrm>
            <a:off x="931203" y="1268760"/>
            <a:ext cx="3146914" cy="22788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9"/>
          <p:cNvSpPr txBox="1"/>
          <p:nvPr/>
        </p:nvSpPr>
        <p:spPr>
          <a:xfrm>
            <a:off x="395536" y="515813"/>
            <a:ext cx="8568952" cy="75294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C00000"/>
              </a:buClr>
              <a:buSzPts val="4000"/>
              <a:buFont typeface="Arial"/>
              <a:buNone/>
            </a:pPr>
            <a:r>
              <a:rPr lang="en-US" sz="4000">
                <a:solidFill>
                  <a:schemeClr val="dk1"/>
                </a:solidFill>
                <a:latin typeface="Malgun Gothic"/>
                <a:ea typeface="Malgun Gothic"/>
                <a:cs typeface="Malgun Gothic"/>
                <a:sym typeface="Malgun Gothic"/>
              </a:rPr>
              <a:t>Method (1)</a:t>
            </a:r>
            <a:endParaRPr b="0" i="0" sz="4000" u="none" cap="none" strike="noStrike">
              <a:solidFill>
                <a:schemeClr val="dk1"/>
              </a:solidFill>
              <a:latin typeface="Malgun Gothic"/>
              <a:ea typeface="Malgun Gothic"/>
              <a:cs typeface="Malgun Gothic"/>
              <a:sym typeface="Malgun Gothic"/>
            </a:endParaRPr>
          </a:p>
        </p:txBody>
      </p:sp>
      <p:sp>
        <p:nvSpPr>
          <p:cNvPr id="105" name="Google Shape;105;p9"/>
          <p:cNvSpPr txBox="1"/>
          <p:nvPr>
            <p:ph idx="1" type="body"/>
          </p:nvPr>
        </p:nvSpPr>
        <p:spPr>
          <a:xfrm>
            <a:off x="242850" y="1268749"/>
            <a:ext cx="8568900" cy="5440500"/>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rgbClr val="C00000"/>
              </a:buClr>
              <a:buSzPts val="2400"/>
              <a:buChar char="•"/>
            </a:pPr>
            <a:r>
              <a:rPr lang="en-US"/>
              <a:t>U-Net </a:t>
            </a:r>
            <a:endParaRPr/>
          </a:p>
          <a:p>
            <a:pPr indent="-342900" lvl="0" marL="342900" rtl="0" algn="l">
              <a:lnSpc>
                <a:spcPct val="100000"/>
              </a:lnSpc>
              <a:spcBef>
                <a:spcPts val="0"/>
              </a:spcBef>
              <a:spcAft>
                <a:spcPts val="0"/>
              </a:spcAft>
              <a:buSzPts val="2400"/>
              <a:buChar char="•"/>
            </a:pPr>
            <a:r>
              <a:rPr lang="en-US"/>
              <a:t>Adjust output channels </a:t>
            </a:r>
            <a:endParaRPr/>
          </a:p>
          <a:p>
            <a:pPr indent="0" lvl="0" marL="0" rtl="0" algn="l">
              <a:lnSpc>
                <a:spcPct val="100000"/>
              </a:lnSpc>
              <a:spcBef>
                <a:spcPts val="0"/>
              </a:spcBef>
              <a:spcAft>
                <a:spcPts val="0"/>
              </a:spcAft>
              <a:buNone/>
            </a:pPr>
            <a:r>
              <a:rPr lang="en-US"/>
              <a:t>   (64, 128, 256, 512, 1024) -&gt; (32, 64, 128, 256, 512)</a:t>
            </a:r>
            <a:endParaRPr/>
          </a:p>
          <a:p>
            <a:pPr indent="-342900" lvl="0" marL="342900" rtl="0" algn="l">
              <a:spcBef>
                <a:spcPts val="0"/>
              </a:spcBef>
              <a:spcAft>
                <a:spcPts val="0"/>
              </a:spcAft>
              <a:buSzPts val="2400"/>
              <a:buChar char="•"/>
            </a:pPr>
            <a:r>
              <a:rPr lang="en-US"/>
              <a:t>Add dropout after convolutional block</a:t>
            </a:r>
            <a:endParaRPr/>
          </a:p>
          <a:p>
            <a:pPr indent="0" lvl="0" marL="457200" rtl="0" algn="l">
              <a:lnSpc>
                <a:spcPct val="100000"/>
              </a:lnSpc>
              <a:spcBef>
                <a:spcPts val="0"/>
              </a:spcBef>
              <a:spcAft>
                <a:spcPts val="0"/>
              </a:spcAft>
              <a:buNone/>
            </a:pPr>
            <a:r>
              <a:t/>
            </a:r>
            <a:endParaRPr/>
          </a:p>
          <a:p>
            <a:pPr indent="-190500" lvl="0" marL="342900" rtl="0" algn="l">
              <a:lnSpc>
                <a:spcPct val="100000"/>
              </a:lnSpc>
              <a:spcBef>
                <a:spcPts val="480"/>
              </a:spcBef>
              <a:spcAft>
                <a:spcPts val="0"/>
              </a:spcAft>
              <a:buClr>
                <a:srgbClr val="C00000"/>
              </a:buClr>
              <a:buSzPts val="2400"/>
              <a:buNone/>
            </a:pPr>
            <a:r>
              <a:t/>
            </a:r>
            <a:endParaRPr/>
          </a:p>
          <a:p>
            <a:pPr indent="-190500" lvl="0" marL="342900" rtl="0" algn="l">
              <a:lnSpc>
                <a:spcPct val="100000"/>
              </a:lnSpc>
              <a:spcBef>
                <a:spcPts val="480"/>
              </a:spcBef>
              <a:spcAft>
                <a:spcPts val="0"/>
              </a:spcAft>
              <a:buClr>
                <a:srgbClr val="C00000"/>
              </a:buClr>
              <a:buSzPts val="2400"/>
              <a:buNone/>
            </a:pPr>
            <a:r>
              <a:t/>
            </a:r>
            <a:endParaRPr/>
          </a:p>
          <a:p>
            <a:pPr indent="-190500" lvl="0" marL="342900" rtl="0" algn="l">
              <a:lnSpc>
                <a:spcPct val="100000"/>
              </a:lnSpc>
              <a:spcBef>
                <a:spcPts val="480"/>
              </a:spcBef>
              <a:spcAft>
                <a:spcPts val="0"/>
              </a:spcAft>
              <a:buClr>
                <a:srgbClr val="C00000"/>
              </a:buClr>
              <a:buSzPts val="2400"/>
              <a:buNone/>
            </a:pPr>
            <a:r>
              <a:t/>
            </a:r>
            <a:endParaRPr/>
          </a:p>
          <a:p>
            <a:pPr indent="-190500" lvl="0" marL="342900" rtl="0" algn="l">
              <a:lnSpc>
                <a:spcPct val="100000"/>
              </a:lnSpc>
              <a:spcBef>
                <a:spcPts val="480"/>
              </a:spcBef>
              <a:spcAft>
                <a:spcPts val="0"/>
              </a:spcAft>
              <a:buClr>
                <a:srgbClr val="C00000"/>
              </a:buClr>
              <a:buSzPts val="2400"/>
              <a:buNone/>
            </a:pPr>
            <a:r>
              <a:t/>
            </a:r>
            <a:endParaRPr/>
          </a:p>
          <a:p>
            <a:pPr indent="-190500" lvl="0" marL="342900" rtl="0" algn="l">
              <a:lnSpc>
                <a:spcPct val="100000"/>
              </a:lnSpc>
              <a:spcBef>
                <a:spcPts val="480"/>
              </a:spcBef>
              <a:spcAft>
                <a:spcPts val="0"/>
              </a:spcAft>
              <a:buClr>
                <a:srgbClr val="C00000"/>
              </a:buClr>
              <a:buSzPts val="2400"/>
              <a:buNone/>
            </a:pPr>
            <a:r>
              <a:t/>
            </a:r>
            <a:endParaRPr/>
          </a:p>
          <a:p>
            <a:pPr indent="-190500" lvl="0" marL="342900" rtl="0" algn="l">
              <a:lnSpc>
                <a:spcPct val="100000"/>
              </a:lnSpc>
              <a:spcBef>
                <a:spcPts val="480"/>
              </a:spcBef>
              <a:spcAft>
                <a:spcPts val="0"/>
              </a:spcAft>
              <a:buClr>
                <a:srgbClr val="C00000"/>
              </a:buClr>
              <a:buSzPts val="2400"/>
              <a:buNone/>
            </a:pPr>
            <a:r>
              <a:t/>
            </a:r>
            <a:endParaRPr/>
          </a:p>
          <a:p>
            <a:pPr indent="-190500" lvl="0" marL="342900" rtl="0" algn="l">
              <a:lnSpc>
                <a:spcPct val="100000"/>
              </a:lnSpc>
              <a:spcBef>
                <a:spcPts val="480"/>
              </a:spcBef>
              <a:spcAft>
                <a:spcPts val="0"/>
              </a:spcAft>
              <a:buClr>
                <a:srgbClr val="C00000"/>
              </a:buClr>
              <a:buSzPts val="2400"/>
              <a:buNone/>
            </a:pPr>
            <a:r>
              <a:t/>
            </a:r>
            <a:endParaRPr/>
          </a:p>
          <a:p>
            <a:pPr indent="-190500" lvl="0" marL="342900" rtl="0" algn="l">
              <a:lnSpc>
                <a:spcPct val="100000"/>
              </a:lnSpc>
              <a:spcBef>
                <a:spcPts val="480"/>
              </a:spcBef>
              <a:spcAft>
                <a:spcPts val="0"/>
              </a:spcAft>
              <a:buClr>
                <a:srgbClr val="C00000"/>
              </a:buClr>
              <a:buSzPts val="2400"/>
              <a:buNone/>
            </a:pPr>
            <a:r>
              <a:t/>
            </a:r>
            <a:endParaRPr/>
          </a:p>
          <a:p>
            <a:pPr indent="-190500" lvl="0" marL="342900" rtl="0" algn="l">
              <a:lnSpc>
                <a:spcPct val="100000"/>
              </a:lnSpc>
              <a:spcBef>
                <a:spcPts val="480"/>
              </a:spcBef>
              <a:spcAft>
                <a:spcPts val="0"/>
              </a:spcAft>
              <a:buClr>
                <a:srgbClr val="C00000"/>
              </a:buClr>
              <a:buSzPts val="2400"/>
              <a:buNone/>
            </a:pPr>
            <a:r>
              <a:t/>
            </a:r>
            <a:endParaRPr/>
          </a:p>
          <a:p>
            <a:pPr indent="-190500" lvl="0" marL="342900" rtl="0" algn="l">
              <a:lnSpc>
                <a:spcPct val="100000"/>
              </a:lnSpc>
              <a:spcBef>
                <a:spcPts val="480"/>
              </a:spcBef>
              <a:spcAft>
                <a:spcPts val="0"/>
              </a:spcAft>
              <a:buClr>
                <a:srgbClr val="C00000"/>
              </a:buClr>
              <a:buSzPts val="2400"/>
              <a:buNone/>
            </a:pPr>
            <a:r>
              <a:t/>
            </a:r>
            <a:endParaRPr/>
          </a:p>
          <a:p>
            <a:pPr indent="-190500" lvl="0" marL="342900" rtl="0" algn="l">
              <a:lnSpc>
                <a:spcPct val="100000"/>
              </a:lnSpc>
              <a:spcBef>
                <a:spcPts val="480"/>
              </a:spcBef>
              <a:spcAft>
                <a:spcPts val="0"/>
              </a:spcAft>
              <a:buClr>
                <a:srgbClr val="C00000"/>
              </a:buClr>
              <a:buSzPts val="2400"/>
              <a:buNone/>
            </a:pPr>
            <a:r>
              <a:t/>
            </a:r>
            <a:endParaRPr/>
          </a:p>
          <a:p>
            <a:pPr indent="-190500" lvl="0" marL="342900" rtl="0" algn="l">
              <a:lnSpc>
                <a:spcPct val="100000"/>
              </a:lnSpc>
              <a:spcBef>
                <a:spcPts val="480"/>
              </a:spcBef>
              <a:spcAft>
                <a:spcPts val="0"/>
              </a:spcAft>
              <a:buClr>
                <a:srgbClr val="C00000"/>
              </a:buClr>
              <a:buSzPts val="2400"/>
              <a:buNone/>
            </a:pPr>
            <a:r>
              <a:t/>
            </a:r>
            <a:endParaRPr/>
          </a:p>
          <a:p>
            <a:pPr indent="-190500" lvl="0" marL="342900" rtl="0" algn="l">
              <a:lnSpc>
                <a:spcPct val="100000"/>
              </a:lnSpc>
              <a:spcBef>
                <a:spcPts val="480"/>
              </a:spcBef>
              <a:spcAft>
                <a:spcPts val="0"/>
              </a:spcAft>
              <a:buClr>
                <a:srgbClr val="C00000"/>
              </a:buClr>
              <a:buSzPts val="2400"/>
              <a:buNone/>
            </a:pPr>
            <a:r>
              <a:t/>
            </a:r>
            <a:endParaRPr/>
          </a:p>
        </p:txBody>
      </p:sp>
      <p:pic>
        <p:nvPicPr>
          <p:cNvPr descr="Image for post" id="106" name="Google Shape;106;p9"/>
          <p:cNvPicPr preferRelativeResize="0"/>
          <p:nvPr/>
        </p:nvPicPr>
        <p:blipFill rotWithShape="1">
          <a:blip r:embed="rId3">
            <a:alphaModFix/>
          </a:blip>
          <a:srcRect b="0" l="0" r="0" t="0"/>
          <a:stretch/>
        </p:blipFill>
        <p:spPr>
          <a:xfrm>
            <a:off x="1746750" y="2992951"/>
            <a:ext cx="5760651" cy="351622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ga7d8016926_1_4"/>
          <p:cNvSpPr txBox="1"/>
          <p:nvPr/>
        </p:nvSpPr>
        <p:spPr>
          <a:xfrm>
            <a:off x="395536" y="515813"/>
            <a:ext cx="8568900" cy="7530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C00000"/>
              </a:buClr>
              <a:buSzPts val="4000"/>
              <a:buFont typeface="Arial"/>
              <a:buNone/>
            </a:pPr>
            <a:r>
              <a:rPr lang="en-US" sz="4000">
                <a:solidFill>
                  <a:schemeClr val="dk1"/>
                </a:solidFill>
                <a:latin typeface="Malgun Gothic"/>
                <a:ea typeface="Malgun Gothic"/>
                <a:cs typeface="Malgun Gothic"/>
                <a:sym typeface="Malgun Gothic"/>
              </a:rPr>
              <a:t>Method (2)</a:t>
            </a:r>
            <a:endParaRPr b="0" i="0" sz="4000" u="none" cap="none" strike="noStrike">
              <a:solidFill>
                <a:schemeClr val="dk1"/>
              </a:solidFill>
              <a:latin typeface="Malgun Gothic"/>
              <a:ea typeface="Malgun Gothic"/>
              <a:cs typeface="Malgun Gothic"/>
              <a:sym typeface="Malgun Gothic"/>
            </a:endParaRPr>
          </a:p>
        </p:txBody>
      </p:sp>
      <p:sp>
        <p:nvSpPr>
          <p:cNvPr id="112" name="Google Shape;112;ga7d8016926_1_4"/>
          <p:cNvSpPr txBox="1"/>
          <p:nvPr>
            <p:ph idx="1" type="body"/>
          </p:nvPr>
        </p:nvSpPr>
        <p:spPr>
          <a:xfrm>
            <a:off x="287550" y="1268825"/>
            <a:ext cx="8568900" cy="48129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C00000"/>
              </a:buClr>
              <a:buSzPts val="2400"/>
              <a:buChar char="•"/>
            </a:pPr>
            <a:r>
              <a:rPr lang="en-US"/>
              <a:t>The objective of NN-dropout and BNN is almost same:</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sz="900"/>
          </a:p>
          <a:p>
            <a:pPr indent="-381000" lvl="0" marL="457200" rtl="0" algn="l">
              <a:spcBef>
                <a:spcPts val="0"/>
              </a:spcBef>
              <a:spcAft>
                <a:spcPts val="0"/>
              </a:spcAft>
              <a:buSzPts val="2400"/>
              <a:buChar char="•"/>
            </a:pPr>
            <a:r>
              <a:rPr lang="en-US"/>
              <a:t>The difference is as follows:</a:t>
            </a:r>
            <a:endParaRPr/>
          </a:p>
          <a:p>
            <a:pPr indent="-355600" lvl="1" marL="914400" rtl="0" algn="l">
              <a:spcBef>
                <a:spcPts val="0"/>
              </a:spcBef>
              <a:spcAft>
                <a:spcPts val="0"/>
              </a:spcAft>
              <a:buSzPts val="2000"/>
              <a:buChar char="–"/>
            </a:pPr>
            <a:r>
              <a:rPr lang="en-US"/>
              <a:t>Regularization term (KLD vs. weight decay)</a:t>
            </a:r>
            <a:endParaRPr/>
          </a:p>
          <a:p>
            <a:pPr indent="-355600" lvl="1" marL="914400" rtl="0" algn="l">
              <a:spcBef>
                <a:spcPts val="0"/>
              </a:spcBef>
              <a:spcAft>
                <a:spcPts val="0"/>
              </a:spcAft>
              <a:buSzPts val="2000"/>
              <a:buChar char="–"/>
            </a:pPr>
            <a:r>
              <a:rPr lang="en-US"/>
              <a:t>Scale of objective</a:t>
            </a:r>
            <a:endParaRPr/>
          </a:p>
          <a:p>
            <a:pPr indent="0" lvl="0" marL="0" rtl="0" algn="l">
              <a:spcBef>
                <a:spcPts val="0"/>
              </a:spcBef>
              <a:spcAft>
                <a:spcPts val="0"/>
              </a:spcAft>
              <a:buNone/>
            </a:pPr>
            <a:r>
              <a:t/>
            </a:r>
            <a:endParaRPr/>
          </a:p>
          <a:p>
            <a:pPr indent="-342900" lvl="0" marL="342900" rtl="0" algn="l">
              <a:lnSpc>
                <a:spcPct val="100000"/>
              </a:lnSpc>
              <a:spcBef>
                <a:spcPts val="0"/>
              </a:spcBef>
              <a:spcAft>
                <a:spcPts val="0"/>
              </a:spcAft>
              <a:buSzPts val="2400"/>
              <a:buChar char="•"/>
            </a:pPr>
            <a:r>
              <a:rPr lang="en-US"/>
              <a:t>If we adjust the regularization term:</a:t>
            </a:r>
            <a:endParaRPr/>
          </a:p>
          <a:p>
            <a:pPr indent="0" lvl="0" marL="457200" rtl="0" algn="l">
              <a:lnSpc>
                <a:spcPct val="100000"/>
              </a:lnSpc>
              <a:spcBef>
                <a:spcPts val="0"/>
              </a:spcBef>
              <a:spcAft>
                <a:spcPts val="0"/>
              </a:spcAft>
              <a:buNone/>
            </a:pPr>
            <a:r>
              <a:t/>
            </a:r>
            <a:endParaRPr/>
          </a:p>
          <a:p>
            <a:pPr indent="-190500" lvl="0" marL="342900" rtl="0" algn="l">
              <a:lnSpc>
                <a:spcPct val="100000"/>
              </a:lnSpc>
              <a:spcBef>
                <a:spcPts val="480"/>
              </a:spcBef>
              <a:spcAft>
                <a:spcPts val="0"/>
              </a:spcAft>
              <a:buClr>
                <a:srgbClr val="C00000"/>
              </a:buClr>
              <a:buSzPts val="2400"/>
              <a:buNone/>
            </a:pPr>
            <a:r>
              <a:t/>
            </a:r>
            <a:endParaRPr/>
          </a:p>
          <a:p>
            <a:pPr indent="-190500" lvl="0" marL="342900" rtl="0" algn="l">
              <a:lnSpc>
                <a:spcPct val="100000"/>
              </a:lnSpc>
              <a:spcBef>
                <a:spcPts val="480"/>
              </a:spcBef>
              <a:spcAft>
                <a:spcPts val="0"/>
              </a:spcAft>
              <a:buClr>
                <a:srgbClr val="C00000"/>
              </a:buClr>
              <a:buSzPts val="2400"/>
              <a:buNone/>
            </a:pPr>
            <a:r>
              <a:t/>
            </a:r>
            <a:endParaRPr/>
          </a:p>
          <a:p>
            <a:pPr indent="-190500" lvl="0" marL="342900" rtl="0" algn="l">
              <a:lnSpc>
                <a:spcPct val="100000"/>
              </a:lnSpc>
              <a:spcBef>
                <a:spcPts val="480"/>
              </a:spcBef>
              <a:spcAft>
                <a:spcPts val="0"/>
              </a:spcAft>
              <a:buClr>
                <a:srgbClr val="C00000"/>
              </a:buClr>
              <a:buSzPts val="2400"/>
              <a:buNone/>
            </a:pPr>
            <a:r>
              <a:t/>
            </a:r>
            <a:endParaRPr/>
          </a:p>
          <a:p>
            <a:pPr indent="-190500" lvl="0" marL="342900" rtl="0" algn="l">
              <a:lnSpc>
                <a:spcPct val="100000"/>
              </a:lnSpc>
              <a:spcBef>
                <a:spcPts val="480"/>
              </a:spcBef>
              <a:spcAft>
                <a:spcPts val="0"/>
              </a:spcAft>
              <a:buClr>
                <a:srgbClr val="C00000"/>
              </a:buClr>
              <a:buSzPts val="2400"/>
              <a:buNone/>
            </a:pPr>
            <a:r>
              <a:t/>
            </a:r>
            <a:endParaRPr/>
          </a:p>
          <a:p>
            <a:pPr indent="-190500" lvl="0" marL="342900" rtl="0" algn="l">
              <a:lnSpc>
                <a:spcPct val="100000"/>
              </a:lnSpc>
              <a:spcBef>
                <a:spcPts val="480"/>
              </a:spcBef>
              <a:spcAft>
                <a:spcPts val="0"/>
              </a:spcAft>
              <a:buClr>
                <a:srgbClr val="C00000"/>
              </a:buClr>
              <a:buSzPts val="2400"/>
              <a:buNone/>
            </a:pPr>
            <a:r>
              <a:t/>
            </a:r>
            <a:endParaRPr/>
          </a:p>
          <a:p>
            <a:pPr indent="-190500" lvl="0" marL="342900" rtl="0" algn="l">
              <a:lnSpc>
                <a:spcPct val="100000"/>
              </a:lnSpc>
              <a:spcBef>
                <a:spcPts val="480"/>
              </a:spcBef>
              <a:spcAft>
                <a:spcPts val="0"/>
              </a:spcAft>
              <a:buClr>
                <a:srgbClr val="C00000"/>
              </a:buClr>
              <a:buSzPts val="2400"/>
              <a:buNone/>
            </a:pPr>
            <a:r>
              <a:t/>
            </a:r>
            <a:endParaRPr/>
          </a:p>
          <a:p>
            <a:pPr indent="-190500" lvl="0" marL="342900" rtl="0" algn="l">
              <a:lnSpc>
                <a:spcPct val="100000"/>
              </a:lnSpc>
              <a:spcBef>
                <a:spcPts val="480"/>
              </a:spcBef>
              <a:spcAft>
                <a:spcPts val="0"/>
              </a:spcAft>
              <a:buClr>
                <a:srgbClr val="C00000"/>
              </a:buClr>
              <a:buSzPts val="2400"/>
              <a:buNone/>
            </a:pPr>
            <a:r>
              <a:t/>
            </a:r>
            <a:endParaRPr/>
          </a:p>
          <a:p>
            <a:pPr indent="-190500" lvl="0" marL="342900" rtl="0" algn="l">
              <a:lnSpc>
                <a:spcPct val="100000"/>
              </a:lnSpc>
              <a:spcBef>
                <a:spcPts val="480"/>
              </a:spcBef>
              <a:spcAft>
                <a:spcPts val="0"/>
              </a:spcAft>
              <a:buClr>
                <a:srgbClr val="C00000"/>
              </a:buClr>
              <a:buSzPts val="2400"/>
              <a:buNone/>
            </a:pPr>
            <a:r>
              <a:t/>
            </a:r>
            <a:endParaRPr/>
          </a:p>
        </p:txBody>
      </p:sp>
      <p:pic>
        <p:nvPicPr>
          <p:cNvPr id="113" name="Google Shape;113;ga7d8016926_1_4"/>
          <p:cNvPicPr preferRelativeResize="0"/>
          <p:nvPr/>
        </p:nvPicPr>
        <p:blipFill>
          <a:blip r:embed="rId3">
            <a:alphaModFix/>
          </a:blip>
          <a:stretch>
            <a:fillRect/>
          </a:stretch>
        </p:blipFill>
        <p:spPr>
          <a:xfrm>
            <a:off x="1231350" y="1761975"/>
            <a:ext cx="6772501" cy="1435925"/>
          </a:xfrm>
          <a:prstGeom prst="rect">
            <a:avLst/>
          </a:prstGeom>
          <a:noFill/>
          <a:ln>
            <a:noFill/>
          </a:ln>
        </p:spPr>
      </p:pic>
      <p:pic>
        <p:nvPicPr>
          <p:cNvPr id="114" name="Google Shape;114;ga7d8016926_1_4"/>
          <p:cNvPicPr preferRelativeResize="0"/>
          <p:nvPr/>
        </p:nvPicPr>
        <p:blipFill>
          <a:blip r:embed="rId4">
            <a:alphaModFix/>
          </a:blip>
          <a:stretch>
            <a:fillRect/>
          </a:stretch>
        </p:blipFill>
        <p:spPr>
          <a:xfrm>
            <a:off x="2020500" y="5108550"/>
            <a:ext cx="4997635" cy="498600"/>
          </a:xfrm>
          <a:prstGeom prst="rect">
            <a:avLst/>
          </a:prstGeom>
          <a:noFill/>
          <a:ln>
            <a:noFill/>
          </a:ln>
        </p:spPr>
      </p:pic>
      <p:pic>
        <p:nvPicPr>
          <p:cNvPr id="115" name="Google Shape;115;ga7d8016926_1_4"/>
          <p:cNvPicPr preferRelativeResize="0"/>
          <p:nvPr/>
        </p:nvPicPr>
        <p:blipFill>
          <a:blip r:embed="rId5">
            <a:alphaModFix/>
          </a:blip>
          <a:stretch>
            <a:fillRect/>
          </a:stretch>
        </p:blipFill>
        <p:spPr>
          <a:xfrm>
            <a:off x="3110575" y="5708825"/>
            <a:ext cx="2608501" cy="4986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테마">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1_디자인 사용자 지정">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디자인 사용자 지정">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2010-06-29T01:22:26Z</dcterms:created>
  <dc:creator>skim</dc:creator>
</cp:coreProperties>
</file>