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6">
          <p15:clr>
            <a:srgbClr val="A4A3A4"/>
          </p15:clr>
        </p15:guide>
        <p15:guide id="2" pos="1072">
          <p15:clr>
            <a:srgbClr val="A4A3A4"/>
          </p15:clr>
        </p15:guide>
        <p15:guide id="3" pos="612">
          <p15:clr>
            <a:srgbClr val="A4A3A4"/>
          </p15:clr>
        </p15:guide>
        <p15:guide id="4" pos="3742">
          <p15:clr>
            <a:srgbClr val="A4A3A4"/>
          </p15:clr>
        </p15:guide>
        <p15:guide id="5" pos="3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lx2oDsB6kPe6f7g8Nde3Sjla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476" y="60"/>
      </p:cViewPr>
      <p:guideLst>
        <p:guide orient="horz" pos="1026"/>
        <p:guide pos="1072"/>
        <p:guide pos="612"/>
        <p:guide pos="3742"/>
        <p:guide pos="32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customschemas.google.com/relationships/presentationmetadata" Target="metadata"/><Relationship Id="rId2" Type="http://schemas.openxmlformats.org/officeDocument/2006/relationships/slideMaster" Target="slideMasters/slideMaster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3"/>
            <a:ext cx="2945659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5" y="3"/>
            <a:ext cx="2945659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9378827"/>
            <a:ext cx="2945659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5" y="9378827"/>
            <a:ext cx="2945659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0:notes"/>
          <p:cNvSpPr txBox="1">
            <a:spLocks noGrp="1"/>
          </p:cNvSpPr>
          <p:nvPr>
            <p:ph type="body" idx="1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http://yaksoy.github.io/sss/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 txBox="1">
            <a:spLocks noGrp="1"/>
          </p:cNvSpPr>
          <p:nvPr>
            <p:ph type="body" idx="1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 txBox="1">
            <a:spLocks noGrp="1"/>
          </p:cNvSpPr>
          <p:nvPr>
            <p:ph type="body" idx="1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>
            <a:spLocks noGrp="1"/>
          </p:cNvSpPr>
          <p:nvPr>
            <p:ph type="body" idx="1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>
            <a:spLocks noGrp="1"/>
          </p:cNvSpPr>
          <p:nvPr>
            <p:ph type="body" idx="1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8:notes"/>
          <p:cNvSpPr txBox="1">
            <a:spLocks noGrp="1"/>
          </p:cNvSpPr>
          <p:nvPr>
            <p:ph type="body" idx="1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Paper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https://arxiv.org/abs/1802.02611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https://medium.com/hyunjulie/2%ED%8E%B8-%EB%91%90-%EC%A0%91%EA%B7%BC%EC%9D%98-%EC%A0%91%EC%A0%90-deeplab-v3-ef7316d4209d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9:notes"/>
          <p:cNvSpPr txBox="1">
            <a:spLocks noGrp="1"/>
          </p:cNvSpPr>
          <p:nvPr>
            <p:ph type="body" idx="1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Paper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https://arxiv.org/abs/1505.04597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https://medium.com/@msmapark2/u-net-%EB%85%BC%EB%AC%B8-%EB%A6%AC%EB%B7%B0-u-net-convolutional-networks-for-biomedical-image-segmentation-456d6901b28a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/>
          <p:nvPr/>
        </p:nvSpPr>
        <p:spPr>
          <a:xfrm>
            <a:off x="142844" y="764705"/>
            <a:ext cx="8858312" cy="580756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7" name="Google Shape;1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378" y="846712"/>
            <a:ext cx="577206" cy="776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2" descr="D:\Workspace\misc\images\logos\gif\slogon_0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2320" y="836712"/>
            <a:ext cx="1296144" cy="720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/>
          <p:nvPr/>
        </p:nvSpPr>
        <p:spPr>
          <a:xfrm>
            <a:off x="142844" y="764705"/>
            <a:ext cx="8858312" cy="580756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1;p15"/>
          <p:cNvSpPr txBox="1">
            <a:spLocks noGrp="1"/>
          </p:cNvSpPr>
          <p:nvPr>
            <p:ph type="dt" idx="10"/>
          </p:nvPr>
        </p:nvSpPr>
        <p:spPr>
          <a:xfrm>
            <a:off x="323528" y="6542314"/>
            <a:ext cx="2133600" cy="31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6588224" y="6572273"/>
            <a:ext cx="2133600" cy="305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/29</a:t>
            </a:r>
            <a:endParaRPr/>
          </a:p>
        </p:txBody>
      </p:sp>
      <p:sp>
        <p:nvSpPr>
          <p:cNvPr id="23" name="Google Shape;23;p15"/>
          <p:cNvSpPr txBox="1"/>
          <p:nvPr/>
        </p:nvSpPr>
        <p:spPr>
          <a:xfrm>
            <a:off x="3347864" y="6572272"/>
            <a:ext cx="307183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Korea University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395536" y="980728"/>
            <a:ext cx="8568952" cy="514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dt" idx="10"/>
          </p:nvPr>
        </p:nvSpPr>
        <p:spPr>
          <a:xfrm>
            <a:off x="323528" y="6525344"/>
            <a:ext cx="2133600" cy="331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/>
          <p:nvPr/>
        </p:nvSpPr>
        <p:spPr>
          <a:xfrm>
            <a:off x="2285984" y="142852"/>
            <a:ext cx="6715140" cy="47783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2;p11"/>
          <p:cNvSpPr/>
          <p:nvPr/>
        </p:nvSpPr>
        <p:spPr>
          <a:xfrm>
            <a:off x="142844" y="142852"/>
            <a:ext cx="2071702" cy="4778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/>
          <p:nvPr/>
        </p:nvSpPr>
        <p:spPr>
          <a:xfrm>
            <a:off x="2285984" y="142852"/>
            <a:ext cx="6715140" cy="11779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13"/>
          <p:cNvSpPr/>
          <p:nvPr/>
        </p:nvSpPr>
        <p:spPr>
          <a:xfrm>
            <a:off x="142844" y="142852"/>
            <a:ext cx="2071702" cy="11779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13"/>
          <p:cNvSpPr/>
          <p:nvPr/>
        </p:nvSpPr>
        <p:spPr>
          <a:xfrm>
            <a:off x="142844" y="404665"/>
            <a:ext cx="8858312" cy="616760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13"/>
          <p:cNvSpPr txBox="1"/>
          <p:nvPr/>
        </p:nvSpPr>
        <p:spPr>
          <a:xfrm>
            <a:off x="3347864" y="6572272"/>
            <a:ext cx="307183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Korea University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ypnozzz.tistory.com/1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/>
              <a:t>Ultrasound Nerve Segmentation</a:t>
            </a:r>
            <a:endParaRPr sz="360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/>
            <a:r>
              <a:rPr lang="en-US" altLang="ko-KR" sz="3100" dirty="0"/>
              <a:t>Machine Learning (XAI501) Term Project</a:t>
            </a:r>
          </a:p>
          <a:p>
            <a:pPr marL="0" lvl="0" indent="0"/>
            <a:endParaRPr lang="en-US" altLang="ko-KR" dirty="0"/>
          </a:p>
          <a:p>
            <a:pPr marL="0" lvl="0" indent="0"/>
            <a:r>
              <a:rPr lang="en-US" altLang="ko-KR" dirty="0" err="1"/>
              <a:t>Sunwoo</a:t>
            </a:r>
            <a:r>
              <a:rPr lang="en-US" altLang="ko-KR" dirty="0"/>
              <a:t> Kim</a:t>
            </a:r>
            <a:r>
              <a:rPr lang="en-US" altLang="ko-KR" baseline="30000" dirty="0">
                <a:solidFill>
                  <a:srgbClr val="7F7F7F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 err="1"/>
              <a:t>Kwanseok</a:t>
            </a:r>
            <a:r>
              <a:rPr lang="en-US" altLang="ko-KR" dirty="0"/>
              <a:t> Oh</a:t>
            </a:r>
            <a:r>
              <a:rPr lang="en-US" altLang="ko-KR" baseline="30000" dirty="0">
                <a:solidFill>
                  <a:srgbClr val="7F7F7F"/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 err="1"/>
              <a:t>Jinhyo</a:t>
            </a:r>
            <a:r>
              <a:rPr lang="en-US" altLang="ko-KR" dirty="0"/>
              <a:t> Shin</a:t>
            </a:r>
            <a:r>
              <a:rPr lang="en-US" altLang="ko-KR" baseline="30000" dirty="0">
                <a:solidFill>
                  <a:srgbClr val="7F7F7F"/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 err="1"/>
              <a:t>Sangjin</a:t>
            </a:r>
            <a:r>
              <a:rPr lang="en-US" altLang="ko-KR" dirty="0"/>
              <a:t> Kim</a:t>
            </a:r>
            <a:r>
              <a:rPr lang="en-US" altLang="ko-KR" baseline="30000" dirty="0">
                <a:solidFill>
                  <a:srgbClr val="7F7F7F"/>
                </a:solidFill>
              </a:rPr>
              <a:t>2</a:t>
            </a:r>
          </a:p>
          <a:p>
            <a:pPr marL="0" lvl="0" indent="0"/>
            <a:r>
              <a:rPr lang="en-US" altLang="ko-KR" sz="2100" baseline="30000" dirty="0">
                <a:solidFill>
                  <a:srgbClr val="7F7F7F"/>
                </a:solidFill>
              </a:rPr>
              <a:t>1</a:t>
            </a:r>
            <a:r>
              <a:rPr lang="en-US" altLang="ko-KR" sz="2100" dirty="0"/>
              <a:t>Department of Computer Science and Engineering, </a:t>
            </a:r>
          </a:p>
          <a:p>
            <a:pPr marL="0" lvl="0" indent="0"/>
            <a:r>
              <a:rPr lang="en-US" altLang="ko-KR" sz="2100" baseline="30000" dirty="0">
                <a:solidFill>
                  <a:srgbClr val="7F7F7F"/>
                </a:solidFill>
              </a:rPr>
              <a:t>2</a:t>
            </a:r>
            <a:r>
              <a:rPr lang="en-US" altLang="ko-KR" sz="2100" dirty="0"/>
              <a:t>Department of Artificial Intelligence</a:t>
            </a:r>
            <a:endParaRPr lang="en-US" altLang="ko-KR" sz="2100" baseline="30000" dirty="0">
              <a:solidFill>
                <a:srgbClr val="7F7F7F"/>
              </a:solidFill>
            </a:endParaRPr>
          </a:p>
          <a:p>
            <a:endParaRPr lang="ko-KR" altLang="en-US" sz="2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/>
          <p:nvPr/>
        </p:nvSpPr>
        <p:spPr>
          <a:xfrm>
            <a:off x="395536" y="515813"/>
            <a:ext cx="8568952" cy="752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Further work</a:t>
            </a:r>
            <a:endParaRPr sz="4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0"/>
          <p:cNvSpPr txBox="1">
            <a:spLocks noGrp="1"/>
          </p:cNvSpPr>
          <p:nvPr>
            <p:ph type="body" idx="1"/>
          </p:nvPr>
        </p:nvSpPr>
        <p:spPr>
          <a:xfrm>
            <a:off x="242851" y="1884709"/>
            <a:ext cx="8568952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/>
              <a:t>Soft Segmentation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/>
              <a:t>Label 단위 prediction을 binary 하지 않고, 0~1 사이 continuous한 값으로 예측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/>
              <a:t>Soft mask 생성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/>
              <a:t>신경의 확실한 부분은 1에 가깝고 불분명한 경계 부분은 흐릿하게 표시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</p:txBody>
      </p:sp>
      <p:pic>
        <p:nvPicPr>
          <p:cNvPr id="112" name="Google Shape;11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83211" y="4005064"/>
            <a:ext cx="5328592" cy="2476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>
            <a:spLocks noGrp="1"/>
          </p:cNvSpPr>
          <p:nvPr>
            <p:ph type="body" idx="1"/>
          </p:nvPr>
        </p:nvSpPr>
        <p:spPr>
          <a:xfrm>
            <a:off x="395536" y="1412776"/>
            <a:ext cx="8568952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/>
              <a:t>상완 신경총(Brachial plexus) 신경 집합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/>
              <a:t>5,635 pair train image with masks &amp; 5,508 single test image (no masks)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/>
              <a:t>Train image에서 missing data 제거 후 2,323 pair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/>
              <a:t>Image size : 580x420x1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</p:txBody>
      </p:sp>
      <p:sp>
        <p:nvSpPr>
          <p:cNvPr id="44" name="Google Shape;44;p2"/>
          <p:cNvSpPr txBox="1"/>
          <p:nvPr/>
        </p:nvSpPr>
        <p:spPr>
          <a:xfrm>
            <a:off x="395536" y="515813"/>
            <a:ext cx="8568952" cy="752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Datasets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body" idx="1"/>
          </p:nvPr>
        </p:nvSpPr>
        <p:spPr>
          <a:xfrm>
            <a:off x="395536" y="1484784"/>
            <a:ext cx="8568952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/>
              <a:t>BP는 목 부근에서 시작해서 어깨, 상완, 전완, 손을 포함한 상지의 운동과 감각을 조절하는 신경</a:t>
            </a:r>
            <a:endParaRPr/>
          </a:p>
        </p:txBody>
      </p:sp>
      <p:sp>
        <p:nvSpPr>
          <p:cNvPr id="50" name="Google Shape;50;p3"/>
          <p:cNvSpPr txBox="1"/>
          <p:nvPr/>
        </p:nvSpPr>
        <p:spPr>
          <a:xfrm>
            <a:off x="395536" y="515813"/>
            <a:ext cx="8568952" cy="752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상완 신경총(Brachial plexus)</a:t>
            </a:r>
            <a:endParaRPr sz="4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" name="Google Shape;51;p3" descr="부천자생]팔이 쩌릿 찌릿 아픈. 상완신경총 포착에 대해서 ARABOZA. : 네이버 블로그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7695" y="3284984"/>
            <a:ext cx="3607005" cy="28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078" y="3284984"/>
            <a:ext cx="4713617" cy="2921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395536" y="1484784"/>
            <a:ext cx="8568952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/>
              <a:t>상완신경총 마취(BPB)는 어깨 이하 팔을 마취하기 위해 시행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/>
              <a:t>BPB는 기본적으로 blind로 시행해 왔으나 최근 초음파를 이용하여 시술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/>
              <a:t>마취 부작용 및 실패 가능성을 줄이기 위해 정확한 신경 검출 필요</a:t>
            </a:r>
            <a:endParaRPr/>
          </a:p>
          <a:p>
            <a:pPr marL="34290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/>
              <a:t>Reference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https://hypnozzz.tistory.com/11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/>
              <a:t>http://www.korea-ana.co.kr/bbs/board.php?bo_table=data&amp;wr_id=11</a:t>
            </a:r>
            <a:endParaRPr/>
          </a:p>
          <a:p>
            <a:pPr marL="34290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395536" y="515813"/>
            <a:ext cx="8568952" cy="752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Motivation</a:t>
            </a:r>
            <a:endParaRPr sz="4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/>
        </p:nvSpPr>
        <p:spPr>
          <a:xfrm>
            <a:off x="395536" y="515813"/>
            <a:ext cx="8568952" cy="752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Datasets</a:t>
            </a:r>
            <a:endParaRPr sz="4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p5"/>
          <p:cNvSpPr txBox="1"/>
          <p:nvPr/>
        </p:nvSpPr>
        <p:spPr>
          <a:xfrm>
            <a:off x="1784356" y="6281426"/>
            <a:ext cx="1437007" cy="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C00000"/>
              </a:buClr>
              <a:buSzPts val="1500"/>
            </a:pPr>
            <a:r>
              <a:rPr lang="en-US" alt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</a:t>
            </a:r>
            <a:endParaRPr lang="en-US" altLang="ko-KR"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5"/>
          <p:cNvSpPr txBox="1"/>
          <p:nvPr/>
        </p:nvSpPr>
        <p:spPr>
          <a:xfrm>
            <a:off x="5959920" y="6255564"/>
            <a:ext cx="1437007" cy="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C00000"/>
              </a:buClr>
              <a:buSzPts val="1500"/>
            </a:pPr>
            <a:r>
              <a:rPr lang="en-US" alt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</a:t>
            </a:r>
            <a:endParaRPr lang="en-US" altLang="ko-KR"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6" name="Google Shape;6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5867" y="4034584"/>
            <a:ext cx="3146914" cy="22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5"/>
          <p:cNvSpPr txBox="1"/>
          <p:nvPr/>
        </p:nvSpPr>
        <p:spPr>
          <a:xfrm>
            <a:off x="1784355" y="3531581"/>
            <a:ext cx="1437007" cy="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68;p5"/>
          <p:cNvSpPr txBox="1"/>
          <p:nvPr/>
        </p:nvSpPr>
        <p:spPr>
          <a:xfrm>
            <a:off x="5959920" y="3536875"/>
            <a:ext cx="1437007" cy="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9" name="Google Shape;69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931203" y="4034584"/>
            <a:ext cx="3146914" cy="22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05867" y="1268760"/>
            <a:ext cx="3146914" cy="22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1203" y="1268760"/>
            <a:ext cx="3146914" cy="22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/>
        </p:nvSpPr>
        <p:spPr>
          <a:xfrm>
            <a:off x="395536" y="515813"/>
            <a:ext cx="8568952" cy="752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Datasets</a:t>
            </a:r>
            <a:endParaRPr sz="4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6"/>
          <p:cNvSpPr txBox="1"/>
          <p:nvPr/>
        </p:nvSpPr>
        <p:spPr>
          <a:xfrm>
            <a:off x="1784356" y="6281426"/>
            <a:ext cx="1437007" cy="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C00000"/>
              </a:buClr>
              <a:buSzPts val="1500"/>
            </a:pPr>
            <a:r>
              <a:rPr lang="en-US" alt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</a:t>
            </a:r>
            <a:endParaRPr lang="en-US" altLang="ko-KR"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6"/>
          <p:cNvSpPr txBox="1"/>
          <p:nvPr/>
        </p:nvSpPr>
        <p:spPr>
          <a:xfrm>
            <a:off x="5959920" y="6255564"/>
            <a:ext cx="1437007" cy="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C00000"/>
              </a:buClr>
              <a:buSzPts val="1500"/>
            </a:pPr>
            <a:r>
              <a:rPr lang="en-US" alt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</a:t>
            </a:r>
            <a:endParaRPr lang="en-US" altLang="ko-KR"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79;p6"/>
          <p:cNvSpPr txBox="1"/>
          <p:nvPr/>
        </p:nvSpPr>
        <p:spPr>
          <a:xfrm>
            <a:off x="1784355" y="3531581"/>
            <a:ext cx="1437007" cy="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C00000"/>
              </a:buClr>
              <a:buSzPts val="1500"/>
            </a:pPr>
            <a:r>
              <a:rPr lang="en-US" alt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</a:t>
            </a:r>
            <a:endParaRPr lang="en-US" altLang="ko-KR"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0;p6"/>
          <p:cNvSpPr txBox="1"/>
          <p:nvPr/>
        </p:nvSpPr>
        <p:spPr>
          <a:xfrm>
            <a:off x="5959920" y="3536875"/>
            <a:ext cx="1437007" cy="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" name="Google Shape;8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5867" y="4002626"/>
            <a:ext cx="3146914" cy="22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931203" y="4002626"/>
            <a:ext cx="3146914" cy="22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05867" y="1252781"/>
            <a:ext cx="3146914" cy="22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1203" y="1260771"/>
            <a:ext cx="3146914" cy="22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/>
        </p:nvSpPr>
        <p:spPr>
          <a:xfrm>
            <a:off x="395536" y="515813"/>
            <a:ext cx="8568952" cy="752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Segmentation</a:t>
            </a:r>
            <a:endParaRPr sz="4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395536" y="1484784"/>
            <a:ext cx="8568952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/>
              <a:t>모든 픽셀의 레이블을 예측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/>
              <a:t>Encoder-Decoder 형태 모델 사용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/>
              <a:t>Encoder : Downsampling을 통해 차원을 줄여서 적은 메모리로 깊은 convolution을 할 수 있게 함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/>
              <a:t>Decoder : Encoder를 통해 받은 결과의 차원을 늘려서 Input과 같은 차원으로 만들어 주는 과정 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</p:txBody>
      </p:sp>
      <p:pic>
        <p:nvPicPr>
          <p:cNvPr id="91" name="Google Shape;9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2348880"/>
            <a:ext cx="7939730" cy="216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/>
        </p:nvSpPr>
        <p:spPr>
          <a:xfrm>
            <a:off x="395536" y="515813"/>
            <a:ext cx="8568952" cy="752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Segmentation</a:t>
            </a:r>
            <a:endParaRPr sz="4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8"/>
          <p:cNvSpPr txBox="1">
            <a:spLocks noGrp="1"/>
          </p:cNvSpPr>
          <p:nvPr>
            <p:ph type="body" idx="1"/>
          </p:nvPr>
        </p:nvSpPr>
        <p:spPr>
          <a:xfrm>
            <a:off x="242851" y="1884709"/>
            <a:ext cx="8568952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/>
              <a:t>Deeplab v3+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</p:txBody>
      </p:sp>
      <p:pic>
        <p:nvPicPr>
          <p:cNvPr id="98" name="Google Shape;98;p8" descr="Image for po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568" y="2492895"/>
            <a:ext cx="7632848" cy="4029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/>
        </p:nvSpPr>
        <p:spPr>
          <a:xfrm>
            <a:off x="395536" y="515813"/>
            <a:ext cx="8568952" cy="752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Segmentation</a:t>
            </a:r>
            <a:endParaRPr sz="4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9"/>
          <p:cNvSpPr txBox="1">
            <a:spLocks noGrp="1"/>
          </p:cNvSpPr>
          <p:nvPr>
            <p:ph type="body" idx="1"/>
          </p:nvPr>
        </p:nvSpPr>
        <p:spPr>
          <a:xfrm>
            <a:off x="242851" y="1884709"/>
            <a:ext cx="8568952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/>
              <a:t>Unet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/>
          </a:p>
        </p:txBody>
      </p:sp>
      <p:pic>
        <p:nvPicPr>
          <p:cNvPr id="105" name="Google Shape;105;p9" descr="Image for po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2564904"/>
            <a:ext cx="5760640" cy="3801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화면 슬라이드 쇼(4:3)</PresentationFormat>
  <Paragraphs>90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Malgun Gothic</vt:lpstr>
      <vt:lpstr>Arial</vt:lpstr>
      <vt:lpstr>1_디자인 사용자 지정</vt:lpstr>
      <vt:lpstr>디자인 사용자 지정</vt:lpstr>
      <vt:lpstr>Ultrasound Nerve Segmentation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Ultrasound Nerve Segmentation</dc:title>
  <dc:creator>skim</dc:creator>
  <cp:lastModifiedBy>singku</cp:lastModifiedBy>
  <cp:revision>2</cp:revision>
  <dcterms:created xsi:type="dcterms:W3CDTF">2010-06-29T01:22:26Z</dcterms:created>
  <dcterms:modified xsi:type="dcterms:W3CDTF">2021-04-01T01:52:52Z</dcterms:modified>
</cp:coreProperties>
</file>