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E66926-BD6D-46E1-82F2-95AD70033186}">
  <a:tblStyle styleId="{08E66926-BD6D-46E1-82F2-95AD7003318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6d5e2f0d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6d5e2f0d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6d5e2f0d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6d5e2f0d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6d5e2f0d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6d5e2f0d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6d5e2f0d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6d5e2f0d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6d5e2f0d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6d5e2f0d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6d5e2f0d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6d5e2f0d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6d5e2f0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6d5e2f0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6d5e2f0d9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26d5e2f0d9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오늘 발표의 Agenda는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진로 동기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하는 일(무엇을 하는지)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필요한 역량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목표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26d5e2f0d9_0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6d5e2f0d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26d5e2f0d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오늘 발표의 Agenda는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진로 동기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하는 일(무엇을 하는지)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필요한 역량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목표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26d5e2f0d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6d5e2f0d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6d5e2f0d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6d5d4f24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6d5d4f24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6d5e2f0d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6d5e2f0d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6d5d4f2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6d5d4f2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5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243181"/>
            <a:ext cx="9144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19267" y="2791840"/>
            <a:ext cx="7705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ko-KR" sz="3600">
                <a:solidFill>
                  <a:schemeClr val="lt1"/>
                </a:solidFill>
              </a:rPr>
              <a:t>HOW TO WEAR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-KR" sz="1500">
                <a:solidFill>
                  <a:srgbClr val="D8D8D8"/>
                </a:solidFill>
              </a:rPr>
              <a:t>Team </a:t>
            </a:r>
            <a:r>
              <a:rPr b="0" i="0" lang="ko-KR" sz="15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sz="1500">
                <a:solidFill>
                  <a:srgbClr val="D8D8D8"/>
                </a:solidFill>
              </a:rPr>
              <a:t>Seung Jin, Let's go to the gym!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059200" y="65600"/>
            <a:ext cx="300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Soongsil Univ</a:t>
            </a:r>
            <a:r>
              <a:rPr b="1" i="0" lang="ko-KR" sz="10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Kang-</a:t>
            </a: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</a:t>
            </a: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u, </a:t>
            </a: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Park-</a:t>
            </a: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eung</a:t>
            </a: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</a:t>
            </a: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in, Kim-wonhee, Jo-woosung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다양한 패턴의 원 분류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1943" y="-352084"/>
            <a:ext cx="1393350" cy="139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작은 원이 있는 그리드"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7161">
            <a:off x="7798177" y="3589211"/>
            <a:ext cx="2239349" cy="2239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숭실대학교(Soongsil University) - Home | Facebook" id="89" name="Google Shape;89;p13"/>
          <p:cNvPicPr preferRelativeResize="0"/>
          <p:nvPr/>
        </p:nvPicPr>
        <p:blipFill rotWithShape="1">
          <a:blip r:embed="rId5">
            <a:alphaModFix/>
          </a:blip>
          <a:srcRect b="6673" l="7750" r="6588" t="8085"/>
          <a:stretch/>
        </p:blipFill>
        <p:spPr>
          <a:xfrm>
            <a:off x="3956671" y="1292666"/>
            <a:ext cx="1230658" cy="122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 - Src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1080150" y="898425"/>
            <a:ext cx="4320000" cy="252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515075" y="898425"/>
            <a:ext cx="2548800" cy="252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[파일명]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main.py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[CLASS]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WindowClass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[기능]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메인 카테고리별 조회수 top3 출력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38" y="898413"/>
            <a:ext cx="4320001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 - Src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080138" y="898425"/>
            <a:ext cx="43200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5515063" y="898425"/>
            <a:ext cx="25488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[파일명]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main.py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[CLASS]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HttpDaemon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[기능]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-"/>
            </a:pPr>
            <a:r>
              <a:rPr lang="ko-KR" sz="800">
                <a:solidFill>
                  <a:srgbClr val="FFFFFF"/>
                </a:solidFill>
              </a:rPr>
              <a:t>Kakao Map을 사용하기 위해 http server 포트 생성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-"/>
            </a:pPr>
            <a:r>
              <a:rPr lang="ko-KR" sz="800">
                <a:solidFill>
                  <a:srgbClr val="FFFFFF"/>
                </a:solidFill>
              </a:rPr>
              <a:t>stop 시 포트 제거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50" y="898425"/>
            <a:ext cx="43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 - Src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080138" y="898425"/>
            <a:ext cx="43200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515063" y="898425"/>
            <a:ext cx="25488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[파일명]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trade.py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[CLASS]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tradeWindow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[기능]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-"/>
            </a:pPr>
            <a:r>
              <a:rPr lang="ko-KR" sz="800">
                <a:solidFill>
                  <a:srgbClr val="FFFFFF"/>
                </a:solidFill>
              </a:rPr>
              <a:t>대여창 출력 부분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-"/>
            </a:pPr>
            <a:r>
              <a:rPr lang="ko-KR" sz="800">
                <a:solidFill>
                  <a:srgbClr val="FFFFFF"/>
                </a:solidFill>
              </a:rPr>
              <a:t>사용자가 대여할 의류 선택 시 해당 화면 출력 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-"/>
            </a:pPr>
            <a:r>
              <a:rPr lang="ko-KR" sz="800">
                <a:solidFill>
                  <a:srgbClr val="FFFFFF"/>
                </a:solidFill>
              </a:rPr>
              <a:t>사용자가 선택한 의류의 postID(sqlite) 를 기준으로 화면 출력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888888"/>
                </a:solidFill>
              </a:rPr>
              <a:t>&gt;&gt; 대여신청_쿼리된 게시물 등록 정보</a:t>
            </a:r>
            <a:endParaRPr sz="800">
              <a:solidFill>
                <a:srgbClr val="888888"/>
              </a:solidFill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41" y="898425"/>
            <a:ext cx="4320000" cy="39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5709475" y="2389900"/>
            <a:ext cx="2160000" cy="180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475" y="2389900"/>
            <a:ext cx="2159999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 - Src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1080138" y="898425"/>
            <a:ext cx="43200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5515063" y="898425"/>
            <a:ext cx="25488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[파일명]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post.py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[CLASS]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postWindow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[기능]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모든 데이터가 정상적으로 작성되었는지 확인하는 영역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-"/>
            </a:pPr>
            <a:r>
              <a:rPr lang="ko-KR" sz="800">
                <a:solidFill>
                  <a:srgbClr val="FFFFFF"/>
                </a:solidFill>
              </a:rPr>
              <a:t>title, subTitle, filepath, desc, regdate… 등 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50" y="898425"/>
            <a:ext cx="43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628650" y="266421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 - Src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1080138" y="898425"/>
            <a:ext cx="43200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5515063" y="898425"/>
            <a:ext cx="25488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[파일명]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board.py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[CLASS]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boardWindow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[기능]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스크롤 아레아 생성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쿼리를 통해 가져온 리스트 row_data 만큼 반복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row_data </a:t>
            </a:r>
            <a:r>
              <a:rPr lang="ko-KR" sz="800">
                <a:solidFill>
                  <a:srgbClr val="FFFFFF"/>
                </a:solidFill>
              </a:rPr>
              <a:t>데이터 안에 들어있는 이미지 정보를 특정 크기의 pixmap으로 로드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스크롤 아레아 </a:t>
            </a:r>
            <a:r>
              <a:rPr lang="ko-KR" sz="800">
                <a:solidFill>
                  <a:srgbClr val="FFFFFF"/>
                </a:solidFill>
              </a:rPr>
              <a:t>addWidget을 통해서 raw_data를 넣음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column만 수치를 증가시켜 아래행으로 넘어가지 않도록 함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게시물이 2개 이상 스크롤에 등록되었을때 다음행에 출력되도록 설정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888888"/>
                </a:solidFill>
              </a:rPr>
              <a:t>&gt;&gt; query 매개변수 넣는 부분</a:t>
            </a:r>
            <a:endParaRPr sz="800">
              <a:solidFill>
                <a:srgbClr val="888888"/>
              </a:solidFill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52" y="898425"/>
            <a:ext cx="432000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5617675" y="3087575"/>
            <a:ext cx="2340000" cy="108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469" y="3087569"/>
            <a:ext cx="2340001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 - Src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1080138" y="898425"/>
            <a:ext cx="43200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5515063" y="898425"/>
            <a:ext cx="25488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[파일명]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user.py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[CLASS]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userWindow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[기능]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html 파일을 표현할 QWebEngineView 객체 생성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REST API로 좌표 구함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해당 좌표로 HTML 생성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50" y="898425"/>
            <a:ext cx="4319999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 - Src</a:t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1080138" y="898425"/>
            <a:ext cx="43200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5515063" y="898425"/>
            <a:ext cx="25488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[파일명]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user.py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[CLASS]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userWindow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[기능]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-"/>
            </a:pPr>
            <a:r>
              <a:rPr lang="ko-KR" sz="800">
                <a:solidFill>
                  <a:srgbClr val="FFFFFF"/>
                </a:solidFill>
              </a:rPr>
              <a:t>Kakao 지도를 HTML로 출력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address_latlng 리스트를 받음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-"/>
            </a:pPr>
            <a:r>
              <a:rPr lang="ko-KR" sz="800">
                <a:solidFill>
                  <a:srgbClr val="FFFFFF"/>
                </a:solidFill>
              </a:rPr>
              <a:t>위도 및 경도 데이터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Kakao JavaScript API키를 javascript_key 변수에 넣음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HTML 코드를 문자열 변수 result에 추가해 나가면서 Kakao 지도를 생성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46" y="898425"/>
            <a:ext cx="4320000" cy="39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224626" y="972300"/>
            <a:ext cx="2731200" cy="2627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410698" y="731625"/>
            <a:ext cx="2089200" cy="2059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345863" y="2201150"/>
            <a:ext cx="2538300" cy="2437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938225" y="1499250"/>
            <a:ext cx="2033100" cy="1915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303864" y="1146325"/>
            <a:ext cx="572700" cy="194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김원희</a:t>
            </a:r>
            <a:endParaRPr b="1" i="0" sz="700" u="none" cap="none" strike="noStrike"/>
          </a:p>
        </p:txBody>
      </p:sp>
      <p:sp>
        <p:nvSpPr>
          <p:cNvPr id="100" name="Google Shape;100;p14"/>
          <p:cNvSpPr/>
          <p:nvPr/>
        </p:nvSpPr>
        <p:spPr>
          <a:xfrm>
            <a:off x="5328664" y="2359800"/>
            <a:ext cx="572700" cy="194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조우성</a:t>
            </a:r>
            <a:endParaRPr b="1" i="0" sz="700" u="none" cap="none" strike="noStrike"/>
          </a:p>
        </p:txBody>
      </p:sp>
      <p:sp>
        <p:nvSpPr>
          <p:cNvPr id="101" name="Google Shape;101;p14"/>
          <p:cNvSpPr/>
          <p:nvPr/>
        </p:nvSpPr>
        <p:spPr>
          <a:xfrm>
            <a:off x="4168939" y="894175"/>
            <a:ext cx="572700" cy="194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박승진</a:t>
            </a:r>
            <a:endParaRPr b="1" i="0" sz="700" u="none" cap="none" strike="noStrike"/>
          </a:p>
        </p:txBody>
      </p:sp>
      <p:sp>
        <p:nvSpPr>
          <p:cNvPr id="102" name="Google Shape;102;p14"/>
          <p:cNvSpPr/>
          <p:nvPr/>
        </p:nvSpPr>
        <p:spPr>
          <a:xfrm>
            <a:off x="6668414" y="1664175"/>
            <a:ext cx="572700" cy="194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강진구</a:t>
            </a:r>
            <a:endParaRPr b="1" i="0" sz="700" u="none" cap="none" strike="noStrike"/>
          </a:p>
        </p:txBody>
      </p:sp>
      <p:sp>
        <p:nvSpPr>
          <p:cNvPr id="103" name="Google Shape;103;p14"/>
          <p:cNvSpPr txBox="1"/>
          <p:nvPr/>
        </p:nvSpPr>
        <p:spPr>
          <a:xfrm>
            <a:off x="1847400" y="2010675"/>
            <a:ext cx="156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폼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게시물 작성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카카오맵 API 사용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555450" y="1406475"/>
            <a:ext cx="1827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폼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보더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게시물 상세보기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보더, 게시물 화면 전환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085675" y="2209800"/>
            <a:ext cx="173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구조 작성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게시물 확인 및 대여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게시물 상세보기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822525" y="3103700"/>
            <a:ext cx="184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코어 개발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폼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카카오맵 API 사용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Char char="•"/>
            </a:pPr>
            <a:r>
              <a:rPr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보더, 게시물 화면 전환 기능</a:t>
            </a:r>
            <a:endParaRPr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3859544" y="125207"/>
            <a:ext cx="1425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HISTORY</a:t>
            </a:r>
            <a:endParaRPr b="1" i="0" sz="24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1102782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{08E66926-BD6D-46E1-82F2-95AD70033186}</a:tableStyleId>
              </a:tblPr>
              <a:tblGrid>
                <a:gridCol w="1734600"/>
                <a:gridCol w="1734600"/>
                <a:gridCol w="1734600"/>
                <a:gridCol w="17346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solidFill>
                            <a:schemeClr val="lt1"/>
                          </a:solidFill>
                        </a:rPr>
                        <a:t>identification number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solidFill>
                            <a:srgbClr val="FFFFFF"/>
                          </a:solidFill>
                        </a:rPr>
                        <a:t>revision history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solidFill>
                            <a:srgbClr val="FFFFFF"/>
                          </a:solidFill>
                        </a:rPr>
                        <a:t>approval date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solidFill>
                            <a:srgbClr val="FFFFFF"/>
                          </a:solidFill>
                        </a:rPr>
                        <a:t>modifier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입어봐라 발표 PPT V0.1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최초 작성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2023-05-18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김원희, 강진구, 박승진, 조우성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입어봐라 발표 PPT V0.2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요구사항 정의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2023-06-04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조우성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HOW TO WEAR</a:t>
                      </a: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(V0.3)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문서 고도화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2023-06-06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박승진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493044" y="2225501"/>
            <a:ext cx="2074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1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Agenda</a:t>
            </a:r>
            <a:endParaRPr b="1" sz="41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4390400" y="1354638"/>
            <a:ext cx="3533076" cy="2434213"/>
            <a:chOff x="4390400" y="1354638"/>
            <a:chExt cx="3533076" cy="2434213"/>
          </a:xfrm>
        </p:grpSpPr>
        <p:sp>
          <p:nvSpPr>
            <p:cNvPr id="120" name="Google Shape;120;p16"/>
            <p:cNvSpPr txBox="1"/>
            <p:nvPr/>
          </p:nvSpPr>
          <p:spPr>
            <a:xfrm>
              <a:off x="4390400" y="1354638"/>
              <a:ext cx="30057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100">
                  <a:solidFill>
                    <a:srgbClr val="00B0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Demonstration video</a:t>
              </a:r>
              <a:endParaRPr sz="1100"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735076" y="1865100"/>
              <a:ext cx="31884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100">
                  <a:solidFill>
                    <a:srgbClr val="00B0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Development purpose</a:t>
              </a:r>
              <a:endParaRPr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5010922" y="2395400"/>
              <a:ext cx="21126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100">
                  <a:solidFill>
                    <a:srgbClr val="00B0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Requirements</a:t>
              </a:r>
              <a:endParaRPr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390401" y="3396450"/>
              <a:ext cx="30828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100">
                  <a:solidFill>
                    <a:srgbClr val="00B0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Improvement plan</a:t>
              </a:r>
              <a:endParaRPr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4735075" y="2925700"/>
              <a:ext cx="31884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100">
                  <a:solidFill>
                    <a:srgbClr val="00B0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Development method</a:t>
              </a:r>
              <a:endParaRPr sz="11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purpose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070050" y="1039450"/>
            <a:ext cx="3060000" cy="720000"/>
          </a:xfrm>
          <a:prstGeom prst="wedgeRoundRectCallout">
            <a:avLst>
              <a:gd fmla="val -68126" name="adj1"/>
              <a:gd fmla="val -12565" name="adj2"/>
              <a:gd fmla="val 16667" name="adj3"/>
            </a:avLst>
          </a:prstGeom>
          <a:solidFill>
            <a:srgbClr val="FFF2CC"/>
          </a:solidFill>
          <a:ln>
            <a:noFill/>
          </a:ln>
          <a:effectLst>
            <a:outerShdw blurRad="242888" rotWithShape="0" algn="bl" dir="4560000" dist="19050">
              <a:srgbClr val="666666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2015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내일 중요한 날인데</a:t>
            </a:r>
            <a:endParaRPr b="1" i="0" sz="1050" u="none" cap="none" strike="noStrike">
              <a:solidFill>
                <a:srgbClr val="2015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2015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입을 옷이 없어..</a:t>
            </a:r>
            <a:endParaRPr b="1" sz="10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2015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대여는 너무 오래 걸리고 비싸!</a:t>
            </a:r>
            <a:endParaRPr b="1" i="0" sz="1050" u="none" cap="none" strike="noStrike">
              <a:solidFill>
                <a:srgbClr val="2015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070062" y="1899708"/>
            <a:ext cx="3060000" cy="720000"/>
          </a:xfrm>
          <a:prstGeom prst="wedgeRoundRectCallout">
            <a:avLst>
              <a:gd fmla="val 62921" name="adj1"/>
              <a:gd fmla="val -7005" name="adj2"/>
              <a:gd fmla="val 16667" name="adj3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2015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옷을 사기 전에</a:t>
            </a:r>
            <a:endParaRPr b="1" i="0" sz="1050" u="none" cap="none" strike="noStrike">
              <a:solidFill>
                <a:srgbClr val="2015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2015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잠깐 입어보고 싶은데..</a:t>
            </a:r>
            <a:endParaRPr b="1" sz="10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2015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방법이 없을까??</a:t>
            </a:r>
            <a:endParaRPr b="1" i="0" sz="1050" u="none" cap="none" strike="noStrike">
              <a:solidFill>
                <a:srgbClr val="2015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042008" y="2759961"/>
            <a:ext cx="3060000" cy="720000"/>
          </a:xfrm>
          <a:prstGeom prst="wedgeRoundRectCallout">
            <a:avLst>
              <a:gd fmla="val -67043" name="adj1"/>
              <a:gd fmla="val -15346" name="adj2"/>
              <a:gd fmla="val 16667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2015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옷이 너무 많은데</a:t>
            </a:r>
            <a:endParaRPr b="1" i="0" sz="1050" u="none" cap="none" strike="noStrike">
              <a:solidFill>
                <a:srgbClr val="2015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2015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빌려주고 용돈을 벌고 싶어..!</a:t>
            </a:r>
            <a:endParaRPr b="1" sz="10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1837664" y="1084900"/>
            <a:ext cx="572700" cy="812175"/>
            <a:chOff x="1837664" y="1313500"/>
            <a:chExt cx="572700" cy="812175"/>
          </a:xfrm>
        </p:grpSpPr>
        <p:pic>
          <p:nvPicPr>
            <p:cNvPr id="134" name="Google Shape;13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37700" y="1313500"/>
              <a:ext cx="572625" cy="572625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rgbClr val="888888"/>
              </a:outerShdw>
            </a:effectLst>
          </p:spPr>
        </p:pic>
        <p:sp>
          <p:nvSpPr>
            <p:cNvPr id="135" name="Google Shape;135;p17"/>
            <p:cNvSpPr/>
            <p:nvPr/>
          </p:nvSpPr>
          <p:spPr>
            <a:xfrm>
              <a:off x="1837664" y="1931575"/>
              <a:ext cx="572700" cy="1941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/>
                <a:t>User 1</a:t>
              </a:r>
              <a:endParaRPr b="0" i="0" sz="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1837664" y="2713862"/>
            <a:ext cx="572700" cy="812175"/>
            <a:chOff x="1837664" y="1313500"/>
            <a:chExt cx="572700" cy="812175"/>
          </a:xfrm>
        </p:grpSpPr>
        <p:pic>
          <p:nvPicPr>
            <p:cNvPr id="137" name="Google Shape;13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37700" y="1313500"/>
              <a:ext cx="572625" cy="572625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rgbClr val="888888"/>
              </a:outerShdw>
            </a:effectLst>
          </p:spPr>
        </p:pic>
        <p:sp>
          <p:nvSpPr>
            <p:cNvPr id="138" name="Google Shape;138;p17"/>
            <p:cNvSpPr/>
            <p:nvPr/>
          </p:nvSpPr>
          <p:spPr>
            <a:xfrm>
              <a:off x="1837664" y="1931575"/>
              <a:ext cx="572700" cy="1941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/>
                <a:t>User 3</a:t>
              </a:r>
              <a:endParaRPr b="0" i="0" sz="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6643689" y="1937062"/>
            <a:ext cx="572700" cy="812175"/>
            <a:chOff x="1837664" y="1313500"/>
            <a:chExt cx="572700" cy="812175"/>
          </a:xfrm>
        </p:grpSpPr>
        <p:pic>
          <p:nvPicPr>
            <p:cNvPr id="140" name="Google Shape;14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37700" y="1313500"/>
              <a:ext cx="572625" cy="572625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rgbClr val="888888"/>
              </a:outerShdw>
            </a:effectLst>
          </p:spPr>
        </p:pic>
        <p:sp>
          <p:nvSpPr>
            <p:cNvPr id="141" name="Google Shape;141;p17"/>
            <p:cNvSpPr/>
            <p:nvPr/>
          </p:nvSpPr>
          <p:spPr>
            <a:xfrm>
              <a:off x="1837664" y="1931575"/>
              <a:ext cx="572700" cy="1941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/>
                <a:t>User 2</a:t>
              </a:r>
              <a:endParaRPr b="0" i="0" sz="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7"/>
          <p:cNvSpPr txBox="1"/>
          <p:nvPr/>
        </p:nvSpPr>
        <p:spPr>
          <a:xfrm>
            <a:off x="1572225" y="3611900"/>
            <a:ext cx="6309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Roboto Mono Medium"/>
              <a:buNone/>
            </a:pPr>
            <a:r>
              <a:rPr lang="ko-KR" sz="16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</a:t>
            </a:r>
            <a:r>
              <a:rPr i="0" lang="ko-KR" sz="1600" u="none" cap="none" strike="noStrike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옷을 </a:t>
            </a:r>
            <a:r>
              <a:rPr lang="ko-KR" sz="16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</a:t>
            </a:r>
            <a:r>
              <a:rPr i="0" lang="ko-KR" sz="1600" u="none" cap="none" strike="noStrike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유저에게</a:t>
            </a:r>
            <a:r>
              <a:rPr lang="ko-KR" sz="16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0" lang="ko-KR" sz="1600" u="none" cap="none" strike="noStrike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대여해 </a:t>
            </a:r>
            <a:r>
              <a:rPr lang="ko-KR" sz="16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주고자 할 때는</a:t>
            </a:r>
            <a:endParaRPr i="0" sz="1600" u="none" cap="none" strike="noStrike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Roboto Mono Medium"/>
              <a:buNone/>
            </a:pPr>
            <a:r>
              <a:rPr b="1" i="0" lang="ko-KR" sz="2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입어바라</a:t>
            </a:r>
            <a:endParaRPr b="1" i="0" sz="2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1795625" y="9843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latin typeface="Malgun Gothic"/>
                <a:ea typeface="Malgun Gothic"/>
                <a:cs typeface="Malgun Gothic"/>
                <a:sym typeface="Malgun Gothic"/>
              </a:rPr>
              <a:t>사용자는 옷을 대여할 수 있다.(기간 1일 ~ 7일)</a:t>
            </a:r>
            <a:endParaRPr b="1" i="0" sz="75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795660" y="13120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latin typeface="Malgun Gothic"/>
                <a:ea typeface="Malgun Gothic"/>
                <a:cs typeface="Malgun Gothic"/>
                <a:sym typeface="Malgun Gothic"/>
              </a:rPr>
              <a:t>사용자는 대여글 리스트에서 작성자의 평점 및 후기, 이전 글 리스트를 볼 수 있다.</a:t>
            </a:r>
            <a:endParaRPr b="1" i="0" sz="75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795660" y="16397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latin typeface="Malgun Gothic"/>
                <a:ea typeface="Malgun Gothic"/>
                <a:cs typeface="Malgun Gothic"/>
                <a:sym typeface="Malgun Gothic"/>
              </a:rPr>
              <a:t>사용자는 대여글 리스트 확인 시, 동일 성별의 글만 확인할 수 있다.</a:t>
            </a:r>
            <a:endParaRPr b="1" i="0" sz="75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795660" y="19674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latin typeface="Malgun Gothic"/>
                <a:ea typeface="Malgun Gothic"/>
                <a:cs typeface="Malgun Gothic"/>
                <a:sym typeface="Malgun Gothic"/>
              </a:rPr>
              <a:t>사용자는 대여 글 리스트를 필터링으로 확인할 수 있다.</a:t>
            </a:r>
            <a:endParaRPr b="1" i="0" sz="75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795660" y="22951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대여글을 작성할 때 옷의 스타일을 구분할 수 있다.</a:t>
            </a:r>
            <a:endParaRPr b="1" i="0" sz="75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795642" y="26228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대여글을 작성할 때 상/하의/신발(속옷 제외)를 구분할 수 있다.</a:t>
            </a:r>
            <a:endParaRPr b="1" i="0" sz="75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795677" y="29505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대여글을 작성할 때 이미지 파일을 업로드할 수 있다.</a:t>
            </a:r>
            <a:endParaRPr b="1" i="0" sz="75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795677" y="32782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대여글을 작성할 때 최대 대여 기간 및 일정을 지정할 수 있다.</a:t>
            </a:r>
            <a:endParaRPr b="1" i="0" sz="75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795677" y="36059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사용자는 옷 반납 후 평점을 지정할 수 있다. </a:t>
            </a:r>
            <a:endParaRPr b="1" i="0" sz="75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795677" y="39336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대여에 대한 보상은 가상의 포인트로 지불한다.</a:t>
            </a:r>
            <a:endParaRPr b="1" i="0" sz="75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795625" y="4261300"/>
            <a:ext cx="5552700" cy="259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사용자는 본인의 대여 이력을 확인할 수 있다.</a:t>
            </a:r>
            <a:endParaRPr b="1" i="0" sz="75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Requirements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</a:t>
            </a:r>
            <a:r>
              <a:rPr lang="ko-KR"/>
              <a:t> - Class</a:t>
            </a:r>
            <a:endParaRPr/>
          </a:p>
        </p:txBody>
      </p:sp>
      <p:graphicFrame>
        <p:nvGraphicFramePr>
          <p:cNvPr id="164" name="Google Shape;164;p19"/>
          <p:cNvGraphicFramePr/>
          <p:nvPr/>
        </p:nvGraphicFramePr>
        <p:xfrm>
          <a:off x="2038607" y="119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{08E66926-BD6D-46E1-82F2-95AD70033186}</a:tableStyleId>
              </a:tblPr>
              <a:tblGrid>
                <a:gridCol w="903325"/>
                <a:gridCol w="4163475"/>
              </a:tblGrid>
              <a:tr h="25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FFFFFF"/>
                          </a:solidFill>
                        </a:rPr>
                        <a:t>Desc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700"/>
                        <a:t>WindowClass</a:t>
                      </a:r>
                      <a:endParaRPr b="1" sz="700" u="none" cap="none" strike="noStrike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화면 출력 및 다른 (user, trade, board …)Windows를 Import 하여 다양한 서비스 제공.</a:t>
                      </a:r>
                      <a:endParaRPr b="1"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/>
                        <a:t>HttpDaemon</a:t>
                      </a:r>
                      <a:endParaRPr sz="700" u="none" cap="none" strike="noStrike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kakao map을 사용하기 위해 http Port 활성화용 class 구현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/>
                        <a:t>userWindow</a:t>
                      </a:r>
                      <a:endParaRPr sz="700" u="none" cap="none" strike="noStrike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정보를 확인할 수 있도록 user 화면 class 구현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/>
                        <a:t>tradeWindow</a:t>
                      </a:r>
                      <a:endParaRPr sz="700" u="none" cap="none" strike="noStrike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board에서 확인한 의상을 대여할 수 있도록 trade 화면 class 구현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/>
                        <a:t>postWindow</a:t>
                      </a:r>
                      <a:endParaRPr sz="700" u="none" cap="none" strike="noStrike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직접 의상을 올릴 수 있도록 post 화면 class 구현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descWindow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의상을 등록한 사용자가 작성한 설명을 확인할 수 있도록 desc 화면 class 구현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boardWindow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여러 사용자들이 등록한 의상들을 볼 수 있도록 board 화면 class 구현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19"/>
          <p:cNvSpPr/>
          <p:nvPr/>
        </p:nvSpPr>
        <p:spPr>
          <a:xfrm>
            <a:off x="1201348" y="812425"/>
            <a:ext cx="6741300" cy="2598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Class: UI 화면을 기준으로 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를 구분(HttpDaemon 제외)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1201348" y="3355375"/>
            <a:ext cx="6741300" cy="2598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Import: 프로그램을 만들기 위해 Import한 Module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7" name="Google Shape;167;p19"/>
          <p:cNvGraphicFramePr/>
          <p:nvPr/>
        </p:nvGraphicFramePr>
        <p:xfrm>
          <a:off x="2038607" y="37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{08E66926-BD6D-46E1-82F2-95AD70033186}</a:tableStyleId>
              </a:tblPr>
              <a:tblGrid>
                <a:gridCol w="1170525"/>
                <a:gridCol w="3896275"/>
              </a:tblGrid>
              <a:tr h="26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FFFFFF"/>
                          </a:solidFill>
                        </a:rPr>
                        <a:t>Desc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/>
                        <a:t>pyqt5</a:t>
                      </a:r>
                      <a:endParaRPr sz="700" u="none" cap="none" strike="noStrike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Module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/>
                        <a:t>PyQtWebEngine, requests</a:t>
                      </a:r>
                      <a:endParaRPr sz="700" u="none" cap="none" strike="noStrike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</a:t>
                      </a: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akao Map을 사용하기 위해 Import 한 Module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</a:t>
            </a:r>
            <a:r>
              <a:rPr lang="ko-KR"/>
              <a:t> - DB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436937" y="1710963"/>
            <a:ext cx="2033317" cy="1721584"/>
            <a:chOff x="313987" y="1332275"/>
            <a:chExt cx="2033317" cy="1721584"/>
          </a:xfrm>
        </p:grpSpPr>
        <p:grpSp>
          <p:nvGrpSpPr>
            <p:cNvPr id="174" name="Google Shape;174;p20"/>
            <p:cNvGrpSpPr/>
            <p:nvPr/>
          </p:nvGrpSpPr>
          <p:grpSpPr>
            <a:xfrm>
              <a:off x="313987" y="1332275"/>
              <a:ext cx="2033317" cy="812193"/>
              <a:chOff x="37" y="2193975"/>
              <a:chExt cx="2033317" cy="812193"/>
            </a:xfrm>
          </p:grpSpPr>
          <p:sp>
            <p:nvSpPr>
              <p:cNvPr id="175" name="Google Shape;175;p20"/>
              <p:cNvSpPr/>
              <p:nvPr/>
            </p:nvSpPr>
            <p:spPr>
              <a:xfrm>
                <a:off x="37" y="2193975"/>
                <a:ext cx="2033317" cy="812193"/>
              </a:xfrm>
              <a:prstGeom prst="roundRect">
                <a:avLst>
                  <a:gd fmla="val 501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QLite - ဝီကီပီးဒီးယား" id="176" name="Google Shape;176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421" y="2193975"/>
                <a:ext cx="1923231" cy="8121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eidiSQL - 위키백과, 우리 모두의 백과사전" id="177" name="Google Shape;17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4617" y="2241666"/>
              <a:ext cx="912048" cy="81219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78" name="Google Shape;178;p20"/>
          <p:cNvGraphicFramePr/>
          <p:nvPr/>
        </p:nvGraphicFramePr>
        <p:xfrm>
          <a:off x="3127732" y="12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{08E66926-BD6D-46E1-82F2-95AD70033186}</a:tableStyleId>
              </a:tblPr>
              <a:tblGrid>
                <a:gridCol w="903325"/>
                <a:gridCol w="903325"/>
                <a:gridCol w="903325"/>
              </a:tblGrid>
              <a:tr h="25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FFFFFF"/>
                          </a:solidFill>
                        </a:rPr>
                        <a:t>Desc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userID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사용자 번호(PK)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userName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사용자 명칭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userBirth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DATETIME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사용자 생년월일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userSex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사용자 성별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userAddress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사용자 거래주소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Google Shape;179;p20"/>
          <p:cNvGraphicFramePr/>
          <p:nvPr/>
        </p:nvGraphicFramePr>
        <p:xfrm>
          <a:off x="5919245" y="121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{08E66926-BD6D-46E1-82F2-95AD70033186}</a:tableStyleId>
              </a:tblPr>
              <a:tblGrid>
                <a:gridCol w="903325"/>
                <a:gridCol w="903325"/>
                <a:gridCol w="903325"/>
              </a:tblGrid>
              <a:tr h="25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FFFFFF"/>
                          </a:solidFill>
                        </a:rPr>
                        <a:t>Desc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</a:t>
                      </a: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ID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게시물 번호(PK)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</a:t>
                      </a: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TEXT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게시물 제목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postSubName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TEXT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게시물 부제목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postDesc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TEXT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게시물 설명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postDate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DATETIME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게시물 작성 시간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postEndDate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DATETIME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게시물 만료 시간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postCategory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게시물 카테고리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postViewCount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게시물 열람 횟수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postScore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게시물 점수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postEnabled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INT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게시물 대여 현황</a:t>
                      </a:r>
                      <a:endParaRPr sz="700"/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userID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게시물 작성 유저(FK)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16825" marB="11225" marR="22425" marL="22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0"/>
          <p:cNvSpPr/>
          <p:nvPr/>
        </p:nvSpPr>
        <p:spPr>
          <a:xfrm>
            <a:off x="4196351" y="934188"/>
            <a:ext cx="572700" cy="194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USER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6987864" y="934188"/>
            <a:ext cx="572700" cy="194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POST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>
            <a:off x="3065825" y="1596500"/>
            <a:ext cx="2785500" cy="2591700"/>
          </a:xfrm>
          <a:prstGeom prst="bentConnector3">
            <a:avLst>
              <a:gd fmla="val -11751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628650" y="273846"/>
            <a:ext cx="788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ko-KR"/>
              <a:t>Development method</a:t>
            </a:r>
            <a:r>
              <a:rPr lang="ko-KR"/>
              <a:t> - Src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080138" y="898425"/>
            <a:ext cx="43200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5515063" y="898425"/>
            <a:ext cx="2548800" cy="396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[파일명]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db.py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9900"/>
                </a:solidFill>
              </a:rPr>
              <a:t>[CLASS]</a:t>
            </a:r>
            <a:endParaRPr sz="800">
              <a:solidFill>
                <a:srgbClr val="FF99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00"/>
              <a:buChar char="-"/>
            </a:pPr>
            <a:r>
              <a:rPr lang="ko-KR" sz="800">
                <a:solidFill>
                  <a:srgbClr val="FF9900"/>
                </a:solidFill>
              </a:rPr>
              <a:t>x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[기능]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메모리db가 아닌 파일 db기 때문에 파일 존재 여부 확인해야함.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import 한 sqlite3 가 제공하는 기능인 connect를 통해 db 연동</a:t>
            </a:r>
            <a:endParaRPr sz="800">
              <a:solidFill>
                <a:srgbClr val="FFFFF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AutoNum type="arabicPeriod"/>
            </a:pPr>
            <a:r>
              <a:rPr lang="ko-KR" sz="800">
                <a:solidFill>
                  <a:srgbClr val="FFFFFF"/>
                </a:solidFill>
              </a:rPr>
              <a:t>db 변수 con을 통해서 create table 진행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888888"/>
                </a:solidFill>
              </a:rPr>
              <a:t>&gt;&gt; create table 정보</a:t>
            </a:r>
            <a:endParaRPr sz="800">
              <a:solidFill>
                <a:srgbClr val="888888"/>
              </a:solidFill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50" y="898425"/>
            <a:ext cx="4319999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/>
          <p:nvPr/>
        </p:nvSpPr>
        <p:spPr>
          <a:xfrm>
            <a:off x="5709475" y="2389900"/>
            <a:ext cx="2160000" cy="1800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474" y="2389900"/>
            <a:ext cx="216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