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8E9BD-B4BE-4E57-932E-DAF8B02F3E31}">
  <a:tblStyle styleId="{45C8E9BD-B4BE-4E57-932E-DAF8B02F3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946" y="3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f41ec8224_0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6f41ec822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f41ec8224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6f41ec822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5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243181"/>
            <a:ext cx="91440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19267" y="2791840"/>
            <a:ext cx="7705500" cy="100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 err="1" smtClean="0">
                <a:solidFill>
                  <a:schemeClr val="lt1"/>
                </a:solidFill>
                <a:latin typeface="+mj-ea"/>
                <a:ea typeface="+mj-ea"/>
                <a:cs typeface="Aharoni"/>
                <a:sym typeface="Aharoni"/>
              </a:rPr>
              <a:t>입어바라</a:t>
            </a:r>
            <a:endParaRPr lang="en-US" altLang="ko" sz="3300" b="1" dirty="0">
              <a:solidFill>
                <a:schemeClr val="lt1"/>
              </a:solidFill>
              <a:latin typeface="+mj-ea"/>
              <a:ea typeface="+mj-ea"/>
              <a:cs typeface="Aharoni"/>
              <a:sym typeface="Aharon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 smtClean="0">
                <a:solidFill>
                  <a:srgbClr val="D8D8D8"/>
                </a:solidFill>
                <a:latin typeface="+mj-ea"/>
                <a:ea typeface="+mj-ea"/>
              </a:rPr>
              <a:t>승진아 </a:t>
            </a:r>
            <a:r>
              <a:rPr lang="ko-KR" altLang="en-US" sz="2100" dirty="0">
                <a:solidFill>
                  <a:srgbClr val="D8D8D8"/>
                </a:solidFill>
                <a:latin typeface="+mj-ea"/>
                <a:ea typeface="+mj-ea"/>
              </a:rPr>
              <a:t>운동하자</a:t>
            </a:r>
            <a:endParaRPr sz="1100" dirty="0">
              <a:latin typeface="+mj-ea"/>
              <a:ea typeface="+mj-ea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68749" y="4487682"/>
            <a:ext cx="2687865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숭실대학교</a:t>
            </a:r>
            <a:r>
              <a:rPr lang="ko" sz="1400" b="1" i="0" u="none" strike="noStrike" cap="none" dirty="0" smtClean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b="1" i="0" u="none" strike="noStrike" cap="none" dirty="0" smtClean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미디어 경영학과</a:t>
            </a:r>
            <a:endParaRPr lang="en-US" altLang="ko" sz="1400" b="1" i="0" u="none" strike="noStrike" cap="none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김원희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강진구</a:t>
            </a:r>
            <a:r>
              <a:rPr lang="en-US" altLang="ko-KR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박승진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조우성</a:t>
            </a:r>
            <a:endParaRPr sz="1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Google Shape;87;p13" descr="다양한 패턴의 원 분류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1943" y="-352084"/>
            <a:ext cx="1393350" cy="13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 descr="작은 원이 있는 그리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027161">
            <a:off x="7847795" y="3589211"/>
            <a:ext cx="2239349" cy="223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숭실대학교(Soongsil University) - Home | Facebook">
            <a:extLst>
              <a:ext uri="{FF2B5EF4-FFF2-40B4-BE49-F238E27FC236}">
                <a16:creationId xmlns:a16="http://schemas.microsoft.com/office/drawing/2014/main" id="{9EADA16C-CB69-48B2-A3E0-2D8EA596C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8085" r="6589" b="6674"/>
          <a:stretch/>
        </p:blipFill>
        <p:spPr bwMode="auto">
          <a:xfrm>
            <a:off x="3956671" y="1292666"/>
            <a:ext cx="1230658" cy="12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07. Q&amp;A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44725" y="797775"/>
            <a:ext cx="3969488" cy="396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23" y="1380142"/>
            <a:ext cx="3001691" cy="30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37098" y="188999"/>
            <a:ext cx="1747446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HISTORY</a:t>
            </a:r>
            <a:endParaRPr sz="2400" b="1" dirty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1024734990"/>
              </p:ext>
            </p:extLst>
          </p:nvPr>
        </p:nvGraphicFramePr>
        <p:xfrm>
          <a:off x="1102782" y="857250"/>
          <a:ext cx="6938450" cy="3768959"/>
        </p:xfrm>
        <a:graphic>
          <a:graphicData uri="http://schemas.openxmlformats.org/drawingml/2006/table">
            <a:tbl>
              <a:tblPr>
                <a:noFill/>
                <a:tableStyleId>{45C8E9BD-B4BE-4E57-932E-DAF8B02F3E31}</a:tableStyleId>
              </a:tblPr>
              <a:tblGrid>
                <a:gridCol w="151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 u="none" strike="noStrike" cap="none">
                          <a:solidFill>
                            <a:schemeClr val="lt1"/>
                          </a:solidFill>
                        </a:rPr>
                        <a:t>identification number</a:t>
                      </a:r>
                      <a:endParaRPr sz="9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>
                          <a:solidFill>
                            <a:srgbClr val="FFFFFF"/>
                          </a:solidFill>
                        </a:rPr>
                        <a:t>revision history</a:t>
                      </a:r>
                      <a:endParaRPr sz="9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>
                          <a:solidFill>
                            <a:srgbClr val="FFFFFF"/>
                          </a:solidFill>
                        </a:rPr>
                        <a:t>approval date</a:t>
                      </a:r>
                      <a:endParaRPr sz="9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 dirty="0">
                          <a:solidFill>
                            <a:srgbClr val="FFFFFF"/>
                          </a:solidFill>
                        </a:rPr>
                        <a:t>modifier</a:t>
                      </a:r>
                      <a:endParaRPr sz="9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입어봐라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 v0.1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최초 작성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2023-05-18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김원희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강진구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박승진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조우성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입어봐라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PPT v0.2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요구사항 정의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김원희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강진구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박승진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조우성</a:t>
                      </a: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2532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496186" y="2461932"/>
            <a:ext cx="81658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96186" y="1846171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1970" y="1832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>
                <a:solidFill>
                  <a:srgbClr val="201533"/>
                </a:solidFill>
                <a:latin typeface="+mn-ea"/>
                <a:ea typeface="+mn-ea"/>
              </a:rPr>
              <a:t>팀원소개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0642" y="1881362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1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89597" y="2795682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35381" y="2781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201533"/>
                </a:solidFill>
                <a:latin typeface="+mn-ea"/>
                <a:ea typeface="+mn-ea"/>
              </a:rPr>
              <a:t>개발 목적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14053" y="2830873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2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2059" y="1844684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57843" y="1830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201533"/>
                </a:solidFill>
                <a:latin typeface="+mn-ea"/>
                <a:ea typeface="+mn-ea"/>
              </a:rPr>
              <a:t>요구사항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36515" y="1879875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3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64774" y="2795682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10558" y="2781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201533"/>
                </a:solidFill>
                <a:latin typeface="+mn-ea"/>
                <a:ea typeface="+mn-ea"/>
              </a:rPr>
              <a:t>시연 영상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89230" y="2830873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4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36359" y="1825358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82143" y="18113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201533"/>
                </a:solidFill>
                <a:latin typeface="+mn-ea"/>
                <a:ea typeface="+mn-ea"/>
              </a:rPr>
              <a:t>코드 리뷰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60815" y="1860549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5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30266" y="2795682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76050" y="2781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201533"/>
                </a:solidFill>
                <a:latin typeface="+mn-ea"/>
                <a:ea typeface="+mn-ea"/>
              </a:rPr>
              <a:t>개선 방안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54722" y="2830873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6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119785" y="1825358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465569" y="181138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01533"/>
                </a:solidFill>
                <a:latin typeface="+mn-ea"/>
                <a:ea typeface="+mn-ea"/>
              </a:rPr>
              <a:t>Q</a:t>
            </a:r>
            <a:r>
              <a:rPr lang="en-US" altLang="ko-KR" dirty="0" smtClean="0">
                <a:solidFill>
                  <a:srgbClr val="201533"/>
                </a:solidFill>
                <a:latin typeface="+mn-ea"/>
                <a:ea typeface="+mn-ea"/>
              </a:rPr>
              <a:t>&amp;</a:t>
            </a:r>
            <a:r>
              <a:rPr lang="en-US" altLang="ko-KR" sz="1800" dirty="0" smtClean="0">
                <a:solidFill>
                  <a:srgbClr val="201533"/>
                </a:solidFill>
                <a:latin typeface="+mn-ea"/>
                <a:ea typeface="+mn-ea"/>
              </a:rPr>
              <a:t>A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144241" y="1860549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7</a:t>
            </a:r>
            <a:endParaRPr lang="ko-KR" altLang="en-US" sz="1800" dirty="0">
              <a:latin typeface="+mn-ea"/>
            </a:endParaRP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36429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01. </a:t>
            </a:r>
            <a:r>
              <a:rPr lang="ko-KR" altLang="en-US" b="1" dirty="0" smtClean="0"/>
              <a:t>팀원 소개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466" y="1132951"/>
            <a:ext cx="3950474" cy="1674044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24309" y="1237834"/>
            <a:ext cx="3571244" cy="386506"/>
            <a:chOff x="928576" y="1516908"/>
            <a:chExt cx="1542206" cy="38650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928576" y="1516908"/>
              <a:ext cx="1542206" cy="341384"/>
            </a:xfrm>
            <a:prstGeom prst="roundRect">
              <a:avLst>
                <a:gd name="adj" fmla="val 20931"/>
              </a:avLst>
            </a:prstGeom>
            <a:solidFill>
              <a:schemeClr val="bg1"/>
            </a:solidFill>
            <a:ln w="28575">
              <a:solidFill>
                <a:srgbClr val="20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Google Shape;672;p72">
              <a:extLst>
                <a:ext uri="{FF2B5EF4-FFF2-40B4-BE49-F238E27FC236}">
                  <a16:creationId xmlns:a16="http://schemas.microsoft.com/office/drawing/2014/main" id="{2ED4213A-D4CA-FA06-B4D9-32BD1C41A5FA}"/>
                </a:ext>
              </a:extLst>
            </p:cNvPr>
            <p:cNvSpPr txBox="1">
              <a:spLocks/>
            </p:cNvSpPr>
            <p:nvPr/>
          </p:nvSpPr>
          <p:spPr>
            <a:xfrm>
              <a:off x="928576" y="1582346"/>
              <a:ext cx="1542206" cy="32106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rgbClr val="201533"/>
                  </a:solidFill>
                  <a:latin typeface="+mn-ea"/>
                  <a:ea typeface="+mn-ea"/>
                </a:rPr>
                <a:t>김원희</a:t>
              </a:r>
              <a:endParaRPr lang="ko-KR" altLang="en-US" sz="1600" b="1" dirty="0">
                <a:solidFill>
                  <a:srgbClr val="201533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4668671" y="1132951"/>
            <a:ext cx="3963877" cy="1674044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862623" y="1237834"/>
            <a:ext cx="3565451" cy="386506"/>
            <a:chOff x="928576" y="1516908"/>
            <a:chExt cx="1542206" cy="386506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28576" y="1516908"/>
              <a:ext cx="1542206" cy="341384"/>
            </a:xfrm>
            <a:prstGeom prst="roundRect">
              <a:avLst>
                <a:gd name="adj" fmla="val 20931"/>
              </a:avLst>
            </a:prstGeom>
            <a:solidFill>
              <a:schemeClr val="bg1"/>
            </a:solidFill>
            <a:ln w="28575">
              <a:solidFill>
                <a:srgbClr val="20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" name="Google Shape;672;p72">
              <a:extLst>
                <a:ext uri="{FF2B5EF4-FFF2-40B4-BE49-F238E27FC236}">
                  <a16:creationId xmlns:a16="http://schemas.microsoft.com/office/drawing/2014/main" id="{2ED4213A-D4CA-FA06-B4D9-32BD1C41A5FA}"/>
                </a:ext>
              </a:extLst>
            </p:cNvPr>
            <p:cNvSpPr txBox="1">
              <a:spLocks/>
            </p:cNvSpPr>
            <p:nvPr/>
          </p:nvSpPr>
          <p:spPr>
            <a:xfrm>
              <a:off x="928576" y="1582346"/>
              <a:ext cx="1542206" cy="32106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rgbClr val="201533"/>
                  </a:solidFill>
                  <a:latin typeface="+mn-ea"/>
                  <a:ea typeface="+mn-ea"/>
                </a:rPr>
                <a:t>강진구</a:t>
              </a:r>
              <a:endParaRPr lang="ko-KR" altLang="en-US" sz="1600" b="1" dirty="0">
                <a:solidFill>
                  <a:srgbClr val="201533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536466" y="3041516"/>
            <a:ext cx="3950474" cy="1674044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24309" y="3146399"/>
            <a:ext cx="3571244" cy="386506"/>
            <a:chOff x="928576" y="1516908"/>
            <a:chExt cx="1542206" cy="386506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928576" y="1516908"/>
              <a:ext cx="1542206" cy="341384"/>
            </a:xfrm>
            <a:prstGeom prst="roundRect">
              <a:avLst>
                <a:gd name="adj" fmla="val 20931"/>
              </a:avLst>
            </a:prstGeom>
            <a:solidFill>
              <a:schemeClr val="bg1"/>
            </a:solidFill>
            <a:ln w="28575">
              <a:solidFill>
                <a:srgbClr val="20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Google Shape;672;p72">
              <a:extLst>
                <a:ext uri="{FF2B5EF4-FFF2-40B4-BE49-F238E27FC236}">
                  <a16:creationId xmlns:a16="http://schemas.microsoft.com/office/drawing/2014/main" id="{2ED4213A-D4CA-FA06-B4D9-32BD1C41A5FA}"/>
                </a:ext>
              </a:extLst>
            </p:cNvPr>
            <p:cNvSpPr txBox="1">
              <a:spLocks/>
            </p:cNvSpPr>
            <p:nvPr/>
          </p:nvSpPr>
          <p:spPr>
            <a:xfrm>
              <a:off x="928576" y="1582346"/>
              <a:ext cx="1542206" cy="32106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rgbClr val="201533"/>
                  </a:solidFill>
                  <a:latin typeface="+mn-ea"/>
                  <a:ea typeface="+mn-ea"/>
                </a:rPr>
                <a:t>박승진</a:t>
              </a:r>
              <a:endParaRPr lang="ko-KR" altLang="en-US" sz="1600" b="1" dirty="0">
                <a:solidFill>
                  <a:srgbClr val="201533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668671" y="3041516"/>
            <a:ext cx="3963877" cy="1674044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862623" y="3146399"/>
            <a:ext cx="3565451" cy="386506"/>
            <a:chOff x="928576" y="1516908"/>
            <a:chExt cx="1542206" cy="386506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928576" y="1516908"/>
              <a:ext cx="1542206" cy="341384"/>
            </a:xfrm>
            <a:prstGeom prst="roundRect">
              <a:avLst>
                <a:gd name="adj" fmla="val 20931"/>
              </a:avLst>
            </a:prstGeom>
            <a:solidFill>
              <a:schemeClr val="bg1"/>
            </a:solidFill>
            <a:ln w="28575">
              <a:solidFill>
                <a:srgbClr val="20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Google Shape;672;p72">
              <a:extLst>
                <a:ext uri="{FF2B5EF4-FFF2-40B4-BE49-F238E27FC236}">
                  <a16:creationId xmlns:a16="http://schemas.microsoft.com/office/drawing/2014/main" id="{2ED4213A-D4CA-FA06-B4D9-32BD1C41A5FA}"/>
                </a:ext>
              </a:extLst>
            </p:cNvPr>
            <p:cNvSpPr txBox="1">
              <a:spLocks/>
            </p:cNvSpPr>
            <p:nvPr/>
          </p:nvSpPr>
          <p:spPr>
            <a:xfrm>
              <a:off x="928576" y="1582346"/>
              <a:ext cx="1542206" cy="32106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rgbClr val="201533"/>
                  </a:solidFill>
                  <a:latin typeface="+mn-ea"/>
                  <a:ea typeface="+mn-ea"/>
                </a:rPr>
                <a:t>조우성</a:t>
              </a:r>
              <a:endParaRPr lang="ko-KR" altLang="en-US" sz="1600" b="1" dirty="0">
                <a:solidFill>
                  <a:srgbClr val="201533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02. </a:t>
            </a:r>
            <a:r>
              <a:rPr lang="ko-KR" altLang="en-US" b="1" dirty="0" smtClean="0"/>
              <a:t>개발 목적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 dirty="0"/>
          </a:p>
        </p:txBody>
      </p:sp>
      <p:sp>
        <p:nvSpPr>
          <p:cNvPr id="28" name="말풍선: 모서리가 둥근 사각형 9">
            <a:extLst>
              <a:ext uri="{FF2B5EF4-FFF2-40B4-BE49-F238E27FC236}">
                <a16:creationId xmlns:a16="http://schemas.microsoft.com/office/drawing/2014/main" id="{F0D72F9F-800B-2C34-BE96-40D870576919}"/>
              </a:ext>
            </a:extLst>
          </p:cNvPr>
          <p:cNvSpPr/>
          <p:nvPr/>
        </p:nvSpPr>
        <p:spPr>
          <a:xfrm>
            <a:off x="3082066" y="1122507"/>
            <a:ext cx="2979868" cy="773878"/>
          </a:xfrm>
          <a:prstGeom prst="wedgeRoundRectCallout">
            <a:avLst>
              <a:gd name="adj1" fmla="val -68126"/>
              <a:gd name="adj2" fmla="val -1256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내일 중요한 날인데</a:t>
            </a:r>
            <a:endParaRPr lang="en-US" altLang="ko-KR" sz="1300" dirty="0">
              <a:solidFill>
                <a:srgbClr val="201533"/>
              </a:solidFill>
              <a:latin typeface="+mn-ea"/>
            </a:endParaRPr>
          </a:p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입을 옷이 없어</a:t>
            </a:r>
            <a:r>
              <a:rPr lang="en-US" altLang="ko-KR" sz="1300" dirty="0">
                <a:solidFill>
                  <a:srgbClr val="201533"/>
                </a:solidFill>
                <a:latin typeface="+mn-ea"/>
              </a:rPr>
              <a:t>..</a:t>
            </a:r>
          </a:p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대여는 너무 오래 걸리고 비싸</a:t>
            </a:r>
            <a:r>
              <a:rPr lang="en-US" altLang="ko-KR" sz="1300" dirty="0">
                <a:solidFill>
                  <a:srgbClr val="201533"/>
                </a:solidFill>
                <a:latin typeface="+mn-ea"/>
              </a:rPr>
              <a:t>!</a:t>
            </a:r>
            <a:endParaRPr lang="ko-KR" altLang="en-US" sz="1300" dirty="0">
              <a:solidFill>
                <a:srgbClr val="201533"/>
              </a:solidFill>
              <a:latin typeface="+mn-ea"/>
            </a:endParaRPr>
          </a:p>
        </p:txBody>
      </p:sp>
      <p:sp>
        <p:nvSpPr>
          <p:cNvPr id="29" name="말풍선: 모서리가 둥근 사각형 10">
            <a:extLst>
              <a:ext uri="{FF2B5EF4-FFF2-40B4-BE49-F238E27FC236}">
                <a16:creationId xmlns:a16="http://schemas.microsoft.com/office/drawing/2014/main" id="{38C77EDB-EA26-057E-E163-AA8D52F14BBE}"/>
              </a:ext>
            </a:extLst>
          </p:cNvPr>
          <p:cNvSpPr/>
          <p:nvPr/>
        </p:nvSpPr>
        <p:spPr>
          <a:xfrm>
            <a:off x="3769487" y="1985833"/>
            <a:ext cx="2979868" cy="773878"/>
          </a:xfrm>
          <a:prstGeom prst="wedgeRoundRectCallout">
            <a:avLst>
              <a:gd name="adj1" fmla="val 62921"/>
              <a:gd name="adj2" fmla="val -700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옷을 사기 전에</a:t>
            </a:r>
            <a:endParaRPr lang="en-US" altLang="ko-KR" sz="1300" dirty="0">
              <a:solidFill>
                <a:srgbClr val="201533"/>
              </a:solidFill>
              <a:latin typeface="+mn-ea"/>
            </a:endParaRPr>
          </a:p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잠깐 입어보고 싶은데</a:t>
            </a:r>
            <a:r>
              <a:rPr lang="en-US" altLang="ko-KR" sz="1300" dirty="0">
                <a:solidFill>
                  <a:srgbClr val="201533"/>
                </a:solidFill>
                <a:latin typeface="+mn-ea"/>
              </a:rPr>
              <a:t>..</a:t>
            </a:r>
          </a:p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방법이 없을까</a:t>
            </a:r>
            <a:r>
              <a:rPr lang="en-US" altLang="ko-KR" sz="1300" dirty="0">
                <a:solidFill>
                  <a:srgbClr val="201533"/>
                </a:solidFill>
                <a:latin typeface="+mn-ea"/>
              </a:rPr>
              <a:t>??</a:t>
            </a:r>
            <a:endParaRPr lang="ko-KR" altLang="en-US" sz="1300" dirty="0">
              <a:solidFill>
                <a:srgbClr val="201533"/>
              </a:solidFill>
              <a:latin typeface="+mn-ea"/>
            </a:endParaRPr>
          </a:p>
        </p:txBody>
      </p:sp>
      <p:sp>
        <p:nvSpPr>
          <p:cNvPr id="30" name="말풍선: 모서리가 둥근 사각형 11">
            <a:extLst>
              <a:ext uri="{FF2B5EF4-FFF2-40B4-BE49-F238E27FC236}">
                <a16:creationId xmlns:a16="http://schemas.microsoft.com/office/drawing/2014/main" id="{EEED9ABC-170E-6866-B454-F623C9A03257}"/>
              </a:ext>
            </a:extLst>
          </p:cNvPr>
          <p:cNvSpPr/>
          <p:nvPr/>
        </p:nvSpPr>
        <p:spPr>
          <a:xfrm>
            <a:off x="3071308" y="2876311"/>
            <a:ext cx="2979868" cy="773878"/>
          </a:xfrm>
          <a:prstGeom prst="wedgeRoundRectCallout">
            <a:avLst>
              <a:gd name="adj1" fmla="val -67043"/>
              <a:gd name="adj2" fmla="val -1534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옷이 </a:t>
            </a:r>
            <a:r>
              <a:rPr lang="ko-KR" altLang="en-US" sz="1300">
                <a:solidFill>
                  <a:srgbClr val="201533"/>
                </a:solidFill>
                <a:latin typeface="+mn-ea"/>
              </a:rPr>
              <a:t>너무 많은데</a:t>
            </a:r>
            <a:endParaRPr lang="en-US" altLang="ko-KR" sz="1300" dirty="0">
              <a:solidFill>
                <a:srgbClr val="201533"/>
              </a:solidFill>
              <a:latin typeface="+mn-ea"/>
            </a:endParaRPr>
          </a:p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빌려주고 용돈을 </a:t>
            </a:r>
            <a:r>
              <a:rPr lang="ko-KR" altLang="en-US" sz="1300">
                <a:solidFill>
                  <a:srgbClr val="201533"/>
                </a:solidFill>
                <a:latin typeface="+mn-ea"/>
              </a:rPr>
              <a:t>벌고 싶어</a:t>
            </a:r>
            <a:r>
              <a:rPr lang="en-US" altLang="ko-KR" sz="1300" dirty="0">
                <a:solidFill>
                  <a:srgbClr val="201533"/>
                </a:solidFill>
                <a:latin typeface="+mn-ea"/>
              </a:rPr>
              <a:t>..!</a:t>
            </a:r>
          </a:p>
        </p:txBody>
      </p:sp>
      <p:sp>
        <p:nvSpPr>
          <p:cNvPr id="31" name="Google Shape;315;p50">
            <a:extLst>
              <a:ext uri="{FF2B5EF4-FFF2-40B4-BE49-F238E27FC236}">
                <a16:creationId xmlns:a16="http://schemas.microsoft.com/office/drawing/2014/main" id="{302F02AB-B8D1-3001-613C-4E4895850B30}"/>
              </a:ext>
            </a:extLst>
          </p:cNvPr>
          <p:cNvSpPr txBox="1">
            <a:spLocks/>
          </p:cNvSpPr>
          <p:nvPr/>
        </p:nvSpPr>
        <p:spPr>
          <a:xfrm>
            <a:off x="2262467" y="4029996"/>
            <a:ext cx="4619065" cy="87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ko-KR" altLang="en-US" sz="1800" dirty="0">
                <a:solidFill>
                  <a:srgbClr val="00B0F0"/>
                </a:solidFill>
                <a:latin typeface="+mn-ea"/>
                <a:ea typeface="+mn-ea"/>
              </a:rPr>
              <a:t>본인의 옷을 유저에게</a:t>
            </a:r>
            <a:endParaRPr lang="en-US" altLang="ko-KR" sz="1800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0" indent="0"/>
            <a:r>
              <a:rPr lang="ko-KR" altLang="en-US" sz="1800" dirty="0">
                <a:solidFill>
                  <a:srgbClr val="00B0F0"/>
                </a:solidFill>
                <a:latin typeface="+mn-ea"/>
                <a:ea typeface="+mn-ea"/>
              </a:rPr>
              <a:t>대여해 줄 수 있는</a:t>
            </a:r>
            <a:endParaRPr lang="en-US" altLang="ko-KR" sz="1800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0" indent="0"/>
            <a:r>
              <a:rPr lang="ko-KR" altLang="en-US" sz="2800" b="1" dirty="0" err="1" smtClean="0">
                <a:solidFill>
                  <a:srgbClr val="00B0F0"/>
                </a:solidFill>
                <a:latin typeface="+mn-ea"/>
                <a:ea typeface="+mn-ea"/>
              </a:rPr>
              <a:t>입어바라</a:t>
            </a:r>
            <a:endParaRPr lang="ko-KR" altLang="en-US" sz="2000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29543" y="963461"/>
            <a:ext cx="932924" cy="932924"/>
            <a:chOff x="496186" y="1268819"/>
            <a:chExt cx="1842976" cy="1842976"/>
          </a:xfrm>
        </p:grpSpPr>
        <p:sp>
          <p:nvSpPr>
            <p:cNvPr id="6" name="타원 5"/>
            <p:cNvSpPr/>
            <p:nvPr/>
          </p:nvSpPr>
          <p:spPr>
            <a:xfrm>
              <a:off x="496186" y="1268819"/>
              <a:ext cx="1842976" cy="1842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15" y="1339949"/>
              <a:ext cx="1700712" cy="1700711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1329543" y="2798650"/>
            <a:ext cx="932924" cy="932924"/>
            <a:chOff x="496186" y="1268819"/>
            <a:chExt cx="1842976" cy="1842976"/>
          </a:xfrm>
        </p:grpSpPr>
        <p:sp>
          <p:nvSpPr>
            <p:cNvPr id="39" name="타원 38"/>
            <p:cNvSpPr/>
            <p:nvPr/>
          </p:nvSpPr>
          <p:spPr>
            <a:xfrm>
              <a:off x="496186" y="1268819"/>
              <a:ext cx="1842976" cy="1842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15" y="1339949"/>
              <a:ext cx="1700712" cy="1700711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7339058" y="1896385"/>
            <a:ext cx="932924" cy="932924"/>
            <a:chOff x="496186" y="1268819"/>
            <a:chExt cx="1842976" cy="1842976"/>
          </a:xfrm>
        </p:grpSpPr>
        <p:sp>
          <p:nvSpPr>
            <p:cNvPr id="58" name="타원 57"/>
            <p:cNvSpPr/>
            <p:nvPr/>
          </p:nvSpPr>
          <p:spPr>
            <a:xfrm>
              <a:off x="496186" y="1268819"/>
              <a:ext cx="1842976" cy="1842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15" y="1339949"/>
              <a:ext cx="1700712" cy="1700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6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03. </a:t>
            </a:r>
            <a:r>
              <a:rPr lang="ko-KR" altLang="en-US" b="1" dirty="0" smtClean="0"/>
              <a:t>요구사항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5423" y="1077289"/>
            <a:ext cx="7938977" cy="3600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5796" y="1077289"/>
            <a:ext cx="72974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1. 사용자는 옷을 대여할 수 있다.(기간 1일 ~ 7일)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2. 사용자는 </a:t>
            </a:r>
            <a:r>
              <a:rPr lang="ko-KR" altLang="en-US" dirty="0" err="1"/>
              <a:t>대여글</a:t>
            </a:r>
            <a:r>
              <a:rPr lang="ko-KR" altLang="en-US" dirty="0"/>
              <a:t> 리스트에서 작성자의 평점 및 후기, 이전 글 리스트를 볼 수 있다.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3. 사용자는 </a:t>
            </a:r>
            <a:r>
              <a:rPr lang="ko-KR" altLang="en-US" dirty="0" err="1"/>
              <a:t>대여글</a:t>
            </a:r>
            <a:r>
              <a:rPr lang="ko-KR" altLang="en-US" dirty="0"/>
              <a:t> 리스트 확인 시, 동일 성별의 글만 확인할 수 있다.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4. 사용자는 </a:t>
            </a:r>
            <a:r>
              <a:rPr lang="ko-KR" altLang="en-US" dirty="0" err="1"/>
              <a:t>대여글</a:t>
            </a:r>
            <a:r>
              <a:rPr lang="ko-KR" altLang="en-US" dirty="0"/>
              <a:t> 리스트를 </a:t>
            </a:r>
            <a:r>
              <a:rPr lang="ko-KR" altLang="en-US" dirty="0" err="1"/>
              <a:t>필터링으로</a:t>
            </a:r>
            <a:r>
              <a:rPr lang="ko-KR" altLang="en-US" dirty="0"/>
              <a:t> 확인할 수 있다.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5. </a:t>
            </a:r>
            <a:r>
              <a:rPr lang="ko-KR" altLang="en-US" dirty="0" err="1"/>
              <a:t>대여글을</a:t>
            </a:r>
            <a:r>
              <a:rPr lang="ko-KR" altLang="en-US" dirty="0"/>
              <a:t> 작성할 때 옷의 스타일을 구분할 수 있다.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6. </a:t>
            </a:r>
            <a:r>
              <a:rPr lang="ko-KR" altLang="en-US" dirty="0" err="1"/>
              <a:t>대여글을</a:t>
            </a:r>
            <a:r>
              <a:rPr lang="ko-KR" altLang="en-US" dirty="0"/>
              <a:t> 작성할 때 상/하의/신발(속옷 제외)</a:t>
            </a:r>
            <a:r>
              <a:rPr lang="ko-KR" altLang="en-US" dirty="0" err="1"/>
              <a:t>를</a:t>
            </a:r>
            <a:r>
              <a:rPr lang="ko-KR" altLang="en-US" dirty="0"/>
              <a:t> 구분할 수 있다.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7. </a:t>
            </a:r>
            <a:r>
              <a:rPr lang="ko-KR" altLang="en-US" dirty="0" err="1"/>
              <a:t>대여글을</a:t>
            </a:r>
            <a:r>
              <a:rPr lang="ko-KR" altLang="en-US" dirty="0"/>
              <a:t> 작성할 때 이미지 파일을 </a:t>
            </a:r>
            <a:r>
              <a:rPr lang="ko-KR" altLang="en-US" dirty="0" smtClean="0"/>
              <a:t>업로드할 </a:t>
            </a:r>
            <a:r>
              <a:rPr lang="ko-KR" altLang="en-US" dirty="0"/>
              <a:t>수 있다.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8. </a:t>
            </a:r>
            <a:r>
              <a:rPr lang="ko-KR" altLang="en-US" dirty="0" err="1"/>
              <a:t>대여글을</a:t>
            </a:r>
            <a:r>
              <a:rPr lang="ko-KR" altLang="en-US" dirty="0"/>
              <a:t> 작성할 때 최대 대여 기간 및 일정을 지정할 수 있다.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9. 사용자는 옷 반납 후 평점을 지정할 수 있다.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10. 대여에 대한 보상은 가상의 포인트로 지불한다.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11. 사용자는 본인의 대여 이력을 확인할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4531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04. </a:t>
            </a:r>
            <a:r>
              <a:rPr lang="ko-KR" altLang="en-US" b="1" dirty="0" smtClean="0"/>
              <a:t>시연 영상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30007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05. </a:t>
            </a:r>
            <a:r>
              <a:rPr lang="ko-KR" altLang="en-US" b="1" dirty="0" smtClean="0"/>
              <a:t>코드 리뷰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6867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06. </a:t>
            </a:r>
            <a:r>
              <a:rPr lang="ko-KR" altLang="en-US" b="1" dirty="0" smtClean="0"/>
              <a:t>개선 방안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5876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287</Words>
  <Application>Microsoft Office PowerPoint</Application>
  <PresentationFormat>화면 슬라이드 쇼(16:9)</PresentationFormat>
  <Paragraphs>73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Malgun Gothic</vt:lpstr>
      <vt:lpstr>Malgun Gothic</vt:lpstr>
      <vt:lpstr>Arial</vt:lpstr>
      <vt:lpstr>Roboto Mono Medium</vt:lpstr>
      <vt:lpstr>Office 테마</vt:lpstr>
      <vt:lpstr>PowerPoint 프레젠테이션</vt:lpstr>
      <vt:lpstr>PowerPoint 프레젠테이션</vt:lpstr>
      <vt:lpstr>목차</vt:lpstr>
      <vt:lpstr>01. 팀원 소개</vt:lpstr>
      <vt:lpstr>02. 개발 목적</vt:lpstr>
      <vt:lpstr>03. 요구사항</vt:lpstr>
      <vt:lpstr>04. 시연 영상</vt:lpstr>
      <vt:lpstr>05. 코드 리뷰</vt:lpstr>
      <vt:lpstr>06. 개선 방안</vt:lpstr>
      <vt:lpstr>07.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B209-30</dc:creator>
  <cp:lastModifiedBy>user</cp:lastModifiedBy>
  <cp:revision>28</cp:revision>
  <dcterms:modified xsi:type="dcterms:W3CDTF">2023-06-03T13:40:37Z</dcterms:modified>
</cp:coreProperties>
</file>