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58" r:id="rId6"/>
    <p:sldId id="262" r:id="rId7"/>
    <p:sldId id="273" r:id="rId8"/>
    <p:sldId id="266" r:id="rId9"/>
    <p:sldId id="274"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0704"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6/19/2023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6/19/2023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2023</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ZOMATO ETL</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2023</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ZOMATO ETL</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2023</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ZOMATO ETL</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2023</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ZOMATO ETL</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2023</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ZOMATO ETL</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2023</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ZOMATO ETL</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2023</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ZOMATO ETL</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2023</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ZOMATO ETL</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2023</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ZOMATO ETL</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2023</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ZOMATO ETL</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2023</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ZOMATO ETL</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2023</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ZOMATO ETL</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2023</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ZOMATO ETL</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2023</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ZOMATO ETL</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wrapper.sh/"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ZOMATO ETL</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Vishal </a:t>
            </a:r>
            <a:r>
              <a:rPr lang="en-US" dirty="0" err="1"/>
              <a:t>kumar</a:t>
            </a:r>
            <a:r>
              <a:rPr lang="en-US" dirty="0"/>
              <a:t> S</a:t>
            </a:r>
          </a:p>
        </p:txBody>
      </p:sp>
    </p:spTree>
    <p:extLst>
      <p:ext uri="{BB962C8B-B14F-4D97-AF65-F5344CB8AC3E}">
        <p14:creationId xmlns:p14="http://schemas.microsoft.com/office/powerpoint/2010/main" val="2586058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090931"/>
            <a:ext cx="5111750" cy="2594252"/>
          </a:xfrm>
        </p:spPr>
        <p:txBody>
          <a:bodyPr>
            <a:normAutofit fontScale="92500" lnSpcReduction="10000"/>
          </a:bodyPr>
          <a:lstStyle/>
          <a:p>
            <a:r>
              <a:rPr lang="en-US" sz="1600" dirty="0"/>
              <a:t>The project is focused on analyzing the Zomato restaurant dataset to extract meaningful insights using Big Data technologies such as Hadoop, Hive, and Spark. The aim of the project is to provide useful recommendations to restaurant owners and customers based on the analysis of various parameters such as cuisines, locations, ratings, and reviews. The project involves various stages such as data acquisition, data cleaning, data processing, and data analysis. The end result of the project is a dashboard that provides visualizations and insights into the restaurant industry based on the Zomato dataset.</a:t>
            </a:r>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ZOMATO ETL</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470456" y="2317805"/>
            <a:ext cx="4179570" cy="1111195"/>
          </a:xfrm>
        </p:spPr>
        <p:txBody>
          <a:bodyPr/>
          <a:lstStyle/>
          <a:p>
            <a:r>
              <a:rPr lang="en-US" dirty="0"/>
              <a:t>OBJECTIVE</a:t>
            </a:r>
          </a:p>
        </p:txBody>
      </p:sp>
      <p:sp>
        <p:nvSpPr>
          <p:cNvPr id="5" name="TextBox 4">
            <a:extLst>
              <a:ext uri="{FF2B5EF4-FFF2-40B4-BE49-F238E27FC236}">
                <a16:creationId xmlns:a16="http://schemas.microsoft.com/office/drawing/2014/main" id="{528F11D6-C061-2F0F-2710-34FA95BB95F3}"/>
              </a:ext>
            </a:extLst>
          </p:cNvPr>
          <p:cNvSpPr txBox="1"/>
          <p:nvPr/>
        </p:nvSpPr>
        <p:spPr>
          <a:xfrm>
            <a:off x="6470456" y="3787602"/>
            <a:ext cx="5221357" cy="2031325"/>
          </a:xfrm>
          <a:prstGeom prst="rect">
            <a:avLst/>
          </a:prstGeom>
          <a:noFill/>
        </p:spPr>
        <p:txBody>
          <a:bodyPr wrap="square">
            <a:spAutoFit/>
          </a:bodyPr>
          <a:lstStyle/>
          <a:p>
            <a:pPr algn="l"/>
            <a:r>
              <a:rPr lang="en-US" sz="1800" b="0" i="0" dirty="0">
                <a:solidFill>
                  <a:schemeClr val="bg1"/>
                </a:solidFill>
                <a:effectLst/>
                <a:latin typeface="Söhne"/>
              </a:rPr>
              <a:t>To analyze and gain insights from the Zomato dataset using Big Data tools and technologies.</a:t>
            </a:r>
          </a:p>
          <a:p>
            <a:pPr algn="l">
              <a:buFont typeface="Arial" panose="020B0604020202020204" pitchFamily="34" charset="0"/>
              <a:buChar char="•"/>
            </a:pPr>
            <a:endParaRPr lang="en-US" sz="1800" b="0" i="0" dirty="0">
              <a:solidFill>
                <a:schemeClr val="bg1"/>
              </a:solidFill>
              <a:effectLst/>
              <a:latin typeface="Söhne"/>
            </a:endParaRPr>
          </a:p>
          <a:p>
            <a:pPr algn="l"/>
            <a:r>
              <a:rPr lang="en-US" sz="1800" b="0" i="0" dirty="0">
                <a:solidFill>
                  <a:schemeClr val="bg1"/>
                </a:solidFill>
                <a:effectLst/>
                <a:latin typeface="Söhne"/>
              </a:rPr>
              <a:t>To showcase the capabilities of Big Data tools and technologies in solving real-world problems in the food industry.</a:t>
            </a:r>
          </a:p>
          <a:p>
            <a:endParaRPr lang="en-IN" dirty="0">
              <a:solidFill>
                <a:schemeClr val="bg1"/>
              </a:solidFill>
            </a:endParaRPr>
          </a:p>
        </p:txBody>
      </p:sp>
    </p:spTree>
    <p:extLst>
      <p:ext uri="{BB962C8B-B14F-4D97-AF65-F5344CB8AC3E}">
        <p14:creationId xmlns:p14="http://schemas.microsoft.com/office/powerpoint/2010/main" val="379728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EAA5471-CD5C-6418-73D0-A2F88DCE56E6}"/>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E462FF1A-C522-F410-5488-7E71D4E584F0}"/>
              </a:ext>
            </a:extLst>
          </p:cNvPr>
          <p:cNvSpPr>
            <a:spLocks noGrp="1"/>
          </p:cNvSpPr>
          <p:nvPr>
            <p:ph type="ftr" sz="quarter" idx="11"/>
          </p:nvPr>
        </p:nvSpPr>
        <p:spPr/>
        <p:txBody>
          <a:bodyPr/>
          <a:lstStyle/>
          <a:p>
            <a:r>
              <a:rPr lang="en-US" dirty="0"/>
              <a:t>ZOMATO ETL</a:t>
            </a:r>
          </a:p>
        </p:txBody>
      </p:sp>
      <p:sp>
        <p:nvSpPr>
          <p:cNvPr id="6" name="Slide Number Placeholder 5">
            <a:extLst>
              <a:ext uri="{FF2B5EF4-FFF2-40B4-BE49-F238E27FC236}">
                <a16:creationId xmlns:a16="http://schemas.microsoft.com/office/drawing/2014/main" id="{2DEC18B5-FF14-A6DE-436D-4CED036570E5}"/>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7" name="Title 1">
            <a:extLst>
              <a:ext uri="{FF2B5EF4-FFF2-40B4-BE49-F238E27FC236}">
                <a16:creationId xmlns:a16="http://schemas.microsoft.com/office/drawing/2014/main" id="{4C0C7FAD-E1D3-0B0D-5021-9D75E0553EDF}"/>
              </a:ext>
            </a:extLst>
          </p:cNvPr>
          <p:cNvSpPr>
            <a:spLocks noGrp="1"/>
          </p:cNvSpPr>
          <p:nvPr>
            <p:ph type="body" idx="1"/>
          </p:nvPr>
        </p:nvSpPr>
        <p:spPr>
          <a:xfrm>
            <a:off x="838200" y="2061367"/>
            <a:ext cx="7122886" cy="3990520"/>
          </a:xfrm>
        </p:spPr>
        <p:txBody>
          <a:bodyPr>
            <a:noAutofit/>
          </a:bodyPr>
          <a:lstStyle/>
          <a:p>
            <a:br>
              <a:rPr lang="en-IN" dirty="0"/>
            </a:br>
            <a:r>
              <a:rPr lang="en-IN" dirty="0"/>
              <a:t>1) Running a script for setting up project/application environment</a:t>
            </a:r>
            <a:br>
              <a:rPr lang="en-IN" dirty="0"/>
            </a:br>
            <a:br>
              <a:rPr lang="en-IN" dirty="0"/>
            </a:br>
            <a:r>
              <a:rPr lang="en-IN" dirty="0"/>
              <a:t>1) Functionality- Dropping all the project related Hive tables if exists, using a beeline interface</a:t>
            </a:r>
            <a:br>
              <a:rPr lang="en-IN" dirty="0"/>
            </a:br>
            <a:br>
              <a:rPr lang="en-IN" dirty="0"/>
            </a:br>
            <a:r>
              <a:rPr lang="en-IN" dirty="0"/>
              <a:t>2) Functionality- Setting up HDFS file system paths for </a:t>
            </a:r>
            <a:r>
              <a:rPr lang="en-IN" dirty="0" err="1"/>
              <a:t>zomato</a:t>
            </a:r>
            <a:r>
              <a:rPr lang="en-IN" dirty="0"/>
              <a:t> </a:t>
            </a:r>
            <a:r>
              <a:rPr lang="en-IN" dirty="0" err="1"/>
              <a:t>etl</a:t>
            </a:r>
            <a:r>
              <a:rPr lang="en-IN" dirty="0"/>
              <a:t> project </a:t>
            </a:r>
          </a:p>
          <a:p>
            <a:r>
              <a:rPr lang="en-IN" dirty="0"/>
              <a:t>3) Functionality- Copy </a:t>
            </a:r>
            <a:r>
              <a:rPr lang="en-IN" dirty="0" err="1"/>
              <a:t>json</a:t>
            </a:r>
            <a:r>
              <a:rPr lang="en-IN" dirty="0"/>
              <a:t> files from -/</a:t>
            </a:r>
            <a:r>
              <a:rPr lang="en-IN" dirty="0" err="1"/>
              <a:t>proj.zomato</a:t>
            </a:r>
            <a:r>
              <a:rPr lang="en-IN" dirty="0"/>
              <a:t>/</a:t>
            </a:r>
            <a:r>
              <a:rPr lang="en-IN" dirty="0" err="1"/>
              <a:t>zomato_raw_files</a:t>
            </a:r>
            <a:r>
              <a:rPr lang="en-IN" dirty="0"/>
              <a:t>/file(1..3).</a:t>
            </a:r>
            <a:r>
              <a:rPr lang="en-IN" dirty="0" err="1"/>
              <a:t>json</a:t>
            </a:r>
            <a:r>
              <a:rPr lang="en-IN" dirty="0"/>
              <a:t> to /</a:t>
            </a:r>
            <a:r>
              <a:rPr lang="en-IN" dirty="0" err="1"/>
              <a:t>proj_zomato</a:t>
            </a:r>
            <a:r>
              <a:rPr lang="en-IN" dirty="0"/>
              <a:t>/Zomato/source/</a:t>
            </a:r>
            <a:r>
              <a:rPr lang="en-IN" dirty="0" err="1"/>
              <a:t>json</a:t>
            </a:r>
            <a:br>
              <a:rPr lang="en-IN" dirty="0"/>
            </a:br>
            <a:br>
              <a:rPr lang="en-IN" dirty="0"/>
            </a:br>
            <a:r>
              <a:rPr lang="en-IN" dirty="0"/>
              <a:t>4) Functionality- Deleting files achieved into -/</a:t>
            </a:r>
            <a:r>
              <a:rPr lang="en-IN" dirty="0" err="1"/>
              <a:t>proj_zomato</a:t>
            </a:r>
            <a:r>
              <a:rPr lang="en-IN" dirty="0"/>
              <a:t>/</a:t>
            </a:r>
            <a:r>
              <a:rPr lang="en-IN" dirty="0" err="1"/>
              <a:t>zomato_etl</a:t>
            </a:r>
            <a:r>
              <a:rPr lang="en-IN" dirty="0"/>
              <a:t>/</a:t>
            </a:r>
            <a:r>
              <a:rPr lang="en-IN" dirty="0" err="1"/>
              <a:t>archieve</a:t>
            </a:r>
            <a:endParaRPr lang="en-IN" dirty="0"/>
          </a:p>
          <a:p>
            <a:r>
              <a:rPr lang="en-IN" dirty="0"/>
              <a:t> 5) Functionality Deleting -/</a:t>
            </a:r>
            <a:r>
              <a:rPr lang="en-IN" dirty="0" err="1"/>
              <a:t>proj_zomato</a:t>
            </a:r>
            <a:r>
              <a:rPr lang="en-IN" dirty="0"/>
              <a:t>/</a:t>
            </a:r>
            <a:r>
              <a:rPr lang="en-IN" dirty="0" err="1"/>
              <a:t>zomato</a:t>
            </a:r>
            <a:r>
              <a:rPr lang="en-IN" dirty="0"/>
              <a:t> </a:t>
            </a:r>
            <a:r>
              <a:rPr lang="en-IN" dirty="0" err="1"/>
              <a:t>etl</a:t>
            </a:r>
            <a:r>
              <a:rPr lang="en-IN" dirty="0"/>
              <a:t>/temp folder if exists, which abstracts the running instance of an application. Else create the one</a:t>
            </a:r>
            <a:br>
              <a:rPr lang="en-IN" dirty="0"/>
            </a:br>
            <a:br>
              <a:rPr lang="en-IN" dirty="0"/>
            </a:br>
            <a:endParaRPr lang="en-IN" dirty="0"/>
          </a:p>
        </p:txBody>
      </p:sp>
      <p:sp>
        <p:nvSpPr>
          <p:cNvPr id="9" name="TextBox 8">
            <a:extLst>
              <a:ext uri="{FF2B5EF4-FFF2-40B4-BE49-F238E27FC236}">
                <a16:creationId xmlns:a16="http://schemas.microsoft.com/office/drawing/2014/main" id="{5A7E4E79-48C7-8BB7-2A32-6566AAEF881D}"/>
              </a:ext>
            </a:extLst>
          </p:cNvPr>
          <p:cNvSpPr txBox="1"/>
          <p:nvPr/>
        </p:nvSpPr>
        <p:spPr>
          <a:xfrm>
            <a:off x="558799" y="1738201"/>
            <a:ext cx="6110514" cy="646331"/>
          </a:xfrm>
          <a:prstGeom prst="rect">
            <a:avLst/>
          </a:prstGeom>
          <a:noFill/>
        </p:spPr>
        <p:txBody>
          <a:bodyPr wrap="square">
            <a:spAutoFit/>
          </a:bodyPr>
          <a:lstStyle/>
          <a:p>
            <a:r>
              <a:rPr lang="en-US" dirty="0"/>
              <a:t>Workflow Activities captured in </a:t>
            </a:r>
            <a:r>
              <a:rPr lang="en-US" dirty="0">
                <a:effectLst/>
                <a:hlinkClick r:id="rId2" tooltip="http://wrapper.sh/"/>
              </a:rPr>
              <a:t>wrapper.sh</a:t>
            </a:r>
            <a:br>
              <a:rPr lang="en-US" dirty="0"/>
            </a:br>
            <a:endParaRPr lang="en-IN" dirty="0"/>
          </a:p>
        </p:txBody>
      </p:sp>
      <p:sp>
        <p:nvSpPr>
          <p:cNvPr id="11" name="TextBox 10">
            <a:extLst>
              <a:ext uri="{FF2B5EF4-FFF2-40B4-BE49-F238E27FC236}">
                <a16:creationId xmlns:a16="http://schemas.microsoft.com/office/drawing/2014/main" id="{A1876F60-0E82-C336-4CD3-F9D8B060352B}"/>
              </a:ext>
            </a:extLst>
          </p:cNvPr>
          <p:cNvSpPr txBox="1"/>
          <p:nvPr/>
        </p:nvSpPr>
        <p:spPr>
          <a:xfrm>
            <a:off x="428171" y="806113"/>
            <a:ext cx="6110514" cy="523220"/>
          </a:xfrm>
          <a:prstGeom prst="rect">
            <a:avLst/>
          </a:prstGeom>
          <a:noFill/>
        </p:spPr>
        <p:txBody>
          <a:bodyPr wrap="square">
            <a:spAutoFit/>
          </a:bodyPr>
          <a:lstStyle/>
          <a:p>
            <a:r>
              <a:rPr lang="en-US" sz="2800" dirty="0"/>
              <a:t>FUNCTIONALITY</a:t>
            </a:r>
            <a:r>
              <a:rPr lang="en-US" dirty="0"/>
              <a:t> </a:t>
            </a:r>
            <a:endParaRPr lang="en-IN" dirty="0"/>
          </a:p>
        </p:txBody>
      </p:sp>
      <p:sp>
        <p:nvSpPr>
          <p:cNvPr id="13" name="TextBox 12">
            <a:extLst>
              <a:ext uri="{FF2B5EF4-FFF2-40B4-BE49-F238E27FC236}">
                <a16:creationId xmlns:a16="http://schemas.microsoft.com/office/drawing/2014/main" id="{DA79BB39-6F4F-576E-4887-65C6A0A7DF80}"/>
              </a:ext>
            </a:extLst>
          </p:cNvPr>
          <p:cNvSpPr txBox="1"/>
          <p:nvPr/>
        </p:nvSpPr>
        <p:spPr>
          <a:xfrm>
            <a:off x="10319656" y="1520824"/>
            <a:ext cx="2387601" cy="3416320"/>
          </a:xfrm>
          <a:prstGeom prst="rect">
            <a:avLst/>
          </a:prstGeom>
          <a:noFill/>
        </p:spPr>
        <p:txBody>
          <a:bodyPr wrap="square">
            <a:spAutoFit/>
          </a:bodyPr>
          <a:lstStyle/>
          <a:p>
            <a:r>
              <a:rPr lang="en-IN" dirty="0" err="1"/>
              <a:t>zomato</a:t>
            </a:r>
            <a:r>
              <a:rPr lang="en-IN" dirty="0"/>
              <a:t>\_</a:t>
            </a:r>
            <a:r>
              <a:rPr lang="en-IN" dirty="0" err="1"/>
              <a:t>etl</a:t>
            </a:r>
            <a:r>
              <a:rPr lang="en-IN" dirty="0"/>
              <a:t> </a:t>
            </a:r>
          </a:p>
          <a:p>
            <a:r>
              <a:rPr lang="en-IN" dirty="0"/>
              <a:t> - source   </a:t>
            </a:r>
          </a:p>
          <a:p>
            <a:r>
              <a:rPr lang="en-IN" dirty="0"/>
              <a:t>   - </a:t>
            </a:r>
            <a:r>
              <a:rPr lang="en-IN" dirty="0" err="1"/>
              <a:t>json</a:t>
            </a:r>
            <a:r>
              <a:rPr lang="en-IN" dirty="0"/>
              <a:t>    </a:t>
            </a:r>
          </a:p>
          <a:p>
            <a:r>
              <a:rPr lang="en-IN" dirty="0"/>
              <a:t>   - csv </a:t>
            </a:r>
          </a:p>
          <a:p>
            <a:pPr marL="285750" indent="-285750">
              <a:buFontTx/>
              <a:buChar char="-"/>
            </a:pPr>
            <a:r>
              <a:rPr lang="en-IN" dirty="0"/>
              <a:t>archive </a:t>
            </a:r>
          </a:p>
          <a:p>
            <a:r>
              <a:rPr lang="en-IN" dirty="0"/>
              <a:t>- hive   </a:t>
            </a:r>
          </a:p>
          <a:p>
            <a:r>
              <a:rPr lang="en-IN" dirty="0"/>
              <a:t>   - </a:t>
            </a:r>
            <a:r>
              <a:rPr lang="en-IN" dirty="0" err="1"/>
              <a:t>ddl</a:t>
            </a:r>
            <a:r>
              <a:rPr lang="en-IN" dirty="0"/>
              <a:t>   </a:t>
            </a:r>
          </a:p>
          <a:p>
            <a:r>
              <a:rPr lang="en-IN" dirty="0"/>
              <a:t>   - </a:t>
            </a:r>
            <a:r>
              <a:rPr lang="en-IN" dirty="0" err="1"/>
              <a:t>dml</a:t>
            </a:r>
            <a:r>
              <a:rPr lang="en-IN" dirty="0"/>
              <a:t>  </a:t>
            </a:r>
          </a:p>
          <a:p>
            <a:r>
              <a:rPr lang="en-IN" dirty="0"/>
              <a:t>- spark    </a:t>
            </a:r>
          </a:p>
          <a:p>
            <a:r>
              <a:rPr lang="en-IN" dirty="0"/>
              <a:t>   - </a:t>
            </a:r>
            <a:r>
              <a:rPr lang="en-IN" dirty="0" err="1"/>
              <a:t>py</a:t>
            </a:r>
            <a:r>
              <a:rPr lang="en-IN" dirty="0"/>
              <a:t>   </a:t>
            </a:r>
          </a:p>
          <a:p>
            <a:pPr marL="285750" indent="-285750">
              <a:buFontTx/>
              <a:buChar char="-"/>
            </a:pPr>
            <a:r>
              <a:rPr lang="en-IN" dirty="0"/>
              <a:t>script </a:t>
            </a:r>
          </a:p>
          <a:p>
            <a:pPr marL="285750" indent="-285750">
              <a:buFontTx/>
              <a:buChar char="-"/>
            </a:pPr>
            <a:r>
              <a:rPr lang="en-IN" dirty="0"/>
              <a:t>logs </a:t>
            </a:r>
          </a:p>
        </p:txBody>
      </p:sp>
    </p:spTree>
    <p:extLst>
      <p:ext uri="{BB962C8B-B14F-4D97-AF65-F5344CB8AC3E}">
        <p14:creationId xmlns:p14="http://schemas.microsoft.com/office/powerpoint/2010/main" val="3186139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4978400" y="142648"/>
            <a:ext cx="5111750" cy="1204912"/>
          </a:xfrm>
        </p:spPr>
        <p:txBody>
          <a:bodyPr/>
          <a:lstStyle/>
          <a:p>
            <a:r>
              <a:rPr lang="en-US" dirty="0"/>
              <a:t>FUNCTIONALITY MODULE 1</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4978400" y="1712685"/>
            <a:ext cx="7569655" cy="4643665"/>
          </a:xfrm>
        </p:spPr>
        <p:txBody>
          <a:bodyPr>
            <a:normAutofit/>
          </a:bodyPr>
          <a:lstStyle/>
          <a:p>
            <a:r>
              <a:rPr lang="en-US" dirty="0"/>
              <a:t>2) Running a script representing module 1 activities (module_1.sh)</a:t>
            </a:r>
            <a:br>
              <a:rPr lang="en-US" dirty="0"/>
            </a:br>
            <a:br>
              <a:rPr lang="en-US" dirty="0"/>
            </a:br>
            <a:r>
              <a:rPr lang="en-US" dirty="0"/>
              <a:t>   1) Functionality - Checking running Instance of the application</a:t>
            </a:r>
            <a:br>
              <a:rPr lang="en-US" dirty="0"/>
            </a:br>
            <a:br>
              <a:rPr lang="en-US" dirty="0"/>
            </a:br>
            <a:r>
              <a:rPr lang="en-US" dirty="0"/>
              <a:t>   2) Functionality - Iterate over every </a:t>
            </a:r>
            <a:r>
              <a:rPr lang="en-US" dirty="0" err="1"/>
              <a:t>json</a:t>
            </a:r>
            <a:r>
              <a:rPr lang="en-US" dirty="0"/>
              <a:t> file and run a spark-submit job</a:t>
            </a:r>
            <a:br>
              <a:rPr lang="en-US" dirty="0"/>
            </a:br>
            <a:br>
              <a:rPr lang="en-US" dirty="0"/>
            </a:br>
            <a:r>
              <a:rPr lang="en-US" dirty="0"/>
              <a:t>   3) Functionality Preparing log message</a:t>
            </a:r>
            <a:br>
              <a:rPr lang="en-US" dirty="0"/>
            </a:br>
            <a:br>
              <a:rPr lang="en-US" dirty="0"/>
            </a:br>
            <a:r>
              <a:rPr lang="en-US" dirty="0"/>
              <a:t>   4) Functionality - Adding log message into a log file on local file system</a:t>
            </a:r>
          </a:p>
          <a:p>
            <a:r>
              <a:rPr lang="en-US" dirty="0"/>
              <a:t>   5) Functionality- Loading the log file from local file system to Hive table                </a:t>
            </a:r>
            <a:r>
              <a:rPr lang="en-US" dirty="0" err="1"/>
              <a:t>default.zomato_summary_log</a:t>
            </a:r>
            <a:br>
              <a:rPr lang="en-US" dirty="0"/>
            </a:br>
            <a:r>
              <a:rPr lang="en-US" dirty="0"/>
              <a:t>    </a:t>
            </a:r>
          </a:p>
          <a:p>
            <a:r>
              <a:rPr lang="en-US" dirty="0"/>
              <a:t>Create if not exists temporary/managed table </a:t>
            </a:r>
            <a:r>
              <a:rPr lang="en-US" dirty="0" err="1"/>
              <a:t>default.zomato</a:t>
            </a:r>
            <a:r>
              <a:rPr lang="en-US" dirty="0"/>
              <a:t> summary log with   location clause /user/</a:t>
            </a:r>
            <a:r>
              <a:rPr lang="en-US" dirty="0" err="1"/>
              <a:t>talentum</a:t>
            </a:r>
            <a:r>
              <a:rPr lang="en-US" dirty="0"/>
              <a:t>/zomato_et1/log</a:t>
            </a:r>
            <a:br>
              <a:rPr lang="en-US" dirty="0"/>
            </a:br>
            <a:br>
              <a:rPr lang="en-US" dirty="0"/>
            </a:br>
            <a:r>
              <a:rPr lang="en-US" dirty="0"/>
              <a:t>   6) Functionality Achieve the JSON files</a:t>
            </a:r>
            <a:br>
              <a:rPr lang="en-US" dirty="0"/>
            </a:br>
            <a:br>
              <a:rPr lang="en-US" dirty="0"/>
            </a:br>
            <a:r>
              <a:rPr lang="en-US" dirty="0"/>
              <a:t>   7) Functionality Delete the Application running Instance</a:t>
            </a:r>
            <a:br>
              <a:rPr lang="en-US" dirty="0"/>
            </a:br>
            <a:br>
              <a:rPr lang="en-US" dirty="0"/>
            </a:br>
            <a:r>
              <a:rPr lang="en-US" dirty="0"/>
              <a:t>   </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ZOMATO ETL</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742861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F93D1-4B5E-DDC6-35BD-FAB2062ABD8D}"/>
              </a:ext>
            </a:extLst>
          </p:cNvPr>
          <p:cNvSpPr>
            <a:spLocks noGrp="1"/>
          </p:cNvSpPr>
          <p:nvPr>
            <p:ph type="title"/>
          </p:nvPr>
        </p:nvSpPr>
        <p:spPr>
          <a:xfrm>
            <a:off x="5253037" y="136525"/>
            <a:ext cx="5111750" cy="1204912"/>
          </a:xfrm>
        </p:spPr>
        <p:txBody>
          <a:bodyPr/>
          <a:lstStyle/>
          <a:p>
            <a:r>
              <a:rPr lang="en-US" dirty="0"/>
              <a:t>FUNCTIONALITY MODULE 2</a:t>
            </a:r>
            <a:endParaRPr lang="en-IN" dirty="0"/>
          </a:p>
        </p:txBody>
      </p:sp>
      <p:sp>
        <p:nvSpPr>
          <p:cNvPr id="3" name="Text Placeholder 2">
            <a:extLst>
              <a:ext uri="{FF2B5EF4-FFF2-40B4-BE49-F238E27FC236}">
                <a16:creationId xmlns:a16="http://schemas.microsoft.com/office/drawing/2014/main" id="{CEE99BDB-2A0F-30B4-92B6-EC4F69CAFC8E}"/>
              </a:ext>
            </a:extLst>
          </p:cNvPr>
          <p:cNvSpPr>
            <a:spLocks noGrp="1"/>
          </p:cNvSpPr>
          <p:nvPr>
            <p:ph type="body" idx="1"/>
          </p:nvPr>
        </p:nvSpPr>
        <p:spPr>
          <a:xfrm>
            <a:off x="5253037" y="1779927"/>
            <a:ext cx="6715125" cy="4294188"/>
          </a:xfrm>
        </p:spPr>
        <p:txBody>
          <a:bodyPr>
            <a:normAutofit fontScale="92500" lnSpcReduction="10000"/>
          </a:bodyPr>
          <a:lstStyle/>
          <a:p>
            <a:pPr marL="342900" indent="-342900" rtl="0">
              <a:buAutoNum type="arabicParenR"/>
            </a:pPr>
            <a:r>
              <a:rPr lang="en-US" dirty="0"/>
              <a:t>Functionality - Checking running instance of the application</a:t>
            </a:r>
            <a:endParaRPr lang="en-IN" dirty="0">
              <a:latin typeface="-apple-system"/>
            </a:endParaRPr>
          </a:p>
          <a:p>
            <a:pPr marL="342900" indent="-342900" rtl="0">
              <a:buAutoNum type="arabicParenR"/>
            </a:pPr>
            <a:r>
              <a:rPr lang="en-US" dirty="0"/>
              <a:t>Functionality - Creating an hive external table </a:t>
            </a:r>
            <a:r>
              <a:rPr lang="en-US" dirty="0" err="1"/>
              <a:t>default.dim_country</a:t>
            </a:r>
            <a:r>
              <a:rPr lang="en-US" dirty="0"/>
              <a:t> with location to /user/</a:t>
            </a:r>
            <a:r>
              <a:rPr lang="en-US" dirty="0" err="1"/>
              <a:t>talentum</a:t>
            </a:r>
            <a:r>
              <a:rPr lang="en-US" dirty="0"/>
              <a:t>/</a:t>
            </a:r>
            <a:r>
              <a:rPr lang="en-US" dirty="0" err="1"/>
              <a:t>zomato_etl</a:t>
            </a:r>
            <a:r>
              <a:rPr lang="en-US" dirty="0"/>
              <a:t>/</a:t>
            </a:r>
            <a:r>
              <a:rPr lang="en-US" dirty="0" err="1"/>
              <a:t>zomato_ext</a:t>
            </a:r>
            <a:r>
              <a:rPr lang="en-US" dirty="0"/>
              <a:t>/</a:t>
            </a:r>
            <a:r>
              <a:rPr lang="en-US" dirty="0" err="1"/>
              <a:t>dim_country</a:t>
            </a:r>
            <a:r>
              <a:rPr lang="en-US" dirty="0"/>
              <a:t> </a:t>
            </a:r>
            <a:endParaRPr lang="en-IN" dirty="0">
              <a:latin typeface="-apple-system"/>
            </a:endParaRPr>
          </a:p>
          <a:p>
            <a:pPr rtl="0"/>
            <a:r>
              <a:rPr lang="en-IN" dirty="0"/>
              <a:t>3)    Functionality - </a:t>
            </a:r>
          </a:p>
          <a:p>
            <a:pPr rtl="0"/>
            <a:r>
              <a:rPr lang="en-IN" dirty="0"/>
              <a:t>        1) creating an hive temporary/managed table </a:t>
            </a:r>
            <a:r>
              <a:rPr lang="en-IN" dirty="0" err="1"/>
              <a:t>default.raw_zomato</a:t>
            </a:r>
            <a:r>
              <a:rPr lang="en-IN" dirty="0"/>
              <a:t>    without location clause</a:t>
            </a:r>
          </a:p>
          <a:p>
            <a:pPr rtl="0"/>
            <a:r>
              <a:rPr lang="en-IN" dirty="0"/>
              <a:t>        2) Creating an hive external partition table </a:t>
            </a:r>
            <a:r>
              <a:rPr lang="en-IN" dirty="0" err="1"/>
              <a:t>default.zomato</a:t>
            </a:r>
            <a:r>
              <a:rPr lang="en-IN" dirty="0"/>
              <a:t> with location to /user/</a:t>
            </a:r>
            <a:r>
              <a:rPr lang="en-IN" dirty="0" err="1"/>
              <a:t>talentum</a:t>
            </a:r>
            <a:r>
              <a:rPr lang="en-IN" dirty="0"/>
              <a:t>/</a:t>
            </a:r>
            <a:r>
              <a:rPr lang="en-IN" dirty="0" err="1"/>
              <a:t>zomato_etl</a:t>
            </a:r>
            <a:r>
              <a:rPr lang="en-IN" dirty="0"/>
              <a:t>/</a:t>
            </a:r>
            <a:r>
              <a:rPr lang="en-IN" dirty="0" err="1"/>
              <a:t>zomato_ext</a:t>
            </a:r>
            <a:r>
              <a:rPr lang="en-IN" dirty="0"/>
              <a:t>/</a:t>
            </a:r>
            <a:r>
              <a:rPr lang="en-IN" dirty="0" err="1"/>
              <a:t>zomato</a:t>
            </a:r>
            <a:endParaRPr lang="en-IN" dirty="0"/>
          </a:p>
          <a:p>
            <a:pPr marL="342900" indent="-342900" rtl="0">
              <a:buAutoNum type="arabicParenR" startAt="4"/>
            </a:pPr>
            <a:r>
              <a:rPr lang="en-US" dirty="0"/>
              <a:t>Functionality - Loading the data into Hive table </a:t>
            </a:r>
            <a:r>
              <a:rPr lang="en-US" dirty="0" err="1"/>
              <a:t>default.dim_country</a:t>
            </a:r>
            <a:r>
              <a:rPr lang="en-US" dirty="0"/>
              <a:t> table from staging area (/home/</a:t>
            </a:r>
            <a:r>
              <a:rPr lang="en-US" dirty="0" err="1"/>
              <a:t>talentum</a:t>
            </a:r>
            <a:r>
              <a:rPr lang="en-US" dirty="0"/>
              <a:t>/</a:t>
            </a:r>
            <a:r>
              <a:rPr lang="en-US" dirty="0" err="1"/>
              <a:t>proj_zomato</a:t>
            </a:r>
            <a:r>
              <a:rPr lang="en-US" dirty="0"/>
              <a:t>/</a:t>
            </a:r>
            <a:r>
              <a:rPr lang="en-US" dirty="0" err="1"/>
              <a:t>zomato_raw_files</a:t>
            </a:r>
            <a:r>
              <a:rPr lang="en-US" dirty="0"/>
              <a:t>)</a:t>
            </a:r>
          </a:p>
          <a:p>
            <a:pPr marL="342900" indent="-342900" rtl="0">
              <a:buAutoNum type="arabicParenR" startAt="5"/>
            </a:pPr>
            <a:r>
              <a:rPr lang="en-US" dirty="0"/>
              <a:t>Functionality - Loading the data from </a:t>
            </a:r>
            <a:r>
              <a:rPr lang="en-US" dirty="0" err="1"/>
              <a:t>localPrjCsvPath</a:t>
            </a:r>
            <a:r>
              <a:rPr lang="en-US" dirty="0"/>
              <a:t> into Hive table </a:t>
            </a:r>
            <a:r>
              <a:rPr lang="en-US" dirty="0" err="1"/>
              <a:t>default.raw_zomato</a:t>
            </a:r>
            <a:r>
              <a:rPr lang="en-US" dirty="0"/>
              <a:t> </a:t>
            </a:r>
          </a:p>
          <a:p>
            <a:pPr marL="342900" indent="-342900" rtl="0">
              <a:buAutoNum type="arabicParenR" startAt="5"/>
            </a:pPr>
            <a:r>
              <a:rPr lang="en-US" dirty="0"/>
              <a:t>Functionality - Inserting records into partition table </a:t>
            </a:r>
            <a:r>
              <a:rPr lang="en-US" dirty="0" err="1"/>
              <a:t>default.zomato</a:t>
            </a:r>
            <a:r>
              <a:rPr lang="en-US" dirty="0"/>
              <a:t> by selecting records from </a:t>
            </a:r>
            <a:r>
              <a:rPr lang="en-US" dirty="0" err="1"/>
              <a:t>default.raw_zomato</a:t>
            </a:r>
            <a:r>
              <a:rPr lang="en-US" dirty="0"/>
              <a:t> </a:t>
            </a:r>
          </a:p>
          <a:p>
            <a:pPr marL="342900" indent="-342900" rtl="0">
              <a:buAutoNum type="arabicParenR" startAt="5"/>
            </a:pPr>
            <a:r>
              <a:rPr lang="en-US" dirty="0"/>
              <a:t>Functionality- Loading the log file from local file system to Hive table                </a:t>
            </a:r>
            <a:r>
              <a:rPr lang="en-US" dirty="0" err="1"/>
              <a:t>default.zomato_summary_log</a:t>
            </a:r>
            <a:endParaRPr lang="en-US" dirty="0"/>
          </a:p>
          <a:p>
            <a:pPr marL="342900" indent="-342900" rtl="0">
              <a:buAutoNum type="arabicParenR" startAt="5"/>
            </a:pPr>
            <a:r>
              <a:rPr lang="en-US" dirty="0"/>
              <a:t>Functionality Delete the Application running Instance</a:t>
            </a:r>
          </a:p>
          <a:p>
            <a:pPr marL="342900" indent="-342900" rtl="0">
              <a:buAutoNum type="arabicParenR" startAt="4"/>
            </a:pPr>
            <a:endParaRPr lang="en-IN" dirty="0"/>
          </a:p>
        </p:txBody>
      </p:sp>
      <p:sp>
        <p:nvSpPr>
          <p:cNvPr id="4" name="Date Placeholder 3">
            <a:extLst>
              <a:ext uri="{FF2B5EF4-FFF2-40B4-BE49-F238E27FC236}">
                <a16:creationId xmlns:a16="http://schemas.microsoft.com/office/drawing/2014/main" id="{A36C3951-2227-2865-7F34-CEE422340FE2}"/>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435155EB-FFC6-2B5C-8404-989BD36FE312}"/>
              </a:ext>
            </a:extLst>
          </p:cNvPr>
          <p:cNvSpPr>
            <a:spLocks noGrp="1"/>
          </p:cNvSpPr>
          <p:nvPr>
            <p:ph type="ftr" sz="quarter" idx="11"/>
          </p:nvPr>
        </p:nvSpPr>
        <p:spPr/>
        <p:txBody>
          <a:bodyPr/>
          <a:lstStyle/>
          <a:p>
            <a:r>
              <a:rPr lang="en-US" dirty="0"/>
              <a:t>ZOMATO ETL</a:t>
            </a:r>
          </a:p>
        </p:txBody>
      </p:sp>
      <p:sp>
        <p:nvSpPr>
          <p:cNvPr id="6" name="Slide Number Placeholder 5">
            <a:extLst>
              <a:ext uri="{FF2B5EF4-FFF2-40B4-BE49-F238E27FC236}">
                <a16:creationId xmlns:a16="http://schemas.microsoft.com/office/drawing/2014/main" id="{1ECE3B86-43BB-B3E6-33C6-CEC1C9DA8F77}"/>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8" name="TextBox 7">
            <a:extLst>
              <a:ext uri="{FF2B5EF4-FFF2-40B4-BE49-F238E27FC236}">
                <a16:creationId xmlns:a16="http://schemas.microsoft.com/office/drawing/2014/main" id="{6F9E7180-ADED-AFD8-F842-B7F5BA1FF348}"/>
              </a:ext>
            </a:extLst>
          </p:cNvPr>
          <p:cNvSpPr txBox="1"/>
          <p:nvPr/>
        </p:nvSpPr>
        <p:spPr>
          <a:xfrm>
            <a:off x="4856370" y="1416371"/>
            <a:ext cx="7508457" cy="369332"/>
          </a:xfrm>
          <a:prstGeom prst="rect">
            <a:avLst/>
          </a:prstGeom>
          <a:noFill/>
        </p:spPr>
        <p:txBody>
          <a:bodyPr wrap="square">
            <a:spAutoFit/>
          </a:bodyPr>
          <a:lstStyle/>
          <a:p>
            <a:r>
              <a:rPr lang="en-US" dirty="0"/>
              <a:t>3) Running a script representing module 2 activities (module_2.sh)</a:t>
            </a:r>
            <a:endParaRPr lang="en-IN" dirty="0"/>
          </a:p>
        </p:txBody>
      </p:sp>
    </p:spTree>
    <p:extLst>
      <p:ext uri="{BB962C8B-B14F-4D97-AF65-F5344CB8AC3E}">
        <p14:creationId xmlns:p14="http://schemas.microsoft.com/office/powerpoint/2010/main" val="1581816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Vishal </a:t>
            </a:r>
            <a:r>
              <a:rPr lang="en-US" dirty="0" err="1"/>
              <a:t>kumar</a:t>
            </a:r>
            <a:r>
              <a:rPr lang="en-US" dirty="0"/>
              <a:t> s</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2023</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ZOMATO ETL</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969787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{4A462A1B-9359-4CCB-9A2B-D5435FAF6FAE}tf67328976_win32</Template>
  <TotalTime>60</TotalTime>
  <Words>692</Words>
  <Application>Microsoft Office PowerPoint</Application>
  <PresentationFormat>Widescreen</PresentationFormat>
  <Paragraphs>57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-apple-system</vt:lpstr>
      <vt:lpstr>Arial</vt:lpstr>
      <vt:lpstr>Calibri</vt:lpstr>
      <vt:lpstr>Söhne</vt:lpstr>
      <vt:lpstr>Tenorite</vt:lpstr>
      <vt:lpstr>Office Theme</vt:lpstr>
      <vt:lpstr>ZOMATO ETL</vt:lpstr>
      <vt:lpstr>INTRODUCTION</vt:lpstr>
      <vt:lpstr>OBJECTIVE</vt:lpstr>
      <vt:lpstr>PowerPoint Presentation</vt:lpstr>
      <vt:lpstr>FUNCTIONALITY MODULE 1</vt:lpstr>
      <vt:lpstr>FUNCTIONALITY MODULE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ETL</dc:title>
  <dc:creator>Sathyaa Govindarajan</dc:creator>
  <cp:lastModifiedBy>Vishal Kumar</cp:lastModifiedBy>
  <cp:revision>2</cp:revision>
  <dcterms:created xsi:type="dcterms:W3CDTF">2023-05-12T01:34:11Z</dcterms:created>
  <dcterms:modified xsi:type="dcterms:W3CDTF">2023-06-19T06:16:28Z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