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7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216" y="59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48975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6378" y="5949280"/>
            <a:ext cx="5368110" cy="6209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 b="1" dirty="0" smtClean="0">
                <a:ea typeface="굴림" charset="-127"/>
              </a:rPr>
              <a:t>웹 프로그래밍의 이해</a:t>
            </a:r>
            <a:endParaRPr lang="en-US" altLang="ko-KR" sz="4000" b="1" dirty="0">
              <a:ea typeface="굴림" charset="-127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Chapter01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6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5000636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91394" y="1772816"/>
            <a:ext cx="7869038" cy="4176464"/>
          </a:xfrm>
          <a:prstGeom prst="flowChartAlternateProcess">
            <a:avLst/>
          </a:prstGeom>
          <a:solidFill>
            <a:srgbClr val="F8F7FB"/>
          </a:solidFill>
          <a:ln w="9525">
            <a:solidFill>
              <a:srgbClr val="B4A8C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80000" anchor="ctr"/>
          <a:lstStyle/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&lt;%@ page import="java.util.*,java.text.*" %&gt;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&lt;html&gt;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&lt;head&gt;&lt;title&gt;example&lt;/title&gt;&lt;/head&gt;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&lt;body&gt;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&lt;%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  Date date = new Date();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  SimpleDateFormat simpleDate = new SimpleDateFormat("yyyy-MM-dd");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  String strdate = simpleDate.format(date);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%&gt;</a:t>
            </a:r>
          </a:p>
          <a:p>
            <a:r>
              <a:rPr lang="ko-KR" altLang="en-US" dirty="0">
                <a:solidFill>
                  <a:schemeClr val="tx2"/>
                </a:solidFill>
                <a:latin typeface="Arial Narrow" pitchFamily="34" charset="0"/>
              </a:rPr>
              <a:t>오늘 날짜는 </a:t>
            </a:r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&lt;%=strdate%&gt;</a:t>
            </a:r>
            <a:r>
              <a:rPr lang="ko-KR" altLang="en-US" dirty="0">
                <a:solidFill>
                  <a:schemeClr val="tx2"/>
                </a:solidFill>
                <a:latin typeface="Arial Narrow" pitchFamily="34" charset="0"/>
              </a:rPr>
              <a:t>입니다</a:t>
            </a:r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. 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&lt;/body&gt;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Arial Narrow" pitchFamily="34" charset="0"/>
              </a:rPr>
              <a:t>&lt;/html&gt;</a:t>
            </a:r>
            <a:endParaRPr lang="en-US" altLang="ko-KR" dirty="0">
              <a:latin typeface="Arial Narrow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268760"/>
            <a:ext cx="633670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/>
              <a:t>서버 스크립트인 </a:t>
            </a:r>
            <a:r>
              <a:rPr lang="en-US" altLang="ko-KR" sz="2400" kern="0" dirty="0"/>
              <a:t>JSP</a:t>
            </a:r>
            <a:r>
              <a:rPr lang="ko-KR" altLang="en-US" sz="2400" kern="0" dirty="0"/>
              <a:t>로 구현한 예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17822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ltGray">
          <a:xfrm>
            <a:off x="381000" y="836712"/>
            <a:ext cx="6495256" cy="5904656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762000" y="1484784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빈즈 자바컴포넌트를 사용가능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762000" y="2144857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최초 서블릿컴파일 후  메모리에서 처리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ctr" eaLnBrk="0" hangingPunct="0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사용자 접속이 많아도 원활하게 처리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blackWhite">
          <a:xfrm>
            <a:off x="762000" y="2804930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다른 서블릿간의 간편한 데이터 공유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ctr" eaLnBrk="0" hangingPunct="0"/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(page, request, session, application scope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04248" y="3140968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JSP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의 특징</a:t>
            </a:r>
            <a:endParaRPr lang="en-US" altLang="ko-KR" sz="2400" b="1" dirty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blackWhite">
          <a:xfrm>
            <a:off x="762000" y="3465003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자바의 모든 기능을 사용가능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ctr" eaLnBrk="0" hangingPunct="0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확장성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762000" y="4125076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IBM,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오라클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썬</a:t>
            </a:r>
            <a:r>
              <a:rPr lang="en-US" altLang="ko-K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, BEA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등에서 강력하게 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지원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762000" y="4785149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사용자정의 태그 생성 및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다양한 기능의 태그라이브러리 이용가능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(JSTL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등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)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blackWhite">
          <a:xfrm>
            <a:off x="755576" y="5445224"/>
            <a:ext cx="4038600" cy="58938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 eaLnBrk="0" hangingPunct="0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다양한 운영체제와 개발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실행환경 지원</a:t>
            </a:r>
            <a:endParaRPr lang="en-US" altLang="ko-K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6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107504" y="1933525"/>
            <a:ext cx="2170113" cy="3367683"/>
            <a:chOff x="720" y="1490"/>
            <a:chExt cx="1367" cy="2348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768" y="1780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ko-KR" altLang="en-US" sz="1400" b="1" dirty="0">
                  <a:solidFill>
                    <a:srgbClr val="000000"/>
                  </a:solidFill>
                  <a:effectLst/>
                  <a:latin typeface="Verdana" pitchFamily="34" charset="0"/>
                  <a:ea typeface="굴림" charset="-127"/>
                </a:rPr>
                <a:t>완전한 자바파일의 형태</a:t>
              </a:r>
            </a:p>
          </p:txBody>
        </p:sp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2339752" y="1933525"/>
            <a:ext cx="2166938" cy="3367683"/>
            <a:chOff x="2208" y="1490"/>
            <a:chExt cx="1365" cy="2348"/>
          </a:xfrm>
        </p:grpSpPr>
        <p:sp>
          <p:nvSpPr>
            <p:cNvPr id="33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4572000" y="1933525"/>
            <a:ext cx="2170113" cy="3367683"/>
            <a:chOff x="3692" y="1490"/>
            <a:chExt cx="1367" cy="2348"/>
          </a:xfrm>
        </p:grpSpPr>
        <p:sp>
          <p:nvSpPr>
            <p:cNvPr id="47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6804248" y="1933798"/>
            <a:ext cx="2170113" cy="3367683"/>
            <a:chOff x="720" y="1490"/>
            <a:chExt cx="1367" cy="2348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1" name="Text Box 17"/>
          <p:cNvSpPr txBox="1">
            <a:spLocks noChangeArrowheads="1"/>
          </p:cNvSpPr>
          <p:nvPr/>
        </p:nvSpPr>
        <p:spPr bwMode="gray">
          <a:xfrm>
            <a:off x="2411760" y="2348880"/>
            <a:ext cx="20574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JSP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와는 달리 </a:t>
            </a:r>
            <a:endParaRPr lang="en-US" altLang="ko-KR" sz="1400" b="1" dirty="0" smtClean="0">
              <a:solidFill>
                <a:srgbClr val="000000"/>
              </a:solidFill>
              <a:effectLst/>
              <a:latin typeface="Verdana" pitchFamily="34" charset="0"/>
              <a:ea typeface="굴림" charset="-127"/>
            </a:endParaRPr>
          </a:p>
          <a:p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자바 코드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안에 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HTML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태그들이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포함</a:t>
            </a:r>
          </a:p>
        </p:txBody>
      </p:sp>
      <p:sp>
        <p:nvSpPr>
          <p:cNvPr id="92" name="Text Box 17"/>
          <p:cNvSpPr txBox="1">
            <a:spLocks noChangeArrowheads="1"/>
          </p:cNvSpPr>
          <p:nvPr/>
        </p:nvSpPr>
        <p:spPr bwMode="gray">
          <a:xfrm>
            <a:off x="4644008" y="2348880"/>
            <a:ext cx="20574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JSP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페이지는 하나의 서블릿으로 변환이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되고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다시 컴파일 되어 실행</a:t>
            </a:r>
          </a:p>
        </p:txBody>
      </p:sp>
      <p:sp>
        <p:nvSpPr>
          <p:cNvPr id="93" name="Text Box 17"/>
          <p:cNvSpPr txBox="1">
            <a:spLocks noChangeArrowheads="1"/>
          </p:cNvSpPr>
          <p:nvPr/>
        </p:nvSpPr>
        <p:spPr bwMode="gray">
          <a:xfrm>
            <a:off x="6835080" y="2348880"/>
            <a:ext cx="2057400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JSP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는 브라우저에 표현이 될 부분에 보다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유용하고</a:t>
            </a:r>
            <a:r>
              <a:rPr lang="en-US" altLang="ko-KR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서블릿은 브라우저에 표시될 필요가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없지만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내부적으로 </a:t>
            </a:r>
            <a:r>
              <a:rPr lang="ko-KR" altLang="en-US" sz="1400" b="1" dirty="0">
                <a:solidFill>
                  <a:srgbClr val="000000"/>
                </a:solidFill>
                <a:effectLst/>
                <a:latin typeface="Verdana" pitchFamily="34" charset="0"/>
                <a:ea typeface="굴림" charset="-127"/>
              </a:rPr>
              <a:t>처리되어야 할 부분에 보다 유용하게 사용</a:t>
            </a:r>
          </a:p>
        </p:txBody>
      </p:sp>
    </p:spTree>
    <p:extLst>
      <p:ext uri="{BB962C8B-B14F-4D97-AF65-F5344CB8AC3E}">
        <p14:creationId xmlns:p14="http://schemas.microsoft.com/office/powerpoint/2010/main" val="15390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591394" y="1412776"/>
            <a:ext cx="7010400" cy="5256584"/>
          </a:xfrm>
          <a:prstGeom prst="flowChartAlternateProcess">
            <a:avLst/>
          </a:prstGeom>
          <a:solidFill>
            <a:srgbClr val="F8F7FB"/>
          </a:solidFill>
          <a:ln w="9525">
            <a:solidFill>
              <a:srgbClr val="B4A8C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180000" anchor="ctr"/>
          <a:lstStyle/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public class ServletForm extends HttpServlet{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public void service(HttpServletRequest request, HttpServletResponse response)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throws ServletException, IOException{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PrintWriter out;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String username = request.getParameter("UserName");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String userpass = request.getParameter("UserPass");</a:t>
            </a:r>
          </a:p>
          <a:p>
            <a:pPr lvl="1"/>
            <a:endParaRPr lang="en-US" altLang="ko-KR" sz="1600" dirty="0">
              <a:solidFill>
                <a:schemeClr val="tx2"/>
              </a:solidFill>
              <a:latin typeface="Arial Narrow" pitchFamily="34" charset="0"/>
            </a:endParaRP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response.setContentType("text/html;charset=euc-kr");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 = response.getWriter();</a:t>
            </a:r>
          </a:p>
          <a:p>
            <a:pPr lvl="1"/>
            <a:endParaRPr lang="en-US" altLang="ko-KR" sz="1600" dirty="0">
              <a:solidFill>
                <a:schemeClr val="tx2"/>
              </a:solidFill>
              <a:latin typeface="Arial Narrow" pitchFamily="34" charset="0"/>
            </a:endParaRP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out.println("&lt;HTML&gt;");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out.println("&lt;BODY&gt;");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...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out.println("&lt;/HTML&gt;");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out.println("&lt;/BODY&gt;");</a:t>
            </a:r>
          </a:p>
          <a:p>
            <a:pPr lvl="1"/>
            <a:endParaRPr lang="en-US" altLang="ko-KR" sz="1600" dirty="0">
              <a:solidFill>
                <a:schemeClr val="tx2"/>
              </a:solidFill>
              <a:latin typeface="Arial Narrow" pitchFamily="34" charset="0"/>
            </a:endParaRP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  out.close();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  }</a:t>
            </a:r>
          </a:p>
          <a:p>
            <a:pPr lvl="1"/>
            <a:r>
              <a:rPr lang="en-US" altLang="ko-KR" sz="1600" dirty="0">
                <a:solidFill>
                  <a:schemeClr val="tx2"/>
                </a:solidFill>
                <a:latin typeface="Arial Narrow" pitchFamily="34" charset="0"/>
              </a:rPr>
              <a:t>}</a:t>
            </a:r>
            <a:endParaRPr lang="en-US" altLang="ko-KR" sz="1600" dirty="0">
              <a:latin typeface="Arial Narrow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611560" y="908720"/>
            <a:ext cx="6336704" cy="66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 smtClean="0"/>
              <a:t>Servlet</a:t>
            </a:r>
            <a:r>
              <a:rPr lang="ko-KR" altLang="en-US" sz="2400" kern="0" dirty="0" smtClean="0"/>
              <a:t>으로 </a:t>
            </a:r>
            <a:r>
              <a:rPr lang="ko-KR" altLang="en-US" sz="2400" kern="0" dirty="0"/>
              <a:t>구현한 예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3663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Servlet</a:t>
            </a:r>
            <a:r>
              <a:rPr lang="ko-KR" altLang="en-US" sz="3600" dirty="0"/>
              <a:t>의 기본</a:t>
            </a:r>
            <a:endParaRPr lang="en-US" altLang="ko-KR" sz="2000" dirty="0">
              <a:ea typeface="굴림" charset="-127"/>
            </a:endParaRPr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280792"/>
            <a:ext cx="2286000" cy="209242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ko-KR" altLang="ko-KR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280792"/>
            <a:ext cx="2286000" cy="209242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ko-KR" altLang="ko-KR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429000"/>
            <a:ext cx="203835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JSP</a:t>
            </a:r>
          </a:p>
          <a:p>
            <a:pPr eaLnBrk="0" hangingPunct="0"/>
            <a:r>
              <a:rPr lang="en-US" altLang="ko-KR" sz="1400" dirty="0">
                <a:solidFill>
                  <a:srgbClr val="000000"/>
                </a:solidFill>
                <a:ea typeface="굴림" charset="-127"/>
              </a:rPr>
              <a:t>HTML</a:t>
            </a:r>
            <a:r>
              <a:rPr lang="ko-KR" altLang="en-US" sz="1400" dirty="0">
                <a:solidFill>
                  <a:srgbClr val="000000"/>
                </a:solidFill>
                <a:ea typeface="굴림" charset="-127"/>
              </a:rPr>
              <a:t>에 포함되어 </a:t>
            </a:r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프로그래밍하고 </a:t>
            </a:r>
            <a:endParaRPr lang="en-US" altLang="ko-KR" sz="1400" dirty="0" smtClean="0">
              <a:solidFill>
                <a:srgbClr val="000000"/>
              </a:solidFill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만들어집니다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.</a:t>
            </a:r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ea typeface="굴림" charset="-127"/>
            </a:endParaRPr>
          </a:p>
          <a:p>
            <a:pPr eaLnBrk="0" hangingPunct="0"/>
            <a:endParaRPr lang="en-US" altLang="ko-KR" sz="1400" dirty="0" smtClean="0">
              <a:solidFill>
                <a:srgbClr val="000000"/>
              </a:solidFill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브라우저에 표현될 </a:t>
            </a:r>
            <a:endParaRPr lang="en-US" altLang="ko-KR" sz="1400" dirty="0" smtClean="0">
              <a:solidFill>
                <a:srgbClr val="000000"/>
              </a:solidFill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부분에 유용합니다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91200" y="3457575"/>
            <a:ext cx="2038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ea typeface="굴림" charset="-127"/>
              </a:rPr>
              <a:t>Servlet</a:t>
            </a:r>
          </a:p>
          <a:p>
            <a:r>
              <a:rPr lang="ko-KR" altLang="en-US" sz="1400" dirty="0">
                <a:solidFill>
                  <a:srgbClr val="000000"/>
                </a:solidFill>
                <a:ea typeface="굴림" charset="-127"/>
              </a:rPr>
              <a:t>자바 프로그램의 외형에 웹 프로그래밍 요소가 </a:t>
            </a:r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포함됩니다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.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ea typeface="굴림" charset="-127"/>
              </a:rPr>
              <a:t>내부적으로 처리되어야 할 </a:t>
            </a:r>
            <a:r>
              <a:rPr lang="ko-KR" altLang="en-US" sz="1400" dirty="0" smtClean="0">
                <a:solidFill>
                  <a:srgbClr val="000000"/>
                </a:solidFill>
                <a:ea typeface="굴림" charset="-127"/>
              </a:rPr>
              <a:t>부분에 유용합니다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.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834782" y="1941274"/>
            <a:ext cx="3393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JSP</a:t>
            </a:r>
            <a:r>
              <a:rPr lang="ko-KR" altLang="en-US" sz="1400" b="1" dirty="0"/>
              <a:t>와 서블릿 사이의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상호 </a:t>
            </a:r>
            <a:r>
              <a:rPr lang="ko-KR" altLang="en-US" sz="1400" b="1" dirty="0"/>
              <a:t>보완적인 관계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2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</a:t>
            </a:r>
            <a:r>
              <a:rPr lang="en-US" altLang="ko-KR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en-US" altLang="ko-KR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!</a:t>
            </a:r>
            <a:endParaRPr lang="ko-KR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90542" y="83671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00034" y="35010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484784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웹 프로그래밍 전반적인 환경을 이해한다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JSP</a:t>
            </a:r>
            <a:r>
              <a:rPr lang="ko-KR" altLang="en-US" sz="2400" dirty="0" smtClean="0"/>
              <a:t>의 기술 및 동작방식에 대해 이해한다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 smtClean="0"/>
              <a:t>JSP </a:t>
            </a:r>
            <a:r>
              <a:rPr lang="ko-KR" altLang="en-US" sz="2400" dirty="0" smtClean="0"/>
              <a:t>공부 방법과 알아야 하는 기술 및 수준을 알아본다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149080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웹과 동적 </a:t>
            </a:r>
            <a:r>
              <a:rPr lang="ko-KR" altLang="en-US" sz="2400" kern="0" dirty="0" err="1" smtClean="0">
                <a:latin typeface="+mn-lt"/>
                <a:ea typeface="굴림" charset="-127"/>
              </a:rPr>
              <a:t>컨텐츠란</a:t>
            </a:r>
            <a:r>
              <a:rPr lang="en-US" altLang="ko-KR" sz="2400" kern="0" dirty="0" smtClean="0">
                <a:latin typeface="+mn-lt"/>
                <a:ea typeface="굴림" charset="-127"/>
              </a:rPr>
              <a:t>?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란 무엇인가</a:t>
            </a:r>
            <a:r>
              <a:rPr lang="en-US" altLang="ko-KR" sz="2400" kern="0" dirty="0" smtClean="0">
                <a:latin typeface="+mn-lt"/>
                <a:ea typeface="굴림" charset="-127"/>
              </a:rPr>
              <a:t>?</a:t>
            </a: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smtClean="0">
                <a:latin typeface="+mn-lt"/>
                <a:ea typeface="굴림" charset="-127"/>
              </a:rPr>
              <a:t>JSP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의 특징</a:t>
            </a:r>
            <a:endParaRPr lang="en-US" altLang="ko-KR" sz="24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400" kern="0" dirty="0" err="1" smtClean="0">
                <a:latin typeface="+mn-lt"/>
                <a:ea typeface="굴림" charset="-127"/>
              </a:rPr>
              <a:t>Servlet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의 기본</a:t>
            </a:r>
            <a:endParaRPr lang="en-US" altLang="ko-KR" sz="2400" kern="0" dirty="0" smtClean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62151" y="905086"/>
            <a:ext cx="2019300" cy="57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600" kern="0" dirty="0" smtClean="0"/>
              <a:t>웹의 동작</a:t>
            </a:r>
            <a:endParaRPr lang="ko-KR" altLang="en-US" sz="260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17" y="1340768"/>
            <a:ext cx="535559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-252536" y="4850110"/>
            <a:ext cx="9396536" cy="232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ko-KR" altLang="en-US" sz="2200" b="1" kern="0" dirty="0"/>
              <a:t>요청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: </a:t>
            </a:r>
            <a:r>
              <a:rPr lang="ko-KR" altLang="en-US" sz="2200" kern="0" dirty="0"/>
              <a:t>클라이언트에서 서버로 정보를 요구하기 위해 보내는 </a:t>
            </a:r>
            <a:r>
              <a:rPr lang="ko-KR" altLang="en-US" sz="2200" kern="0" dirty="0" smtClean="0"/>
              <a:t>메시지</a:t>
            </a:r>
            <a:endParaRPr lang="en-US" altLang="ko-KR" sz="2200" kern="0" dirty="0" smtClean="0"/>
          </a:p>
          <a:p>
            <a:pPr marL="457200" lvl="1" indent="0">
              <a:buNone/>
            </a:pPr>
            <a:r>
              <a:rPr lang="en-US" altLang="ko-KR" sz="2200" kern="0" dirty="0"/>
              <a:t> </a:t>
            </a:r>
            <a:r>
              <a:rPr lang="en-US" altLang="ko-KR" sz="2200" kern="0" dirty="0" smtClean="0"/>
              <a:t>            </a:t>
            </a:r>
            <a:r>
              <a:rPr lang="ko-KR" altLang="en-US" sz="2200" kern="0" dirty="0" smtClean="0"/>
              <a:t> 입니다</a:t>
            </a:r>
            <a:r>
              <a:rPr lang="en-US" altLang="ko-KR" sz="2200" kern="0" dirty="0"/>
              <a:t>. </a:t>
            </a:r>
            <a:r>
              <a:rPr lang="ko-KR" altLang="en-US" sz="2200" kern="0" dirty="0" smtClean="0"/>
              <a:t>이 </a:t>
            </a:r>
            <a:r>
              <a:rPr lang="ko-KR" altLang="en-US" sz="2200" kern="0" dirty="0"/>
              <a:t>요청 방식에는 </a:t>
            </a:r>
            <a:r>
              <a:rPr lang="en-US" altLang="ko-KR" sz="2200" kern="0" dirty="0"/>
              <a:t>GET</a:t>
            </a:r>
            <a:r>
              <a:rPr lang="ko-KR" altLang="en-US" sz="2200" kern="0" dirty="0"/>
              <a:t>방식과 </a:t>
            </a:r>
            <a:r>
              <a:rPr lang="en-US" altLang="ko-KR" sz="2200" kern="0" dirty="0"/>
              <a:t>POST </a:t>
            </a:r>
            <a:r>
              <a:rPr lang="ko-KR" altLang="en-US" sz="2200" kern="0" dirty="0"/>
              <a:t>방식이 있습니다</a:t>
            </a:r>
            <a:r>
              <a:rPr lang="en-US" altLang="ko-KR" sz="2200" kern="0" dirty="0"/>
              <a:t>.</a:t>
            </a:r>
          </a:p>
          <a:p>
            <a:pPr lvl="1"/>
            <a:r>
              <a:rPr lang="ko-KR" altLang="en-US" sz="2200" b="1" kern="0" dirty="0"/>
              <a:t>응답</a:t>
            </a:r>
            <a:r>
              <a:rPr lang="ko-KR" altLang="en-US" sz="2200" kern="0" dirty="0"/>
              <a:t> </a:t>
            </a:r>
            <a:r>
              <a:rPr lang="en-US" altLang="ko-KR" sz="2200" kern="0" dirty="0"/>
              <a:t>: HTTP</a:t>
            </a:r>
            <a:r>
              <a:rPr lang="ko-KR" altLang="en-US" sz="2200" kern="0" dirty="0"/>
              <a:t>에서 요구된 메시지에 대한 응답</a:t>
            </a:r>
            <a:r>
              <a:rPr lang="en-US" altLang="ko-KR" sz="2200" kern="0" dirty="0"/>
              <a:t>, HTML, </a:t>
            </a:r>
            <a:r>
              <a:rPr lang="ko-KR" altLang="en-US" sz="2200" kern="0" dirty="0"/>
              <a:t>이미지 등이 </a:t>
            </a:r>
            <a:endParaRPr lang="en-US" altLang="ko-KR" sz="2200" kern="0" dirty="0"/>
          </a:p>
          <a:p>
            <a:pPr marL="457200" lvl="1" indent="0">
              <a:buNone/>
            </a:pPr>
            <a:r>
              <a:rPr lang="en-US" altLang="ko-KR" sz="2200" kern="0" dirty="0"/>
              <a:t> </a:t>
            </a:r>
            <a:r>
              <a:rPr lang="en-US" altLang="ko-KR" sz="2200" kern="0" dirty="0" smtClean="0"/>
              <a:t>             </a:t>
            </a:r>
            <a:r>
              <a:rPr lang="ko-KR" altLang="en-US" sz="2200" kern="0" dirty="0" smtClean="0"/>
              <a:t>응답의 내용이 됩니다</a:t>
            </a:r>
            <a:r>
              <a:rPr lang="en-US" altLang="ko-KR" sz="2200" kern="0" dirty="0"/>
              <a:t>.</a:t>
            </a:r>
            <a:endParaRPr lang="ko-KR" alt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2644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942628"/>
            <a:ext cx="807524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 smtClean="0"/>
              <a:t>정적 페이지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동적 페이지</a:t>
            </a:r>
          </a:p>
          <a:p>
            <a:pPr lvl="1"/>
            <a:r>
              <a:rPr lang="ko-KR" altLang="en-US" sz="2200" kern="0" dirty="0" smtClean="0"/>
              <a:t>정적 페이지 </a:t>
            </a:r>
            <a:r>
              <a:rPr lang="en-US" altLang="ko-KR" sz="2200" kern="0" dirty="0" smtClean="0"/>
              <a:t>: </a:t>
            </a:r>
            <a:r>
              <a:rPr lang="ko-KR" altLang="en-US" sz="2200" kern="0" dirty="0" smtClean="0"/>
              <a:t>변하지 않는 성격을 가진 페이지</a:t>
            </a:r>
          </a:p>
          <a:p>
            <a:pPr lvl="1"/>
            <a:r>
              <a:rPr lang="ko-KR" altLang="en-US" sz="2200" kern="0" dirty="0" smtClean="0"/>
              <a:t>동적 페이지 </a:t>
            </a:r>
            <a:r>
              <a:rPr lang="en-US" altLang="ko-KR" sz="2200" kern="0" dirty="0" smtClean="0"/>
              <a:t>: </a:t>
            </a:r>
            <a:r>
              <a:rPr lang="ko-KR" altLang="en-US" sz="2200" kern="0" dirty="0" smtClean="0"/>
              <a:t>자동으로 생성된 페이지</a:t>
            </a:r>
            <a:r>
              <a:rPr lang="en-US" altLang="ko-KR" sz="2200" kern="0" dirty="0" smtClean="0"/>
              <a:t>, </a:t>
            </a:r>
            <a:r>
              <a:rPr lang="ko-KR" altLang="en-US" sz="2200" kern="0" dirty="0" smtClean="0"/>
              <a:t>기존의 웹 서버에 새로운 기능을 가진 프로그램을 탑재하여 동적으로 </a:t>
            </a:r>
            <a:r>
              <a:rPr lang="en-US" altLang="ko-KR" sz="2200" kern="0" dirty="0" smtClean="0"/>
              <a:t>HTML</a:t>
            </a:r>
            <a:r>
              <a:rPr lang="ko-KR" altLang="en-US" sz="2200" kern="0" dirty="0" smtClean="0"/>
              <a:t>을 생성 </a:t>
            </a:r>
            <a:endParaRPr lang="ko-KR" altLang="en-US" sz="220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2780928"/>
            <a:ext cx="4799632" cy="333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5936" y="598063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동적 페이지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995936" y="4149080"/>
            <a:ext cx="93610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1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1341438"/>
            <a:ext cx="8424936" cy="47894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400" kern="0" dirty="0"/>
              <a:t>CGI(Common Gateway Interface)</a:t>
            </a:r>
          </a:p>
          <a:p>
            <a:pPr lvl="1"/>
            <a:r>
              <a:rPr lang="ko-KR" altLang="en-US" sz="2000" kern="0" dirty="0" smtClean="0"/>
              <a:t>동적 페이지를 위한 기술</a:t>
            </a:r>
          </a:p>
          <a:p>
            <a:pPr lvl="1"/>
            <a:r>
              <a:rPr lang="ko-KR" altLang="en-US" sz="2000" kern="0" dirty="0" smtClean="0"/>
              <a:t>웹 서버와 동적 컨텐츠 생성을 맡은 프로그램 사이에서 정보를 주고받는 인터페이스</a:t>
            </a:r>
          </a:p>
          <a:p>
            <a:pPr lvl="1"/>
            <a:r>
              <a:rPr lang="ko-KR" altLang="en-US" sz="2000" kern="0" dirty="0" smtClean="0"/>
              <a:t>초기 웹 프로그래밍에 사용된 기술</a:t>
            </a:r>
          </a:p>
          <a:p>
            <a:pPr lvl="1"/>
            <a:r>
              <a:rPr lang="ko-KR" altLang="en-US" sz="2000" kern="0" dirty="0" smtClean="0"/>
              <a:t>프로세스 단위로 실행되기 때문에 사용자 증가 시 급격한 성능 저하</a:t>
            </a:r>
          </a:p>
          <a:p>
            <a:pPr lvl="1"/>
            <a:endParaRPr lang="en-US" altLang="ko-KR" sz="2000" kern="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411413" y="3573463"/>
            <a:ext cx="4810125" cy="2308225"/>
            <a:chOff x="528" y="1920"/>
            <a:chExt cx="3840" cy="2256"/>
          </a:xfrm>
        </p:grpSpPr>
        <p:pic>
          <p:nvPicPr>
            <p:cNvPr id="10" name="Picture 5" descr="컴퓨터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16"/>
              <a:ext cx="864" cy="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컴퓨터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809"/>
              <a:ext cx="864" cy="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208"/>
              <a:ext cx="719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344" y="2209"/>
              <a:ext cx="1297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latin typeface="Arial Narrow" pitchFamily="34" charset="0"/>
                </a:rPr>
                <a:t>http://xxx.xxx.xxx/cgi-bin/a.cgi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344" y="2905"/>
              <a:ext cx="1297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>
                  <a:latin typeface="Arial Narrow" pitchFamily="34" charset="0"/>
                </a:rPr>
                <a:t>http://xxx.xxx.xxx/cgi-bin/a.cgi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44" y="24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44" y="310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5400000">
              <a:off x="2702" y="3346"/>
              <a:ext cx="432" cy="363"/>
            </a:xfrm>
            <a:custGeom>
              <a:avLst/>
              <a:gdLst>
                <a:gd name="G0" fmla="+- 11899 0 0"/>
                <a:gd name="G1" fmla="+- 5890 0 0"/>
                <a:gd name="G2" fmla="+- 21600 0 5890"/>
                <a:gd name="G3" fmla="+- 10800 0 5890"/>
                <a:gd name="G4" fmla="+- 21600 0 11899"/>
                <a:gd name="G5" fmla="*/ G4 G3 10800"/>
                <a:gd name="G6" fmla="+- 21600 0 G5"/>
                <a:gd name="T0" fmla="*/ 11899 w 21600"/>
                <a:gd name="T1" fmla="*/ 0 h 21600"/>
                <a:gd name="T2" fmla="*/ 0 w 21600"/>
                <a:gd name="T3" fmla="*/ 10800 h 21600"/>
                <a:gd name="T4" fmla="*/ 11899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899" y="0"/>
                  </a:moveTo>
                  <a:lnTo>
                    <a:pt x="11899" y="5890"/>
                  </a:lnTo>
                  <a:lnTo>
                    <a:pt x="3375" y="5890"/>
                  </a:lnTo>
                  <a:lnTo>
                    <a:pt x="3375" y="15710"/>
                  </a:lnTo>
                  <a:lnTo>
                    <a:pt x="11899" y="15710"/>
                  </a:lnTo>
                  <a:lnTo>
                    <a:pt x="11899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890"/>
                  </a:moveTo>
                  <a:lnTo>
                    <a:pt x="1350" y="15710"/>
                  </a:lnTo>
                  <a:lnTo>
                    <a:pt x="2700" y="15710"/>
                  </a:lnTo>
                  <a:lnTo>
                    <a:pt x="2700" y="5890"/>
                  </a:lnTo>
                  <a:close/>
                </a:path>
                <a:path w="21600" h="21600">
                  <a:moveTo>
                    <a:pt x="0" y="5890"/>
                  </a:moveTo>
                  <a:lnTo>
                    <a:pt x="0" y="15710"/>
                  </a:lnTo>
                  <a:lnTo>
                    <a:pt x="675" y="15710"/>
                  </a:lnTo>
                  <a:lnTo>
                    <a:pt x="675" y="5890"/>
                  </a:lnTo>
                  <a:close/>
                </a:path>
              </a:pathLst>
            </a:custGeom>
            <a:solidFill>
              <a:srgbClr val="00A0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648" y="2112"/>
              <a:ext cx="720" cy="384"/>
            </a:xfrm>
            <a:prstGeom prst="ellipse">
              <a:avLst/>
            </a:prstGeom>
            <a:solidFill>
              <a:srgbClr val="FFDC2B"/>
            </a:solidFill>
            <a:ln w="9525">
              <a:solidFill>
                <a:srgbClr val="FFDC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1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3648" y="2732"/>
              <a:ext cx="720" cy="384"/>
            </a:xfrm>
            <a:prstGeom prst="ellipse">
              <a:avLst/>
            </a:prstGeom>
            <a:solidFill>
              <a:srgbClr val="FFDC2B"/>
            </a:solidFill>
            <a:ln w="9525">
              <a:solidFill>
                <a:srgbClr val="FFDC2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 b="1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3793" y="1920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834" y="315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b="1"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024" y="3792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b="1" dirty="0">
                  <a:ea typeface="굴림" charset="-127"/>
                </a:rPr>
                <a:t>사용자 증가에 따른 </a:t>
              </a:r>
            </a:p>
            <a:p>
              <a:pPr algn="ctr"/>
              <a:r>
                <a:rPr lang="ko-KR" altLang="en-US" b="1" dirty="0">
                  <a:ea typeface="굴림" charset="-127"/>
                </a:rPr>
                <a:t>시스템 성능의 급격한 저하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168" y="230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3168" y="254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229600" cy="142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2400" kern="0" dirty="0"/>
              <a:t>확장 </a:t>
            </a:r>
            <a:r>
              <a:rPr lang="en-US" altLang="ko-KR" sz="2400" kern="0" dirty="0"/>
              <a:t>CGI</a:t>
            </a:r>
          </a:p>
          <a:p>
            <a:pPr lvl="1">
              <a:lnSpc>
                <a:spcPct val="80000"/>
              </a:lnSpc>
            </a:pPr>
            <a:r>
              <a:rPr lang="ko-KR" altLang="en-US" sz="2200" kern="0" dirty="0" smtClean="0"/>
              <a:t>전통적인 </a:t>
            </a:r>
            <a:r>
              <a:rPr lang="en-US" altLang="ko-KR" sz="2200" kern="0" dirty="0" smtClean="0"/>
              <a:t>CGI </a:t>
            </a:r>
            <a:r>
              <a:rPr lang="ko-KR" altLang="en-US" sz="2200" kern="0" dirty="0" smtClean="0"/>
              <a:t>방식의 단점 보완</a:t>
            </a:r>
            <a:endParaRPr lang="en-US" altLang="ko-KR" sz="2200" kern="0" dirty="0" smtClean="0"/>
          </a:p>
          <a:p>
            <a:pPr lvl="1">
              <a:lnSpc>
                <a:spcPct val="80000"/>
              </a:lnSpc>
            </a:pPr>
            <a:r>
              <a:rPr lang="ko-KR" altLang="en-US" sz="2200" kern="0" dirty="0" smtClean="0"/>
              <a:t>프로세스 생성방식의 변화로 시스템의 부하를 줄임</a:t>
            </a:r>
          </a:p>
          <a:p>
            <a:pPr lvl="1">
              <a:lnSpc>
                <a:spcPct val="80000"/>
              </a:lnSpc>
            </a:pPr>
            <a:r>
              <a:rPr lang="en-US" altLang="ko-KR" sz="2200" kern="0" dirty="0" smtClean="0"/>
              <a:t>ASP, PHP, Servlet, JSP </a:t>
            </a:r>
            <a:r>
              <a:rPr lang="ko-KR" altLang="en-US" sz="2200" kern="0" dirty="0" smtClean="0"/>
              <a:t>등</a:t>
            </a:r>
            <a:endParaRPr lang="en-US" altLang="ko-KR" sz="2200" kern="0" dirty="0" smtClean="0"/>
          </a:p>
          <a:p>
            <a:pPr lvl="1">
              <a:lnSpc>
                <a:spcPct val="80000"/>
              </a:lnSpc>
            </a:pPr>
            <a:endParaRPr lang="ko-KR" altLang="en-US" sz="2200" kern="0" dirty="0" smtClean="0"/>
          </a:p>
        </p:txBody>
      </p:sp>
      <p:sp>
        <p:nvSpPr>
          <p:cNvPr id="60" name="AutoShape 2"/>
          <p:cNvSpPr>
            <a:spLocks noChangeArrowheads="1"/>
          </p:cNvSpPr>
          <p:nvPr/>
        </p:nvSpPr>
        <p:spPr bwMode="auto">
          <a:xfrm>
            <a:off x="2392036" y="4293096"/>
            <a:ext cx="2089943" cy="216024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t"/>
          <a:lstStyle/>
          <a:p>
            <a:pPr eaLnBrk="0" hangingPunct="0"/>
            <a:r>
              <a:rPr lang="en-US" altLang="ko-KR" sz="1400" dirty="0">
                <a:latin typeface="Verdana" pitchFamily="34" charset="0"/>
                <a:ea typeface="굴림" charset="-127"/>
              </a:rPr>
              <a:t>ASP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와는 달리 </a:t>
            </a:r>
            <a:endParaRPr lang="en-US" altLang="ko-KR" sz="1400" dirty="0" smtClean="0">
              <a:latin typeface="Verdana" pitchFamily="34" charset="0"/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latin typeface="Verdana" pitchFamily="34" charset="0"/>
                <a:ea typeface="굴림" charset="-127"/>
              </a:rPr>
              <a:t>특정 영역에서만 동작하지않음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, </a:t>
            </a:r>
            <a:endParaRPr lang="en-US" altLang="ko-KR" sz="1400" dirty="0" smtClean="0">
              <a:latin typeface="Verdana" pitchFamily="34" charset="0"/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latin typeface="Verdana" pitchFamily="34" charset="0"/>
                <a:ea typeface="굴림" charset="-127"/>
              </a:rPr>
              <a:t>적은 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명령어들로서 프로그래밍이 가능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, 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기능들이 미약</a:t>
            </a:r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61" name="AutoShape 3"/>
          <p:cNvSpPr>
            <a:spLocks noChangeArrowheads="1"/>
          </p:cNvSpPr>
          <p:nvPr/>
        </p:nvSpPr>
        <p:spPr bwMode="auto">
          <a:xfrm>
            <a:off x="107504" y="4293096"/>
            <a:ext cx="2077321" cy="216024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t"/>
          <a:lstStyle/>
          <a:p>
            <a:pPr eaLnBrk="0" hangingPunct="0"/>
            <a:r>
              <a:rPr lang="en-US" altLang="ko-KR" sz="1400" dirty="0">
                <a:latin typeface="Verdana" pitchFamily="34" charset="0"/>
                <a:ea typeface="굴림" charset="-127"/>
              </a:rPr>
              <a:t>MS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사에서 만들어진 확장 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CGI, </a:t>
            </a:r>
            <a:endParaRPr lang="en-US" altLang="ko-KR" sz="1400" dirty="0" smtClean="0">
              <a:latin typeface="Verdana" pitchFamily="34" charset="0"/>
              <a:ea typeface="굴림" charset="-127"/>
            </a:endParaRPr>
          </a:p>
          <a:p>
            <a:pPr eaLnBrk="0" hangingPunct="0"/>
            <a:r>
              <a:rPr lang="ko-KR" altLang="en-US" sz="1400" dirty="0" smtClean="0">
                <a:latin typeface="Verdana" pitchFamily="34" charset="0"/>
                <a:ea typeface="굴림" charset="-127"/>
              </a:rPr>
              <a:t>특정 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웹 서버와 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OS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에 동작</a:t>
            </a:r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62" name="AutoShape 4"/>
          <p:cNvSpPr>
            <a:spLocks noChangeArrowheads="1"/>
          </p:cNvSpPr>
          <p:nvPr/>
        </p:nvSpPr>
        <p:spPr bwMode="auto">
          <a:xfrm>
            <a:off x="6973722" y="4293096"/>
            <a:ext cx="1990766" cy="216024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t"/>
          <a:lstStyle/>
          <a:p>
            <a:pPr eaLnBrk="0" hangingPunct="0"/>
            <a:r>
              <a:rPr lang="en-US" altLang="ko-KR" sz="1400" dirty="0">
                <a:latin typeface="Verdana" pitchFamily="34" charset="0"/>
                <a:ea typeface="굴림" charset="-127"/>
              </a:rPr>
              <a:t>Sun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사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, Java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언어를 기반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, HTML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태그 사이에 스크립트 언어 형식으로 프로그램을 작성</a:t>
            </a:r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94487" y="2492896"/>
            <a:ext cx="1703388" cy="1687513"/>
            <a:chOff x="394487" y="1268760"/>
            <a:chExt cx="1703388" cy="1687513"/>
          </a:xfrm>
        </p:grpSpPr>
        <p:sp>
          <p:nvSpPr>
            <p:cNvPr id="70" name="Oval 13"/>
            <p:cNvSpPr>
              <a:spLocks noChangeArrowheads="1"/>
            </p:cNvSpPr>
            <p:nvPr/>
          </p:nvSpPr>
          <p:spPr bwMode="gray">
            <a:xfrm>
              <a:off x="394487" y="126876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gray">
            <a:xfrm>
              <a:off x="394487" y="126876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gray">
            <a:xfrm>
              <a:off x="505612" y="137829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gray">
            <a:xfrm>
              <a:off x="507200" y="1381473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gray">
            <a:xfrm>
              <a:off x="580225" y="1452910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75" name="Group 18"/>
            <p:cNvGrpSpPr>
              <a:grpSpLocks/>
            </p:cNvGrpSpPr>
            <p:nvPr/>
          </p:nvGrpSpPr>
          <p:grpSpPr bwMode="auto">
            <a:xfrm>
              <a:off x="600862" y="1471960"/>
              <a:ext cx="1290638" cy="1277938"/>
              <a:chOff x="4166" y="1706"/>
              <a:chExt cx="1252" cy="1252"/>
            </a:xfrm>
          </p:grpSpPr>
          <p:sp>
            <p:nvSpPr>
              <p:cNvPr id="76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7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8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9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5" name="Text Box 38"/>
            <p:cNvSpPr txBox="1">
              <a:spLocks noChangeArrowheads="1"/>
            </p:cNvSpPr>
            <p:nvPr/>
          </p:nvSpPr>
          <p:spPr bwMode="gray">
            <a:xfrm>
              <a:off x="850834" y="1844824"/>
              <a:ext cx="8002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dirty="0" smtClean="0">
                  <a:solidFill>
                    <a:srgbClr val="000000"/>
                  </a:solidFill>
                  <a:ea typeface="굴림" charset="-127"/>
                </a:rPr>
                <a:t>ASP</a:t>
              </a:r>
              <a:endParaRPr lang="en-US" altLang="ko-KR" sz="2400" dirty="0">
                <a:solidFill>
                  <a:srgbClr val="000000"/>
                </a:solidFill>
                <a:ea typeface="굴림" charset="-127"/>
              </a:endParaRPr>
            </a:p>
          </p:txBody>
        </p:sp>
      </p:grp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4689190" y="4293096"/>
            <a:ext cx="2077321" cy="216024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t"/>
          <a:lstStyle/>
          <a:p>
            <a:pPr eaLnBrk="0" hangingPunct="0"/>
            <a:r>
              <a:rPr lang="en-US" altLang="ko-KR" sz="1400" dirty="0">
                <a:latin typeface="Verdana" pitchFamily="34" charset="0"/>
                <a:ea typeface="굴림" charset="-127"/>
              </a:rPr>
              <a:t>Sun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사</a:t>
            </a:r>
            <a:r>
              <a:rPr lang="en-US" altLang="ko-KR" sz="1400" dirty="0">
                <a:latin typeface="Verdana" pitchFamily="34" charset="0"/>
                <a:ea typeface="굴림" charset="-127"/>
              </a:rPr>
              <a:t>, Java </a:t>
            </a:r>
            <a:r>
              <a:rPr lang="ko-KR" altLang="en-US" sz="1400" dirty="0">
                <a:latin typeface="Verdana" pitchFamily="34" charset="0"/>
                <a:ea typeface="굴림" charset="-127"/>
              </a:rPr>
              <a:t>언어를 기반으로 하여 동적인 컨텐츠를 </a:t>
            </a:r>
            <a:r>
              <a:rPr lang="ko-KR" altLang="en-US" sz="1400" dirty="0" smtClean="0">
                <a:latin typeface="Verdana" pitchFamily="34" charset="0"/>
                <a:ea typeface="굴림" charset="-127"/>
              </a:rPr>
              <a:t>생성</a:t>
            </a:r>
            <a:r>
              <a:rPr lang="en-US" altLang="ko-KR" sz="1400" dirty="0" smtClean="0">
                <a:latin typeface="Verdana" pitchFamily="34" charset="0"/>
                <a:ea typeface="굴림" charset="-127"/>
              </a:rPr>
              <a:t>, </a:t>
            </a:r>
          </a:p>
          <a:p>
            <a:pPr eaLnBrk="0" hangingPunct="0"/>
            <a:r>
              <a:rPr lang="en-US" altLang="ko-KR" sz="1400" dirty="0" smtClean="0">
                <a:latin typeface="Verdana" pitchFamily="34" charset="0"/>
                <a:ea typeface="굴림" charset="-127"/>
              </a:rPr>
              <a:t>Java </a:t>
            </a:r>
            <a:r>
              <a:rPr lang="ko-KR" altLang="en-US" sz="1400" dirty="0" smtClean="0">
                <a:latin typeface="Verdana" pitchFamily="34" charset="0"/>
                <a:ea typeface="굴림" charset="-127"/>
              </a:rPr>
              <a:t>코드안에 </a:t>
            </a:r>
            <a:r>
              <a:rPr lang="en-US" altLang="ko-KR" sz="1400" dirty="0" smtClean="0">
                <a:latin typeface="Verdana" pitchFamily="34" charset="0"/>
                <a:ea typeface="굴림" charset="-127"/>
              </a:rPr>
              <a:t>HTML</a:t>
            </a:r>
            <a:r>
              <a:rPr lang="ko-KR" altLang="en-US" sz="1400" dirty="0" smtClean="0">
                <a:latin typeface="Verdana" pitchFamily="34" charset="0"/>
                <a:ea typeface="굴림" charset="-127"/>
              </a:rPr>
              <a:t>태그가 혼재되어 있어서 작업에 대한 분리적인 측면에서 효율성이 떨어짐</a:t>
            </a:r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32040" y="2492896"/>
            <a:ext cx="1703388" cy="1687513"/>
            <a:chOff x="4932040" y="1268760"/>
            <a:chExt cx="1703388" cy="1687513"/>
          </a:xfrm>
        </p:grpSpPr>
        <p:sp>
          <p:nvSpPr>
            <p:cNvPr id="99" name="Oval 13"/>
            <p:cNvSpPr>
              <a:spLocks noChangeArrowheads="1"/>
            </p:cNvSpPr>
            <p:nvPr/>
          </p:nvSpPr>
          <p:spPr bwMode="gray">
            <a:xfrm>
              <a:off x="4932040" y="126876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0" name="Oval 14"/>
            <p:cNvSpPr>
              <a:spLocks noChangeArrowheads="1"/>
            </p:cNvSpPr>
            <p:nvPr/>
          </p:nvSpPr>
          <p:spPr bwMode="gray">
            <a:xfrm>
              <a:off x="4932040" y="1268760"/>
              <a:ext cx="1703388" cy="168751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Oval 15"/>
            <p:cNvSpPr>
              <a:spLocks noChangeArrowheads="1"/>
            </p:cNvSpPr>
            <p:nvPr/>
          </p:nvSpPr>
          <p:spPr bwMode="gray">
            <a:xfrm>
              <a:off x="5043165" y="137829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2" name="Oval 16"/>
            <p:cNvSpPr>
              <a:spLocks noChangeArrowheads="1"/>
            </p:cNvSpPr>
            <p:nvPr/>
          </p:nvSpPr>
          <p:spPr bwMode="gray">
            <a:xfrm>
              <a:off x="5044753" y="1381473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3" name="Oval 17"/>
            <p:cNvSpPr>
              <a:spLocks noChangeArrowheads="1"/>
            </p:cNvSpPr>
            <p:nvPr/>
          </p:nvSpPr>
          <p:spPr bwMode="gray">
            <a:xfrm>
              <a:off x="5117778" y="1452910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04" name="Group 18"/>
            <p:cNvGrpSpPr>
              <a:grpSpLocks/>
            </p:cNvGrpSpPr>
            <p:nvPr/>
          </p:nvGrpSpPr>
          <p:grpSpPr bwMode="auto">
            <a:xfrm>
              <a:off x="5138415" y="1471960"/>
              <a:ext cx="1290638" cy="1277938"/>
              <a:chOff x="4166" y="1706"/>
              <a:chExt cx="1252" cy="1252"/>
            </a:xfrm>
          </p:grpSpPr>
          <p:sp>
            <p:nvSpPr>
              <p:cNvPr id="105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6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7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9" name="Text Box 38"/>
            <p:cNvSpPr txBox="1">
              <a:spLocks noChangeArrowheads="1"/>
            </p:cNvSpPr>
            <p:nvPr/>
          </p:nvSpPr>
          <p:spPr bwMode="gray">
            <a:xfrm>
              <a:off x="5216866" y="1844824"/>
              <a:ext cx="114326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dirty="0" smtClean="0">
                  <a:solidFill>
                    <a:srgbClr val="000000"/>
                  </a:solidFill>
                  <a:ea typeface="굴림" charset="-127"/>
                </a:rPr>
                <a:t>Servlet</a:t>
              </a:r>
              <a:endParaRPr lang="en-US" altLang="ko-KR" sz="2400" dirty="0">
                <a:solidFill>
                  <a:srgbClr val="000000"/>
                </a:solidFill>
                <a:ea typeface="굴림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164288" y="2492896"/>
            <a:ext cx="1703388" cy="1687512"/>
            <a:chOff x="7164288" y="1268760"/>
            <a:chExt cx="1703388" cy="1687512"/>
          </a:xfrm>
        </p:grpSpPr>
        <p:sp>
          <p:nvSpPr>
            <p:cNvPr id="110" name="Oval 23"/>
            <p:cNvSpPr>
              <a:spLocks noChangeArrowheads="1"/>
            </p:cNvSpPr>
            <p:nvPr/>
          </p:nvSpPr>
          <p:spPr bwMode="gray">
            <a:xfrm>
              <a:off x="7164288" y="1268760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1" name="Oval 24"/>
            <p:cNvSpPr>
              <a:spLocks noChangeArrowheads="1"/>
            </p:cNvSpPr>
            <p:nvPr/>
          </p:nvSpPr>
          <p:spPr bwMode="gray">
            <a:xfrm>
              <a:off x="7164288" y="1268760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2" name="Oval 25"/>
            <p:cNvSpPr>
              <a:spLocks noChangeArrowheads="1"/>
            </p:cNvSpPr>
            <p:nvPr/>
          </p:nvSpPr>
          <p:spPr bwMode="gray">
            <a:xfrm>
              <a:off x="7275413" y="1379885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3" name="Oval 26"/>
            <p:cNvSpPr>
              <a:spLocks noChangeArrowheads="1"/>
            </p:cNvSpPr>
            <p:nvPr/>
          </p:nvSpPr>
          <p:spPr bwMode="gray">
            <a:xfrm>
              <a:off x="7277001" y="1381472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4" name="Oval 27"/>
            <p:cNvSpPr>
              <a:spLocks noChangeArrowheads="1"/>
            </p:cNvSpPr>
            <p:nvPr/>
          </p:nvSpPr>
          <p:spPr bwMode="gray">
            <a:xfrm>
              <a:off x="7348438" y="1451322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15" name="Group 28"/>
            <p:cNvGrpSpPr>
              <a:grpSpLocks/>
            </p:cNvGrpSpPr>
            <p:nvPr/>
          </p:nvGrpSpPr>
          <p:grpSpPr bwMode="auto">
            <a:xfrm>
              <a:off x="7370663" y="1467197"/>
              <a:ext cx="1290638" cy="1277938"/>
              <a:chOff x="4166" y="1706"/>
              <a:chExt cx="1252" cy="1252"/>
            </a:xfrm>
          </p:grpSpPr>
          <p:sp>
            <p:nvSpPr>
              <p:cNvPr id="116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7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8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9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0" name="Text Box 39"/>
            <p:cNvSpPr txBox="1">
              <a:spLocks noChangeArrowheads="1"/>
            </p:cNvSpPr>
            <p:nvPr/>
          </p:nvSpPr>
          <p:spPr bwMode="gray">
            <a:xfrm>
              <a:off x="7651046" y="1844824"/>
              <a:ext cx="7489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dirty="0" smtClean="0">
                  <a:solidFill>
                    <a:srgbClr val="000000"/>
                  </a:solidFill>
                  <a:ea typeface="굴림" charset="-127"/>
                </a:rPr>
                <a:t>JSP</a:t>
              </a:r>
              <a:endParaRPr lang="en-US" altLang="ko-KR" sz="2400" dirty="0">
                <a:solidFill>
                  <a:srgbClr val="000000"/>
                </a:solidFill>
                <a:ea typeface="굴림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24596" y="2492896"/>
            <a:ext cx="1703388" cy="1687512"/>
            <a:chOff x="2724596" y="1268760"/>
            <a:chExt cx="1703388" cy="1687512"/>
          </a:xfrm>
        </p:grpSpPr>
        <p:sp>
          <p:nvSpPr>
            <p:cNvPr id="121" name="Oval 23"/>
            <p:cNvSpPr>
              <a:spLocks noChangeArrowheads="1"/>
            </p:cNvSpPr>
            <p:nvPr/>
          </p:nvSpPr>
          <p:spPr bwMode="gray">
            <a:xfrm>
              <a:off x="2724596" y="1268760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" name="Oval 24"/>
            <p:cNvSpPr>
              <a:spLocks noChangeArrowheads="1"/>
            </p:cNvSpPr>
            <p:nvPr/>
          </p:nvSpPr>
          <p:spPr bwMode="gray">
            <a:xfrm>
              <a:off x="2724596" y="1268760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" name="Oval 25"/>
            <p:cNvSpPr>
              <a:spLocks noChangeArrowheads="1"/>
            </p:cNvSpPr>
            <p:nvPr/>
          </p:nvSpPr>
          <p:spPr bwMode="gray">
            <a:xfrm>
              <a:off x="2835721" y="1379885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4" name="Oval 26"/>
            <p:cNvSpPr>
              <a:spLocks noChangeArrowheads="1"/>
            </p:cNvSpPr>
            <p:nvPr/>
          </p:nvSpPr>
          <p:spPr bwMode="gray">
            <a:xfrm>
              <a:off x="2837309" y="1381472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5" name="Oval 27"/>
            <p:cNvSpPr>
              <a:spLocks noChangeArrowheads="1"/>
            </p:cNvSpPr>
            <p:nvPr/>
          </p:nvSpPr>
          <p:spPr bwMode="gray">
            <a:xfrm>
              <a:off x="2908746" y="1451322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26" name="Group 28"/>
            <p:cNvGrpSpPr>
              <a:grpSpLocks/>
            </p:cNvGrpSpPr>
            <p:nvPr/>
          </p:nvGrpSpPr>
          <p:grpSpPr bwMode="auto">
            <a:xfrm>
              <a:off x="2930971" y="1467197"/>
              <a:ext cx="1290638" cy="1277938"/>
              <a:chOff x="4166" y="1706"/>
              <a:chExt cx="1252" cy="1252"/>
            </a:xfrm>
          </p:grpSpPr>
          <p:sp>
            <p:nvSpPr>
              <p:cNvPr id="127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8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9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30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1" name="Text Box 39"/>
            <p:cNvSpPr txBox="1">
              <a:spLocks noChangeArrowheads="1"/>
            </p:cNvSpPr>
            <p:nvPr/>
          </p:nvSpPr>
          <p:spPr bwMode="gray">
            <a:xfrm>
              <a:off x="3176889" y="1844824"/>
              <a:ext cx="81785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dirty="0" smtClean="0">
                  <a:solidFill>
                    <a:srgbClr val="000000"/>
                  </a:solidFill>
                  <a:ea typeface="굴림" charset="-127"/>
                </a:rPr>
                <a:t>PHP</a:t>
              </a:r>
              <a:endParaRPr lang="en-US" altLang="ko-KR" sz="2400" dirty="0">
                <a:solidFill>
                  <a:srgbClr val="000000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457200" y="1484313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/>
              <a:t>동적 컨텐츠 처리를 위한 기술들</a:t>
            </a:r>
          </a:p>
        </p:txBody>
      </p:sp>
      <p:graphicFrame>
        <p:nvGraphicFramePr>
          <p:cNvPr id="58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64021"/>
              </p:ext>
            </p:extLst>
          </p:nvPr>
        </p:nvGraphicFramePr>
        <p:xfrm>
          <a:off x="251520" y="1988840"/>
          <a:ext cx="8640959" cy="4225608"/>
        </p:xfrm>
        <a:graphic>
          <a:graphicData uri="http://schemas.openxmlformats.org/drawingml/2006/table">
            <a:tbl>
              <a:tblPr/>
              <a:tblGrid>
                <a:gridCol w="974496"/>
                <a:gridCol w="1358530"/>
                <a:gridCol w="6307933"/>
              </a:tblGrid>
              <a:tr h="446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용 어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설명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661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CGI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동적 컨텐츠 처리를 위한 가장 전통적인 방법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-CGI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용 프로그램은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CGI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규약만 지키면 어떤 언어라도 가능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프로세스 기반 프로그램으로 시스템의 효율성 측면에서              시스템에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한컴바탕" pitchFamily="18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많은 부하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  <a:alpha val="80000"/>
                      </a:schemeClr>
                    </a:solidFill>
                  </a:tcPr>
                </a:tc>
              </a:tr>
              <a:tr h="75413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확장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CGI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ASP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비주얼 베이직 언어의 문법들중 일부를 사용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ActiveX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컴포넌트로 접근가능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IIS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와 사용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윈도우 운영체제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7541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PHP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C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언어와 비슷한 문법을 사용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리눅스처럼 소스가 공개되어 있음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윈도우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유닉스 운영체제지원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아파치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, IIS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서버 등 지원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  <a:alpha val="48000"/>
                      </a:schemeClr>
                    </a:solidFill>
                  </a:tcPr>
                </a:tc>
              </a:tr>
              <a:tr h="75413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</a:rPr>
                        <a:t>Servlet/JSP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  <a:alpha val="8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Java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언어를 기반으로 하여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Java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언어의 장점을 수용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플랫폼에 대해 독립적임과 동시에 컴파일된 파일을 재컴파일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한컴바탕" pitchFamily="18" charset="-127"/>
                          <a:cs typeface="한컴바탕" pitchFamily="18" charset="-127"/>
                        </a:rPr>
                        <a:t>  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 없이 즉시적인 이식이 가능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-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사용자정의 태그로 기능 확장이 가능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42811"/>
              </p:ext>
            </p:extLst>
          </p:nvPr>
        </p:nvGraphicFramePr>
        <p:xfrm>
          <a:off x="3267075" y="1933575"/>
          <a:ext cx="3114675" cy="365760"/>
        </p:xfrm>
        <a:graphic>
          <a:graphicData uri="http://schemas.openxmlformats.org/drawingml/2006/table">
            <a:tbl>
              <a:tblPr/>
              <a:tblGrid>
                <a:gridCol w="3114675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114425" y="6124575"/>
          <a:ext cx="2114550" cy="365760"/>
        </p:xfrm>
        <a:graphic>
          <a:graphicData uri="http://schemas.openxmlformats.org/drawingml/2006/table">
            <a:tbl>
              <a:tblPr/>
              <a:tblGrid>
                <a:gridCol w="211455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742950" y="6096000"/>
          <a:ext cx="571500" cy="365760"/>
        </p:xfrm>
        <a:graphic>
          <a:graphicData uri="http://schemas.openxmlformats.org/drawingml/2006/table">
            <a:tbl>
              <a:tblPr/>
              <a:tblGrid>
                <a:gridCol w="571500"/>
              </a:tblGrid>
              <a:tr h="133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742950" y="6076950"/>
          <a:ext cx="438150" cy="365760"/>
        </p:xfrm>
        <a:graphic>
          <a:graphicData uri="http://schemas.openxmlformats.org/drawingml/2006/table">
            <a:tbl>
              <a:tblPr/>
              <a:tblGrid>
                <a:gridCol w="43815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1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?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동적 컨텐츠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744737" y="2420888"/>
            <a:ext cx="4215206" cy="403244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79512" y="2420888"/>
            <a:ext cx="4369267" cy="4032448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059832" y="1170091"/>
            <a:ext cx="2635848" cy="936625"/>
            <a:chOff x="624" y="1152"/>
            <a:chExt cx="1824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296" y="1289"/>
              <a:ext cx="624" cy="99"/>
              <a:chOff x="2003" y="3439"/>
              <a:chExt cx="468" cy="253"/>
            </a:xfrm>
          </p:grpSpPr>
          <p:sp>
            <p:nvSpPr>
              <p:cNvPr id="32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gray">
              <a:xfrm>
                <a:off x="2047" y="3449"/>
                <a:ext cx="388" cy="243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/>
            </a:p>
          </p:txBody>
        </p:sp>
      </p:grpSp>
      <p:sp>
        <p:nvSpPr>
          <p:cNvPr id="36" name="Rectangle 27"/>
          <p:cNvSpPr>
            <a:spLocks noChangeArrowheads="1"/>
          </p:cNvSpPr>
          <p:nvPr/>
        </p:nvSpPr>
        <p:spPr bwMode="gray">
          <a:xfrm>
            <a:off x="3240117" y="1383159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a typeface="굴림" charset="-127"/>
              </a:rPr>
              <a:t>서버측 </a:t>
            </a:r>
            <a:endParaRPr lang="en-US" altLang="ko-KR" sz="1200" b="1" dirty="0" smtClean="0">
              <a:solidFill>
                <a:schemeClr val="bg1"/>
              </a:solidFill>
              <a:ea typeface="굴림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a typeface="굴림" charset="-127"/>
              </a:rPr>
              <a:t>스크립트</a:t>
            </a:r>
            <a:endParaRPr lang="en-US" altLang="ko-KR" sz="12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51520" y="2566645"/>
            <a:ext cx="41764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서버측에서 </a:t>
            </a:r>
            <a:r>
              <a:rPr lang="ko-KR" altLang="en-US" b="1" dirty="0" smtClean="0">
                <a:ea typeface="굴림" charset="-127"/>
              </a:rPr>
              <a:t>동적인컨텐츠 </a:t>
            </a:r>
            <a:r>
              <a:rPr lang="ko-KR" altLang="en-US" b="1" dirty="0">
                <a:ea typeface="굴림" charset="-127"/>
              </a:rPr>
              <a:t>생성을 담당하는 </a:t>
            </a:r>
            <a:r>
              <a:rPr lang="ko-KR" altLang="en-US" b="1" dirty="0" smtClean="0">
                <a:ea typeface="굴림" charset="-127"/>
              </a:rPr>
              <a:t>기술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서버측에 위치해서 실행되는 스크립트 </a:t>
            </a:r>
            <a:r>
              <a:rPr lang="ko-KR" altLang="en-US" b="1" dirty="0" smtClean="0">
                <a:ea typeface="굴림" charset="-127"/>
              </a:rPr>
              <a:t>언어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HTML</a:t>
            </a:r>
            <a:r>
              <a:rPr lang="ko-KR" altLang="en-US" b="1" dirty="0">
                <a:ea typeface="굴림" charset="-127"/>
              </a:rPr>
              <a:t>과 스크립트 언어를 함께 사용할 수 있는 기술로 웹 서버에서 </a:t>
            </a:r>
            <a:r>
              <a:rPr lang="ko-KR" altLang="en-US" b="1" dirty="0" smtClean="0">
                <a:ea typeface="굴림" charset="-127"/>
              </a:rPr>
              <a:t>해석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데이터베이스 연동 처리 등 다양한 구현이 </a:t>
            </a:r>
            <a:r>
              <a:rPr lang="ko-KR" altLang="en-US" b="1" dirty="0" smtClean="0">
                <a:ea typeface="굴림" charset="-127"/>
              </a:rPr>
              <a:t>가능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별도의 컴파일 과정없이 </a:t>
            </a:r>
            <a:r>
              <a:rPr lang="en-US" altLang="ko-KR" b="1" dirty="0">
                <a:ea typeface="굴림" charset="-127"/>
              </a:rPr>
              <a:t>HTML </a:t>
            </a:r>
            <a:r>
              <a:rPr lang="ko-KR" altLang="en-US" b="1" dirty="0">
                <a:ea typeface="굴림" charset="-127"/>
              </a:rPr>
              <a:t>태그 수정 </a:t>
            </a:r>
            <a:r>
              <a:rPr lang="ko-KR" altLang="en-US" b="1" dirty="0" smtClean="0">
                <a:ea typeface="굴림" charset="-127"/>
              </a:rPr>
              <a:t>가능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b="1" dirty="0">
                <a:ea typeface="굴림" charset="-127"/>
              </a:rPr>
              <a:t>JSP, Servlet, PHP, CGI, ASP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gray">
          <a:xfrm>
            <a:off x="4767679" y="1383159"/>
            <a:ext cx="113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a typeface="굴림" charset="-127"/>
              </a:rPr>
              <a:t>클라이언</a:t>
            </a:r>
            <a:r>
              <a:rPr lang="ko-KR" altLang="en-US" sz="1200" b="1" dirty="0">
                <a:solidFill>
                  <a:schemeClr val="bg1"/>
                </a:solidFill>
                <a:ea typeface="굴림" charset="-127"/>
              </a:rPr>
              <a:t>트</a:t>
            </a:r>
            <a:r>
              <a:rPr lang="ko-KR" altLang="en-US" sz="1200" b="1" dirty="0" smtClean="0">
                <a:solidFill>
                  <a:schemeClr val="bg1"/>
                </a:solidFill>
                <a:ea typeface="굴림" charset="-127"/>
              </a:rPr>
              <a:t>측 </a:t>
            </a:r>
            <a:endParaRPr lang="en-US" altLang="ko-KR" sz="1200" b="1" dirty="0" smtClean="0">
              <a:solidFill>
                <a:schemeClr val="bg1"/>
              </a:solidFill>
              <a:ea typeface="굴림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a typeface="굴림" charset="-127"/>
              </a:rPr>
              <a:t>스크립트</a:t>
            </a:r>
            <a:endParaRPr lang="en-US" altLang="ko-KR" sz="12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 bwMode="auto">
          <a:xfrm>
            <a:off x="4788024" y="2564904"/>
            <a:ext cx="4176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웹 브라우저에서 실행되는 </a:t>
            </a:r>
            <a:r>
              <a:rPr lang="ko-KR" altLang="en-US" b="1" dirty="0" smtClean="0">
                <a:ea typeface="굴림" charset="-127"/>
              </a:rPr>
              <a:t>언어</a:t>
            </a:r>
            <a:endParaRPr lang="en-US" altLang="ko-KR" b="1" dirty="0" smtClean="0">
              <a:ea typeface="굴림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b="1" dirty="0">
                <a:ea typeface="굴림" charset="-127"/>
              </a:rPr>
              <a:t>자바 스크립트</a:t>
            </a:r>
            <a:r>
              <a:rPr lang="en-US" altLang="ko-KR" b="1" dirty="0">
                <a:ea typeface="굴림" charset="-127"/>
              </a:rPr>
              <a:t>, VB </a:t>
            </a:r>
            <a:r>
              <a:rPr lang="ko-KR" altLang="en-US" b="1" dirty="0">
                <a:ea typeface="굴림" charset="-127"/>
              </a:rPr>
              <a:t>스크립트</a:t>
            </a:r>
            <a:endParaRPr lang="en-US" altLang="ko-KR" b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0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374676"/>
            <a:ext cx="822960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sz="2400" kern="0" dirty="0">
                <a:solidFill>
                  <a:schemeClr val="tx1"/>
                </a:solidFill>
              </a:rPr>
              <a:t>웹 프로그래밍 언어들 중의 하나 </a:t>
            </a:r>
          </a:p>
          <a:p>
            <a:r>
              <a:rPr lang="ko-KR" altLang="en-US" sz="2400" kern="0" dirty="0">
                <a:solidFill>
                  <a:schemeClr val="tx1"/>
                </a:solidFill>
              </a:rPr>
              <a:t>동적인 페이지를 생성하기 위한 서버측 스크립트 언어</a:t>
            </a:r>
          </a:p>
          <a:p>
            <a:r>
              <a:rPr lang="ko-KR" altLang="en-US" sz="2400" kern="0" dirty="0">
                <a:solidFill>
                  <a:schemeClr val="tx1"/>
                </a:solidFill>
              </a:rPr>
              <a:t>자바언어를 </a:t>
            </a:r>
            <a:r>
              <a:rPr lang="ko-KR" altLang="en-US" sz="2400" kern="0" dirty="0" smtClean="0">
                <a:solidFill>
                  <a:schemeClr val="tx1"/>
                </a:solidFill>
              </a:rPr>
              <a:t>기반</a:t>
            </a:r>
            <a:endParaRPr lang="ko-KR" altLang="en-US" sz="2400" kern="0" dirty="0">
              <a:solidFill>
                <a:schemeClr val="tx1"/>
              </a:solidFill>
            </a:endParaRPr>
          </a:p>
          <a:p>
            <a:pPr lvl="1"/>
            <a:r>
              <a:rPr lang="ko-KR" altLang="en-US" sz="2400" kern="0" dirty="0" smtClean="0"/>
              <a:t>객체지향적</a:t>
            </a:r>
            <a:r>
              <a:rPr lang="en-US" altLang="ko-KR" sz="2400" kern="0" dirty="0" smtClean="0"/>
              <a:t> </a:t>
            </a:r>
          </a:p>
          <a:p>
            <a:pPr lvl="1"/>
            <a:r>
              <a:rPr lang="ko-KR" altLang="en-US" sz="2400" kern="0" dirty="0" smtClean="0"/>
              <a:t>플랫폼 독립적</a:t>
            </a:r>
            <a:r>
              <a:rPr lang="en-US" altLang="ko-KR" sz="2400" kern="0" dirty="0" smtClean="0"/>
              <a:t> </a:t>
            </a:r>
          </a:p>
          <a:p>
            <a:pPr lvl="1"/>
            <a:r>
              <a:rPr lang="ko-KR" altLang="en-US" sz="2400" kern="0" dirty="0" smtClean="0"/>
              <a:t>네트워크 지향적</a:t>
            </a:r>
            <a:r>
              <a:rPr lang="en-US" altLang="ko-KR" sz="2400" kern="0" dirty="0" smtClean="0"/>
              <a:t> </a:t>
            </a:r>
          </a:p>
          <a:p>
            <a:pPr lvl="1"/>
            <a:r>
              <a:rPr lang="ko-KR" altLang="en-US" sz="2400" kern="0" dirty="0" smtClean="0"/>
              <a:t>뛰어난 보안성</a:t>
            </a:r>
            <a:r>
              <a:rPr lang="en-US" altLang="ko-KR" sz="2400" kern="0" dirty="0" smtClean="0"/>
              <a:t> </a:t>
            </a:r>
          </a:p>
          <a:p>
            <a:pPr lvl="1"/>
            <a:r>
              <a:rPr lang="ko-KR" altLang="en-US" sz="2400" kern="0" dirty="0" smtClean="0"/>
              <a:t>멀티스레드 기능</a:t>
            </a:r>
            <a:endParaRPr lang="en-US" altLang="ko-KR" sz="2400" kern="0" dirty="0"/>
          </a:p>
          <a:p>
            <a:pPr lvl="1"/>
            <a:r>
              <a:rPr lang="ko-KR" altLang="en-US" sz="2400" kern="0" dirty="0" smtClean="0"/>
              <a:t>친근한 코드</a:t>
            </a:r>
          </a:p>
          <a:p>
            <a:endParaRPr lang="ko-KR" altLang="en-US" sz="2200" kern="0" dirty="0" smtClean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008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318</TotalTime>
  <Words>837</Words>
  <Application>Microsoft Office PowerPoint</Application>
  <PresentationFormat>화면 슬라이드 쇼(4:3)</PresentationFormat>
  <Paragraphs>196</Paragraphs>
  <Slides>15</Slides>
  <Notes>13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최종템블릿</vt:lpstr>
      <vt:lpstr>Image</vt:lpstr>
      <vt:lpstr>Chapter01  </vt:lpstr>
      <vt:lpstr>Contents</vt:lpstr>
      <vt:lpstr>웹? 웹! 그리고 동적 컨텐츠!</vt:lpstr>
      <vt:lpstr>웹? 웹! 그리고 동적 컨텐츠!</vt:lpstr>
      <vt:lpstr>웹? 웹! 그리고 동적 컨텐츠!</vt:lpstr>
      <vt:lpstr>웹? 웹! 그리고 동적 컨텐츠!</vt:lpstr>
      <vt:lpstr>웹? 웹! 그리고 동적 컨텐츠!</vt:lpstr>
      <vt:lpstr>웹? 웹! 그리고 동적 컨텐츠!</vt:lpstr>
      <vt:lpstr>JSP란 무엇인가?</vt:lpstr>
      <vt:lpstr>JSP란 무엇인가?</vt:lpstr>
      <vt:lpstr>JSP의 특징</vt:lpstr>
      <vt:lpstr>Servlet의 기본</vt:lpstr>
      <vt:lpstr>Servlet의 기본</vt:lpstr>
      <vt:lpstr>Servlet의 기본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58</cp:revision>
  <dcterms:created xsi:type="dcterms:W3CDTF">2013-12-17T00:44:17Z</dcterms:created>
  <dcterms:modified xsi:type="dcterms:W3CDTF">2019-02-27T06:06:05Z</dcterms:modified>
</cp:coreProperties>
</file>