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289" r:id="rId4"/>
    <p:sldId id="290" r:id="rId5"/>
    <p:sldId id="291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3" r:id="rId18"/>
    <p:sldId id="314" r:id="rId19"/>
    <p:sldId id="324" r:id="rId20"/>
    <p:sldId id="315" r:id="rId21"/>
    <p:sldId id="318" r:id="rId22"/>
    <p:sldId id="319" r:id="rId23"/>
    <p:sldId id="320" r:id="rId24"/>
    <p:sldId id="321" r:id="rId25"/>
    <p:sldId id="322" r:id="rId26"/>
    <p:sldId id="2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6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42852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download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2/testPage.j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testPage.j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5949280"/>
            <a:ext cx="8208912" cy="6209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4000" b="1" dirty="0">
                <a:ea typeface="굴림" charset="-127"/>
              </a:rPr>
              <a:t>JDK, Tomcat, Eclipse </a:t>
            </a:r>
            <a:r>
              <a:rPr lang="ko-KR" altLang="en-US" sz="4000" b="1" dirty="0">
                <a:ea typeface="굴림" charset="-127"/>
              </a:rPr>
              <a:t>설치</a:t>
            </a:r>
            <a:endParaRPr lang="en-US" altLang="ko-KR" sz="4000" b="1" dirty="0">
              <a:ea typeface="굴림" charset="-127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Chapter02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4" y="492919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85" y="2204864"/>
            <a:ext cx="8700305" cy="407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003232" cy="43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톰캣 버전별 </a:t>
            </a:r>
            <a:r>
              <a:rPr lang="en-US" altLang="ko-KR" sz="2000" kern="0" dirty="0" smtClean="0"/>
              <a:t>Servlet/JSP </a:t>
            </a:r>
            <a:r>
              <a:rPr lang="ko-KR" altLang="en-US" sz="2000" kern="0" dirty="0" smtClean="0"/>
              <a:t>사양</a:t>
            </a:r>
            <a:endParaRPr lang="ko-KR" altLang="en-US" sz="2000" kern="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8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2296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300" kern="0" dirty="0" smtClean="0">
                <a:latin typeface="+mj-ea"/>
                <a:ea typeface="+mj-ea"/>
                <a:hlinkClick r:id="rId3"/>
              </a:rPr>
              <a:t>http://tomcat.apache.org</a:t>
            </a:r>
            <a:r>
              <a:rPr lang="ko-KR" altLang="en-US" sz="2300" kern="0" dirty="0" smtClean="0">
                <a:latin typeface="굴림" pitchFamily="50" charset="-127"/>
                <a:ea typeface="굴림" pitchFamily="50" charset="-127"/>
              </a:rPr>
              <a:t>에서 </a:t>
            </a:r>
            <a:r>
              <a:rPr lang="en-US" altLang="ko-KR" sz="2300" kern="0" dirty="0">
                <a:latin typeface="굴림" pitchFamily="50" charset="-127"/>
                <a:ea typeface="굴림" pitchFamily="50" charset="-127"/>
                <a:cs typeface="Times New Roman" pitchFamily="18" charset="0"/>
              </a:rPr>
              <a:t>9</a:t>
            </a:r>
            <a:r>
              <a:rPr lang="en-US" altLang="ko-KR" sz="2300" kern="0" dirty="0" smtClean="0">
                <a:latin typeface="굴림" pitchFamily="50" charset="-127"/>
                <a:ea typeface="굴림" pitchFamily="50" charset="-127"/>
                <a:cs typeface="Times New Roman" pitchFamily="18" charset="0"/>
              </a:rPr>
              <a:t>.0</a:t>
            </a:r>
            <a:r>
              <a:rPr lang="ko-KR" altLang="en-US" sz="2300" kern="0" dirty="0" smtClean="0">
                <a:latin typeface="굴림" pitchFamily="50" charset="-127"/>
                <a:ea typeface="굴림" pitchFamily="50" charset="-127"/>
                <a:cs typeface="Times New Roman" pitchFamily="18" charset="0"/>
              </a:rPr>
              <a:t>버전 다운로드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09" y="1916832"/>
            <a:ext cx="7131174" cy="456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8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18488" cy="43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다운로드 후 설치</a:t>
            </a:r>
            <a:endParaRPr lang="en-US" altLang="ko-KR" sz="2000" kern="0" dirty="0" smtClean="0"/>
          </a:p>
          <a:p>
            <a:pPr lvl="1"/>
            <a:r>
              <a:rPr lang="ko-KR" altLang="en-US" sz="1800" kern="0" dirty="0" smtClean="0"/>
              <a:t>교재의 예제진행을 위해 </a:t>
            </a:r>
            <a:r>
              <a:rPr lang="en-US" altLang="ko-KR" sz="1800" kern="0" dirty="0" smtClean="0"/>
              <a:t>‘Full’</a:t>
            </a:r>
            <a:r>
              <a:rPr lang="ko-KR" altLang="en-US" sz="1800" kern="0" dirty="0" smtClean="0"/>
              <a:t>로 설치</a:t>
            </a:r>
            <a:endParaRPr lang="ko-KR" altLang="en-US" sz="1800" kern="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505838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9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18488" cy="43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다운로드 후 설치</a:t>
            </a:r>
            <a:endParaRPr lang="en-US" altLang="ko-KR" sz="2000" kern="0" dirty="0" smtClean="0"/>
          </a:p>
          <a:p>
            <a:pPr lvl="1"/>
            <a:r>
              <a:rPr lang="ko-KR" altLang="en-US" sz="1800" kern="0" dirty="0" smtClean="0"/>
              <a:t>포트번호가 </a:t>
            </a:r>
            <a:r>
              <a:rPr lang="en-US" altLang="ko-KR" sz="1800" kern="0" dirty="0" smtClean="0"/>
              <a:t>‘80’</a:t>
            </a:r>
            <a:r>
              <a:rPr lang="ko-KR" altLang="en-US" sz="1800" kern="0" dirty="0" smtClean="0"/>
              <a:t>일 경우 주소에서 생략 가능</a:t>
            </a:r>
            <a:endParaRPr lang="ko-KR" altLang="en-US" sz="1800" kern="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5112568" cy="3986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9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18488" cy="43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다운로드 후 설치</a:t>
            </a:r>
            <a:endParaRPr lang="en-US" altLang="ko-KR" sz="2000" kern="0" dirty="0" smtClean="0"/>
          </a:p>
          <a:p>
            <a:pPr lvl="1"/>
            <a:r>
              <a:rPr lang="en-US" altLang="ko-KR" sz="1800" kern="0" dirty="0" smtClean="0"/>
              <a:t>‘C:\Jsp\Tomcat 9.0’</a:t>
            </a:r>
            <a:r>
              <a:rPr lang="ko-KR" altLang="en-US" sz="1800" kern="0" dirty="0" smtClean="0"/>
              <a:t>으로 설치경로 지정</a:t>
            </a:r>
            <a:endParaRPr lang="ko-KR" altLang="en-US" sz="1800" kern="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06110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4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18488" cy="43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정상작동 여부 확인</a:t>
            </a:r>
            <a:endParaRPr lang="en-US" altLang="ko-KR" sz="2000" kern="0" dirty="0" smtClean="0"/>
          </a:p>
          <a:p>
            <a:pPr lvl="1"/>
            <a:r>
              <a:rPr lang="ko-KR" altLang="en-US" sz="1800" kern="0" dirty="0" smtClean="0"/>
              <a:t>브라우저 주소창에 </a:t>
            </a:r>
            <a:r>
              <a:rPr lang="en-US" altLang="ko-KR" sz="1800" kern="0" dirty="0" smtClean="0"/>
              <a:t>‘localhost’</a:t>
            </a:r>
            <a:r>
              <a:rPr lang="ko-KR" altLang="en-US" sz="1800" kern="0" dirty="0" smtClean="0"/>
              <a:t>입력하여 톰캣 정상작동 여부 확인</a:t>
            </a:r>
            <a:endParaRPr lang="ko-KR" altLang="en-US" sz="1800" kern="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6982846" cy="387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2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9875440" cy="43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서비스 설정</a:t>
            </a:r>
            <a:endParaRPr lang="en-US" altLang="ko-KR" sz="2000" kern="0" dirty="0" smtClean="0"/>
          </a:p>
          <a:p>
            <a:pPr lvl="1"/>
            <a:r>
              <a:rPr lang="ko-KR" altLang="en-US" sz="1800" kern="0" dirty="0" smtClean="0"/>
              <a:t>이클립스 관리 목적을 위해 윈도우 </a:t>
            </a:r>
            <a:r>
              <a:rPr lang="en-US" altLang="ko-KR" sz="1800" kern="0" dirty="0" smtClean="0"/>
              <a:t>[</a:t>
            </a:r>
            <a:r>
              <a:rPr lang="ko-KR" altLang="en-US" sz="1800" kern="0" dirty="0" smtClean="0"/>
              <a:t>서비스</a:t>
            </a:r>
            <a:r>
              <a:rPr lang="en-US" altLang="ko-KR" sz="1800" kern="0" dirty="0" smtClean="0"/>
              <a:t>]</a:t>
            </a:r>
            <a:r>
              <a:rPr lang="ko-KR" altLang="en-US" sz="1800" kern="0" dirty="0" smtClean="0"/>
              <a:t>에서 시작 유형을 </a:t>
            </a:r>
            <a:r>
              <a:rPr lang="en-US" altLang="ko-KR" sz="1800" kern="0" dirty="0" smtClean="0"/>
              <a:t>[</a:t>
            </a:r>
            <a:r>
              <a:rPr lang="ko-KR" altLang="en-US" sz="1800" kern="0" dirty="0" smtClean="0"/>
              <a:t>수</a:t>
            </a:r>
            <a:r>
              <a:rPr lang="ko-KR" altLang="en-US" sz="1800" kern="0" dirty="0"/>
              <a:t>동</a:t>
            </a:r>
            <a:r>
              <a:rPr lang="en-US" altLang="ko-KR" sz="1800" kern="0" dirty="0" smtClean="0"/>
              <a:t>]</a:t>
            </a:r>
          </a:p>
          <a:p>
            <a:pPr marL="457200" lvl="1" indent="0">
              <a:buNone/>
            </a:pPr>
            <a:endParaRPr lang="ko-KR" altLang="en-US" sz="1800" kern="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4" y="2276872"/>
            <a:ext cx="5160148" cy="423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4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9393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+mj-lt"/>
              </a:rPr>
              <a:t>eclipse</a:t>
            </a:r>
            <a:r>
              <a:rPr lang="en-US" altLang="ko-KR" sz="2000" kern="0" dirty="0" smtClean="0">
                <a:latin typeface="Arial Narrow" pitchFamily="34" charset="0"/>
              </a:rPr>
              <a:t> </a:t>
            </a:r>
            <a:r>
              <a:rPr lang="ko-KR" altLang="en-US" sz="2000" kern="0" dirty="0" smtClean="0">
                <a:latin typeface="+mn-ea"/>
              </a:rPr>
              <a:t>다운로드 및 압축해제</a:t>
            </a:r>
            <a:endParaRPr lang="en-US" altLang="ko-KR" sz="2000" kern="0" dirty="0" smtClean="0">
              <a:latin typeface="+mn-ea"/>
            </a:endParaRPr>
          </a:p>
          <a:p>
            <a:r>
              <a:rPr lang="en-US" altLang="ko-KR" sz="2000" kern="0" dirty="0" smtClean="0">
                <a:latin typeface="+mn-ea"/>
                <a:hlinkClick r:id="rId3"/>
              </a:rPr>
              <a:t>http://eclipse.org/downloads</a:t>
            </a:r>
            <a:r>
              <a:rPr lang="en-US" altLang="ko-KR" sz="2000" kern="0" dirty="0" smtClean="0">
                <a:latin typeface="+mn-ea"/>
              </a:rPr>
              <a:t>  -&gt;</a:t>
            </a:r>
            <a:r>
              <a:rPr lang="en-US" altLang="ko-KR" sz="2000" kern="0" dirty="0">
                <a:latin typeface="Arial Narrow" pitchFamily="34" charset="0"/>
              </a:rPr>
              <a:t> </a:t>
            </a:r>
            <a:r>
              <a:rPr lang="en-US" altLang="ko-KR" sz="2000" kern="0" dirty="0" smtClean="0">
                <a:latin typeface="Arial Narrow" pitchFamily="34" charset="0"/>
              </a:rPr>
              <a:t>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Get </a:t>
            </a:r>
            <a:r>
              <a:rPr lang="en-US" altLang="ko-KR" sz="2000" b="0" dirty="0">
                <a:solidFill>
                  <a:schemeClr val="tx1"/>
                </a:solidFill>
              </a:rPr>
              <a:t>Eclipse </a:t>
            </a:r>
            <a:r>
              <a:rPr lang="en-US" altLang="ko-KR" sz="2000" b="0" dirty="0" err="1">
                <a:solidFill>
                  <a:schemeClr val="tx1"/>
                </a:solidFill>
              </a:rPr>
              <a:t>SimRel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2023‑03</a:t>
            </a: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2276872"/>
            <a:ext cx="7112843" cy="40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764319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/>
              <a:t>eclipse</a:t>
            </a:r>
            <a:r>
              <a:rPr lang="en-US" altLang="ko-KR" sz="2000" kern="0" dirty="0" smtClean="0">
                <a:latin typeface="Arial Narrow" pitchFamily="34" charset="0"/>
              </a:rPr>
              <a:t> </a:t>
            </a:r>
            <a:r>
              <a:rPr lang="ko-KR" altLang="en-US" sz="2000" kern="0" dirty="0" smtClean="0">
                <a:latin typeface="Arial Narrow" pitchFamily="34" charset="0"/>
              </a:rPr>
              <a:t>다운로드 및  실행</a:t>
            </a:r>
            <a:endParaRPr lang="en-US" altLang="ko-KR" sz="2000" kern="0" dirty="0">
              <a:latin typeface="Arial Narrow" pitchFamily="34" charset="0"/>
            </a:endParaRPr>
          </a:p>
          <a:p>
            <a:pPr lvl="1"/>
            <a:r>
              <a:rPr lang="ko-KR" altLang="en-US" sz="2000" kern="0" dirty="0" smtClean="0">
                <a:latin typeface="Arial Narrow" pitchFamily="34" charset="0"/>
              </a:rPr>
              <a:t>다운로드 후 </a:t>
            </a:r>
            <a:r>
              <a:rPr lang="en-US" altLang="ko-KR" sz="2000" kern="0" dirty="0" smtClean="0">
                <a:latin typeface="Arial Narrow" pitchFamily="34" charset="0"/>
              </a:rPr>
              <a:t>‘</a:t>
            </a:r>
            <a:r>
              <a:rPr lang="en-US" altLang="ko-KR" sz="2000" kern="0" dirty="0" smtClean="0">
                <a:latin typeface="+mn-ea"/>
              </a:rPr>
              <a:t>eclipse-int-win64.exe</a:t>
            </a:r>
            <a:r>
              <a:rPr lang="en-US" altLang="ko-KR" sz="2000" kern="0" dirty="0" smtClean="0">
                <a:latin typeface="Arial Narrow" pitchFamily="34" charset="0"/>
              </a:rPr>
              <a:t>’ </a:t>
            </a:r>
            <a:r>
              <a:rPr lang="ko-KR" altLang="en-US" sz="2000" kern="0" dirty="0" smtClean="0">
                <a:latin typeface="Arial Narrow" pitchFamily="34" charset="0"/>
              </a:rPr>
              <a:t>실행</a:t>
            </a:r>
            <a:endParaRPr lang="en-US" altLang="ko-KR" sz="2000" kern="0" dirty="0" smtClean="0">
              <a:latin typeface="Arial Narrow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17353"/>
            <a:ext cx="4896544" cy="41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764319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/>
              <a:t>eclipse</a:t>
            </a:r>
            <a:r>
              <a:rPr lang="en-US" altLang="ko-KR" sz="2000" kern="0" dirty="0" smtClean="0">
                <a:latin typeface="Arial Narrow" pitchFamily="34" charset="0"/>
              </a:rPr>
              <a:t> </a:t>
            </a:r>
            <a:r>
              <a:rPr lang="ko-KR" altLang="en-US" sz="2000" kern="0" dirty="0" smtClean="0">
                <a:latin typeface="Arial Narrow" pitchFamily="34" charset="0"/>
              </a:rPr>
              <a:t>인스톨러  실행</a:t>
            </a:r>
            <a:endParaRPr lang="en-US" altLang="ko-KR" sz="2000" kern="0" dirty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Arial Narrow" pitchFamily="34" charset="0"/>
              </a:rPr>
              <a:t>Eclipse IDE for Java EE Developers </a:t>
            </a:r>
            <a:r>
              <a:rPr lang="ko-KR" altLang="en-US" sz="2000" kern="0" dirty="0" smtClean="0">
                <a:latin typeface="Arial Narrow" pitchFamily="34" charset="0"/>
              </a:rPr>
              <a:t>선택</a:t>
            </a:r>
            <a:endParaRPr lang="en-US" altLang="ko-KR" sz="2000" kern="0" dirty="0" smtClean="0">
              <a:latin typeface="Arial Narrow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58441"/>
            <a:ext cx="4032448" cy="415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2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25" name="Group 83"/>
          <p:cNvGrpSpPr>
            <a:grpSpLocks/>
          </p:cNvGrpSpPr>
          <p:nvPr/>
        </p:nvGrpSpPr>
        <p:grpSpPr bwMode="auto">
          <a:xfrm>
            <a:off x="152400" y="908720"/>
            <a:ext cx="4724400" cy="685801"/>
            <a:chOff x="1296" y="1824"/>
            <a:chExt cx="2976" cy="432"/>
          </a:xfrm>
        </p:grpSpPr>
        <p:sp>
          <p:nvSpPr>
            <p:cNvPr id="2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2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1</a:t>
              </a:r>
            </a:p>
          </p:txBody>
        </p:sp>
      </p:grpSp>
      <p:grpSp>
        <p:nvGrpSpPr>
          <p:cNvPr id="30" name="Group 88"/>
          <p:cNvGrpSpPr>
            <a:grpSpLocks/>
          </p:cNvGrpSpPr>
          <p:nvPr/>
        </p:nvGrpSpPr>
        <p:grpSpPr bwMode="auto">
          <a:xfrm>
            <a:off x="152400" y="3175248"/>
            <a:ext cx="4724400" cy="685800"/>
            <a:chOff x="1296" y="1824"/>
            <a:chExt cx="2976" cy="432"/>
          </a:xfrm>
        </p:grpSpPr>
        <p:sp>
          <p:nvSpPr>
            <p:cNvPr id="3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3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980" y="1556792"/>
            <a:ext cx="8796515" cy="1338828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>
                <a:latin typeface="+mn-ea"/>
              </a:rPr>
              <a:t>JSP</a:t>
            </a:r>
            <a:r>
              <a:rPr lang="ko-KR" altLang="en-US" b="1" dirty="0">
                <a:ea typeface="굴림" charset="-127"/>
              </a:rPr>
              <a:t>를 사용하기 위한 기본적인 환경에 대해서 알아본다</a:t>
            </a:r>
            <a:r>
              <a:rPr lang="en-US" altLang="ko-KR" b="1" dirty="0" smtClean="0">
                <a:ea typeface="굴림" charset="-127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>
                <a:ea typeface="굴림" charset="-127"/>
              </a:rPr>
              <a:t>JSP </a:t>
            </a:r>
            <a:r>
              <a:rPr lang="ko-KR" altLang="en-US" b="1" dirty="0">
                <a:ea typeface="굴림" charset="-127"/>
              </a:rPr>
              <a:t>컨테이너 설치 및 설정법을 알아본다</a:t>
            </a:r>
            <a:r>
              <a:rPr lang="en-US" altLang="ko-KR" b="1" dirty="0" smtClean="0">
                <a:ea typeface="굴림" charset="-127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>
                <a:ea typeface="굴림" charset="-127"/>
              </a:rPr>
              <a:t>JSP </a:t>
            </a:r>
            <a:r>
              <a:rPr lang="ko-KR" altLang="en-US" b="1" dirty="0">
                <a:ea typeface="굴림" charset="-127"/>
              </a:rPr>
              <a:t>개발툴 이클립스의 설치 및 설정법을 알아본다</a:t>
            </a:r>
            <a:r>
              <a:rPr lang="en-US" altLang="ko-KR" b="1" dirty="0">
                <a:ea typeface="굴림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9981" y="3861048"/>
            <a:ext cx="8796515" cy="1754326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latin typeface="+mn-ea"/>
              </a:rPr>
              <a:t>JDK</a:t>
            </a:r>
            <a:r>
              <a:rPr lang="en-US" altLang="ko-KR" b="1" dirty="0" smtClean="0">
                <a:ea typeface="굴림" charset="-127"/>
              </a:rPr>
              <a:t> </a:t>
            </a:r>
            <a:r>
              <a:rPr lang="ko-KR" altLang="en-US" b="1" dirty="0" smtClean="0">
                <a:ea typeface="굴림" charset="-127"/>
              </a:rPr>
              <a:t>설치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>
                <a:ea typeface="굴림" charset="-127"/>
              </a:rPr>
              <a:t>Tomcat </a:t>
            </a:r>
            <a:r>
              <a:rPr lang="ko-KR" altLang="en-US" b="1" dirty="0" smtClean="0">
                <a:ea typeface="굴림" charset="-127"/>
              </a:rPr>
              <a:t>설치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/>
              <a:t>eclipse </a:t>
            </a:r>
            <a:r>
              <a:rPr lang="ko-KR" altLang="en-US" b="1" dirty="0">
                <a:latin typeface="굴림" pitchFamily="50" charset="-127"/>
                <a:ea typeface="굴림" pitchFamily="50" charset="-127"/>
              </a:rPr>
              <a:t>설치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b="1" dirty="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9393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>
                <a:latin typeface="+mj-ea"/>
                <a:ea typeface="+mj-ea"/>
              </a:rPr>
              <a:t>Workspace</a:t>
            </a:r>
            <a:r>
              <a:rPr lang="en-US" altLang="ko-KR" sz="2000" kern="0" dirty="0" smtClean="0">
                <a:latin typeface="Arial Narrow" pitchFamily="34" charset="0"/>
              </a:rPr>
              <a:t> </a:t>
            </a:r>
            <a:r>
              <a:rPr lang="ko-KR" altLang="en-US" sz="2000" kern="0" dirty="0" smtClean="0">
                <a:latin typeface="Arial Narrow" pitchFamily="34" charset="0"/>
              </a:rPr>
              <a:t>경로 지정</a:t>
            </a:r>
            <a:endParaRPr lang="en-US" altLang="ko-KR" sz="2000" kern="0" dirty="0">
              <a:latin typeface="Arial Narrow" pitchFamily="34" charset="0"/>
            </a:endParaRPr>
          </a:p>
          <a:p>
            <a:pPr lvl="1"/>
            <a:r>
              <a:rPr lang="en-US" altLang="ko-KR" sz="2000" kern="0" dirty="0" smtClean="0">
                <a:latin typeface="Arial Narrow" pitchFamily="34" charset="0"/>
              </a:rPr>
              <a:t>‘</a:t>
            </a:r>
            <a:r>
              <a:rPr lang="en-US" altLang="ko-KR" sz="2000" kern="0" dirty="0" smtClean="0">
                <a:latin typeface="+mj-ea"/>
                <a:ea typeface="+mj-ea"/>
              </a:rPr>
              <a:t>C:\Jsp</a:t>
            </a:r>
            <a:r>
              <a:rPr lang="en-US" altLang="ko-KR" sz="2000" kern="0" dirty="0" smtClean="0">
                <a:latin typeface="Arial Narrow" pitchFamily="34" charset="0"/>
              </a:rPr>
              <a:t>’</a:t>
            </a:r>
            <a:r>
              <a:rPr lang="ko-KR" altLang="en-US" sz="2000" kern="0" dirty="0" smtClean="0">
                <a:latin typeface="Arial Narrow" pitchFamily="34" charset="0"/>
              </a:rPr>
              <a:t>로 </a:t>
            </a:r>
            <a:r>
              <a:rPr lang="en-US" altLang="ko-KR" sz="2000" kern="0" dirty="0" smtClean="0">
                <a:latin typeface="+mn-ea"/>
              </a:rPr>
              <a:t>Workspace</a:t>
            </a:r>
            <a:r>
              <a:rPr lang="en-US" altLang="ko-KR" sz="2000" kern="0" dirty="0" smtClean="0">
                <a:latin typeface="Arial Narrow" pitchFamily="34" charset="0"/>
              </a:rPr>
              <a:t> </a:t>
            </a:r>
            <a:r>
              <a:rPr lang="ko-KR" altLang="en-US" sz="2000" kern="0" dirty="0" smtClean="0">
                <a:latin typeface="Arial Narrow" pitchFamily="34" charset="0"/>
              </a:rPr>
              <a:t>경로 지정</a:t>
            </a:r>
            <a:endParaRPr lang="en-US" altLang="ko-KR" sz="2000" kern="0" dirty="0" smtClean="0">
              <a:latin typeface="Arial Narrow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492896"/>
            <a:ext cx="756935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5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93933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/>
              <a:t>Tomcat  9.0 </a:t>
            </a:r>
            <a:r>
              <a:rPr lang="ko-KR" altLang="en-US" sz="2000" kern="0" dirty="0" smtClean="0">
                <a:latin typeface="Arial Narrow" pitchFamily="34" charset="0"/>
              </a:rPr>
              <a:t>지</a:t>
            </a:r>
            <a:r>
              <a:rPr lang="ko-KR" altLang="en-US" sz="2000" kern="0" dirty="0">
                <a:latin typeface="Arial Narrow" pitchFamily="34" charset="0"/>
              </a:rPr>
              <a:t>정</a:t>
            </a:r>
            <a:endParaRPr lang="en-US" altLang="ko-KR" sz="2000" kern="0" dirty="0" smtClean="0">
              <a:latin typeface="Arial Narrow" pitchFamily="34" charset="0"/>
            </a:endParaRPr>
          </a:p>
          <a:p>
            <a:pPr lvl="1"/>
            <a:r>
              <a:rPr lang="ko-KR" altLang="en-US" sz="2000" kern="0" dirty="0" smtClean="0">
                <a:latin typeface="Arial Narrow" pitchFamily="34" charset="0"/>
              </a:rPr>
              <a:t>상단메뉴의 </a:t>
            </a:r>
            <a:r>
              <a:rPr lang="en-US" altLang="ko-KR" sz="2000" kern="0" dirty="0" smtClean="0">
                <a:latin typeface="Arial Narrow" pitchFamily="34" charset="0"/>
              </a:rPr>
              <a:t>[File]-[New]-[Other]-[Server]</a:t>
            </a:r>
            <a:r>
              <a:rPr lang="ko-KR" altLang="en-US" sz="2000" kern="0" dirty="0" smtClean="0">
                <a:latin typeface="Arial Narrow" pitchFamily="34" charset="0"/>
              </a:rPr>
              <a:t>를 통해 </a:t>
            </a:r>
            <a:r>
              <a:rPr lang="en-US" altLang="ko-KR" sz="2000" kern="0" dirty="0" smtClean="0">
                <a:latin typeface="Arial Narrow" pitchFamily="34" charset="0"/>
              </a:rPr>
              <a:t>Tomcat9.0</a:t>
            </a:r>
            <a:r>
              <a:rPr lang="ko-KR" altLang="en-US" sz="2000" kern="0" dirty="0" smtClean="0">
                <a:latin typeface="Arial Narrow" pitchFamily="34" charset="0"/>
              </a:rPr>
              <a:t>  설치</a:t>
            </a:r>
            <a:r>
              <a:rPr lang="en-US" altLang="ko-KR" sz="2000" kern="0" dirty="0" smtClean="0">
                <a:latin typeface="Arial Narrow" pitchFamily="34" charset="0"/>
              </a:rPr>
              <a:t> </a:t>
            </a:r>
            <a:r>
              <a:rPr lang="ko-KR" altLang="en-US" sz="2000" kern="0" dirty="0" smtClean="0">
                <a:latin typeface="Arial Narrow" pitchFamily="34" charset="0"/>
              </a:rPr>
              <a:t>경로 지정</a:t>
            </a:r>
            <a:endParaRPr lang="en-US" altLang="ko-KR" sz="2000" kern="0" dirty="0">
              <a:latin typeface="Arial Narrow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2" y="2276871"/>
            <a:ext cx="4457735" cy="424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5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93933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Arial Narrow" pitchFamily="34" charset="0"/>
              </a:rPr>
              <a:t>프로젝트 생성</a:t>
            </a:r>
            <a:r>
              <a:rPr lang="en-US" altLang="ko-KR" sz="2000" kern="0" dirty="0" smtClean="0">
                <a:latin typeface="Arial Narrow" pitchFamily="34" charset="0"/>
              </a:rPr>
              <a:t> </a:t>
            </a:r>
          </a:p>
          <a:p>
            <a:pPr lvl="1"/>
            <a:r>
              <a:rPr lang="en-US" altLang="ko-KR" sz="2000" kern="0" dirty="0" smtClean="0">
                <a:latin typeface="Arial Narrow" pitchFamily="34" charset="0"/>
              </a:rPr>
              <a:t>[File]-[New]-[Dynamic Web Project]</a:t>
            </a:r>
            <a:r>
              <a:rPr lang="ko-KR" altLang="en-US" sz="2000" kern="0" dirty="0" smtClean="0">
                <a:latin typeface="Arial Narrow" pitchFamily="34" charset="0"/>
              </a:rPr>
              <a:t>를 통해 프로젝트 </a:t>
            </a:r>
            <a:r>
              <a:rPr lang="en-US" altLang="ko-KR" sz="2000" kern="0" dirty="0" smtClean="0">
                <a:latin typeface="Arial Narrow" pitchFamily="34" charset="0"/>
              </a:rPr>
              <a:t>myapp </a:t>
            </a:r>
            <a:r>
              <a:rPr lang="ko-KR" altLang="en-US" sz="2000" kern="0" dirty="0" smtClean="0">
                <a:latin typeface="Arial Narrow" pitchFamily="34" charset="0"/>
              </a:rPr>
              <a:t>생성</a:t>
            </a:r>
            <a:r>
              <a:rPr lang="en-US" altLang="ko-KR" sz="2000" kern="0" dirty="0" smtClean="0">
                <a:latin typeface="Arial Narrow" pitchFamily="34" charset="0"/>
              </a:rPr>
              <a:t> </a:t>
            </a:r>
            <a:endParaRPr lang="en-US" altLang="ko-KR" sz="2000" kern="0" dirty="0">
              <a:latin typeface="Arial Narrow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254561"/>
            <a:ext cx="3744416" cy="437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8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9393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Arial Narrow" pitchFamily="34" charset="0"/>
              </a:rPr>
              <a:t>간단한  테스트  </a:t>
            </a:r>
            <a:r>
              <a:rPr lang="ko-KR" altLang="en-US" sz="2000" kern="0" dirty="0">
                <a:latin typeface="Arial Narrow" pitchFamily="34" charset="0"/>
              </a:rPr>
              <a:t>페이지를 작성하고 저장</a:t>
            </a:r>
          </a:p>
          <a:p>
            <a:pPr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source/ch02/testPage.jsp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334245"/>
            <a:ext cx="6581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93933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Arial Narrow" pitchFamily="34" charset="0"/>
              </a:rPr>
              <a:t>컨테이너 지정 후 서버 시작</a:t>
            </a:r>
            <a:endParaRPr lang="en-US" altLang="ko-KR" sz="2000" kern="0" dirty="0" smtClean="0">
              <a:latin typeface="Arial Narrow" pitchFamily="34" charset="0"/>
            </a:endParaRPr>
          </a:p>
          <a:p>
            <a:pPr lvl="1"/>
            <a:r>
              <a:rPr lang="ko-KR" altLang="en-US" sz="2000" kern="0" dirty="0" smtClean="0">
                <a:latin typeface="Arial Narrow" pitchFamily="34" charset="0"/>
              </a:rPr>
              <a:t>상단의 </a:t>
            </a:r>
            <a:r>
              <a:rPr lang="en-US" altLang="ko-KR" sz="2000" kern="0" dirty="0" smtClean="0">
                <a:latin typeface="Arial Narrow" pitchFamily="34" charset="0"/>
              </a:rPr>
              <a:t>Play </a:t>
            </a:r>
            <a:r>
              <a:rPr lang="ko-KR" altLang="en-US" sz="2000" kern="0" dirty="0" smtClean="0">
                <a:latin typeface="Arial Narrow" pitchFamily="34" charset="0"/>
              </a:rPr>
              <a:t>모양 버튼 클릭 후 컨테이너 지정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3528391" cy="431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4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93933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>
                <a:latin typeface="Arial Narrow" pitchFamily="34" charset="0"/>
              </a:rPr>
              <a:t>웹 브라우저에서 실행테스트</a:t>
            </a:r>
            <a:endParaRPr lang="en-US" altLang="ko-KR" sz="2000" kern="0" dirty="0" smtClean="0">
              <a:latin typeface="Arial Narrow" pitchFamily="34" charset="0"/>
            </a:endParaRPr>
          </a:p>
          <a:p>
            <a:pPr lvl="1"/>
            <a:r>
              <a:rPr lang="ko-KR" altLang="en-US" sz="2000" kern="0" dirty="0" smtClean="0">
                <a:latin typeface="Arial Narrow" pitchFamily="34" charset="0"/>
              </a:rPr>
              <a:t>웹 브라우저 주소창에 </a:t>
            </a:r>
            <a:r>
              <a:rPr lang="en-US" altLang="ko-KR" sz="2000" kern="0" dirty="0" smtClean="0">
                <a:latin typeface="Arial Narrow" pitchFamily="34" charset="0"/>
              </a:rPr>
              <a:t>‘</a:t>
            </a:r>
            <a:r>
              <a:rPr lang="en-US" altLang="ko-KR" sz="2000" kern="0" dirty="0" smtClean="0">
                <a:latin typeface="+mn-ea"/>
              </a:rPr>
              <a:t>localhost/myapp/testPage.jsp</a:t>
            </a:r>
            <a:r>
              <a:rPr lang="en-US" altLang="ko-KR" sz="2000" kern="0" dirty="0" smtClean="0">
                <a:latin typeface="Arial Narrow" pitchFamily="34" charset="0"/>
              </a:rPr>
              <a:t>’ </a:t>
            </a:r>
            <a:r>
              <a:rPr lang="ko-KR" altLang="en-US" sz="2000" kern="0" dirty="0" smtClean="0">
                <a:latin typeface="Arial Narrow" pitchFamily="34" charset="0"/>
              </a:rPr>
              <a:t>입력</a:t>
            </a:r>
            <a:endParaRPr lang="en-US" altLang="ko-KR" sz="2000" kern="0" dirty="0" smtClean="0">
              <a:latin typeface="Arial Narrow" pitchFamily="34" charset="0"/>
            </a:endParaRPr>
          </a:p>
          <a:p>
            <a:pPr lvl="1"/>
            <a:r>
              <a:rPr lang="ko-KR" altLang="en-US" sz="2000" kern="0" dirty="0">
                <a:ea typeface="굴림" charset="-127"/>
              </a:rPr>
              <a:t>실행화면 </a:t>
            </a:r>
            <a:r>
              <a:rPr lang="en-US" altLang="ko-KR" sz="2000" kern="0" dirty="0">
                <a:ea typeface="굴림" charset="-127"/>
              </a:rPr>
              <a:t>:</a:t>
            </a:r>
            <a:r>
              <a:rPr lang="en-US" altLang="ko-KR" sz="2000" dirty="0">
                <a:ea typeface="굴림" charset="-127"/>
              </a:rPr>
              <a:t>  </a:t>
            </a:r>
            <a:r>
              <a:rPr lang="en-US" altLang="ko-KR" sz="2000" dirty="0" smtClean="0">
                <a:ea typeface="굴림" charset="-127"/>
                <a:hlinkClick r:id="rId3"/>
              </a:rPr>
              <a:t>http</a:t>
            </a:r>
            <a:r>
              <a:rPr lang="en-US" altLang="ko-KR" sz="2000" dirty="0">
                <a:ea typeface="굴림" charset="-127"/>
                <a:hlinkClick r:id="rId3"/>
              </a:rPr>
              <a:t>://</a:t>
            </a:r>
            <a:r>
              <a:rPr lang="en-US" altLang="ko-KR" sz="2000" dirty="0" smtClean="0">
                <a:ea typeface="굴림" charset="-127"/>
                <a:hlinkClick r:id="rId3"/>
              </a:rPr>
              <a:t>jspstudy.co.kr/myapp/</a:t>
            </a:r>
            <a:r>
              <a:rPr lang="en-US" altLang="ko-KR" sz="2000" kern="0" dirty="0">
                <a:latin typeface="+mn-ea"/>
                <a:hlinkClick r:id="rId3"/>
              </a:rPr>
              <a:t>testPage.jsp</a:t>
            </a:r>
            <a:endParaRPr lang="en-US" altLang="ko-KR" sz="2000" kern="0" dirty="0">
              <a:ea typeface="굴림" charset="-127"/>
            </a:endParaRPr>
          </a:p>
          <a:p>
            <a:pPr lvl="1"/>
            <a:endParaRPr lang="ko-KR" altLang="en-US" sz="2000" kern="0" dirty="0" smtClean="0">
              <a:latin typeface="Arial Narrow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91" y="2564904"/>
            <a:ext cx="7297598" cy="349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1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</a:t>
            </a:r>
            <a:r>
              <a:rPr lang="en-US" altLang="ko-K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!</a:t>
            </a:r>
            <a:endParaRPr lang="ko-KR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기본 개발 환경</a:t>
            </a:r>
            <a:endParaRPr lang="ko-KR" altLang="en-US" sz="2000" kern="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11188" y="2276475"/>
            <a:ext cx="7696200" cy="2435225"/>
            <a:chOff x="384" y="1578"/>
            <a:chExt cx="4848" cy="1254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76" y="2419"/>
              <a:ext cx="3456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ko-KR" altLang="en-US" sz="1700" b="1" dirty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아파치 </a:t>
              </a:r>
              <a:r>
                <a:rPr lang="ko-KR" altLang="en-US" sz="1700" b="1" dirty="0" err="1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톰캣</a:t>
              </a:r>
              <a:r>
                <a:rPr lang="ko-KR" altLang="en-US" sz="1700" b="1" dirty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 </a:t>
              </a:r>
              <a:r>
                <a:rPr lang="ko-KR" altLang="en-US" sz="1700" b="1" dirty="0" smtClean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 </a:t>
              </a:r>
              <a:r>
                <a:rPr lang="en-US" altLang="ko-KR" sz="1700" b="1" dirty="0" smtClean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9</a:t>
              </a:r>
              <a:r>
                <a:rPr lang="en-US" altLang="ko-KR" sz="1700" b="1" dirty="0" smtClean="0">
                  <a:cs typeface="Times New Roman" pitchFamily="18" charset="0"/>
                </a:rPr>
                <a:t>.0</a:t>
              </a:r>
              <a:endParaRPr lang="en-US" altLang="ko-KR" sz="1700" b="1" dirty="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84" y="2419"/>
              <a:ext cx="1584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700" b="1" dirty="0">
                  <a:cs typeface="Times New Roman" pitchFamily="18" charset="0"/>
                </a:rPr>
                <a:t>JSP </a:t>
              </a:r>
              <a:r>
                <a:rPr lang="ko-KR" altLang="en-US" sz="1700" b="1" dirty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개발 환경</a:t>
              </a:r>
            </a:p>
            <a:p>
              <a:pPr marL="342900" indent="-342900" eaLnBrk="0" latinLnBrk="0" hangingPunct="0"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700" b="1" dirty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(</a:t>
              </a:r>
              <a:r>
                <a:rPr lang="ko-KR" altLang="en-US" sz="1700" b="1" dirty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서블릿 컨테이너</a:t>
              </a:r>
              <a:r>
                <a:rPr lang="en-US" altLang="ko-KR" sz="1700" b="1" dirty="0">
                  <a:cs typeface="Times New Roman" pitchFamily="18" charset="0"/>
                </a:rPr>
                <a:t>)</a:t>
              </a:r>
              <a:endParaRPr lang="en-US" altLang="ko-KR" sz="1700" b="1" dirty="0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776" y="2125"/>
              <a:ext cx="3456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700" b="1" dirty="0" smtClean="0">
                  <a:cs typeface="Times New Roman" pitchFamily="18" charset="0"/>
                </a:rPr>
                <a:t>JDK </a:t>
              </a:r>
              <a:r>
                <a:rPr lang="en-US" altLang="ko-KR" sz="1700" b="1" dirty="0" smtClean="0">
                  <a:cs typeface="Times New Roman" pitchFamily="18" charset="0"/>
                </a:rPr>
                <a:t>17.0</a:t>
              </a:r>
              <a:endParaRPr lang="en-US" altLang="ko-KR" sz="1700" b="1" dirty="0">
                <a:cs typeface="Times New Roman" pitchFamily="18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84" y="2125"/>
              <a:ext cx="1242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ko-KR" altLang="en-US" sz="1700" b="1" dirty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자바 개발 환경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776" y="1830"/>
              <a:ext cx="34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ko-KR" altLang="en-US" sz="1700" b="1" dirty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마이크로소프트 </a:t>
              </a:r>
              <a:r>
                <a:rPr lang="ko-KR" altLang="en-US" sz="1700" b="1" dirty="0" smtClean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윈도우 </a:t>
              </a:r>
              <a:r>
                <a:rPr lang="en-US" altLang="ko-KR" sz="1700" b="1" dirty="0" smtClean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10</a:t>
              </a:r>
              <a:endParaRPr lang="ko-KR" altLang="en-US" sz="1700" b="1" dirty="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84" y="1830"/>
              <a:ext cx="124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ko-KR" altLang="en-US" sz="1700" b="1" dirty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운영체제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776" y="1584"/>
              <a:ext cx="3456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ko-KR" altLang="en-US" sz="1700" dirty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버전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84" y="1584"/>
              <a:ext cx="1242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ko-KR" altLang="en-US" sz="1700" dirty="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항목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84" y="1578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84" y="283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384" y="1824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384" y="2125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84" y="2419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4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1876182"/>
            <a:ext cx="5138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lt"/>
              </a:rPr>
              <a:t>https://www.oracle.com/java/technologies</a:t>
            </a:r>
            <a:endParaRPr lang="en-US" altLang="ko-KR" dirty="0">
              <a:latin typeface="+mn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412776"/>
            <a:ext cx="26642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/>
              <a:t>JDK </a:t>
            </a:r>
            <a:r>
              <a:rPr lang="ko-KR" altLang="en-US" sz="2000" kern="0" dirty="0" smtClean="0"/>
              <a:t>다운로드</a:t>
            </a:r>
            <a:endParaRPr lang="ko-KR" altLang="en-US" sz="2000" kern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80238"/>
            <a:ext cx="6768752" cy="41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10753"/>
            <a:ext cx="5760640" cy="4442285"/>
          </a:xfrm>
          <a:prstGeom prst="rect">
            <a:avLst/>
          </a:prstGeom>
        </p:spPr>
      </p:pic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18488" cy="43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000" kern="0" dirty="0" smtClean="0"/>
              <a:t>다운로드 후 설치</a:t>
            </a:r>
            <a:endParaRPr lang="en-US" altLang="ko-KR" sz="2000" kern="0" dirty="0" smtClean="0"/>
          </a:p>
          <a:p>
            <a:pPr lvl="1"/>
            <a:r>
              <a:rPr lang="ko-KR" altLang="en-US" sz="1800" kern="0" dirty="0" smtClean="0">
                <a:latin typeface="굴림" pitchFamily="50" charset="-127"/>
                <a:ea typeface="굴림" pitchFamily="50" charset="-127"/>
              </a:rPr>
              <a:t>설치경로는 교재의 예제진행을 위해 </a:t>
            </a:r>
            <a:r>
              <a:rPr lang="en-US" altLang="ko-KR" sz="1800" kern="0" dirty="0" smtClean="0"/>
              <a:t>‘C:\</a:t>
            </a:r>
            <a:r>
              <a:rPr lang="en-US" altLang="ko-KR" sz="1800" kern="0" dirty="0" err="1" smtClean="0"/>
              <a:t>Jsp</a:t>
            </a:r>
            <a:r>
              <a:rPr lang="en-US" altLang="ko-KR" sz="1800" kern="0" dirty="0" smtClean="0"/>
              <a:t>\jdk-17\’</a:t>
            </a:r>
            <a:r>
              <a:rPr lang="ko-KR" altLang="en-US" sz="1800" kern="0" dirty="0" smtClean="0">
                <a:latin typeface="굴림" pitchFamily="50" charset="-127"/>
                <a:ea typeface="굴림" pitchFamily="50" charset="-127"/>
              </a:rPr>
              <a:t>로 설정</a:t>
            </a:r>
            <a:endParaRPr lang="ko-KR" altLang="en-US" sz="1800" kern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5085184"/>
            <a:ext cx="33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Next Steps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를 클릭하면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Java SE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의 기술적 설명이 수록되어 있는 웹 페이지로 이동합니다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96752"/>
            <a:ext cx="4114800" cy="43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/>
              <a:t>Path </a:t>
            </a:r>
            <a:r>
              <a:rPr lang="ko-KR" altLang="en-US" sz="2000" kern="0" dirty="0" smtClean="0">
                <a:latin typeface="굴림" pitchFamily="50" charset="-127"/>
                <a:ea typeface="굴림" pitchFamily="50" charset="-127"/>
              </a:rPr>
              <a:t>환경변수 설정</a:t>
            </a:r>
            <a:endParaRPr lang="ko-KR" altLang="en-US" sz="2000" kern="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51350"/>
            <a:ext cx="5328592" cy="47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003232" cy="43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kern="0" dirty="0" smtClean="0"/>
              <a:t>cmd</a:t>
            </a:r>
            <a:r>
              <a:rPr lang="ko-KR" altLang="en-US" sz="2000" kern="0" dirty="0" smtClean="0">
                <a:latin typeface="굴림" pitchFamily="50" charset="-127"/>
                <a:ea typeface="굴림" pitchFamily="50" charset="-127"/>
              </a:rPr>
              <a:t>에서</a:t>
            </a:r>
            <a:r>
              <a:rPr lang="ko-KR" altLang="en-US" sz="2000" kern="0" dirty="0" smtClean="0"/>
              <a:t> </a:t>
            </a:r>
            <a:r>
              <a:rPr lang="en-US" altLang="ko-KR" sz="2000" kern="0" dirty="0" smtClean="0"/>
              <a:t>JDK </a:t>
            </a:r>
            <a:r>
              <a:rPr lang="ko-KR" altLang="en-US" sz="2000" kern="0" dirty="0" smtClean="0">
                <a:latin typeface="굴림" pitchFamily="50" charset="-127"/>
                <a:ea typeface="굴림" pitchFamily="50" charset="-127"/>
              </a:rPr>
              <a:t>설치여부 및 </a:t>
            </a:r>
            <a:r>
              <a:rPr lang="en-US" altLang="ko-KR" sz="2000" kern="0" dirty="0" smtClean="0">
                <a:latin typeface="굴림" pitchFamily="50" charset="-127"/>
                <a:ea typeface="굴림" pitchFamily="50" charset="-127"/>
              </a:rPr>
              <a:t>version</a:t>
            </a:r>
            <a:r>
              <a:rPr lang="ko-KR" altLang="en-US" sz="2000" kern="0" dirty="0" smtClean="0">
                <a:latin typeface="굴림" pitchFamily="50" charset="-127"/>
                <a:ea typeface="굴림" pitchFamily="50" charset="-127"/>
              </a:rPr>
              <a:t> 확인하기</a:t>
            </a:r>
            <a:endParaRPr lang="ko-KR" altLang="en-US" sz="2000" kern="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09291"/>
            <a:ext cx="8228144" cy="29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700808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>
                <a:solidFill>
                  <a:schemeClr val="tx1"/>
                </a:solidFill>
              </a:rPr>
              <a:t>JSP </a:t>
            </a:r>
            <a:r>
              <a:rPr lang="ko-KR" altLang="en-US" sz="2400" kern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컨테이너</a:t>
            </a:r>
            <a:r>
              <a:rPr lang="en-US" altLang="ko-KR" sz="2400" kern="0" dirty="0" smtClean="0">
                <a:solidFill>
                  <a:schemeClr val="tx1"/>
                </a:solidFill>
              </a:rPr>
              <a:t>(Container)</a:t>
            </a:r>
            <a:r>
              <a:rPr lang="ko-KR" altLang="en-US" sz="2400" kern="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란</a:t>
            </a:r>
            <a:r>
              <a:rPr lang="en-US" altLang="ko-KR" sz="2400" kern="0" dirty="0" smtClean="0">
                <a:solidFill>
                  <a:schemeClr val="tx1"/>
                </a:solidFill>
              </a:rPr>
              <a:t>?</a:t>
            </a:r>
          </a:p>
          <a:p>
            <a:endParaRPr lang="ko-KR" altLang="en-US" sz="2400" kern="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kern="0" dirty="0" smtClean="0"/>
              <a:t>JSP</a:t>
            </a:r>
            <a:r>
              <a:rPr lang="ko-KR" altLang="en-US" sz="2000" kern="0" dirty="0">
                <a:latin typeface="굴림" pitchFamily="50" charset="-127"/>
                <a:ea typeface="굴림" pitchFamily="50" charset="-127"/>
              </a:rPr>
              <a:t>를 사용하기 위해서 </a:t>
            </a:r>
            <a:r>
              <a:rPr lang="ko-KR" altLang="en-US" sz="2000" kern="0" dirty="0" smtClean="0">
                <a:latin typeface="굴림" pitchFamily="50" charset="-127"/>
                <a:ea typeface="굴림" pitchFamily="50" charset="-127"/>
              </a:rPr>
              <a:t>웹서버와 </a:t>
            </a:r>
            <a:r>
              <a:rPr lang="en-US" altLang="ko-KR" sz="2000" kern="0" dirty="0"/>
              <a:t>JSP </a:t>
            </a:r>
            <a:r>
              <a:rPr lang="ko-KR" altLang="en-US" sz="2000" kern="0" dirty="0">
                <a:latin typeface="굴림" pitchFamily="50" charset="-127"/>
                <a:ea typeface="굴림" pitchFamily="50" charset="-127"/>
              </a:rPr>
              <a:t>컨테이너가 </a:t>
            </a:r>
            <a:r>
              <a:rPr lang="ko-KR" altLang="en-US" sz="2000" kern="0" dirty="0" smtClean="0">
                <a:latin typeface="굴림" pitchFamily="50" charset="-127"/>
                <a:ea typeface="굴림" pitchFamily="50" charset="-127"/>
              </a:rPr>
              <a:t>필요</a:t>
            </a:r>
            <a:endParaRPr lang="en-US" altLang="ko-KR" sz="2000" kern="0" dirty="0" smtClean="0">
              <a:latin typeface="굴림" pitchFamily="50" charset="-127"/>
              <a:ea typeface="굴림" pitchFamily="50" charset="-127"/>
            </a:endParaRPr>
          </a:p>
          <a:p>
            <a:pPr lvl="1"/>
            <a:endParaRPr lang="en-US" altLang="ko-KR" sz="2000" kern="0" dirty="0"/>
          </a:p>
          <a:p>
            <a:pPr lvl="1"/>
            <a:r>
              <a:rPr lang="en-US" altLang="ko-KR" sz="2000" kern="0" dirty="0"/>
              <a:t>JSP </a:t>
            </a:r>
            <a:r>
              <a:rPr lang="ko-KR" altLang="en-US" sz="2000" kern="0" dirty="0">
                <a:latin typeface="굴림" pitchFamily="50" charset="-127"/>
                <a:ea typeface="굴림" pitchFamily="50" charset="-127"/>
              </a:rPr>
              <a:t>컨테이너는</a:t>
            </a:r>
            <a:r>
              <a:rPr lang="ko-KR" altLang="en-US" sz="2000" kern="0" dirty="0"/>
              <a:t> </a:t>
            </a:r>
            <a:r>
              <a:rPr lang="en-US" altLang="ko-KR" sz="2000" kern="0" dirty="0"/>
              <a:t>JSP</a:t>
            </a:r>
            <a:r>
              <a:rPr lang="ko-KR" altLang="en-US" sz="2000" kern="0" dirty="0">
                <a:latin typeface="굴림" pitchFamily="50" charset="-127"/>
                <a:ea typeface="굴림" pitchFamily="50" charset="-127"/>
              </a:rPr>
              <a:t>를 동작할 수 있도록 하는 </a:t>
            </a:r>
            <a:r>
              <a:rPr lang="ko-KR" altLang="en-US" sz="2000" kern="0" dirty="0" smtClean="0">
                <a:latin typeface="굴림" pitchFamily="50" charset="-127"/>
                <a:ea typeface="굴림" pitchFamily="50" charset="-127"/>
              </a:rPr>
              <a:t>웹서버</a:t>
            </a:r>
            <a:endParaRPr lang="en-US" altLang="ko-KR" sz="2000" kern="0" dirty="0" smtClean="0">
              <a:latin typeface="굴림" pitchFamily="50" charset="-127"/>
              <a:ea typeface="굴림" pitchFamily="50" charset="-127"/>
            </a:endParaRPr>
          </a:p>
          <a:p>
            <a:pPr lvl="1"/>
            <a:endParaRPr lang="en-US" altLang="ko-KR" sz="2000" kern="0" dirty="0"/>
          </a:p>
          <a:p>
            <a:pPr lvl="1"/>
            <a:r>
              <a:rPr lang="ko-KR" altLang="en-US" sz="2000" kern="0" dirty="0" smtClean="0">
                <a:latin typeface="굴림" pitchFamily="50" charset="-127"/>
                <a:ea typeface="굴림" pitchFamily="50" charset="-127"/>
              </a:rPr>
              <a:t>동적인 </a:t>
            </a:r>
            <a:r>
              <a:rPr lang="ko-KR" altLang="en-US" sz="2000" kern="0" dirty="0">
                <a:latin typeface="굴림" pitchFamily="50" charset="-127"/>
                <a:ea typeface="굴림" pitchFamily="50" charset="-127"/>
              </a:rPr>
              <a:t>페이지 생성을 맡아서 처리할 프로그램으로</a:t>
            </a:r>
            <a:r>
              <a:rPr lang="ko-KR" altLang="en-US" sz="2000" kern="0" dirty="0"/>
              <a:t> </a:t>
            </a:r>
            <a:r>
              <a:rPr lang="en-US" altLang="ko-KR" sz="2000" kern="0" dirty="0"/>
              <a:t>JSP </a:t>
            </a:r>
            <a:r>
              <a:rPr lang="ko-KR" altLang="en-US" sz="2000" kern="0" dirty="0">
                <a:latin typeface="굴림" pitchFamily="50" charset="-127"/>
                <a:ea typeface="굴림" pitchFamily="50" charset="-127"/>
              </a:rPr>
              <a:t>페이지에 대한 요청을 </a:t>
            </a:r>
            <a:r>
              <a:rPr lang="ko-KR" altLang="en-US" sz="2000" kern="0" dirty="0" smtClean="0">
                <a:latin typeface="굴림" pitchFamily="50" charset="-127"/>
                <a:ea typeface="굴림" pitchFamily="50" charset="-127"/>
              </a:rPr>
              <a:t>처리</a:t>
            </a:r>
            <a:endParaRPr lang="en-US" altLang="ko-KR" sz="2000" kern="0" dirty="0">
              <a:latin typeface="굴림" pitchFamily="50" charset="-127"/>
              <a:ea typeface="굴림" pitchFamily="50" charset="-127"/>
            </a:endParaRPr>
          </a:p>
          <a:p>
            <a:endParaRPr lang="ko-KR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7881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ltGray">
          <a:xfrm>
            <a:off x="381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blackWhite">
          <a:xfrm>
            <a:off x="7620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 dirty="0">
                <a:latin typeface="+mn-lt"/>
                <a:hlinkClick r:id="rId3"/>
              </a:rPr>
              <a:t>http://tomcat.apache.org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algn="ctr" eaLnBrk="0" hangingPunct="0"/>
            <a:r>
              <a:rPr lang="ko-KR" altLang="en-US" b="1" dirty="0" smtClean="0">
                <a:solidFill>
                  <a:schemeClr val="bg1"/>
                </a:solidFill>
                <a:ea typeface="굴림" charset="-127"/>
              </a:rPr>
              <a:t>에서 무료로 다운로드  및 사용 가능</a:t>
            </a:r>
            <a:endParaRPr lang="en-US" altLang="ko-KR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blackWhite">
          <a:xfrm>
            <a:off x="762000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ko-KR" b="1" dirty="0" smtClean="0">
                <a:solidFill>
                  <a:schemeClr val="bg1"/>
                </a:solidFill>
                <a:ea typeface="굴림" charset="-127"/>
              </a:rPr>
              <a:t>Sun</a:t>
            </a:r>
            <a:r>
              <a:rPr lang="ko-KR" altLang="en-US" b="1" dirty="0" smtClean="0">
                <a:solidFill>
                  <a:schemeClr val="bg1"/>
                </a:solidFill>
                <a:ea typeface="굴림" charset="-127"/>
              </a:rPr>
              <a:t>사에서 개발</a:t>
            </a:r>
            <a:r>
              <a:rPr lang="en-US" altLang="ko-KR" b="1" dirty="0" smtClean="0">
                <a:solidFill>
                  <a:schemeClr val="bg1"/>
                </a:solidFill>
                <a:ea typeface="굴림" charset="-127"/>
              </a:rPr>
              <a:t>,</a:t>
            </a:r>
          </a:p>
          <a:p>
            <a:pPr algn="ctr" eaLnBrk="0" hangingPunct="0"/>
            <a:r>
              <a:rPr lang="en-US" altLang="ko-KR" b="1" dirty="0" smtClean="0">
                <a:solidFill>
                  <a:schemeClr val="bg1"/>
                </a:solidFill>
                <a:ea typeface="굴림" charset="-127"/>
              </a:rPr>
              <a:t>JSP, Servlet</a:t>
            </a:r>
            <a:r>
              <a:rPr lang="ko-KR" altLang="en-US" b="1" dirty="0" smtClean="0">
                <a:solidFill>
                  <a:schemeClr val="bg1"/>
                </a:solidFill>
                <a:ea typeface="굴림" charset="-127"/>
              </a:rPr>
              <a:t>의 공식적인 컨테이너</a:t>
            </a:r>
            <a:endParaRPr lang="en-US" altLang="ko-KR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blackWhite">
          <a:xfrm>
            <a:off x="762000" y="4495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b="1" dirty="0" smtClean="0">
                <a:solidFill>
                  <a:schemeClr val="bg1"/>
                </a:solidFill>
                <a:ea typeface="굴림" charset="-127"/>
              </a:rPr>
              <a:t>독립적으로 </a:t>
            </a:r>
            <a:endParaRPr lang="en-US" altLang="ko-KR" b="1" dirty="0" smtClean="0">
              <a:solidFill>
                <a:schemeClr val="bg1"/>
              </a:solidFill>
              <a:ea typeface="굴림" charset="-127"/>
            </a:endParaRPr>
          </a:p>
          <a:p>
            <a:pPr algn="ctr" eaLnBrk="0" hangingPunct="0"/>
            <a:r>
              <a:rPr lang="ko-KR" altLang="en-US" b="1" dirty="0" smtClean="0">
                <a:solidFill>
                  <a:schemeClr val="bg1"/>
                </a:solidFill>
                <a:ea typeface="굴림" charset="-127"/>
              </a:rPr>
              <a:t>웹서버</a:t>
            </a:r>
            <a:r>
              <a:rPr lang="en-US" altLang="ko-KR" b="1" dirty="0" smtClean="0">
                <a:solidFill>
                  <a:schemeClr val="bg1"/>
                </a:solidFill>
                <a:ea typeface="굴림" charset="-127"/>
              </a:rPr>
              <a:t>(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굴림" charset="-127"/>
              </a:rPr>
              <a:t>IIS, Apache</a:t>
            </a:r>
            <a:r>
              <a:rPr lang="en-US" altLang="ko-KR" b="1" dirty="0" smtClean="0">
                <a:solidFill>
                  <a:schemeClr val="bg1"/>
                </a:solidFill>
                <a:ea typeface="굴림" charset="-127"/>
              </a:rPr>
              <a:t>)</a:t>
            </a:r>
            <a:r>
              <a:rPr lang="ko-KR" altLang="en-US" b="1" dirty="0" smtClean="0">
                <a:solidFill>
                  <a:schemeClr val="bg1"/>
                </a:solidFill>
                <a:ea typeface="굴림" charset="-127"/>
              </a:rPr>
              <a:t>와 연동가능</a:t>
            </a:r>
            <a:endParaRPr lang="en-US" altLang="ko-KR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305872" y="3140968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Tomcat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의 특징</a:t>
            </a:r>
            <a:endParaRPr lang="en-US" altLang="ko-KR" sz="2400" b="1" dirty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8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1278</TotalTime>
  <Words>465</Words>
  <Application>Microsoft Office PowerPoint</Application>
  <PresentationFormat>화면 슬라이드 쇼(4:3)</PresentationFormat>
  <Paragraphs>150</Paragraphs>
  <Slides>26</Slides>
  <Notes>25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맑은 고딕</vt:lpstr>
      <vt:lpstr>Arial</vt:lpstr>
      <vt:lpstr>Arial Narrow</vt:lpstr>
      <vt:lpstr>Times New Roman</vt:lpstr>
      <vt:lpstr>Verdana</vt:lpstr>
      <vt:lpstr>Wingdings</vt:lpstr>
      <vt:lpstr>최종템블릿</vt:lpstr>
      <vt:lpstr>Image</vt:lpstr>
      <vt:lpstr>Chapter02  </vt:lpstr>
      <vt:lpstr>개요</vt:lpstr>
      <vt:lpstr>JDK 설치</vt:lpstr>
      <vt:lpstr>JDK 설치</vt:lpstr>
      <vt:lpstr>JDK 설치</vt:lpstr>
      <vt:lpstr>JDK 설치</vt:lpstr>
      <vt:lpstr>JDK 설치</vt:lpstr>
      <vt:lpstr>Tomcat 설치</vt:lpstr>
      <vt:lpstr>Tomcat 설치</vt:lpstr>
      <vt:lpstr>Tomcat 설치</vt:lpstr>
      <vt:lpstr>Tomcat 설치</vt:lpstr>
      <vt:lpstr>Tomcat 설치</vt:lpstr>
      <vt:lpstr>Tomcat 설치</vt:lpstr>
      <vt:lpstr>Tomcat 설치</vt:lpstr>
      <vt:lpstr>Tomcat 설치</vt:lpstr>
      <vt:lpstr>Tomcat 설치</vt:lpstr>
      <vt:lpstr>eclipse 설치</vt:lpstr>
      <vt:lpstr>eclipse 설치</vt:lpstr>
      <vt:lpstr>eclipse 설치</vt:lpstr>
      <vt:lpstr>eclipse 설치</vt:lpstr>
      <vt:lpstr>eclipse 설치</vt:lpstr>
      <vt:lpstr>eclipse 설치</vt:lpstr>
      <vt:lpstr>eclipse 설치</vt:lpstr>
      <vt:lpstr>eclipse 설치</vt:lpstr>
      <vt:lpstr>eclipse 설치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dita810</cp:lastModifiedBy>
  <cp:revision>110</cp:revision>
  <dcterms:created xsi:type="dcterms:W3CDTF">2013-12-17T00:44:17Z</dcterms:created>
  <dcterms:modified xsi:type="dcterms:W3CDTF">2023-06-01T05:31:49Z</dcterms:modified>
</cp:coreProperties>
</file>