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60" r:id="rId4"/>
    <p:sldId id="275" r:id="rId5"/>
    <p:sldId id="280" r:id="rId6"/>
    <p:sldId id="287" r:id="rId7"/>
    <p:sldId id="259" r:id="rId8"/>
    <p:sldId id="290" r:id="rId9"/>
    <p:sldId id="266" r:id="rId10"/>
    <p:sldId id="281" r:id="rId11"/>
    <p:sldId id="305" r:id="rId12"/>
    <p:sldId id="306" r:id="rId13"/>
    <p:sldId id="307" r:id="rId14"/>
    <p:sldId id="263" r:id="rId15"/>
    <p:sldId id="279" r:id="rId16"/>
    <p:sldId id="284" r:id="rId17"/>
    <p:sldId id="288" r:id="rId18"/>
    <p:sldId id="298" r:id="rId19"/>
    <p:sldId id="291" r:id="rId20"/>
    <p:sldId id="292" r:id="rId21"/>
    <p:sldId id="299" r:id="rId22"/>
    <p:sldId id="295" r:id="rId23"/>
    <p:sldId id="285" r:id="rId24"/>
    <p:sldId id="300" r:id="rId25"/>
    <p:sldId id="282" r:id="rId26"/>
    <p:sldId id="270" r:id="rId27"/>
    <p:sldId id="2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AD0"/>
    <a:srgbClr val="7593B9"/>
    <a:srgbClr val="A2978D"/>
    <a:srgbClr val="F9EAE7"/>
    <a:srgbClr val="D1CCC5"/>
    <a:srgbClr val="B2AA9F"/>
    <a:srgbClr val="D7DBDC"/>
    <a:srgbClr val="6C9CC2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5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0-4D27-9683-61CD32371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0-4D27-9683-61CD32371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0-4D27-9683-61CD32371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oqppu/Personal-Project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580639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0" b="1" dirty="0" smtClean="0">
                <a:solidFill>
                  <a:schemeClr val="bg1"/>
                </a:solidFill>
              </a:rPr>
              <a:t>Portfolio.</a:t>
            </a:r>
            <a:endParaRPr lang="ko-KR" altLang="en-US" sz="105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11343"/>
              </p:ext>
            </p:extLst>
          </p:nvPr>
        </p:nvGraphicFramePr>
        <p:xfrm>
          <a:off x="272715" y="923320"/>
          <a:ext cx="11656050" cy="556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079300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169108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1762299">
                  <a:extLst>
                    <a:ext uri="{9D8B030D-6E8A-4147-A177-3AD203B41FA5}">
                      <a16:colId xmlns:a16="http://schemas.microsoft.com/office/drawing/2014/main" val="111386905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906362513"/>
                    </a:ext>
                  </a:extLst>
                </a:gridCol>
              </a:tblGrid>
              <a:tr h="40793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우선순위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중요도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35045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  <a:effectLst/>
                        </a:rPr>
                        <a:t>로그인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페이지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상단의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Login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기능 클릭 시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497818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기능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아이디와 비밀번호 기재 후 로그인 버튼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클릭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의 회원 정보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확인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로그인 진행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5211"/>
                  </a:ext>
                </a:extLst>
              </a:tr>
              <a:tr h="4756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확인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아이디나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비밀번호 입력 칸을 비워두거나 아이디는 이메일 양식이 아닌 상태에서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버튼 누르면 페이지 이동 불가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49912"/>
                  </a:ext>
                </a:extLst>
              </a:tr>
              <a:tr h="37667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회원가입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회원가입 페이지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상단의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Sign Up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기능 클릭 시 회원가입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465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회원가입 기능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이름과 연락처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비밀번호 기재 후 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회원가입 버튼 클릭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DB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에 회원 정보 저장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15897"/>
                  </a:ext>
                </a:extLst>
              </a:tr>
              <a:tr h="4830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회원가입 확인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이름과 연락처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비밀번호 입력 칸을 비워두거나 아이디는 이메일 양식이 아닌 상태에서 회원가입 버튼 누르면 페이지 이동 불가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12989"/>
                  </a:ext>
                </a:extLst>
              </a:tr>
              <a:tr h="4784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기존 회원일 경우 회원가입 페이지에서 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하단의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Already-(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생략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링크 클릭하면 로그인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선택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24210"/>
                  </a:ext>
                </a:extLst>
              </a:tr>
              <a:tr h="35474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헤더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로고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로고 클릭 시 메인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3547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검색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검색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어로 책 제목 입력 후 버튼 클릭 시 해당 내용의 결과물 출력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95950"/>
                  </a:ext>
                </a:extLst>
              </a:tr>
              <a:tr h="4617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여부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성공 시 사용자의 이름과 인사말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로그아웃 버튼 생성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09755"/>
                  </a:ext>
                </a:extLst>
              </a:tr>
              <a:tr h="430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 클릭 시 장바구니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912"/>
                  </a:ext>
                </a:extLst>
              </a:tr>
              <a:tr h="430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 클릭 시 주문 목록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1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9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84991"/>
              </p:ext>
            </p:extLst>
          </p:nvPr>
        </p:nvGraphicFramePr>
        <p:xfrm>
          <a:off x="272715" y="923319"/>
          <a:ext cx="11656050" cy="5323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079300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169108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1762299">
                  <a:extLst>
                    <a:ext uri="{9D8B030D-6E8A-4147-A177-3AD203B41FA5}">
                      <a16:colId xmlns:a16="http://schemas.microsoft.com/office/drawing/2014/main" val="111386905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906362513"/>
                    </a:ext>
                  </a:extLst>
                </a:gridCol>
              </a:tblGrid>
              <a:tr h="48983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우선순위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중요도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2081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카테고리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국내 도서와 해외 도서 카테고리로 구성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9775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서브 카테고리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국내 도서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소설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시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에세이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인문 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해외 도서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문학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예술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건축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인문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사회 로 하위 카테고리 구성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5211"/>
                  </a:ext>
                </a:extLst>
              </a:tr>
              <a:tr h="4112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도서 목록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메인화면의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중앙에 홈페이지에서 등록된 도서 목록을 나열할 공간 구성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49912"/>
                  </a:ext>
                </a:extLst>
              </a:tr>
              <a:tr h="4522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북마크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타이핑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메인화면의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하위에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인상깊은 도서 문구를 볼 수 있는 공간 구성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광고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메인화면의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하위에 출간된 신간과 화제작을 홍보하는 배너 배치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배너를 클릭하면 해당 도서 세부 페이지로 이동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15897"/>
                  </a:ext>
                </a:extLst>
              </a:tr>
              <a:tr h="425965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상세 </a:t>
                      </a:r>
                      <a:endParaRPr lang="en-US" altLang="ko-KR" sz="1200" b="1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페이지</a:t>
                      </a:r>
                      <a:endParaRPr lang="en-US" altLang="ko-KR" sz="1200" b="1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정보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도서 목록에서 도서를 클릭하면 제품 상세 페이지로 이동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endParaRPr lang="en-US" altLang="ko-KR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구입에 필요한 제품 관련 정보가 나타남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4259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재고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제품의 구입 가능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재고가 나타남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고객이 제품 구입 시 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와 연동해서 재고의 수 자동으로 감소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95950"/>
                  </a:ext>
                </a:extLst>
              </a:tr>
              <a:tr h="5448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구입 수량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원하는 제품 구입 수량에 따라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+,-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버튼으로 수량 입력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en-US" altLang="ko-KR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고객이 구입한 제품의 수량만큼 제품 재고의 수 자동으로 감소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09755"/>
                  </a:ext>
                </a:extLst>
              </a:tr>
              <a:tr h="517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카트 담기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카트 담기 버튼 클릭 시 성공했다는 </a:t>
                      </a:r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알림창을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생성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912"/>
                  </a:ext>
                </a:extLst>
              </a:tr>
              <a:tr h="5174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주문하기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 페이지에서 주문 정보 입력 후 주문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버튼 클릭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1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9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68416"/>
              </p:ext>
            </p:extLst>
          </p:nvPr>
        </p:nvGraphicFramePr>
        <p:xfrm>
          <a:off x="272715" y="922704"/>
          <a:ext cx="11656050" cy="556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079300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169108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1762299">
                  <a:extLst>
                    <a:ext uri="{9D8B030D-6E8A-4147-A177-3AD203B41FA5}">
                      <a16:colId xmlns:a16="http://schemas.microsoft.com/office/drawing/2014/main" val="111386905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906362513"/>
                    </a:ext>
                  </a:extLst>
                </a:gridCol>
              </a:tblGrid>
              <a:tr h="4041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우선순위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중요도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4013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목록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메인화면에서 장바구니를 선택하면 장바구니에 담은 제품 목록 확인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466316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선택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여러 제품을 장바구니에 담았을 시 주문을 원하는 상품만 선택하거나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모두 선택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모두 선택 해제 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5211"/>
                  </a:ext>
                </a:extLst>
              </a:tr>
              <a:tr h="4663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제품 삭제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장바구니에서 빼고 싶은 상품에 대해서만 삭제하거나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선택 삭제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모두 삭제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49912"/>
                  </a:ext>
                </a:extLst>
              </a:tr>
              <a:tr h="33099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주문하기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정보 입력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 하단의 주문 정보 입력 버튼 선택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시 주문 상자 발생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28793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수령인 정보 기재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수령인과 수령인 연락처 기재 시 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에도 정보 저장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15897"/>
                  </a:ext>
                </a:extLst>
              </a:tr>
              <a:tr h="319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수령 주소 기재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다음 주소 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API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를 이용해서 우편번호 찾기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수령 주소 입력 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12989"/>
                  </a:ext>
                </a:extLst>
              </a:tr>
              <a:tr h="4663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총 합계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장바구니의 총 합계 금액 기재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버튼 클릭 시 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에 주문 정보 저장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24210"/>
                  </a:ext>
                </a:extLst>
              </a:tr>
              <a:tr h="4663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정보에 입력된 정보와 각 주문에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생성된 고유 주문 번호로 </a:t>
                      </a:r>
                      <a:endParaRPr lang="en-US" altLang="ko-KR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 생성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목록에서 주문 내역 확인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60887"/>
                  </a:ext>
                </a:extLst>
              </a:tr>
              <a:tr h="31172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소감 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 남기기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상세 페이지 하단에 상품 소감 공간 배치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311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등록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시에만 각 제품에 대한 소감 등록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95950"/>
                  </a:ext>
                </a:extLst>
              </a:tr>
              <a:tr h="4663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 수정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 수정은 본인의 아이디로만 가능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등록자 본인일 경우에 </a:t>
                      </a:r>
                      <a:r>
                        <a:rPr lang="ko-KR" altLang="en-US" sz="1200" baseline="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모달창으로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소감 수정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09755"/>
                  </a:ext>
                </a:extLst>
              </a:tr>
              <a:tr h="3625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권한 확인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를 통해 소감 등록자의 아이디와 일치 여부 확인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912"/>
                  </a:ext>
                </a:extLst>
              </a:tr>
              <a:tr h="5078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 삭제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 삭제는 본인의 아이디로만 가능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등록자 본인일 경우에 소감 삭제</a:t>
                      </a:r>
                      <a:endParaRPr lang="ko-KR" altLang="en-US" sz="120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11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요구사항 정의서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3685"/>
              </p:ext>
            </p:extLst>
          </p:nvPr>
        </p:nvGraphicFramePr>
        <p:xfrm>
          <a:off x="272715" y="923320"/>
          <a:ext cx="11656050" cy="513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182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2079300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5169108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  <a:gridCol w="1762299">
                  <a:extLst>
                    <a:ext uri="{9D8B030D-6E8A-4147-A177-3AD203B41FA5}">
                      <a16:colId xmlns:a16="http://schemas.microsoft.com/office/drawing/2014/main" val="1113869059"/>
                    </a:ext>
                  </a:extLst>
                </a:gridCol>
                <a:gridCol w="1280161">
                  <a:extLst>
                    <a:ext uri="{9D8B030D-6E8A-4147-A177-3AD203B41FA5}">
                      <a16:colId xmlns:a16="http://schemas.microsoft.com/office/drawing/2014/main" val="2906362513"/>
                    </a:ext>
                  </a:extLst>
                </a:gridCol>
              </a:tblGrid>
              <a:tr h="41795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이름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내용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우선순위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중요도</a:t>
                      </a:r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386216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관리자 </a:t>
                      </a:r>
                      <a:endParaRPr lang="en-US" altLang="ko-KR" sz="1200" b="1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모드</a:t>
                      </a:r>
                      <a:endParaRPr lang="ko-KR" altLang="en-US" sz="1200" b="1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기능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관리자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로그인 시 관리자 화면 버튼 생성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상단 로고와 이미지 변경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5100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관리자 화면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카테고리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구성 변경 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등록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목록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소감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645211"/>
                  </a:ext>
                </a:extLst>
              </a:tr>
              <a:tr h="4873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등록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상위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하위 카테고리 선택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명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수량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소개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이미지 등록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649912"/>
                  </a:ext>
                </a:extLst>
              </a:tr>
              <a:tr h="3763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목록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사이트에 등록되어 있는 모든 상품을 목록으로 조회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3820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조회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목록에서 조회를 원하는 상품 선택하면 상품 조회 페이지로 이동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15897"/>
                  </a:ext>
                </a:extLst>
              </a:tr>
              <a:tr h="8367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수정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삭제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조회 페이지의 제일 하단에서 해당 상품 수정과 삭제 가능 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수정 버튼 클릭하면 상위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하위 카테고리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명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수량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소개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이미지 수정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삭제 버튼 클릭 시 삭제 요청에 대한 확인을 위한 </a:t>
                      </a:r>
                      <a:r>
                        <a:rPr lang="ko-KR" altLang="en-US" sz="1200" baseline="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알림창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발생  </a:t>
                      </a:r>
                      <a:endParaRPr lang="en-US" altLang="ko-KR" sz="1200" baseline="0" dirty="0" smtClean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12989"/>
                  </a:ext>
                </a:extLst>
              </a:tr>
              <a:tr h="382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목록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사용자들의 주문에 대한 고유 주문 번호와 해당 주문 목록을 조회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24210"/>
                  </a:ext>
                </a:extLst>
              </a:tr>
              <a:tr h="3576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내역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번호를 클릭 시 해당 주문 목록의 주문 정보와 주문 제품을 조회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5407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배송 상태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모든 주문 내역의 배송 상태는 배송 준비중을 디폴트로 설정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주문 내역에서 배송 상태를 배송 중 혹은 배송 완료로 변경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95950"/>
                  </a:ext>
                </a:extLst>
              </a:tr>
              <a:tr h="4415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상품 소감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모든 상품에 달린 사용자들의 소감을 목록으로 조회</a:t>
                      </a:r>
                      <a:r>
                        <a:rPr lang="en-US" altLang="ko-KR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200" baseline="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소감이 달린 해당 상품 페이지로 </a:t>
                      </a:r>
                      <a:r>
                        <a:rPr lang="ko-KR" altLang="en-US" sz="1200" dirty="0" err="1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바로가기</a:t>
                      </a:r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필수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상</a:t>
                      </a:r>
                      <a:endParaRPr lang="ko-KR" altLang="en-US" sz="12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0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06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5869D-99D2-0057-26BE-FFD51DB1B4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6B0B13-E8AC-374D-F95F-1EF1E01BA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80805D68-1A77-4221-C7E8-E3FEE8DD43A3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FFC6E-1A60-6938-4174-11B9D6BF4375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5C57-9C32-5FDA-C532-7549358A1644}"/>
              </a:ext>
            </a:extLst>
          </p:cNvPr>
          <p:cNvSpPr txBox="1"/>
          <p:nvPr/>
        </p:nvSpPr>
        <p:spPr>
          <a:xfrm>
            <a:off x="5059497" y="3438435"/>
            <a:ext cx="2073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 smtClean="0">
                <a:solidFill>
                  <a:schemeClr val="bg1"/>
                </a:solidFill>
              </a:rPr>
              <a:t>UI </a:t>
            </a:r>
            <a:r>
              <a:rPr lang="ko-KR" altLang="en-US" sz="3600" b="1" spc="600" dirty="0" smtClean="0">
                <a:solidFill>
                  <a:schemeClr val="bg1"/>
                </a:solidFill>
              </a:rPr>
              <a:t>설계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DC77-42E5-FCD9-C0CF-508E16F2D12D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9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35A5EA9-415B-6891-2D4A-E811F885878A}"/>
              </a:ext>
            </a:extLst>
          </p:cNvPr>
          <p:cNvSpPr/>
          <p:nvPr/>
        </p:nvSpPr>
        <p:spPr>
          <a:xfrm>
            <a:off x="525205" y="1396800"/>
            <a:ext cx="5371517" cy="47446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33" name="차트 32">
                <a:extLst>
                  <a:ext uri="{FF2B5EF4-FFF2-40B4-BE49-F238E27FC236}">
                    <a16:creationId xmlns:a16="http://schemas.microsoft.com/office/drawing/2014/main" id="{8A9F6F5C-D23A-4174-644D-CE998AE4876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39048800"/>
                  </p:ext>
                </p:extLst>
              </p:nvPr>
            </p:nvGraphicFramePr>
            <p:xfrm>
              <a:off x="757514" y="2435403"/>
              <a:ext cx="4818924" cy="34345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3" name="차트 32">
                <a:extLst>
                  <a:ext uri="{FF2B5EF4-FFF2-40B4-BE49-F238E27FC236}">
                    <a16:creationId xmlns:a16="http://schemas.microsoft.com/office/drawing/2014/main" id="{8A9F6F5C-D23A-4174-644D-CE998AE487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514" y="2435403"/>
                <a:ext cx="4818924" cy="343457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직사각형 33">
            <a:extLst>
              <a:ext uri="{FF2B5EF4-FFF2-40B4-BE49-F238E27FC236}">
                <a16:creationId xmlns:a16="http://schemas.microsoft.com/office/drawing/2014/main" id="{51F40F08-A784-F08A-4977-A0071FF4B3EA}"/>
              </a:ext>
            </a:extLst>
          </p:cNvPr>
          <p:cNvSpPr/>
          <p:nvPr/>
        </p:nvSpPr>
        <p:spPr>
          <a:xfrm>
            <a:off x="6312461" y="1396800"/>
            <a:ext cx="5354333" cy="47446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C78F3D3D-DE65-590E-A5A8-D50658A21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94717"/>
              </p:ext>
            </p:extLst>
          </p:nvPr>
        </p:nvGraphicFramePr>
        <p:xfrm>
          <a:off x="6552816" y="1679970"/>
          <a:ext cx="4883764" cy="4183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8AA6A833-C895-149A-8AC6-9E4956B21B1A}"/>
              </a:ext>
            </a:extLst>
          </p:cNvPr>
          <p:cNvSpPr/>
          <p:nvPr/>
        </p:nvSpPr>
        <p:spPr>
          <a:xfrm>
            <a:off x="751046" y="1602070"/>
            <a:ext cx="4941712" cy="66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AF2DE0-2C32-6995-B277-86199720A01C}"/>
              </a:ext>
            </a:extLst>
          </p:cNvPr>
          <p:cNvSpPr txBox="1"/>
          <p:nvPr/>
        </p:nvSpPr>
        <p:spPr>
          <a:xfrm>
            <a:off x="1670417" y="1679970"/>
            <a:ext cx="2993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차트 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99009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7D247E-572E-6B67-A2DC-52A749FBD5B1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5760361" y="1922338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7129E2-241F-E45C-135D-783B2FD12832}"/>
              </a:ext>
            </a:extLst>
          </p:cNvPr>
          <p:cNvSpPr txBox="1"/>
          <p:nvPr/>
        </p:nvSpPr>
        <p:spPr>
          <a:xfrm>
            <a:off x="4166259" y="5087818"/>
            <a:ext cx="5469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A151B1-386D-651C-B05F-DD2B20566F7F}"/>
              </a:ext>
            </a:extLst>
          </p:cNvPr>
          <p:cNvSpPr txBox="1"/>
          <p:nvPr/>
        </p:nvSpPr>
        <p:spPr>
          <a:xfrm>
            <a:off x="7502746" y="5089514"/>
            <a:ext cx="704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0FD4295C-986A-FC1A-4408-1827DA17D1DF}"/>
              </a:ext>
            </a:extLst>
          </p:cNvPr>
          <p:cNvGrpSpPr/>
          <p:nvPr/>
        </p:nvGrpSpPr>
        <p:grpSpPr>
          <a:xfrm>
            <a:off x="539420" y="4817119"/>
            <a:ext cx="2331714" cy="1310837"/>
            <a:chOff x="539420" y="4501092"/>
            <a:chExt cx="2331714" cy="13108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2429D0-0378-014D-B7C4-A9D78EBF7503}"/>
                </a:ext>
              </a:extLst>
            </p:cNvPr>
            <p:cNvSpPr txBox="1"/>
            <p:nvPr/>
          </p:nvSpPr>
          <p:spPr>
            <a:xfrm>
              <a:off x="539420" y="4980932"/>
              <a:ext cx="2331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/>
                <a:t>역사를 곧 바이며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풀이 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발휘하기 가슴에 커다란 청춘에서만 그들의 이것이다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눈에 희망의 사랑의 가장 주며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더운지라 가슴에 황금시대다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0DCDF0-98C6-DF40-BE53-92A145542223}"/>
                </a:ext>
              </a:extLst>
            </p:cNvPr>
            <p:cNvSpPr txBox="1"/>
            <p:nvPr/>
          </p:nvSpPr>
          <p:spPr>
            <a:xfrm>
              <a:off x="539420" y="4501092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E2DD6C0-8978-CAC5-FA5D-839189D789D6}"/>
              </a:ext>
            </a:extLst>
          </p:cNvPr>
          <p:cNvGrpSpPr/>
          <p:nvPr/>
        </p:nvGrpSpPr>
        <p:grpSpPr>
          <a:xfrm>
            <a:off x="9186928" y="4817119"/>
            <a:ext cx="2331714" cy="1310837"/>
            <a:chOff x="9186928" y="4359290"/>
            <a:chExt cx="2331714" cy="131083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303214-3793-1799-71A9-BB8FF7646CF6}"/>
                </a:ext>
              </a:extLst>
            </p:cNvPr>
            <p:cNvSpPr txBox="1"/>
            <p:nvPr/>
          </p:nvSpPr>
          <p:spPr>
            <a:xfrm>
              <a:off x="9186928" y="4839130"/>
              <a:ext cx="2331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200" dirty="0"/>
                <a:t>역사를 곧 바이며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풀이 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발휘하기 가슴에 커다란 청춘에서만 그들의 이것이다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눈에 희망의 사랑의 가장 주며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더운지라 가슴에 황금시대다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ABBA24-384A-C397-3506-D5CD248DE08C}"/>
                </a:ext>
              </a:extLst>
            </p:cNvPr>
            <p:cNvSpPr txBox="1"/>
            <p:nvPr/>
          </p:nvSpPr>
          <p:spPr>
            <a:xfrm>
              <a:off x="9186928" y="4359290"/>
              <a:ext cx="2010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제목을 입력하세요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BE84441-91A6-AA14-3CC6-14F5196DA2E8}"/>
              </a:ext>
            </a:extLst>
          </p:cNvPr>
          <p:cNvSpPr txBox="1"/>
          <p:nvPr/>
        </p:nvSpPr>
        <p:spPr>
          <a:xfrm>
            <a:off x="7333560" y="2120611"/>
            <a:ext cx="233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역사를 곧 바이며</a:t>
            </a:r>
            <a:r>
              <a:rPr lang="en-US" altLang="ko-KR" sz="1200" dirty="0"/>
              <a:t>, </a:t>
            </a:r>
            <a:r>
              <a:rPr lang="ko-KR" altLang="en-US" sz="1200" dirty="0"/>
              <a:t>풀이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발휘하기 가슴에 커다란 청춘에서만 그들의 이것이다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눈에 희망의 사랑의 가장 주며</a:t>
            </a:r>
            <a:r>
              <a:rPr lang="en-US" altLang="ko-KR" sz="1200" dirty="0"/>
              <a:t>, </a:t>
            </a:r>
            <a:r>
              <a:rPr lang="ko-KR" altLang="en-US" sz="1200" dirty="0"/>
              <a:t>더운지라 가슴에 황금시대다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4AC71B-13D1-2A40-1F53-1730C9D58F5D}"/>
              </a:ext>
            </a:extLst>
          </p:cNvPr>
          <p:cNvSpPr txBox="1"/>
          <p:nvPr/>
        </p:nvSpPr>
        <p:spPr>
          <a:xfrm>
            <a:off x="7333560" y="1640771"/>
            <a:ext cx="201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65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DE3543-6B31-F655-1F72-8F9D7F69FF16}"/>
              </a:ext>
            </a:extLst>
          </p:cNvPr>
          <p:cNvSpPr>
            <a:spLocks/>
          </p:cNvSpPr>
          <p:nvPr/>
        </p:nvSpPr>
        <p:spPr>
          <a:xfrm>
            <a:off x="1056909" y="1434921"/>
            <a:ext cx="5040000" cy="22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E25955-2E6D-83A3-A983-A4142B4790D4}"/>
              </a:ext>
            </a:extLst>
          </p:cNvPr>
          <p:cNvSpPr>
            <a:spLocks/>
          </p:cNvSpPr>
          <p:nvPr/>
        </p:nvSpPr>
        <p:spPr>
          <a:xfrm>
            <a:off x="6095090" y="1434921"/>
            <a:ext cx="50400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79D4-A34C-72F9-327C-1CC28E11DDC9}"/>
              </a:ext>
            </a:extLst>
          </p:cNvPr>
          <p:cNvSpPr>
            <a:spLocks/>
          </p:cNvSpPr>
          <p:nvPr/>
        </p:nvSpPr>
        <p:spPr>
          <a:xfrm>
            <a:off x="1056909" y="3702013"/>
            <a:ext cx="5040000" cy="22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E647B-6F57-183C-CE75-55A4CE2F3435}"/>
              </a:ext>
            </a:extLst>
          </p:cNvPr>
          <p:cNvSpPr>
            <a:spLocks/>
          </p:cNvSpPr>
          <p:nvPr/>
        </p:nvSpPr>
        <p:spPr>
          <a:xfrm>
            <a:off x="6095090" y="3702013"/>
            <a:ext cx="5040000" cy="226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5E5E2A-ADB2-2CD7-147D-E76297541D87}"/>
              </a:ext>
            </a:extLst>
          </p:cNvPr>
          <p:cNvSpPr/>
          <p:nvPr/>
        </p:nvSpPr>
        <p:spPr>
          <a:xfrm>
            <a:off x="5431652" y="305208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4CDA4-9014-2746-B84D-6E9D6E7D8565}"/>
              </a:ext>
            </a:extLst>
          </p:cNvPr>
          <p:cNvSpPr txBox="1"/>
          <p:nvPr/>
        </p:nvSpPr>
        <p:spPr>
          <a:xfrm>
            <a:off x="5476875" y="3062549"/>
            <a:ext cx="3898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E1EF0-D37E-07D7-94F6-74118B6E32BD}"/>
              </a:ext>
            </a:extLst>
          </p:cNvPr>
          <p:cNvSpPr/>
          <p:nvPr/>
        </p:nvSpPr>
        <p:spPr>
          <a:xfrm>
            <a:off x="6267709" y="3052081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8191-EDD5-99F7-9D88-E95579E89CD3}"/>
              </a:ext>
            </a:extLst>
          </p:cNvPr>
          <p:cNvSpPr txBox="1">
            <a:spLocks/>
          </p:cNvSpPr>
          <p:nvPr/>
        </p:nvSpPr>
        <p:spPr>
          <a:xfrm>
            <a:off x="6259611" y="3079822"/>
            <a:ext cx="4924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F90BD1-8D7D-5A9E-4A96-6EB6B1836336}"/>
              </a:ext>
            </a:extLst>
          </p:cNvPr>
          <p:cNvSpPr/>
          <p:nvPr/>
        </p:nvSpPr>
        <p:spPr>
          <a:xfrm>
            <a:off x="5430500" y="3907178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A623-78E3-E143-EFA3-226D52E8CADB}"/>
              </a:ext>
            </a:extLst>
          </p:cNvPr>
          <p:cNvSpPr txBox="1"/>
          <p:nvPr/>
        </p:nvSpPr>
        <p:spPr>
          <a:xfrm>
            <a:off x="5454701" y="3917645"/>
            <a:ext cx="42672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DBEDE0-E645-CA6E-5200-F809E26AE498}"/>
              </a:ext>
            </a:extLst>
          </p:cNvPr>
          <p:cNvSpPr/>
          <p:nvPr/>
        </p:nvSpPr>
        <p:spPr>
          <a:xfrm>
            <a:off x="6278900" y="3907177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8FCE4-186B-9D28-5ADC-86E6E065A982}"/>
              </a:ext>
            </a:extLst>
          </p:cNvPr>
          <p:cNvSpPr txBox="1"/>
          <p:nvPr/>
        </p:nvSpPr>
        <p:spPr>
          <a:xfrm>
            <a:off x="6328932" y="3917644"/>
            <a:ext cx="3818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45CE-5F38-8D74-E775-FDE803C59C9E}"/>
              </a:ext>
            </a:extLst>
          </p:cNvPr>
          <p:cNvSpPr txBox="1"/>
          <p:nvPr/>
        </p:nvSpPr>
        <p:spPr>
          <a:xfrm>
            <a:off x="1309360" y="1727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3A11B-9C54-FD80-D998-F99320149069}"/>
              </a:ext>
            </a:extLst>
          </p:cNvPr>
          <p:cNvSpPr txBox="1"/>
          <p:nvPr/>
        </p:nvSpPr>
        <p:spPr>
          <a:xfrm>
            <a:off x="7886310" y="1727224"/>
            <a:ext cx="29546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EC00D8-1ECD-6CF8-5821-D1D02013A6EB}"/>
              </a:ext>
            </a:extLst>
          </p:cNvPr>
          <p:cNvSpPr txBox="1"/>
          <p:nvPr/>
        </p:nvSpPr>
        <p:spPr>
          <a:xfrm>
            <a:off x="1309360" y="3948349"/>
            <a:ext cx="308947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3E4CE-E926-7FE0-D488-EF4822EDDF14}"/>
              </a:ext>
            </a:extLst>
          </p:cNvPr>
          <p:cNvSpPr txBox="1"/>
          <p:nvPr/>
        </p:nvSpPr>
        <p:spPr>
          <a:xfrm>
            <a:off x="8343510" y="3946204"/>
            <a:ext cx="249746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28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-9939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49642" y="2823410"/>
            <a:ext cx="149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</a:t>
            </a:r>
            <a:r>
              <a:rPr lang="en-US" altLang="ko-KR" sz="2400" spc="600" dirty="0" smtClean="0">
                <a:solidFill>
                  <a:schemeClr val="bg1"/>
                </a:solidFill>
              </a:rPr>
              <a:t>5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965725" y="3438435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spc="600" dirty="0" smtClean="0">
                <a:solidFill>
                  <a:schemeClr val="bg1"/>
                </a:solidFill>
              </a:rPr>
              <a:t>DB </a:t>
            </a:r>
            <a:r>
              <a:rPr lang="ko-KR" altLang="en-US" sz="3600" b="1" spc="600" dirty="0" smtClean="0">
                <a:solidFill>
                  <a:schemeClr val="bg1"/>
                </a:solidFill>
              </a:rPr>
              <a:t>설계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1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82232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E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3242" y="46856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02732" y="1946609"/>
            <a:ext cx="38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1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기획 의도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502732" y="294229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2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기본 개발 환경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1502732" y="393798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3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2390567" y="4014933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6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요구사항 정의서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631F-1789-1769-B9D3-796BDF54EA11}"/>
              </a:ext>
            </a:extLst>
          </p:cNvPr>
          <p:cNvSpPr txBox="1"/>
          <p:nvPr/>
        </p:nvSpPr>
        <p:spPr>
          <a:xfrm>
            <a:off x="1502732" y="4933679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4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11BA-E1C8-62C6-644C-0F40819CE9CF}"/>
              </a:ext>
            </a:extLst>
          </p:cNvPr>
          <p:cNvSpPr txBox="1"/>
          <p:nvPr/>
        </p:nvSpPr>
        <p:spPr>
          <a:xfrm>
            <a:off x="2390567" y="501062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UI</a:t>
            </a:r>
            <a:r>
              <a:rPr kumimoji="0" lang="en-US" altLang="ko-KR" sz="1800" b="1" i="0" u="none" strike="noStrike" kern="1200" cap="none" spc="60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 </a:t>
            </a:r>
            <a:r>
              <a:rPr kumimoji="0" lang="ko-KR" altLang="en-US" sz="1800" b="1" i="0" u="none" strike="noStrike" kern="1200" cap="none" spc="600" normalizeH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설계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a table of contents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7408583" y="202355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5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8296417" y="2100497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DB 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설계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7408582" y="301924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6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8296417" y="3096187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기술 상세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7AD924-3AED-AAA2-2CA0-4512299E45AC}"/>
              </a:ext>
            </a:extLst>
          </p:cNvPr>
          <p:cNvSpPr txBox="1"/>
          <p:nvPr/>
        </p:nvSpPr>
        <p:spPr>
          <a:xfrm>
            <a:off x="7408582" y="401493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7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C25A1-5539-6729-3EFF-4CB018E3C4DB}"/>
              </a:ext>
            </a:extLst>
          </p:cNvPr>
          <p:cNvSpPr txBox="1"/>
          <p:nvPr/>
        </p:nvSpPr>
        <p:spPr>
          <a:xfrm>
            <a:off x="8296417" y="4091877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개발자 테스트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02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19017948-7339-7A33-5C79-CE60DFEDE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382232"/>
              </p:ext>
            </p:extLst>
          </p:nvPr>
        </p:nvGraphicFramePr>
        <p:xfrm>
          <a:off x="1163052" y="2045948"/>
          <a:ext cx="10568569" cy="424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21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행 </a:t>
                      </a:r>
                      <a:r>
                        <a:rPr lang="en-US" altLang="ko-KR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ko-KR" altLang="en-US" sz="20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E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29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49642" y="2823410"/>
            <a:ext cx="149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</a:t>
            </a:r>
            <a:r>
              <a:rPr lang="en-US" altLang="ko-KR" sz="2400" spc="600" dirty="0" smtClean="0">
                <a:solidFill>
                  <a:schemeClr val="bg1"/>
                </a:solidFill>
              </a:rPr>
              <a:t>6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828666" y="3438435"/>
            <a:ext cx="253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 smtClean="0">
                <a:solidFill>
                  <a:schemeClr val="bg1"/>
                </a:solidFill>
              </a:rPr>
              <a:t>기술 상세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9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CDAEAC56-3103-2D32-76F0-6BD85D4669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939" y="0"/>
            <a:ext cx="12224000" cy="687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AD97F0-D3A7-6738-CF2C-B789379726BC}"/>
              </a:ext>
            </a:extLst>
          </p:cNvPr>
          <p:cNvSpPr txBox="1"/>
          <p:nvPr/>
        </p:nvSpPr>
        <p:spPr>
          <a:xfrm>
            <a:off x="2171358" y="3294406"/>
            <a:ext cx="7920759" cy="586108"/>
          </a:xfrm>
          <a:prstGeom prst="rect">
            <a:avLst/>
          </a:prstGeom>
          <a:gradFill flip="none" rotWithShape="1">
            <a:gsLst>
              <a:gs pos="73000">
                <a:srgbClr val="A8C4DB"/>
              </a:gs>
              <a:gs pos="0">
                <a:schemeClr val="accent1">
                  <a:lumMod val="0"/>
                  <a:lumOff val="100000"/>
                </a:schemeClr>
              </a:gs>
              <a:gs pos="85312">
                <a:srgbClr val="8DB2D0"/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glow rad="381000">
              <a:schemeClr val="bg1">
                <a:alpha val="40000"/>
              </a:schemeClr>
            </a:glow>
            <a:softEdge rad="127000"/>
          </a:effectLst>
        </p:spPr>
        <p:txBody>
          <a:bodyPr wrap="none" tIns="108000" rtlCol="0">
            <a:spAutoFit/>
          </a:bodyPr>
          <a:lstStyle/>
          <a:p>
            <a:pPr lvl="0" algn="ctr">
              <a:defRPr/>
            </a:pPr>
            <a:r>
              <a:rPr lang="en-US" altLang="ko-KR" sz="2800" b="1" u="sng" dirty="0">
                <a:gradFill flip="none" rotWithShape="1">
                  <a:gsLst>
                    <a:gs pos="0">
                      <a:schemeClr val="accent2">
                        <a:lumMod val="0"/>
                        <a:lumOff val="100000"/>
                      </a:schemeClr>
                    </a:gs>
                    <a:gs pos="35000">
                      <a:schemeClr val="accent2">
                        <a:lumMod val="0"/>
                        <a:lumOff val="100000"/>
                      </a:schemeClr>
                    </a:gs>
                    <a:gs pos="100000">
                      <a:schemeClr val="accent2">
                        <a:lumMod val="100000"/>
                      </a:schemeClr>
                    </a:gs>
                  </a:gsLst>
                  <a:path path="circle">
                    <a:fillToRect l="50000" t="-80000" r="50000" b="18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hlinkClick r:id="rId3"/>
              </a:rPr>
              <a:t>https://github.com/wooqppu/Personal-Project</a:t>
            </a:r>
            <a:endParaRPr kumimoji="0" lang="ko-KR" altLang="en-US" sz="2800" b="1" i="0" u="sng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1DD920-3424-025D-927C-2DAECB8B17FA}"/>
              </a:ext>
            </a:extLst>
          </p:cNvPr>
          <p:cNvSpPr/>
          <p:nvPr/>
        </p:nvSpPr>
        <p:spPr>
          <a:xfrm>
            <a:off x="1953186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25CF-7495-19DE-EAD0-C27FD0C8A6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6003635" y="28234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535316" y="2408606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GitHub </a:t>
            </a:r>
            <a:r>
              <a:rPr lang="ko-KR" altLang="en-US" sz="32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주소</a:t>
            </a:r>
            <a:endParaRPr lang="ko-KR" altLang="en-US" sz="32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339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3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F4F1F7-5D38-0174-DBCB-00BF3E4E2956}"/>
              </a:ext>
            </a:extLst>
          </p:cNvPr>
          <p:cNvCxnSpPr>
            <a:stCxn id="6" idx="2"/>
          </p:cNvCxnSpPr>
          <p:nvPr/>
        </p:nvCxnSpPr>
        <p:spPr>
          <a:xfrm flipV="1">
            <a:off x="513347" y="3641558"/>
            <a:ext cx="11197389" cy="120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7D50DF19-985F-5638-CA47-B466ACD8FFD4}"/>
              </a:ext>
            </a:extLst>
          </p:cNvPr>
          <p:cNvSpPr/>
          <p:nvPr/>
        </p:nvSpPr>
        <p:spPr>
          <a:xfrm>
            <a:off x="513347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6F356C-893F-F273-9C4D-A995DC0B89A8}"/>
              </a:ext>
            </a:extLst>
          </p:cNvPr>
          <p:cNvSpPr/>
          <p:nvPr/>
        </p:nvSpPr>
        <p:spPr>
          <a:xfrm>
            <a:off x="280403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2C22F0-A379-951E-A3CF-316CBF3A0BF4}"/>
              </a:ext>
            </a:extLst>
          </p:cNvPr>
          <p:cNvSpPr/>
          <p:nvPr/>
        </p:nvSpPr>
        <p:spPr>
          <a:xfrm>
            <a:off x="5094726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5F5433-991A-E544-5988-4A4C74BC78AD}"/>
              </a:ext>
            </a:extLst>
          </p:cNvPr>
          <p:cNvSpPr/>
          <p:nvPr/>
        </p:nvSpPr>
        <p:spPr>
          <a:xfrm>
            <a:off x="738541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EAA3CA3-D850-B2A7-1FEF-EFE81E2C5E2C}"/>
              </a:ext>
            </a:extLst>
          </p:cNvPr>
          <p:cNvSpPr/>
          <p:nvPr/>
        </p:nvSpPr>
        <p:spPr>
          <a:xfrm>
            <a:off x="9676105" y="2636274"/>
            <a:ext cx="2034631" cy="20346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56FE23E6-781B-02D3-117B-3AEF9587AFBC}"/>
              </a:ext>
            </a:extLst>
          </p:cNvPr>
          <p:cNvSpPr/>
          <p:nvPr/>
        </p:nvSpPr>
        <p:spPr>
          <a:xfrm>
            <a:off x="1403685" y="1509107"/>
            <a:ext cx="273653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3860D8B4-FF45-B89D-10DA-46BBA250D439}"/>
              </a:ext>
            </a:extLst>
          </p:cNvPr>
          <p:cNvSpPr/>
          <p:nvPr/>
        </p:nvSpPr>
        <p:spPr>
          <a:xfrm flipV="1">
            <a:off x="3726456" y="3884650"/>
            <a:ext cx="2736538" cy="2034631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7B01F75C-07D2-8EBE-6A3D-24D920734054}"/>
              </a:ext>
            </a:extLst>
          </p:cNvPr>
          <p:cNvSpPr/>
          <p:nvPr/>
        </p:nvSpPr>
        <p:spPr>
          <a:xfrm>
            <a:off x="6096000" y="1490604"/>
            <a:ext cx="2582218" cy="1919893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5823B0E8-6F89-99DF-5DAB-E8151CB0AADB}"/>
              </a:ext>
            </a:extLst>
          </p:cNvPr>
          <p:cNvSpPr/>
          <p:nvPr/>
        </p:nvSpPr>
        <p:spPr>
          <a:xfrm flipV="1">
            <a:off x="8307835" y="3884648"/>
            <a:ext cx="2440376" cy="1779507"/>
          </a:xfrm>
          <a:prstGeom prst="arc">
            <a:avLst>
              <a:gd name="adj1" fmla="val 10723718"/>
              <a:gd name="adj2" fmla="val 0"/>
            </a:avLst>
          </a:prstGeom>
          <a:ln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01E61-434D-B8D7-483A-BA98162E0E42}"/>
              </a:ext>
            </a:extLst>
          </p:cNvPr>
          <p:cNvSpPr txBox="1"/>
          <p:nvPr/>
        </p:nvSpPr>
        <p:spPr>
          <a:xfrm flipH="1">
            <a:off x="691968" y="3475983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2A71A-C205-17CA-6FD7-69B3D8329103}"/>
              </a:ext>
            </a:extLst>
          </p:cNvPr>
          <p:cNvSpPr txBox="1"/>
          <p:nvPr/>
        </p:nvSpPr>
        <p:spPr>
          <a:xfrm flipH="1">
            <a:off x="3006268" y="3475394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0045A-4265-ADE6-48BF-C7F17CE93A7C}"/>
              </a:ext>
            </a:extLst>
          </p:cNvPr>
          <p:cNvSpPr txBox="1"/>
          <p:nvPr/>
        </p:nvSpPr>
        <p:spPr>
          <a:xfrm flipH="1">
            <a:off x="5320568" y="3474805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DA1DB-BB8B-28E5-842A-6F44A3A65F36}"/>
              </a:ext>
            </a:extLst>
          </p:cNvPr>
          <p:cNvSpPr txBox="1"/>
          <p:nvPr/>
        </p:nvSpPr>
        <p:spPr>
          <a:xfrm flipH="1">
            <a:off x="7587647" y="3474216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530B87-EF21-C9DB-4778-E8AF4F5DB08E}"/>
              </a:ext>
            </a:extLst>
          </p:cNvPr>
          <p:cNvSpPr txBox="1"/>
          <p:nvPr/>
        </p:nvSpPr>
        <p:spPr>
          <a:xfrm flipH="1">
            <a:off x="9869866" y="3473627"/>
            <a:ext cx="163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114559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49642" y="2823410"/>
            <a:ext cx="1492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</a:t>
            </a:r>
            <a:r>
              <a:rPr lang="en-US" altLang="ko-KR" sz="2400" spc="600" dirty="0" smtClean="0">
                <a:solidFill>
                  <a:schemeClr val="bg1"/>
                </a:solidFill>
              </a:rPr>
              <a:t>7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298077" y="3438435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 smtClean="0">
                <a:solidFill>
                  <a:schemeClr val="bg1"/>
                </a:solidFill>
              </a:rPr>
              <a:t>개발자 테스트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3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4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3CE72D-40D6-0B77-5872-132CE06243B2}"/>
              </a:ext>
            </a:extLst>
          </p:cNvPr>
          <p:cNvSpPr/>
          <p:nvPr/>
        </p:nvSpPr>
        <p:spPr>
          <a:xfrm>
            <a:off x="5182143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454B49-F4CC-67C1-92E9-8549C68219A9}"/>
              </a:ext>
            </a:extLst>
          </p:cNvPr>
          <p:cNvSpPr/>
          <p:nvPr/>
        </p:nvSpPr>
        <p:spPr>
          <a:xfrm>
            <a:off x="73600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497DAC-A692-1238-8966-1E99AAC48DE2}"/>
              </a:ext>
            </a:extLst>
          </p:cNvPr>
          <p:cNvSpPr/>
          <p:nvPr/>
        </p:nvSpPr>
        <p:spPr>
          <a:xfrm>
            <a:off x="9537944" y="1511300"/>
            <a:ext cx="2031757" cy="486944"/>
          </a:xfrm>
          <a:prstGeom prst="roundRect">
            <a:avLst>
              <a:gd name="adj" fmla="val 302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7E20B8-C55C-CFEE-EB2F-5B0003B61F09}"/>
              </a:ext>
            </a:extLst>
          </p:cNvPr>
          <p:cNvSpPr/>
          <p:nvPr/>
        </p:nvSpPr>
        <p:spPr>
          <a:xfrm>
            <a:off x="5182143" y="2204576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D8E4AA-29A8-49A6-F365-1C65F963BD80}"/>
              </a:ext>
            </a:extLst>
          </p:cNvPr>
          <p:cNvCxnSpPr>
            <a:cxnSpLocks/>
          </p:cNvCxnSpPr>
          <p:nvPr/>
        </p:nvCxnSpPr>
        <p:spPr>
          <a:xfrm>
            <a:off x="72139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DDFCE6-CD47-EBE8-06C5-444DCD898A63}"/>
              </a:ext>
            </a:extLst>
          </p:cNvPr>
          <p:cNvCxnSpPr>
            <a:cxnSpLocks/>
          </p:cNvCxnSpPr>
          <p:nvPr/>
        </p:nvCxnSpPr>
        <p:spPr>
          <a:xfrm>
            <a:off x="9391800" y="2355994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E56405-40D1-E451-0B84-6229A0060058}"/>
              </a:ext>
            </a:extLst>
          </p:cNvPr>
          <p:cNvSpPr/>
          <p:nvPr/>
        </p:nvSpPr>
        <p:spPr>
          <a:xfrm>
            <a:off x="5182143" y="3511454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511939-9CFD-95EB-1AF2-2BBF46BB572F}"/>
              </a:ext>
            </a:extLst>
          </p:cNvPr>
          <p:cNvCxnSpPr>
            <a:cxnSpLocks/>
          </p:cNvCxnSpPr>
          <p:nvPr/>
        </p:nvCxnSpPr>
        <p:spPr>
          <a:xfrm>
            <a:off x="72139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F025CF-53A3-B8A6-3C3E-55CB8F939841}"/>
              </a:ext>
            </a:extLst>
          </p:cNvPr>
          <p:cNvCxnSpPr>
            <a:cxnSpLocks/>
          </p:cNvCxnSpPr>
          <p:nvPr/>
        </p:nvCxnSpPr>
        <p:spPr>
          <a:xfrm>
            <a:off x="9391800" y="3662872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4C20AC-6274-3DCB-B26E-FCEC4DE2BC76}"/>
              </a:ext>
            </a:extLst>
          </p:cNvPr>
          <p:cNvSpPr/>
          <p:nvPr/>
        </p:nvSpPr>
        <p:spPr>
          <a:xfrm>
            <a:off x="5182143" y="4818332"/>
            <a:ext cx="6387558" cy="11554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464770C-3FA8-5C6B-59C7-6DB55309F5F9}"/>
              </a:ext>
            </a:extLst>
          </p:cNvPr>
          <p:cNvCxnSpPr>
            <a:cxnSpLocks/>
          </p:cNvCxnSpPr>
          <p:nvPr/>
        </p:nvCxnSpPr>
        <p:spPr>
          <a:xfrm>
            <a:off x="72139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DBF678-BA93-3445-AFE9-D8FB9C774325}"/>
              </a:ext>
            </a:extLst>
          </p:cNvPr>
          <p:cNvCxnSpPr>
            <a:cxnSpLocks/>
          </p:cNvCxnSpPr>
          <p:nvPr/>
        </p:nvCxnSpPr>
        <p:spPr>
          <a:xfrm>
            <a:off x="9391800" y="4969750"/>
            <a:ext cx="0" cy="852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1DA438-AD87-36EA-9012-8EA04D17D031}"/>
              </a:ext>
            </a:extLst>
          </p:cNvPr>
          <p:cNvSpPr txBox="1"/>
          <p:nvPr/>
        </p:nvSpPr>
        <p:spPr>
          <a:xfrm>
            <a:off x="5912524" y="157010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300" dirty="0">
                <a:solidFill>
                  <a:schemeClr val="bg1"/>
                </a:solidFill>
                <a:latin typeface="+mj-ea"/>
                <a:ea typeface="+mj-ea"/>
              </a:rPr>
              <a:t>행</a:t>
            </a:r>
            <a:r>
              <a:rPr lang="en-US" altLang="ko-KR" spc="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F5B935-7602-9902-917D-FDFCCBAB61F5}"/>
              </a:ext>
            </a:extLst>
          </p:cNvPr>
          <p:cNvSpPr txBox="1"/>
          <p:nvPr/>
        </p:nvSpPr>
        <p:spPr>
          <a:xfrm>
            <a:off x="8076456" y="157010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E47CA-86D7-3665-160D-203ADF8B3931}"/>
              </a:ext>
            </a:extLst>
          </p:cNvPr>
          <p:cNvSpPr txBox="1"/>
          <p:nvPr/>
        </p:nvSpPr>
        <p:spPr>
          <a:xfrm>
            <a:off x="10290769" y="1570104"/>
            <a:ext cx="5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+mj-ea"/>
                <a:ea typeface="+mj-ea"/>
              </a:rPr>
              <a:t>행 </a:t>
            </a:r>
            <a:r>
              <a:rPr lang="en-US" altLang="ko-KR" spc="-15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04E800-1073-1930-4D62-A878550302BE}"/>
              </a:ext>
            </a:extLst>
          </p:cNvPr>
          <p:cNvGrpSpPr/>
          <p:nvPr/>
        </p:nvGrpSpPr>
        <p:grpSpPr>
          <a:xfrm>
            <a:off x="5445089" y="2477057"/>
            <a:ext cx="1505861" cy="592210"/>
            <a:chOff x="5445089" y="2477057"/>
            <a:chExt cx="1505861" cy="5922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8D7BF2-89BF-8343-0ADF-423EBA5142C8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586C2B-72CF-545B-D6BC-C3BFAC30792B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FFBDC9-86A9-E887-E44D-98C636BE9A00}"/>
              </a:ext>
            </a:extLst>
          </p:cNvPr>
          <p:cNvGrpSpPr/>
          <p:nvPr/>
        </p:nvGrpSpPr>
        <p:grpSpPr>
          <a:xfrm>
            <a:off x="5445089" y="3793078"/>
            <a:ext cx="1505861" cy="592210"/>
            <a:chOff x="5445089" y="2477057"/>
            <a:chExt cx="1505861" cy="5922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FF96AFA-2693-27AB-A73B-239E78F69273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CE7B9-245A-56FF-5160-5EDC849B9BDF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1491AE-9F7A-992A-76AB-BCE04DF9D3C1}"/>
              </a:ext>
            </a:extLst>
          </p:cNvPr>
          <p:cNvGrpSpPr/>
          <p:nvPr/>
        </p:nvGrpSpPr>
        <p:grpSpPr>
          <a:xfrm>
            <a:off x="5445089" y="5109099"/>
            <a:ext cx="1505861" cy="592210"/>
            <a:chOff x="5445089" y="2477057"/>
            <a:chExt cx="1505861" cy="5922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EC968B-577F-6B7F-B2E0-E60D5B131D35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51F8DD-7391-6C7D-5387-F472B46C795F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41FE8B5-492E-3A24-BFCB-68B0844760F9}"/>
              </a:ext>
            </a:extLst>
          </p:cNvPr>
          <p:cNvGrpSpPr/>
          <p:nvPr/>
        </p:nvGrpSpPr>
        <p:grpSpPr>
          <a:xfrm>
            <a:off x="7549920" y="2477057"/>
            <a:ext cx="1505861" cy="592210"/>
            <a:chOff x="5445089" y="2477057"/>
            <a:chExt cx="1505861" cy="5922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C88F1A-7758-7EB0-03E4-A5AF2D393A1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331A31-E9E9-62DB-A60E-BD78A23AC10D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10C8CBF-ABFE-493C-50EC-30BA41436F6D}"/>
              </a:ext>
            </a:extLst>
          </p:cNvPr>
          <p:cNvGrpSpPr/>
          <p:nvPr/>
        </p:nvGrpSpPr>
        <p:grpSpPr>
          <a:xfrm>
            <a:off x="7549920" y="3793078"/>
            <a:ext cx="1505861" cy="592210"/>
            <a:chOff x="5445089" y="2477057"/>
            <a:chExt cx="1505861" cy="59221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7B486E-65F2-752E-0592-651D8DE663B2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2ECC9B5-4C77-99D5-07C7-619CE135730C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AB17BE8-3C5D-8F2C-6A62-259199E149B6}"/>
              </a:ext>
            </a:extLst>
          </p:cNvPr>
          <p:cNvGrpSpPr/>
          <p:nvPr/>
        </p:nvGrpSpPr>
        <p:grpSpPr>
          <a:xfrm>
            <a:off x="7549920" y="5109099"/>
            <a:ext cx="1505861" cy="592210"/>
            <a:chOff x="5445089" y="2477057"/>
            <a:chExt cx="1505861" cy="5922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196CE0-CA77-BF78-3B0A-3F13E48305CD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D8469D-873C-9178-9290-C58CE54C6BF0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30148D4-6DF8-EF8A-BDC9-C13682702E18}"/>
              </a:ext>
            </a:extLst>
          </p:cNvPr>
          <p:cNvGrpSpPr/>
          <p:nvPr/>
        </p:nvGrpSpPr>
        <p:grpSpPr>
          <a:xfrm>
            <a:off x="9654751" y="2477057"/>
            <a:ext cx="1505861" cy="592210"/>
            <a:chOff x="5445089" y="2477057"/>
            <a:chExt cx="1505861" cy="5922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502C5F-7E74-BC0E-51FF-623FDB1819E9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113B67C-D3E5-594A-6D8F-05D938F8E390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37242B7-0F3B-F04C-5497-B63AD0E25AEF}"/>
              </a:ext>
            </a:extLst>
          </p:cNvPr>
          <p:cNvGrpSpPr/>
          <p:nvPr/>
        </p:nvGrpSpPr>
        <p:grpSpPr>
          <a:xfrm>
            <a:off x="9654751" y="3793078"/>
            <a:ext cx="1505861" cy="592210"/>
            <a:chOff x="5445089" y="2477057"/>
            <a:chExt cx="1505861" cy="5922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F4D1D48-2474-6579-39EE-5179A82BB66B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FD861F2-9949-E855-B308-D437B73C2E76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B14BDD7-BA47-D532-C1D7-51423FB73707}"/>
              </a:ext>
            </a:extLst>
          </p:cNvPr>
          <p:cNvGrpSpPr/>
          <p:nvPr/>
        </p:nvGrpSpPr>
        <p:grpSpPr>
          <a:xfrm>
            <a:off x="9654751" y="5109099"/>
            <a:ext cx="1505861" cy="592210"/>
            <a:chOff x="5445089" y="2477057"/>
            <a:chExt cx="1505861" cy="59221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19F9402-FA99-BA0D-10E6-DC136D8CA271}"/>
                </a:ext>
              </a:extLst>
            </p:cNvPr>
            <p:cNvSpPr txBox="1"/>
            <p:nvPr/>
          </p:nvSpPr>
          <p:spPr>
            <a:xfrm>
              <a:off x="5445089" y="2477057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D9CAC0-4CEA-DB39-AFD1-4E9CC758FA3E}"/>
                </a:ext>
              </a:extLst>
            </p:cNvPr>
            <p:cNvSpPr txBox="1"/>
            <p:nvPr/>
          </p:nvSpPr>
          <p:spPr>
            <a:xfrm>
              <a:off x="5445089" y="2761490"/>
              <a:ext cx="15058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buFont typeface="Wingdings" panose="05000000000000000000" pitchFamily="2" charset="2"/>
                <a:buChar char="§"/>
              </a:pPr>
              <a:r>
                <a:rPr lang="ko-KR" altLang="en-US" sz="1400" spc="-150" dirty="0"/>
                <a:t>내용을 입력하세요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0F59C3B-AB29-EB53-CC76-218B9C17E398}"/>
              </a:ext>
            </a:extLst>
          </p:cNvPr>
          <p:cNvSpPr/>
          <p:nvPr/>
        </p:nvSpPr>
        <p:spPr>
          <a:xfrm>
            <a:off x="613238" y="1538826"/>
            <a:ext cx="4351727" cy="4434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772C969C-D4B5-E47C-A1FE-78CCB698A48C}"/>
              </a:ext>
            </a:extLst>
          </p:cNvPr>
          <p:cNvSpPr/>
          <p:nvPr/>
        </p:nvSpPr>
        <p:spPr>
          <a:xfrm>
            <a:off x="1002122" y="2007352"/>
            <a:ext cx="3562066" cy="1155460"/>
          </a:xfrm>
          <a:prstGeom prst="bracketPair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887EDC-89E7-5B90-3579-48689B005260}"/>
              </a:ext>
            </a:extLst>
          </p:cNvPr>
          <p:cNvSpPr txBox="1"/>
          <p:nvPr/>
        </p:nvSpPr>
        <p:spPr>
          <a:xfrm>
            <a:off x="1024425" y="3662872"/>
            <a:ext cx="3562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dolor sit </a:t>
            </a:r>
            <a:r>
              <a:rPr lang="en-US" altLang="ko-KR" sz="1200" dirty="0" err="1"/>
              <a:t>amet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consectetur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adipiscing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elit</a:t>
            </a:r>
            <a:r>
              <a:rPr lang="en-US" altLang="ko-KR" sz="1200" dirty="0"/>
              <a:t>, sed do </a:t>
            </a:r>
            <a:r>
              <a:rPr lang="en-US" altLang="ko-KR" sz="1200" dirty="0" err="1"/>
              <a:t>eiusmod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tempor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incididunt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labore et dolore magna </a:t>
            </a:r>
            <a:r>
              <a:rPr lang="en-US" altLang="ko-KR" sz="1200" dirty="0" err="1"/>
              <a:t>aliqua</a:t>
            </a:r>
            <a:r>
              <a:rPr lang="en-US" altLang="ko-KR" sz="1200" dirty="0"/>
              <a:t>. Ut </a:t>
            </a:r>
            <a:r>
              <a:rPr lang="en-US" altLang="ko-KR" sz="1200" dirty="0" err="1"/>
              <a:t>enim</a:t>
            </a:r>
            <a:r>
              <a:rPr lang="en-US" altLang="ko-KR" sz="1200" dirty="0"/>
              <a:t> ad minim </a:t>
            </a:r>
            <a:r>
              <a:rPr lang="en-US" altLang="ko-KR" sz="1200" dirty="0" err="1"/>
              <a:t>veniam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quis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nostrud</a:t>
            </a:r>
            <a:r>
              <a:rPr lang="en-US" altLang="ko-KR" sz="1200" dirty="0"/>
              <a:t> exercitation </a:t>
            </a:r>
            <a:r>
              <a:rPr lang="en-US" altLang="ko-KR" sz="1200" dirty="0" err="1"/>
              <a:t>ullamco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laboris</a:t>
            </a:r>
            <a:r>
              <a:rPr lang="en-US" altLang="ko-KR" sz="1200" dirty="0"/>
              <a:t> nisi </a:t>
            </a:r>
            <a:r>
              <a:rPr lang="en-US" altLang="ko-KR" sz="1200" dirty="0" err="1"/>
              <a:t>ut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aliquip</a:t>
            </a:r>
            <a:r>
              <a:rPr lang="en-US" altLang="ko-KR" sz="1200" dirty="0"/>
              <a:t> ex </a:t>
            </a:r>
            <a:r>
              <a:rPr lang="en-US" altLang="ko-KR" sz="1200" dirty="0" err="1"/>
              <a:t>ea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commodo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consequat</a:t>
            </a:r>
            <a:r>
              <a:rPr lang="en-US" altLang="ko-KR" sz="1200" dirty="0"/>
              <a:t>. Duis </a:t>
            </a:r>
            <a:r>
              <a:rPr lang="en-US" altLang="ko-KR" sz="1200" dirty="0" err="1"/>
              <a:t>aute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irure</a:t>
            </a:r>
            <a:r>
              <a:rPr lang="en-US" altLang="ko-KR" sz="1200" dirty="0"/>
              <a:t> dolor in </a:t>
            </a:r>
            <a:r>
              <a:rPr lang="en-US" altLang="ko-KR" sz="1200" dirty="0" err="1"/>
              <a:t>reprehenderit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voluptate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velit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esse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cillum</a:t>
            </a:r>
            <a:r>
              <a:rPr lang="en-US" altLang="ko-KR" sz="1200" dirty="0"/>
              <a:t> dolore </a:t>
            </a:r>
            <a:r>
              <a:rPr lang="en-US" altLang="ko-KR" sz="1200" dirty="0" err="1"/>
              <a:t>eu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fugiat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nulla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pariatur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Excepteur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occaecat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cupidatat</a:t>
            </a:r>
            <a:r>
              <a:rPr lang="en-US" altLang="ko-KR" sz="1200" dirty="0"/>
              <a:t> non </a:t>
            </a:r>
            <a:r>
              <a:rPr lang="en-US" altLang="ko-KR" sz="1200" dirty="0" err="1"/>
              <a:t>proident</a:t>
            </a:r>
            <a:r>
              <a:rPr lang="en-US" altLang="ko-KR" sz="1200" dirty="0"/>
              <a:t>, sunt in culpa qui </a:t>
            </a:r>
            <a:r>
              <a:rPr lang="en-US" altLang="ko-KR" sz="1200" dirty="0" err="1"/>
              <a:t>officia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deserunt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mollit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anim</a:t>
            </a:r>
            <a:r>
              <a:rPr lang="en-US" altLang="ko-KR" sz="1200" dirty="0"/>
              <a:t> id </a:t>
            </a:r>
            <a:r>
              <a:rPr lang="en-US" altLang="ko-KR" sz="1200" dirty="0" err="1"/>
              <a:t>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laborum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1235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0801E0-2C71-E242-FA84-38F6585BEB48}"/>
              </a:ext>
            </a:extLst>
          </p:cNvPr>
          <p:cNvSpPr/>
          <p:nvPr/>
        </p:nvSpPr>
        <p:spPr>
          <a:xfrm>
            <a:off x="1215189" y="1455820"/>
            <a:ext cx="9817769" cy="3910263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A67873F8-795A-EB92-85E2-172073113DF9}"/>
              </a:ext>
            </a:extLst>
          </p:cNvPr>
          <p:cNvSpPr/>
          <p:nvPr/>
        </p:nvSpPr>
        <p:spPr>
          <a:xfrm>
            <a:off x="5231748" y="2536674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F42994-9F63-13FC-7765-FC19A3F44906}"/>
              </a:ext>
            </a:extLst>
          </p:cNvPr>
          <p:cNvGrpSpPr/>
          <p:nvPr/>
        </p:nvGrpSpPr>
        <p:grpSpPr>
          <a:xfrm>
            <a:off x="2437230" y="2149676"/>
            <a:ext cx="2558647" cy="2558647"/>
            <a:chOff x="2772075" y="2149676"/>
            <a:chExt cx="2558647" cy="255864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B805F33-4E62-3DE7-8749-8023FCF800FA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AEBDC-CF4E-A142-7B5C-A683DF0BC60D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8072C9-05D2-B0D4-13B1-6B88B23855AD}"/>
              </a:ext>
            </a:extLst>
          </p:cNvPr>
          <p:cNvGrpSpPr/>
          <p:nvPr/>
        </p:nvGrpSpPr>
        <p:grpSpPr>
          <a:xfrm>
            <a:off x="7196125" y="2149676"/>
            <a:ext cx="2558647" cy="2558647"/>
            <a:chOff x="6861276" y="2149676"/>
            <a:chExt cx="2558647" cy="255864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69F989E-1555-A399-CD40-D4E162E2B426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F5709E-D18F-8DCF-DAA1-E941F0F29374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요소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655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828669" y="3438435"/>
            <a:ext cx="2534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 smtClean="0">
                <a:solidFill>
                  <a:schemeClr val="bg1"/>
                </a:solidFill>
              </a:rPr>
              <a:t>기획 의도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5DE71-6D4F-FCDD-06BD-BCE94E89CF64}"/>
              </a:ext>
            </a:extLst>
          </p:cNvPr>
          <p:cNvSpPr/>
          <p:nvPr/>
        </p:nvSpPr>
        <p:spPr>
          <a:xfrm>
            <a:off x="557560" y="1972527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6D4A2-C27E-F538-FEE4-3752355F26D2}"/>
              </a:ext>
            </a:extLst>
          </p:cNvPr>
          <p:cNvSpPr/>
          <p:nvPr/>
        </p:nvSpPr>
        <p:spPr>
          <a:xfrm>
            <a:off x="4336112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DB582-3841-0AF4-E29F-C78076681407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1391368" y="542886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8DE93-B542-72FF-C1D5-E3C1D5838B5B}"/>
              </a:ext>
            </a:extLst>
          </p:cNvPr>
          <p:cNvSpPr txBox="1"/>
          <p:nvPr/>
        </p:nvSpPr>
        <p:spPr>
          <a:xfrm>
            <a:off x="5169920" y="542886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71836-4B2A-080D-35A6-FC7CC5B9E7B7}"/>
              </a:ext>
            </a:extLst>
          </p:cNvPr>
          <p:cNvSpPr txBox="1"/>
          <p:nvPr/>
        </p:nvSpPr>
        <p:spPr>
          <a:xfrm>
            <a:off x="8948471" y="542886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0E155F-DFB5-C5EF-7DDD-3079768FC6EE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971DFEE-295C-635D-D79B-725F3B15FF7C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6D45CB-D401-A843-B3AB-354C833BB0EF}"/>
              </a:ext>
            </a:extLst>
          </p:cNvPr>
          <p:cNvSpPr/>
          <p:nvPr/>
        </p:nvSpPr>
        <p:spPr>
          <a:xfrm>
            <a:off x="739382" y="1067138"/>
            <a:ext cx="7217470" cy="52197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465936-B010-5570-9FA4-26ADCC82920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73452" y="3657779"/>
            <a:ext cx="7739192" cy="26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6D8478-A557-4279-402D-D2044FEA702B}"/>
              </a:ext>
            </a:extLst>
          </p:cNvPr>
          <p:cNvSpPr/>
          <p:nvPr/>
        </p:nvSpPr>
        <p:spPr>
          <a:xfrm>
            <a:off x="8812644" y="1050562"/>
            <a:ext cx="2560508" cy="52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8CD2E26-F6C6-E71F-7EA9-9E9FDFB19F89}"/>
              </a:ext>
            </a:extLst>
          </p:cNvPr>
          <p:cNvSpPr/>
          <p:nvPr/>
        </p:nvSpPr>
        <p:spPr>
          <a:xfrm>
            <a:off x="107345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1E6EB-E013-FEA8-5394-96F94C8446CE}"/>
              </a:ext>
            </a:extLst>
          </p:cNvPr>
          <p:cNvSpPr/>
          <p:nvPr/>
        </p:nvSpPr>
        <p:spPr>
          <a:xfrm>
            <a:off x="3417392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5AC8444-F33A-6B35-FDE7-161C8A3CA99B}"/>
              </a:ext>
            </a:extLst>
          </p:cNvPr>
          <p:cNvSpPr/>
          <p:nvPr/>
        </p:nvSpPr>
        <p:spPr>
          <a:xfrm>
            <a:off x="5761333" y="1317262"/>
            <a:ext cx="1903419" cy="4715573"/>
          </a:xfrm>
          <a:prstGeom prst="roundRect">
            <a:avLst>
              <a:gd name="adj" fmla="val 2238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9403E0-5609-EC52-54DB-22D75F55EF9D}"/>
              </a:ext>
            </a:extLst>
          </p:cNvPr>
          <p:cNvSpPr txBox="1"/>
          <p:nvPr/>
        </p:nvSpPr>
        <p:spPr>
          <a:xfrm>
            <a:off x="1450873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FE02F4-B623-50D2-FA89-9A25F04EB8D1}"/>
              </a:ext>
            </a:extLst>
          </p:cNvPr>
          <p:cNvSpPr txBox="1"/>
          <p:nvPr/>
        </p:nvSpPr>
        <p:spPr>
          <a:xfrm>
            <a:off x="3818210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BB50C3-F5D8-2021-3FBD-560B5CE6B701}"/>
              </a:ext>
            </a:extLst>
          </p:cNvPr>
          <p:cNvSpPr txBox="1"/>
          <p:nvPr/>
        </p:nvSpPr>
        <p:spPr>
          <a:xfrm>
            <a:off x="6138754" y="3489689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F59E96-D1F4-58E4-AA1E-B91E07CBF34B}"/>
              </a:ext>
            </a:extLst>
          </p:cNvPr>
          <p:cNvSpPr txBox="1"/>
          <p:nvPr/>
        </p:nvSpPr>
        <p:spPr>
          <a:xfrm>
            <a:off x="9107622" y="3197301"/>
            <a:ext cx="2003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en-US" altLang="ko-KR" sz="28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21250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제목을 입력하세요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9F86CB-A042-4117-C176-7760365E0CD6}"/>
              </a:ext>
            </a:extLst>
          </p:cNvPr>
          <p:cNvSpPr/>
          <p:nvPr/>
        </p:nvSpPr>
        <p:spPr>
          <a:xfrm>
            <a:off x="495299" y="1803400"/>
            <a:ext cx="5465375" cy="3898900"/>
          </a:xfrm>
          <a:prstGeom prst="rect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8D52BF-4726-EC87-2931-0913CCDFC028}"/>
              </a:ext>
            </a:extLst>
          </p:cNvPr>
          <p:cNvSpPr/>
          <p:nvPr/>
        </p:nvSpPr>
        <p:spPr>
          <a:xfrm>
            <a:off x="6231328" y="1803400"/>
            <a:ext cx="5439972" cy="389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AD84B6-98D9-40C7-DEC8-D5B4BE8AF458}"/>
              </a:ext>
            </a:extLst>
          </p:cNvPr>
          <p:cNvSpPr/>
          <p:nvPr/>
        </p:nvSpPr>
        <p:spPr>
          <a:xfrm>
            <a:off x="80893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C9A66F-9CC6-2677-F394-719F962028F5}"/>
              </a:ext>
            </a:extLst>
          </p:cNvPr>
          <p:cNvSpPr/>
          <p:nvPr/>
        </p:nvSpPr>
        <p:spPr>
          <a:xfrm>
            <a:off x="6502400" y="2117027"/>
            <a:ext cx="4880670" cy="240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38C67-1579-3D44-29B9-7DE29A11EEC1}"/>
              </a:ext>
            </a:extLst>
          </p:cNvPr>
          <p:cNvSpPr txBox="1"/>
          <p:nvPr/>
        </p:nvSpPr>
        <p:spPr>
          <a:xfrm>
            <a:off x="2205554" y="4830954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9C296-C38D-1C8B-E24C-10710CD931C6}"/>
              </a:ext>
            </a:extLst>
          </p:cNvPr>
          <p:cNvSpPr txBox="1"/>
          <p:nvPr/>
        </p:nvSpPr>
        <p:spPr>
          <a:xfrm>
            <a:off x="7907602" y="4830953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0537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184260" y="3438435"/>
            <a:ext cx="3823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 smtClean="0">
                <a:solidFill>
                  <a:schemeClr val="bg1"/>
                </a:solidFill>
              </a:rPr>
              <a:t>기본 개발 환경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2AB82E34-2A06-C406-82E3-A0BAFA964E1A}"/>
              </a:ext>
            </a:extLst>
          </p:cNvPr>
          <p:cNvSpPr/>
          <p:nvPr/>
        </p:nvSpPr>
        <p:spPr>
          <a:xfrm>
            <a:off x="4534829" y="2023946"/>
            <a:ext cx="3295760" cy="333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12B4C6B-5D1F-C8BC-B728-917421424ED5}"/>
              </a:ext>
            </a:extLst>
          </p:cNvPr>
          <p:cNvSpPr/>
          <p:nvPr/>
        </p:nvSpPr>
        <p:spPr>
          <a:xfrm>
            <a:off x="8367333" y="2023946"/>
            <a:ext cx="3245546" cy="333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41929-AC7D-9A80-A6A7-73B342B04613}"/>
              </a:ext>
            </a:extLst>
          </p:cNvPr>
          <p:cNvSpPr txBox="1"/>
          <p:nvPr/>
        </p:nvSpPr>
        <p:spPr>
          <a:xfrm>
            <a:off x="3876480" y="240141"/>
            <a:ext cx="4439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rPr>
              <a:t>{             }</a:t>
            </a:r>
            <a:endParaRPr kumimoji="0" lang="ko-KR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9D60E-C186-B46A-3659-7D8F2CABAC13}"/>
              </a:ext>
            </a:extLst>
          </p:cNvPr>
          <p:cNvSpPr txBox="1"/>
          <p:nvPr/>
        </p:nvSpPr>
        <p:spPr>
          <a:xfrm>
            <a:off x="1671081" y="696005"/>
            <a:ext cx="884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spc="-300" noProof="0" dirty="0" smtClean="0">
                <a:solidFill>
                  <a:prstClr val="white"/>
                </a:solidFill>
                <a:latin typeface="Pretendard"/>
              </a:rPr>
              <a:t>개발 환경</a:t>
            </a:r>
            <a:endParaRPr kumimoji="0" lang="ko-KR" altLang="en-US" sz="3600" b="1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D0F26-6232-F737-9E47-1497E73A5F54}"/>
              </a:ext>
            </a:extLst>
          </p:cNvPr>
          <p:cNvSpPr txBox="1"/>
          <p:nvPr/>
        </p:nvSpPr>
        <p:spPr>
          <a:xfrm flipH="1">
            <a:off x="1377731" y="5574495"/>
            <a:ext cx="170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Software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494E7-237E-B4FA-8294-E4ADA74B15FF}"/>
              </a:ext>
            </a:extLst>
          </p:cNvPr>
          <p:cNvSpPr txBox="1"/>
          <p:nvPr/>
        </p:nvSpPr>
        <p:spPr>
          <a:xfrm flipH="1">
            <a:off x="5351549" y="5574495"/>
            <a:ext cx="170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etendard"/>
              </a:rPr>
              <a:t>Server Computer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FF06F-8A6C-ED1C-7D47-A857BEEE59FE}"/>
              </a:ext>
            </a:extLst>
          </p:cNvPr>
          <p:cNvSpPr txBox="1"/>
          <p:nvPr/>
        </p:nvSpPr>
        <p:spPr>
          <a:xfrm flipH="1">
            <a:off x="9267184" y="5574495"/>
            <a:ext cx="170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cs typeface="+mn-cs"/>
              </a:rPr>
              <a:t>Client Computer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B100709-A97C-979F-D1F8-A39007290130}"/>
              </a:ext>
            </a:extLst>
          </p:cNvPr>
          <p:cNvSpPr/>
          <p:nvPr/>
        </p:nvSpPr>
        <p:spPr>
          <a:xfrm>
            <a:off x="669073" y="2023946"/>
            <a:ext cx="3370912" cy="333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4008" y="1984667"/>
            <a:ext cx="2122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Java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1.8 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Spring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Apache </a:t>
            </a:r>
            <a:endParaRPr lang="en-US" altLang="ko-KR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Tomcat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9.0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Oracle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HTML5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CSS3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JQuery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06752" y="2144282"/>
            <a:ext cx="21221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OS: Window10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CPU: </a:t>
            </a:r>
          </a:p>
          <a:p>
            <a:pPr lvl="0" algn="just"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 Intel(R) </a:t>
            </a:r>
          </a:p>
          <a:p>
            <a:pPr lvl="0" algn="just"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Core(TM) </a:t>
            </a:r>
          </a:p>
          <a:p>
            <a:pPr lvl="0" algn="just"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 i3-6100H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RAM: 8GB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SSD: 250GB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70026" y="2142555"/>
            <a:ext cx="21221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endParaRPr lang="en-US" altLang="ko-K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OS: Window10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CPU: </a:t>
            </a:r>
          </a:p>
          <a:p>
            <a:pPr lvl="0" algn="just"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 Intel(R) </a:t>
            </a:r>
          </a:p>
          <a:p>
            <a:pPr lvl="0" algn="just">
              <a:defRPr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Core(TM) </a:t>
            </a:r>
          </a:p>
          <a:p>
            <a:pPr lvl="0" algn="just"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    i3-6100H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RAM: 8GB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just">
              <a:buFont typeface="Wingdings" panose="05000000000000000000" pitchFamily="2" charset="2"/>
              <a:buChar char="§"/>
              <a:defRPr/>
            </a:pP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</a:rPr>
              <a:t>SSD: 250GB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5206752" y="483219"/>
            <a:ext cx="728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Part 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하늘이(가) 표시된 사진&#10;&#10;자동 생성된 설명">
            <a:extLst>
              <a:ext uri="{FF2B5EF4-FFF2-40B4-BE49-F238E27FC236}">
                <a16:creationId xmlns:a16="http://schemas.microsoft.com/office/drawing/2014/main" id="{A6BF449C-8218-BAB3-0093-EA20F125EE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DB953DC-73C0-2FD9-F2CB-C0A03E914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0F65F918-9637-D1E2-270B-38940AAF97DE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B3080-044B-CFAC-AF0B-B180B0D76AE8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889A7-6CB7-D1D0-0B78-85F4D47CA7C5}"/>
              </a:ext>
            </a:extLst>
          </p:cNvPr>
          <p:cNvSpPr txBox="1"/>
          <p:nvPr/>
        </p:nvSpPr>
        <p:spPr>
          <a:xfrm>
            <a:off x="4032780" y="3438435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 smtClean="0">
                <a:solidFill>
                  <a:schemeClr val="bg1"/>
                </a:solidFill>
              </a:rPr>
              <a:t>요구사항 정의서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6FDED-7279-6AB1-27C8-E95C4E101BF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1351</Words>
  <Application>Microsoft Office PowerPoint</Application>
  <PresentationFormat>와이드스크린</PresentationFormat>
  <Paragraphs>420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Pretendard</vt:lpstr>
      <vt:lpstr>Pretendard Black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GreenArt</cp:lastModifiedBy>
  <cp:revision>57</cp:revision>
  <dcterms:created xsi:type="dcterms:W3CDTF">2022-12-21T02:15:26Z</dcterms:created>
  <dcterms:modified xsi:type="dcterms:W3CDTF">2023-09-06T06:51:18Z</dcterms:modified>
</cp:coreProperties>
</file>