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5"/>
  </p:notesMasterIdLst>
  <p:sldIdLst>
    <p:sldId id="275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7" r:id="rId12"/>
    <p:sldId id="284" r:id="rId13"/>
    <p:sldId id="292" r:id="rId14"/>
    <p:sldId id="288" r:id="rId15"/>
    <p:sldId id="293" r:id="rId16"/>
    <p:sldId id="295" r:id="rId17"/>
    <p:sldId id="296" r:id="rId18"/>
    <p:sldId id="294" r:id="rId19"/>
    <p:sldId id="291" r:id="rId20"/>
    <p:sldId id="297" r:id="rId21"/>
    <p:sldId id="299" r:id="rId22"/>
    <p:sldId id="300" r:id="rId23"/>
    <p:sldId id="301" r:id="rId24"/>
    <p:sldId id="302" r:id="rId25"/>
    <p:sldId id="311" r:id="rId26"/>
    <p:sldId id="303" r:id="rId27"/>
    <p:sldId id="304" r:id="rId28"/>
    <p:sldId id="305" r:id="rId29"/>
    <p:sldId id="308" r:id="rId30"/>
    <p:sldId id="309" r:id="rId31"/>
    <p:sldId id="310" r:id="rId32"/>
    <p:sldId id="306" r:id="rId33"/>
    <p:sldId id="312" r:id="rId34"/>
    <p:sldId id="316" r:id="rId35"/>
    <p:sldId id="313" r:id="rId36"/>
    <p:sldId id="319" r:id="rId37"/>
    <p:sldId id="320" r:id="rId38"/>
    <p:sldId id="314" r:id="rId39"/>
    <p:sldId id="318" r:id="rId40"/>
    <p:sldId id="317" r:id="rId41"/>
    <p:sldId id="315" r:id="rId42"/>
    <p:sldId id="321" r:id="rId43"/>
    <p:sldId id="322" r:id="rId44"/>
    <p:sldId id="323" r:id="rId45"/>
    <p:sldId id="307" r:id="rId46"/>
    <p:sldId id="324" r:id="rId47"/>
    <p:sldId id="325" r:id="rId48"/>
    <p:sldId id="326" r:id="rId49"/>
    <p:sldId id="327" r:id="rId50"/>
    <p:sldId id="329" r:id="rId51"/>
    <p:sldId id="328" r:id="rId52"/>
    <p:sldId id="330" r:id="rId53"/>
    <p:sldId id="276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EF6"/>
    <a:srgbClr val="1D62F0"/>
    <a:srgbClr val="558ED5"/>
    <a:srgbClr val="E7EFF7"/>
    <a:srgbClr val="E5EFF9"/>
    <a:srgbClr val="4080CE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107" d="100"/>
          <a:sy n="107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4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1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0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2023-09-06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injin7/-portfolio-bookstore-" TargetMode="External"/><Relationship Id="rId2" Type="http://schemas.openxmlformats.org/officeDocument/2006/relationships/hyperlink" Target="&#8221;deleteC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sjinjin7/-portfolio-bookstore-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sjinjin7@naver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earch?keyword=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FF0000"/>
                </a:solidFill>
                <a:latin typeface="바른돋움 3" pitchFamily="18" charset="-127"/>
                <a:ea typeface="바른돋움 3" pitchFamily="18" charset="-127"/>
              </a:rPr>
              <a:t>S</a:t>
            </a:r>
            <a:r>
              <a:rPr lang="en-US" altLang="ko-KR" sz="4800" dirty="0" err="1">
                <a:solidFill>
                  <a:srgbClr val="0070C0"/>
                </a:solidFill>
                <a:latin typeface="바른돋움 3" pitchFamily="18" charset="-127"/>
                <a:ea typeface="바른돋움 3" pitchFamily="18" charset="-127"/>
              </a:rPr>
              <a:t>J</a:t>
            </a:r>
            <a:r>
              <a:rPr lang="en-US" altLang="ko-KR" sz="4800" dirty="0" err="1">
                <a:solidFill>
                  <a:srgbClr val="00B050"/>
                </a:solidFill>
                <a:latin typeface="바른돋움 3" pitchFamily="18" charset="-127"/>
                <a:ea typeface="바른돋움 3" pitchFamily="18" charset="-127"/>
              </a:rPr>
              <a:t>B</a:t>
            </a:r>
            <a:r>
              <a:rPr lang="en-US" altLang="ko-KR" sz="4800" dirty="0" err="1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ook</a:t>
            </a:r>
            <a:endParaRPr lang="en-US" altLang="ko-KR" sz="48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스프링 포트폴리오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UI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263BBC5-5F9A-4A48-8F06-D2D7132A0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6" y="1924112"/>
            <a:ext cx="2674026" cy="1409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0D733-64BA-4AE5-AD79-D806B45F316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‘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부트스태랩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＇ 사용을 하지 않고 모든 것을 직접 만드는 것 을 목표로 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CEBB73-981D-438A-9109-39F95124F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6" y="2022504"/>
            <a:ext cx="2629532" cy="1311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64DEC-134C-4D58-8061-46BC6F11FEDA}"/>
              </a:ext>
            </a:extLst>
          </p:cNvPr>
          <p:cNvSpPr txBox="1"/>
          <p:nvPr/>
        </p:nvSpPr>
        <p:spPr>
          <a:xfrm>
            <a:off x="477776" y="1591622"/>
            <a:ext cx="5174344" cy="30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발사믹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목업을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통한 디자인 및 직접 설계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6F354DF-644A-481A-9916-14DFFE706A64}"/>
              </a:ext>
            </a:extLst>
          </p:cNvPr>
          <p:cNvSpPr/>
          <p:nvPr/>
        </p:nvSpPr>
        <p:spPr>
          <a:xfrm>
            <a:off x="3722948" y="2672911"/>
            <a:ext cx="432048" cy="275588"/>
          </a:xfrm>
          <a:prstGeom prst="rightArrow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4ED31-464D-497A-B864-FB7EA38939F1}"/>
              </a:ext>
            </a:extLst>
          </p:cNvPr>
          <p:cNvSpPr txBox="1"/>
          <p:nvPr/>
        </p:nvSpPr>
        <p:spPr>
          <a:xfrm>
            <a:off x="477776" y="3864366"/>
            <a:ext cx="3564160" cy="30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2000" b="1" dirty="0">
                <a:solidFill>
                  <a:srgbClr val="558ED5"/>
                </a:solidFill>
                <a:latin typeface="나눔바른고딕" pitchFamily="50" charset="-127"/>
                <a:ea typeface="나눔바른고딕" pitchFamily="50" charset="-127"/>
              </a:rPr>
              <a:t>  UI</a:t>
            </a:r>
            <a:r>
              <a:rPr lang="ko-KR" altLang="en-US" sz="2000" b="1" dirty="0">
                <a:solidFill>
                  <a:srgbClr val="558ED5"/>
                </a:solidFill>
                <a:latin typeface="나눔바른고딕" pitchFamily="50" charset="-127"/>
                <a:ea typeface="나눔바른고딕" pitchFamily="50" charset="-127"/>
              </a:rPr>
              <a:t>설계 고려사항</a:t>
            </a:r>
            <a:endParaRPr lang="en-US" altLang="ko-KR" sz="2000" b="1" dirty="0">
              <a:solidFill>
                <a:srgbClr val="558ED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8E77E-107E-4337-843E-0B6ECD50F8B8}"/>
              </a:ext>
            </a:extLst>
          </p:cNvPr>
          <p:cNvSpPr txBox="1"/>
          <p:nvPr/>
        </p:nvSpPr>
        <p:spPr>
          <a:xfrm>
            <a:off x="759268" y="4421024"/>
            <a:ext cx="3390916" cy="130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메인페이지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상품 추천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로그인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회원기입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이메일 인증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주소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검색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키워드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카테고리별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장바구니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83F4D-3597-4185-B2F8-DE84EB3F0331}"/>
              </a:ext>
            </a:extLst>
          </p:cNvPr>
          <p:cNvSpPr txBox="1"/>
          <p:nvPr/>
        </p:nvSpPr>
        <p:spPr>
          <a:xfrm>
            <a:off x="4294800" y="4421024"/>
            <a:ext cx="430964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댓글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관리자페이지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주문목록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상품등록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작가등록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171450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마이룸페이지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주문목록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비밀번호수정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회원탈퇴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751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UI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C0D733-64BA-4AE5-AD79-D806B45F316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화면구성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관리자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384E3-53E4-4D59-97C0-DF42322AC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1598823" cy="9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C2192-9BD4-4995-8C9B-3F12AAF6F2B3}"/>
              </a:ext>
            </a:extLst>
          </p:cNvPr>
          <p:cNvSpPr txBox="1"/>
          <p:nvPr/>
        </p:nvSpPr>
        <p:spPr>
          <a:xfrm>
            <a:off x="514532" y="2575938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메인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419ABF-5AE2-474C-9238-DE2E2571D878}"/>
              </a:ext>
            </a:extLst>
          </p:cNvPr>
          <p:cNvGrpSpPr/>
          <p:nvPr/>
        </p:nvGrpSpPr>
        <p:grpSpPr>
          <a:xfrm>
            <a:off x="2495713" y="1417714"/>
            <a:ext cx="1598823" cy="1176998"/>
            <a:chOff x="2915816" y="1459175"/>
            <a:chExt cx="1598823" cy="117699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F5EA6AC-915A-4A32-AD52-5AE40A5DB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1736173"/>
              <a:ext cx="1598823" cy="9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BAC01A-2671-468F-B728-2674DE06E532}"/>
                </a:ext>
              </a:extLst>
            </p:cNvPr>
            <p:cNvSpPr txBox="1"/>
            <p:nvPr/>
          </p:nvSpPr>
          <p:spPr>
            <a:xfrm>
              <a:off x="3250836" y="1459175"/>
              <a:ext cx="928781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로그인</a:t>
              </a:r>
              <a:endParaRPr lang="en-US" altLang="ko-KR" sz="12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5500EA5-2194-4233-83DC-CDFDB7466619}"/>
              </a:ext>
            </a:extLst>
          </p:cNvPr>
          <p:cNvGrpSpPr/>
          <p:nvPr/>
        </p:nvGrpSpPr>
        <p:grpSpPr>
          <a:xfrm>
            <a:off x="2495711" y="2714437"/>
            <a:ext cx="1598823" cy="1176998"/>
            <a:chOff x="2915816" y="2963374"/>
            <a:chExt cx="1598823" cy="11769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BF587F6-DF68-45EF-B2B7-6F4BB8C00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3240372"/>
              <a:ext cx="1598823" cy="9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58045-8881-4CC7-B6CD-B9A19F39AC6D}"/>
                </a:ext>
              </a:extLst>
            </p:cNvPr>
            <p:cNvSpPr txBox="1"/>
            <p:nvPr/>
          </p:nvSpPr>
          <p:spPr>
            <a:xfrm>
              <a:off x="3250835" y="2963374"/>
              <a:ext cx="928781" cy="27699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회원가입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2D3503A-17E2-4140-B829-C4DE8FD854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87112"/>
            <a:ext cx="1598823" cy="9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71BE450-1D45-4B1E-A793-181E35331F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11" y="4879864"/>
            <a:ext cx="1598823" cy="900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AAE34B-F7FB-41DA-AD84-A89F182FC6AD}"/>
              </a:ext>
            </a:extLst>
          </p:cNvPr>
          <p:cNvGrpSpPr/>
          <p:nvPr/>
        </p:nvGrpSpPr>
        <p:grpSpPr>
          <a:xfrm>
            <a:off x="5672234" y="1434004"/>
            <a:ext cx="1598823" cy="1176999"/>
            <a:chOff x="5868144" y="1417713"/>
            <a:chExt cx="1598823" cy="117699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92984E8-67BF-4250-A10B-4B77B3FAA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1694712"/>
              <a:ext cx="1598823" cy="90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1204B0-C628-4622-957F-4044BE843578}"/>
                </a:ext>
              </a:extLst>
            </p:cNvPr>
            <p:cNvSpPr txBox="1"/>
            <p:nvPr/>
          </p:nvSpPr>
          <p:spPr>
            <a:xfrm>
              <a:off x="5970967" y="1417713"/>
              <a:ext cx="1393172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/>
                <a:t>관리자페이지</a:t>
              </a:r>
              <a:endParaRPr lang="ko-KR" altLang="en-US" sz="12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D4D43D-13AA-40E4-8BB2-A20CE3950BE4}"/>
              </a:ext>
            </a:extLst>
          </p:cNvPr>
          <p:cNvGrpSpPr/>
          <p:nvPr/>
        </p:nvGrpSpPr>
        <p:grpSpPr>
          <a:xfrm>
            <a:off x="5637473" y="2871835"/>
            <a:ext cx="1598823" cy="1226376"/>
            <a:chOff x="5868144" y="2922872"/>
            <a:chExt cx="1598823" cy="1226376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4B88E1C-BC30-4539-9E4C-6A2E97A0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3249248"/>
              <a:ext cx="1598823" cy="900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A7B4C8-1ECE-4A01-9F2E-A995CD45095E}"/>
                </a:ext>
              </a:extLst>
            </p:cNvPr>
            <p:cNvSpPr txBox="1"/>
            <p:nvPr/>
          </p:nvSpPr>
          <p:spPr>
            <a:xfrm>
              <a:off x="5969727" y="2922872"/>
              <a:ext cx="1465181" cy="27699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/>
                <a:t>마이룸페이지</a:t>
              </a:r>
              <a:endParaRPr lang="ko-KR" altLang="en-US" sz="1200" b="1" dirty="0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ABADE44-A9A2-4BEE-8375-B29549FF38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19" y="4887112"/>
            <a:ext cx="1598823" cy="90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4561F93-A47D-4675-84B7-6CCE7344E4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27" y="4887112"/>
            <a:ext cx="1598823" cy="90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50CCEB-6003-4F51-8AA4-08908C1D2B61}"/>
              </a:ext>
            </a:extLst>
          </p:cNvPr>
          <p:cNvSpPr txBox="1"/>
          <p:nvPr/>
        </p:nvSpPr>
        <p:spPr>
          <a:xfrm>
            <a:off x="510045" y="4581128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검색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801FC2-AAB6-455E-B9F1-7A39C59F5B5D}"/>
              </a:ext>
            </a:extLst>
          </p:cNvPr>
          <p:cNvSpPr txBox="1"/>
          <p:nvPr/>
        </p:nvSpPr>
        <p:spPr>
          <a:xfrm>
            <a:off x="2779123" y="4602866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제품 상세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17D8E5-8DFD-4634-B326-99A341F52CB6}"/>
              </a:ext>
            </a:extLst>
          </p:cNvPr>
          <p:cNvSpPr txBox="1"/>
          <p:nvPr/>
        </p:nvSpPr>
        <p:spPr>
          <a:xfrm>
            <a:off x="4867941" y="4594769"/>
            <a:ext cx="928781" cy="2769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장바구니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41B2EF-8172-4156-8D9B-C34EB036078C}"/>
              </a:ext>
            </a:extLst>
          </p:cNvPr>
          <p:cNvSpPr txBox="1"/>
          <p:nvPr/>
        </p:nvSpPr>
        <p:spPr>
          <a:xfrm>
            <a:off x="7091197" y="4610114"/>
            <a:ext cx="106248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구매페이지</a:t>
            </a:r>
            <a:endParaRPr lang="ko-KR" altLang="en-US" sz="12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E22E619-D50C-4348-8A05-D9487D51D761}"/>
              </a:ext>
            </a:extLst>
          </p:cNvPr>
          <p:cNvCxnSpPr>
            <a:stCxn id="3" idx="2"/>
          </p:cNvCxnSpPr>
          <p:nvPr/>
        </p:nvCxnSpPr>
        <p:spPr>
          <a:xfrm flipH="1">
            <a:off x="971600" y="3752936"/>
            <a:ext cx="7324" cy="79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EF2B5AB-3051-4563-8802-266B9A9DE973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1778335" y="5329864"/>
            <a:ext cx="717376" cy="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C4B488-72E2-461F-AFFC-653F68A066E5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4094534" y="5329864"/>
            <a:ext cx="540885" cy="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E11954-BA7D-4978-9E5B-2EC2473E3571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6234242" y="5337112"/>
            <a:ext cx="540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3ABC5BB-2E5D-426E-B26B-64F2D6CD50C4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78922" y="1916832"/>
            <a:ext cx="1" cy="65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78F27E3-D5B9-4A1F-911C-F47E4DDB093F}"/>
              </a:ext>
            </a:extLst>
          </p:cNvPr>
          <p:cNvCxnSpPr/>
          <p:nvPr/>
        </p:nvCxnSpPr>
        <p:spPr>
          <a:xfrm flipV="1">
            <a:off x="971600" y="1925106"/>
            <a:ext cx="1311973" cy="1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C5851D4-9D4C-4EF0-9082-64E6F5E447D5}"/>
              </a:ext>
            </a:extLst>
          </p:cNvPr>
          <p:cNvCxnSpPr>
            <a:cxnSpLocks/>
          </p:cNvCxnSpPr>
          <p:nvPr/>
        </p:nvCxnSpPr>
        <p:spPr>
          <a:xfrm>
            <a:off x="1907704" y="1939937"/>
            <a:ext cx="0" cy="136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397E512-EB40-4246-BF33-5387E2E27514}"/>
              </a:ext>
            </a:extLst>
          </p:cNvPr>
          <p:cNvCxnSpPr/>
          <p:nvPr/>
        </p:nvCxnSpPr>
        <p:spPr>
          <a:xfrm>
            <a:off x="1907704" y="3302936"/>
            <a:ext cx="588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94532D8-E74E-4348-8BBA-70B26604A555}"/>
              </a:ext>
            </a:extLst>
          </p:cNvPr>
          <p:cNvCxnSpPr>
            <a:cxnSpLocks/>
          </p:cNvCxnSpPr>
          <p:nvPr/>
        </p:nvCxnSpPr>
        <p:spPr>
          <a:xfrm>
            <a:off x="3851920" y="214471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7FBCC25-C648-4F10-A047-3E65D204F646}"/>
              </a:ext>
            </a:extLst>
          </p:cNvPr>
          <p:cNvCxnSpPr/>
          <p:nvPr/>
        </p:nvCxnSpPr>
        <p:spPr>
          <a:xfrm>
            <a:off x="4094536" y="3441435"/>
            <a:ext cx="141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220412E-67BB-4135-89C3-20F338924B0E}"/>
              </a:ext>
            </a:extLst>
          </p:cNvPr>
          <p:cNvSpPr txBox="1"/>
          <p:nvPr/>
        </p:nvSpPr>
        <p:spPr>
          <a:xfrm>
            <a:off x="4334442" y="1847483"/>
            <a:ext cx="972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관리자 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660788-85EE-4B9A-88CA-50920778988D}"/>
              </a:ext>
            </a:extLst>
          </p:cNvPr>
          <p:cNvSpPr txBox="1"/>
          <p:nvPr/>
        </p:nvSpPr>
        <p:spPr>
          <a:xfrm>
            <a:off x="4334442" y="3103622"/>
            <a:ext cx="972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고객 로그인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F62186-9BDD-4AD1-8385-229D526987BA}"/>
              </a:ext>
            </a:extLst>
          </p:cNvPr>
          <p:cNvCxnSpPr>
            <a:stCxn id="17" idx="3"/>
            <a:endCxn id="13" idx="3"/>
          </p:cNvCxnSpPr>
          <p:nvPr/>
        </p:nvCxnSpPr>
        <p:spPr>
          <a:xfrm flipV="1">
            <a:off x="4094534" y="2144712"/>
            <a:ext cx="2" cy="129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ERD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C4CC25-2E52-4ED1-ADEE-27855475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7035"/>
            <a:ext cx="4657898" cy="468000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24DA1D9-46DE-4670-9D82-3707F8311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92896"/>
              </p:ext>
            </p:extLst>
          </p:nvPr>
        </p:nvGraphicFramePr>
        <p:xfrm>
          <a:off x="395536" y="1783067"/>
          <a:ext cx="3024336" cy="438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297">
                  <a:extLst>
                    <a:ext uri="{9D8B030D-6E8A-4147-A177-3AD203B41FA5}">
                      <a16:colId xmlns:a16="http://schemas.microsoft.com/office/drawing/2014/main" val="357710832"/>
                    </a:ext>
                  </a:extLst>
                </a:gridCol>
                <a:gridCol w="1604039">
                  <a:extLst>
                    <a:ext uri="{9D8B030D-6E8A-4147-A177-3AD203B41FA5}">
                      <a16:colId xmlns:a16="http://schemas.microsoft.com/office/drawing/2014/main" val="4068543979"/>
                    </a:ext>
                  </a:extLst>
                </a:gridCol>
              </a:tblGrid>
              <a:tr h="391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12992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Sjb_book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28129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sjb_member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13562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Sjb_bookcover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이미지 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6779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Sjb_bcate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제품 카테고리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67842"/>
                  </a:ext>
                </a:extLst>
              </a:tr>
              <a:tr h="391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Sjb_author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2948"/>
                  </a:ext>
                </a:extLst>
              </a:tr>
              <a:tr h="495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Sjb_reply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86534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Sjb_cart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98597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Sjb_order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94261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Sjb_order_detail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상세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89336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Sjb_order_state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상태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8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1766589"/>
          <a:ext cx="8352929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ProductID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AuthorID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작가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Publisher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출판사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CateCode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카테고리 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PubleYear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출판일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BookPrice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원래 가격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DiscountRate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할인비율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Contents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소개내용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regdate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CURRENT_TIMESTAMP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ModDate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85762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BookStock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재고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4358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BookPoint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책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구매시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포인트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52203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DiscountPrice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할인된 가격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329333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Sjb_book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2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0535"/>
              </p:ext>
            </p:extLst>
          </p:nvPr>
        </p:nvGraphicFramePr>
        <p:xfrm>
          <a:off x="395536" y="1910605"/>
          <a:ext cx="8352929" cy="9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CateCode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책 카테고리 코드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CateName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카테고리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448940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Sjb_bcate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E57412-DEDA-40B8-AE9F-AD6C6B1C4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82148"/>
              </p:ext>
            </p:extLst>
          </p:nvPr>
        </p:nvGraphicFramePr>
        <p:xfrm>
          <a:off x="395535" y="3740420"/>
          <a:ext cx="8352929" cy="1200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AuthorID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작가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AuthorName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작가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AuthorIntro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작가 소개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842163"/>
                  </a:ext>
                </a:extLst>
              </a:tr>
            </a:tbl>
          </a:graphicData>
        </a:graphic>
      </p:graphicFrame>
      <p:sp>
        <p:nvSpPr>
          <p:cNvPr id="17" name="TextBox 25">
            <a:extLst>
              <a:ext uri="{FF2B5EF4-FFF2-40B4-BE49-F238E27FC236}">
                <a16:creationId xmlns:a16="http://schemas.microsoft.com/office/drawing/2014/main" id="{5C277DDC-5546-4A26-A4D0-20EE390D6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4" y="3278755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Sjb_author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73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05661"/>
              </p:ext>
            </p:extLst>
          </p:nvPr>
        </p:nvGraphicFramePr>
        <p:xfrm>
          <a:off x="395536" y="1766589"/>
          <a:ext cx="8352929" cy="18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uuid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파일 </a:t>
                      </a:r>
                      <a:r>
                        <a:rPr lang="en-US" altLang="ko-KR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uuid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productID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filename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파일이름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uploadPath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업로드경로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Char(1)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이미지 판단여부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Sjb_bookcover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7B9366-A3B5-4921-AF68-DE40C7AC27AC}"/>
              </a:ext>
            </a:extLst>
          </p:cNvPr>
          <p:cNvCxnSpPr/>
          <p:nvPr/>
        </p:nvCxnSpPr>
        <p:spPr>
          <a:xfrm>
            <a:off x="323528" y="3867275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4B9DFA-E33C-4B81-9793-E1402AD21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3011"/>
              </p:ext>
            </p:extLst>
          </p:nvPr>
        </p:nvGraphicFramePr>
        <p:xfrm>
          <a:off x="323528" y="4293096"/>
          <a:ext cx="8352929" cy="18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cartId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장바구니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productID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cartStock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제품 수량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addDate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장바구니 추가날짜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475C35B0-46F4-4324-9409-850E9DD1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831431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Sjb_cart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0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66298"/>
              </p:ext>
            </p:extLst>
          </p:nvPr>
        </p:nvGraphicFramePr>
        <p:xfrm>
          <a:off x="395536" y="1766590"/>
          <a:ext cx="8352929" cy="465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memberId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회원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memberPs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Varchar(100)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비밀번호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memberGender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성별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휴대폰번호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birthY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생일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birthM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생일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277480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birthD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생일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818978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memberEmail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이메일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memberAdmin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판단여부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memberAddr1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우편번호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상세주소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857623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regDate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CURRENT_TIMESTAMP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등록날짜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43586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modDate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수정날짜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522031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소유 돈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329333"/>
                  </a:ext>
                </a:extLst>
              </a:tr>
              <a:tr h="255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소유 포인트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934361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Sjb_member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8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07035"/>
              </p:ext>
            </p:extLst>
          </p:nvPr>
        </p:nvGraphicFramePr>
        <p:xfrm>
          <a:off x="395536" y="1766590"/>
          <a:ext cx="8352929" cy="410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orderId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주문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orderRec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받는사람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memberAddr1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우편번호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memberAddr3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회원 상세주소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Varchar(20)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받는이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휴대폰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5277480"/>
                  </a:ext>
                </a:extLst>
              </a:tr>
              <a:tr h="3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CURRENT_TIMESTAMP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주문날짜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818978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shipPrice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배송날짜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totalPrice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총 비용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상품 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+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4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orderState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현재 주문 상태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배송중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배송완료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shipDate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 출발일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2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clearDate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배송완료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857623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28025"/>
              </p:ext>
            </p:extLst>
          </p:nvPr>
        </p:nvGraphicFramePr>
        <p:xfrm>
          <a:off x="395536" y="1766589"/>
          <a:ext cx="8352929" cy="157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orderDetailId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주문상세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orderId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주문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productId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제품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주문 수량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DC31358C-0206-47BB-B18E-011CE58C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1304924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Sjb_order_detail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7B9366-A3B5-4921-AF68-DE40C7AC27AC}"/>
              </a:ext>
            </a:extLst>
          </p:cNvPr>
          <p:cNvCxnSpPr/>
          <p:nvPr/>
        </p:nvCxnSpPr>
        <p:spPr>
          <a:xfrm>
            <a:off x="323528" y="3867275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4B9DFA-E33C-4B81-9793-E1402AD21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25236"/>
              </p:ext>
            </p:extLst>
          </p:nvPr>
        </p:nvGraphicFramePr>
        <p:xfrm>
          <a:off x="323528" y="4293096"/>
          <a:ext cx="8352929" cy="9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orderState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주문 상태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번호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주문 상태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글자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475C35B0-46F4-4324-9409-850E9DD1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3831431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Sjb_order_state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01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DB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테이블 명세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B7F66A-A26D-4AA9-9023-5DEF1FF4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3164"/>
              </p:ext>
            </p:extLst>
          </p:nvPr>
        </p:nvGraphicFramePr>
        <p:xfrm>
          <a:off x="421555" y="1925106"/>
          <a:ext cx="8352929" cy="221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repNum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no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PRI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Auto_increment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댓글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productID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Int(11)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제품아이디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memberID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Varchar(50)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MUL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회원아이디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repCon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repDate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댓글 등록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modDate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댓글 수정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likeRating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Float(3,1)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제품 평점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25">
            <a:extLst>
              <a:ext uri="{FF2B5EF4-FFF2-40B4-BE49-F238E27FC236}">
                <a16:creationId xmlns:a16="http://schemas.microsoft.com/office/drawing/2014/main" id="{9DA60F32-29E0-4121-BA8F-81EFF2C30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12777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Sjb_order_state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83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>
            <a:cxnSpLocks/>
          </p:cNvCxnSpPr>
          <p:nvPr/>
        </p:nvCxnSpPr>
        <p:spPr>
          <a:xfrm>
            <a:off x="1933755" y="2089423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3609832" y="1850157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1900689" y="2157102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53450" y="1844824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3447" y="2301255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48561" y="34533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기획의도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1639" y="34551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기본개발환경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07823" y="345164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요구사항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정의서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36015" y="34533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UI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50" name="직선 연결선 49"/>
          <p:cNvCxnSpPr>
            <a:cxnSpLocks/>
          </p:cNvCxnSpPr>
          <p:nvPr/>
        </p:nvCxnSpPr>
        <p:spPr>
          <a:xfrm>
            <a:off x="167463" y="2589287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>
            <a:off x="3623847" y="2589287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</p:cNvCxnSpPr>
          <p:nvPr/>
        </p:nvCxnSpPr>
        <p:spPr>
          <a:xfrm>
            <a:off x="5352039" y="2089423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938179-FDAE-48D7-8EC5-C96EC8DADE06}"/>
              </a:ext>
            </a:extLst>
          </p:cNvPr>
          <p:cNvGrpSpPr/>
          <p:nvPr/>
        </p:nvGrpSpPr>
        <p:grpSpPr>
          <a:xfrm>
            <a:off x="7178938" y="1915101"/>
            <a:ext cx="1929656" cy="436376"/>
            <a:chOff x="5350073" y="2329830"/>
            <a:chExt cx="1929656" cy="43637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9454C6-F8DC-4EBF-A14F-9A8733382D9A}"/>
                </a:ext>
              </a:extLst>
            </p:cNvPr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48F5257-C236-4EA1-A69E-3561F7312AB1}"/>
                </a:ext>
              </a:extLst>
            </p:cNvPr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38B2F34-C63B-49A3-95BC-BE63D1B871CC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AFA5AF1-2BE1-4B73-AF3D-C3088BAE4F54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760A3E-D780-43D6-AF21-6E8781F2B364}"/>
              </a:ext>
            </a:extLst>
          </p:cNvPr>
          <p:cNvGrpSpPr/>
          <p:nvPr/>
        </p:nvGrpSpPr>
        <p:grpSpPr>
          <a:xfrm>
            <a:off x="5469795" y="2222046"/>
            <a:ext cx="1886468" cy="441419"/>
            <a:chOff x="3640930" y="2636775"/>
            <a:chExt cx="1886468" cy="44141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4B9CBA-928F-43C3-BC66-93F5AE48A28D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76507CE-86C9-4D3D-85A7-F22632DA082B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5E7207E-B24B-4517-9EF5-569BF92F6398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D6BBC16-7591-4141-8CE6-8F57650A6C75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9942992-211F-4B25-A38F-A8B00DC501E8}"/>
              </a:ext>
            </a:extLst>
          </p:cNvPr>
          <p:cNvSpPr txBox="1"/>
          <p:nvPr/>
        </p:nvSpPr>
        <p:spPr>
          <a:xfrm>
            <a:off x="6976929" y="351658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05</a:t>
            </a: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DB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설계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EFB2820-4D91-4598-9854-9CF217795217}"/>
              </a:ext>
            </a:extLst>
          </p:cNvPr>
          <p:cNvCxnSpPr>
            <a:cxnSpLocks/>
          </p:cNvCxnSpPr>
          <p:nvPr/>
        </p:nvCxnSpPr>
        <p:spPr>
          <a:xfrm>
            <a:off x="7192953" y="2654231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607F91F-F3CE-47B9-8ACD-3B7AA36B38CB}"/>
              </a:ext>
            </a:extLst>
          </p:cNvPr>
          <p:cNvCxnSpPr>
            <a:cxnSpLocks/>
          </p:cNvCxnSpPr>
          <p:nvPr/>
        </p:nvCxnSpPr>
        <p:spPr>
          <a:xfrm>
            <a:off x="269338" y="4602862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E411551-8EE4-4523-9FE2-C71D0CF385BD}"/>
              </a:ext>
            </a:extLst>
          </p:cNvPr>
          <p:cNvGrpSpPr/>
          <p:nvPr/>
        </p:nvGrpSpPr>
        <p:grpSpPr>
          <a:xfrm>
            <a:off x="236272" y="4670541"/>
            <a:ext cx="1886468" cy="441419"/>
            <a:chOff x="3640930" y="2636775"/>
            <a:chExt cx="1886468" cy="44141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9D9DB0D-55F3-4666-802F-A67A646FD012}"/>
                </a:ext>
              </a:extLst>
            </p:cNvPr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B3A6AD2-575F-41E8-8B4F-FCFA861F86FC}"/>
                </a:ext>
              </a:extLst>
            </p:cNvPr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F846DF8-D7A6-485C-B5D8-31C6E1222D53}"/>
                  </a:ext>
                </a:extLst>
              </p:cNvPr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97E4E03-F025-4276-975C-AA677C1A7BC7}"/>
                  </a:ext>
                </a:extLst>
              </p:cNvPr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CA1B888-CEAD-417E-AFF9-9CD1BE27AD2F}"/>
              </a:ext>
            </a:extLst>
          </p:cNvPr>
          <p:cNvSpPr txBox="1"/>
          <p:nvPr/>
        </p:nvSpPr>
        <p:spPr>
          <a:xfrm>
            <a:off x="87222" y="596856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06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D05D9A-1A92-4121-A9CD-2084B569438A}"/>
              </a:ext>
            </a:extLst>
          </p:cNvPr>
          <p:cNvSpPr txBox="1"/>
          <p:nvPr/>
        </p:nvSpPr>
        <p:spPr>
          <a:xfrm>
            <a:off x="1743406" y="596508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07</a:t>
            </a: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D9024D-8F2C-4289-B41F-2E873BF854B9}"/>
              </a:ext>
            </a:extLst>
          </p:cNvPr>
          <p:cNvCxnSpPr>
            <a:cxnSpLocks/>
          </p:cNvCxnSpPr>
          <p:nvPr/>
        </p:nvCxnSpPr>
        <p:spPr>
          <a:xfrm>
            <a:off x="1959430" y="5102726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기술 목록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A9D7830-D214-4645-B9FB-5ABDE6FCA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1628800"/>
            <a:ext cx="2954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B8FD064-13FF-490D-82F3-A414D4E5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165698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F6FFD8CA-EA65-4F03-AFA6-4F20EF329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1997389"/>
            <a:ext cx="28107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 중복검사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이메일 인증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1.4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주소록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다음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API)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1.5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(interceptor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CE611EE4-E8B0-4AB8-990D-1E0AB210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2700856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E4DFFB-83DE-454E-AECB-76E0112A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2729045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0C1317DD-4921-40C6-97EC-8B8BC754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3069445"/>
            <a:ext cx="2810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신간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 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00A20A8-E027-452E-916E-2465BC828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3472390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(&amp;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페이징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5FA8ABCC-E95C-485E-AA0F-113D6FDA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3500579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B6E3528C-B8E0-400A-B325-2DD2E347B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3840979"/>
            <a:ext cx="2810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 키워드 검색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키워드 검색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키워드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카테고리별 필터링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3.4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카테고리 링크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9FA83178-290C-47BB-86E2-4B52EFA0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4509919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관리자페이지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39062049-92D0-4506-B219-B427B28B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654" y="4538108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FFB3B3C-59CE-405A-9E60-3B698715D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02" y="4878508"/>
            <a:ext cx="281076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모든 관리자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url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적용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수정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4.3.1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기존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이미지 삭제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4.4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4.5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선택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팝업창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 중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4.6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출발 버튼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등록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 기능이 상품 등록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 맥락이 같아 생략</a:t>
            </a: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목록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목록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,‘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 목록‘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3.1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 맥락이 같은 기능이라서 생략</a:t>
            </a: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도착 버튼 </a:t>
            </a:r>
            <a:r>
              <a:rPr lang="en-US" altLang="ko-K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4.6</a:t>
            </a:r>
            <a:r>
              <a:rPr lang="ko-KR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같아서 생략</a:t>
            </a:r>
            <a:endParaRPr lang="en-US" altLang="ko-KR" sz="6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C0F8EEF9-EDDB-49C4-A1DA-2FAF36A57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1634233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이미지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D1EEC777-953F-4ADC-A0DD-30E36F649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1662422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C57AE8D1-56FF-490D-A214-F3975EBC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2002822"/>
            <a:ext cx="281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업로드 이미지 화면 띄우기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(ajax)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07B44-5A6D-46A7-BFC2-F335A987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2618249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333F14EA-78D0-4885-A3AB-E641E7AEB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2646438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1332D52A-74F2-41EC-B54A-FBB29097C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2986838"/>
            <a:ext cx="2810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수량변경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6.4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6ABB1-7241-47B5-8EDF-18041920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4885877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마이룸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3F35EF5C-6108-428F-8966-D53CB6DB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491406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8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3C5F5D62-92E3-4E63-9F8D-C606694A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5254466"/>
            <a:ext cx="281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8.1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변경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주문목록은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21.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 같은 기능이라 생략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구매확정 버튼 기능은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4.6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과 같아서 생략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57A56-6124-4BD1-960A-E11BF8C3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3768856"/>
            <a:ext cx="2853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댓글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2BF10975-4084-45FB-8255-50389BDA0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90" y="3797045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E68D5475-F693-4980-88EC-7FC732CF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638" y="4137445"/>
            <a:ext cx="2810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7.1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7.2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7.3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53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E348D-26B1-459E-9FFD-54F9BA5128E1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회원가입 필요한 데이터 </a:t>
            </a:r>
            <a:r>
              <a:rPr lang="ko-KR" altLang="en-US" sz="1000" dirty="0" err="1"/>
              <a:t>입력후</a:t>
            </a:r>
            <a:r>
              <a:rPr lang="ko-KR" altLang="en-US" sz="1000" dirty="0"/>
              <a:t> </a:t>
            </a:r>
            <a:r>
              <a:rPr lang="en-US" altLang="ko-KR" sz="1000" dirty="0"/>
              <a:t>“#</a:t>
            </a:r>
            <a:r>
              <a:rPr lang="en-US" altLang="ko-KR" sz="1000" dirty="0" err="1"/>
              <a:t>join_button</a:t>
            </a:r>
            <a:r>
              <a:rPr lang="en-US" altLang="ko-KR" sz="1000" dirty="0"/>
              <a:t>&gt;button”</a:t>
            </a:r>
            <a:r>
              <a:rPr lang="ko-KR" altLang="en-US" sz="1000" dirty="0"/>
              <a:t>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38632-C372-4A16-A4B4-1052CCD6EB1D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025CA-2B1A-4D5F-A8C1-6248D4237C98}"/>
              </a:ext>
            </a:extLst>
          </p:cNvPr>
          <p:cNvSpPr txBox="1"/>
          <p:nvPr/>
        </p:nvSpPr>
        <p:spPr>
          <a:xfrm>
            <a:off x="327100" y="500834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mian.jsp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586FA-7EEA-49B9-A9C1-E2B7AEE3D2A4}"/>
              </a:ext>
            </a:extLst>
          </p:cNvPr>
          <p:cNvSpPr txBox="1"/>
          <p:nvPr/>
        </p:nvSpPr>
        <p:spPr>
          <a:xfrm>
            <a:off x="323528" y="53949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회원가입 완료 후 </a:t>
            </a:r>
            <a:r>
              <a:rPr lang="ko-KR" altLang="en-US" sz="1000" dirty="0" err="1"/>
              <a:t>메인페이지로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리다이렉트</a:t>
            </a:r>
            <a:r>
              <a:rPr lang="ko-KR" altLang="en-US" sz="1000" dirty="0"/>
              <a:t> 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2005F-44AF-4BAE-B1D4-DE0F59FF8075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F358-FEB0-4DAC-806D-F78A72750DD1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EnrollMember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F0D60-918E-43A3-B365-3EE17E1BF721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DB06-196F-4D7E-AE60-AAC032EA4850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194D-1A7E-4F32-B3E9-AE7FDCCF96C8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2C1CD-CF10-4C4B-A69B-F11D8B3A6BA9}"/>
              </a:ext>
            </a:extLst>
          </p:cNvPr>
          <p:cNvSpPr txBox="1"/>
          <p:nvPr/>
        </p:nvSpPr>
        <p:spPr>
          <a:xfrm>
            <a:off x="4860032" y="541502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memberEnroll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235065C-9367-4CC7-B508-02B95DEC304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303748" y="3329836"/>
            <a:ext cx="0" cy="5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D138DC4-471B-4D57-A552-BED0B25F3D23}"/>
              </a:ext>
            </a:extLst>
          </p:cNvPr>
          <p:cNvCxnSpPr>
            <a:cxnSpLocks/>
          </p:cNvCxnSpPr>
          <p:nvPr/>
        </p:nvCxnSpPr>
        <p:spPr>
          <a:xfrm>
            <a:off x="2308002" y="4523775"/>
            <a:ext cx="0" cy="40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C9CAC5-5140-4B00-BFAF-8B000D52BEE1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8323016-4914-498C-A890-A42AD60085C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033F3A-9EAD-42E7-A04A-E6C5C38B080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BE2969-9F00-4FBE-83E3-D3CE41E14EA3}"/>
              </a:ext>
            </a:extLst>
          </p:cNvPr>
          <p:cNvCxnSpPr>
            <a:stCxn id="15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43CCBD-5286-41BD-901C-8C3361D5DCF2}"/>
              </a:ext>
            </a:extLst>
          </p:cNvPr>
          <p:cNvCxnSpPr>
            <a:cxnSpLocks/>
          </p:cNvCxnSpPr>
          <p:nvPr/>
        </p:nvCxnSpPr>
        <p:spPr>
          <a:xfrm>
            <a:off x="6768740" y="4379759"/>
            <a:ext cx="0" cy="54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56886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 페이지 필요정보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회원가입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누르면 회원가입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33046-58EC-4C2E-AC41-0869375CDE3A}"/>
              </a:ext>
            </a:extLst>
          </p:cNvPr>
          <p:cNvSpPr txBox="1"/>
          <p:nvPr/>
        </p:nvSpPr>
        <p:spPr>
          <a:xfrm>
            <a:off x="394544" y="420350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joinPOST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360310E-591F-41F7-928D-3C87EB7CAA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27" y="1380128"/>
            <a:ext cx="824026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231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아이디 중복검사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398612" y="232011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225D99D-CA2C-462B-ACA6-D52FFC8A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105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회원가입페이지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아이디란에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글을 입력을 할 때마다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 중복검사＇ 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중복 된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 존재 시 아이디란 아래에 빨강 경고표시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존재 하지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않을시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초록색 글 표시됨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0E9D9-9CFE-489E-B1F2-C5E943B23661}"/>
              </a:ext>
            </a:extLst>
          </p:cNvPr>
          <p:cNvSpPr txBox="1"/>
          <p:nvPr/>
        </p:nvSpPr>
        <p:spPr>
          <a:xfrm>
            <a:off x="398612" y="341488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</a:t>
            </a:r>
            <a:r>
              <a:rPr lang="en-US" altLang="ko-KR" sz="1200" dirty="0" err="1">
                <a:solidFill>
                  <a:schemeClr val="bg1"/>
                </a:solidFill>
              </a:rPr>
              <a:t>js</a:t>
            </a:r>
            <a:r>
              <a:rPr lang="en-US" altLang="ko-KR" sz="1200" dirty="0">
                <a:solidFill>
                  <a:schemeClr val="bg1"/>
                </a:solidFill>
              </a:rPr>
              <a:t>/joinPage.js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B370C-8B44-4A3D-8BDB-340C71B6805C}"/>
              </a:ext>
            </a:extLst>
          </p:cNvPr>
          <p:cNvSpPr txBox="1"/>
          <p:nvPr/>
        </p:nvSpPr>
        <p:spPr>
          <a:xfrm>
            <a:off x="398612" y="3717082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$('#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').on("</a:t>
            </a:r>
            <a:r>
              <a:rPr lang="en-US" altLang="ko-KR" sz="1000" dirty="0" err="1"/>
              <a:t>propertychange</a:t>
            </a:r>
            <a:r>
              <a:rPr lang="en-US" altLang="ko-KR" sz="1000" dirty="0"/>
              <a:t> change </a:t>
            </a:r>
            <a:r>
              <a:rPr lang="en-US" altLang="ko-KR" sz="1000" dirty="0" err="1"/>
              <a:t>keyup</a:t>
            </a:r>
            <a:r>
              <a:rPr lang="en-US" altLang="ko-KR" sz="1000" dirty="0"/>
              <a:t> paste </a:t>
            </a:r>
            <a:r>
              <a:rPr lang="en-US" altLang="ko-KR" sz="1000" dirty="0" err="1"/>
              <a:t>input",function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2E4D-390A-4AB7-A07C-2C6BC2173415}"/>
              </a:ext>
            </a:extLst>
          </p:cNvPr>
          <p:cNvSpPr txBox="1"/>
          <p:nvPr/>
        </p:nvSpPr>
        <p:spPr>
          <a:xfrm>
            <a:off x="394544" y="486916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73B75-982D-4FFF-9236-D39A540438E0}"/>
              </a:ext>
            </a:extLst>
          </p:cNvPr>
          <p:cNvSpPr txBox="1"/>
          <p:nvPr/>
        </p:nvSpPr>
        <p:spPr>
          <a:xfrm>
            <a:off x="394544" y="5177816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memberIdChkPOST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768970-E0B4-4C75-8E5B-85A3CDFDD3A4}"/>
              </a:ext>
            </a:extLst>
          </p:cNvPr>
          <p:cNvSpPr txBox="1"/>
          <p:nvPr/>
        </p:nvSpPr>
        <p:spPr>
          <a:xfrm>
            <a:off x="4860032" y="206084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E4C21C-BDB7-4E88-81D6-17E04B6BB092}"/>
              </a:ext>
            </a:extLst>
          </p:cNvPr>
          <p:cNvSpPr txBox="1"/>
          <p:nvPr/>
        </p:nvSpPr>
        <p:spPr>
          <a:xfrm>
            <a:off x="4860032" y="2383156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idCheck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A5867-6A77-420F-B760-A44552880FA2}"/>
              </a:ext>
            </a:extLst>
          </p:cNvPr>
          <p:cNvSpPr txBox="1"/>
          <p:nvPr/>
        </p:nvSpPr>
        <p:spPr>
          <a:xfrm>
            <a:off x="4860032" y="329251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54E19-E8CA-4306-9248-BB50E8ABFC68}"/>
              </a:ext>
            </a:extLst>
          </p:cNvPr>
          <p:cNvSpPr txBox="1"/>
          <p:nvPr/>
        </p:nvSpPr>
        <p:spPr>
          <a:xfrm>
            <a:off x="4860032" y="361482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idCheck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90888-D464-4930-838E-8B16EAA6C8D4}"/>
              </a:ext>
            </a:extLst>
          </p:cNvPr>
          <p:cNvSpPr txBox="1"/>
          <p:nvPr/>
        </p:nvSpPr>
        <p:spPr>
          <a:xfrm>
            <a:off x="4860032" y="464601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EDEB89-EEB5-451A-8E6B-AC535838CEDF}"/>
              </a:ext>
            </a:extLst>
          </p:cNvPr>
          <p:cNvSpPr txBox="1"/>
          <p:nvPr/>
        </p:nvSpPr>
        <p:spPr>
          <a:xfrm>
            <a:off x="4860032" y="4968324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idCheck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D3E7A5-64FD-4797-8EA5-B8B938C8D22D}"/>
              </a:ext>
            </a:extLst>
          </p:cNvPr>
          <p:cNvCxnSpPr>
            <a:stCxn id="37" idx="2"/>
          </p:cNvCxnSpPr>
          <p:nvPr/>
        </p:nvCxnSpPr>
        <p:spPr>
          <a:xfrm>
            <a:off x="6768740" y="2629377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0D3529E-B4D9-45AF-AB2B-20219C65ECE5}"/>
              </a:ext>
            </a:extLst>
          </p:cNvPr>
          <p:cNvCxnSpPr>
            <a:cxnSpLocks/>
          </p:cNvCxnSpPr>
          <p:nvPr/>
        </p:nvCxnSpPr>
        <p:spPr>
          <a:xfrm>
            <a:off x="6768740" y="4005064"/>
            <a:ext cx="0" cy="473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97CC164-0537-431A-A82C-D89E2CD2B46E}"/>
              </a:ext>
            </a:extLst>
          </p:cNvPr>
          <p:cNvCxnSpPr>
            <a:cxnSpLocks/>
          </p:cNvCxnSpPr>
          <p:nvPr/>
        </p:nvCxnSpPr>
        <p:spPr>
          <a:xfrm>
            <a:off x="4499496" y="2175843"/>
            <a:ext cx="0" cy="28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686438D-6877-44C1-86DD-542700282AAA}"/>
              </a:ext>
            </a:extLst>
          </p:cNvPr>
          <p:cNvCxnSpPr>
            <a:cxnSpLocks/>
          </p:cNvCxnSpPr>
          <p:nvPr/>
        </p:nvCxnSpPr>
        <p:spPr>
          <a:xfrm flipH="1">
            <a:off x="4211960" y="5044143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6B4764-0776-44B5-B982-0E083516C490}"/>
              </a:ext>
            </a:extLst>
          </p:cNvPr>
          <p:cNvCxnSpPr>
            <a:cxnSpLocks/>
          </p:cNvCxnSpPr>
          <p:nvPr/>
        </p:nvCxnSpPr>
        <p:spPr>
          <a:xfrm>
            <a:off x="4499496" y="218105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BBE8FF-2478-4565-B7F5-E3B6C92846C9}"/>
              </a:ext>
            </a:extLst>
          </p:cNvPr>
          <p:cNvCxnSpPr/>
          <p:nvPr/>
        </p:nvCxnSpPr>
        <p:spPr>
          <a:xfrm>
            <a:off x="2339752" y="278823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A93970-4E00-453F-910A-71E9C5E384B3}"/>
              </a:ext>
            </a:extLst>
          </p:cNvPr>
          <p:cNvCxnSpPr/>
          <p:nvPr/>
        </p:nvCxnSpPr>
        <p:spPr>
          <a:xfrm>
            <a:off x="2339752" y="425913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E4083B7A-CF00-4999-9500-91F4F6376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35" y="1465302"/>
            <a:ext cx="1287209" cy="1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FBE5BEC-7F4F-43F0-AEFE-3B70192B9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68" y="1651278"/>
            <a:ext cx="1287209" cy="1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30C716-7967-4A22-A289-96974788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35" y="2119740"/>
            <a:ext cx="16571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Ajax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2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이메일 인증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225D99D-CA2C-462B-ACA6-D52FFC8A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105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이메일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이메일 인증을 누르면 기능 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Controller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인증번호를 생성 후 메일 전송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인증번호는 뷰 페이지로 반환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인증번호 확인 란에 올바른 인증번호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인증되었다는 초록색 글자가 뜨고 틀린 번호일시 빨간색 글자가 뜹니다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26BF92-CA1A-440A-BC5C-A05231B8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13" y="2386668"/>
            <a:ext cx="16571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Mailsender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라이브러리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E7DF3-2360-4F8A-9A30-40D7E8D7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12" y="2625501"/>
            <a:ext cx="1657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rootContext.xml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사전 셋팅 필요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67666-F7D2-4375-873E-32D44790C6F2}"/>
              </a:ext>
            </a:extLst>
          </p:cNvPr>
          <p:cNvSpPr txBox="1"/>
          <p:nvPr/>
        </p:nvSpPr>
        <p:spPr>
          <a:xfrm>
            <a:off x="2410768" y="255732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99E54-3E3E-461D-8D7B-927C0D173711}"/>
              </a:ext>
            </a:extLst>
          </p:cNvPr>
          <p:cNvSpPr txBox="1"/>
          <p:nvPr/>
        </p:nvSpPr>
        <p:spPr>
          <a:xfrm>
            <a:off x="2410768" y="3652097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</a:t>
            </a:r>
            <a:r>
              <a:rPr lang="en-US" altLang="ko-KR" sz="1200" dirty="0" err="1">
                <a:solidFill>
                  <a:schemeClr val="bg1"/>
                </a:solidFill>
              </a:rPr>
              <a:t>js</a:t>
            </a:r>
            <a:r>
              <a:rPr lang="en-US" altLang="ko-KR" sz="1200" dirty="0">
                <a:solidFill>
                  <a:schemeClr val="bg1"/>
                </a:solidFill>
              </a:rPr>
              <a:t>/joinPage.js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0FBCD-2657-4CD6-A6A2-0E2AA557BBB2}"/>
              </a:ext>
            </a:extLst>
          </p:cNvPr>
          <p:cNvSpPr txBox="1"/>
          <p:nvPr/>
        </p:nvSpPr>
        <p:spPr>
          <a:xfrm>
            <a:off x="2410768" y="3954293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$("#</a:t>
            </a:r>
            <a:r>
              <a:rPr lang="en-US" altLang="ko-KR" sz="1000" dirty="0" err="1"/>
              <a:t>mid_mail_check_button</a:t>
            </a:r>
            <a:r>
              <a:rPr lang="en-US" altLang="ko-KR" sz="1000" dirty="0"/>
              <a:t>").click(function()</a:t>
            </a:r>
            <a:r>
              <a:rPr lang="ko-KR" altLang="en-US" sz="1000" dirty="0"/>
              <a:t> </a:t>
            </a:r>
            <a:r>
              <a:rPr lang="en-US" altLang="ko-KR" sz="1000" dirty="0"/>
              <a:t>&amp;</a:t>
            </a:r>
            <a:r>
              <a:rPr lang="ko-KR" altLang="en-US" sz="1000" dirty="0"/>
              <a:t> </a:t>
            </a:r>
            <a:r>
              <a:rPr lang="en-US" altLang="ko-KR" sz="1000" dirty="0"/>
              <a:t>ajax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 반환 받은 인증번호를 통해 </a:t>
            </a:r>
            <a:r>
              <a:rPr lang="en-US" altLang="ko-KR" sz="1000" dirty="0"/>
              <a:t>$(</a:t>
            </a:r>
            <a:r>
              <a:rPr lang="ko-KR" altLang="en-US" sz="1000" dirty="0"/>
              <a:t>＂</a:t>
            </a:r>
            <a:r>
              <a:rPr lang="en-US" altLang="ko-KR" sz="1000" dirty="0"/>
              <a:t>#</a:t>
            </a:r>
            <a:r>
              <a:rPr lang="en-US" altLang="ko-KR" sz="1000" dirty="0" err="1"/>
              <a:t>checkCode</a:t>
            </a:r>
            <a:r>
              <a:rPr lang="ko-KR" altLang="en-US" sz="1000" dirty="0"/>
              <a:t>＂</a:t>
            </a:r>
            <a:r>
              <a:rPr lang="en-US" altLang="ko-KR" sz="1000" dirty="0"/>
              <a:t>).blur(function() </a:t>
            </a:r>
            <a:r>
              <a:rPr lang="ko-KR" altLang="en-US" sz="1000" dirty="0"/>
              <a:t>실행하여 </a:t>
            </a:r>
            <a:r>
              <a:rPr lang="en-US" altLang="ko-KR" sz="1000" dirty="0"/>
              <a:t>controller </a:t>
            </a:r>
            <a:r>
              <a:rPr lang="ko-KR" altLang="en-US" sz="1000" dirty="0"/>
              <a:t>에서 받은 인증번호와 뷰에서 입력된 인증번호를 비교</a:t>
            </a:r>
            <a:endParaRPr lang="en-US" altLang="ko-KR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840F15-ED9C-4F4F-802C-E03728DB6BBF}"/>
              </a:ext>
            </a:extLst>
          </p:cNvPr>
          <p:cNvSpPr txBox="1"/>
          <p:nvPr/>
        </p:nvSpPr>
        <p:spPr>
          <a:xfrm>
            <a:off x="2406700" y="545653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6E47C-2D62-47AB-A02B-AB47101224E7}"/>
              </a:ext>
            </a:extLst>
          </p:cNvPr>
          <p:cNvSpPr txBox="1"/>
          <p:nvPr/>
        </p:nvSpPr>
        <p:spPr>
          <a:xfrm>
            <a:off x="2406700" y="5765194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mailCheckGET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ko-KR" altLang="en-US" sz="1000" dirty="0"/>
              <a:t>인증번호 실행 </a:t>
            </a:r>
            <a:r>
              <a:rPr lang="en-US" altLang="ko-KR" sz="1000" dirty="0"/>
              <a:t>-&gt; </a:t>
            </a:r>
            <a:r>
              <a:rPr lang="ko-KR" altLang="en-US" sz="1000" dirty="0"/>
              <a:t>메일전송</a:t>
            </a:r>
            <a:r>
              <a:rPr lang="en-US" altLang="ko-KR" sz="1000" dirty="0"/>
              <a:t>/</a:t>
            </a:r>
            <a:r>
              <a:rPr lang="ko-KR" altLang="en-US" sz="1000" dirty="0"/>
              <a:t>인증번호 뷰로 반환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C24D71-82CD-4B4D-9F79-89AB6F6D2740}"/>
              </a:ext>
            </a:extLst>
          </p:cNvPr>
          <p:cNvCxnSpPr/>
          <p:nvPr/>
        </p:nvCxnSpPr>
        <p:spPr>
          <a:xfrm>
            <a:off x="4351908" y="302544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3C4756-7899-4821-AD83-AB9E1A4C6FEA}"/>
              </a:ext>
            </a:extLst>
          </p:cNvPr>
          <p:cNvCxnSpPr/>
          <p:nvPr/>
        </p:nvCxnSpPr>
        <p:spPr>
          <a:xfrm>
            <a:off x="4351908" y="486916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13DE2F4-6FBD-433E-A843-A582B05FB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77" y="1709177"/>
            <a:ext cx="1703077" cy="3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96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회원가입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1.4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주소록 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API 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다음 주소록 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API)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2410768" y="300994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joinPage.jsp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225D99D-CA2C-462B-ACA6-D52FFC8A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1054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주소찾기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버튼을 클릭 후 뜨는 팝업창에서 해당하는 주소 검색 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선택시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뷰페이지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input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태그에 데이터 삽입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0E9D9-9CFE-489E-B1F2-C5E943B23661}"/>
              </a:ext>
            </a:extLst>
          </p:cNvPr>
          <p:cNvSpPr txBox="1"/>
          <p:nvPr/>
        </p:nvSpPr>
        <p:spPr>
          <a:xfrm>
            <a:off x="2410768" y="4104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</a:t>
            </a:r>
            <a:r>
              <a:rPr lang="en-US" altLang="ko-KR" sz="1200" dirty="0" err="1">
                <a:solidFill>
                  <a:schemeClr val="bg1"/>
                </a:solidFill>
              </a:rPr>
              <a:t>js</a:t>
            </a:r>
            <a:r>
              <a:rPr lang="en-US" altLang="ko-KR" sz="1200" dirty="0">
                <a:solidFill>
                  <a:schemeClr val="bg1"/>
                </a:solidFill>
              </a:rPr>
              <a:t>/joinPage.js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B370C-8B44-4A3D-8BDB-340C71B6805C}"/>
              </a:ext>
            </a:extLst>
          </p:cNvPr>
          <p:cNvSpPr txBox="1"/>
          <p:nvPr/>
        </p:nvSpPr>
        <p:spPr>
          <a:xfrm>
            <a:off x="2410768" y="44069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function </a:t>
            </a:r>
            <a:r>
              <a:rPr lang="en-US" altLang="ko-KR" sz="1000" dirty="0" err="1"/>
              <a:t>execPostCode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BBE8FF-2478-4565-B7F5-E3B6C92846C9}"/>
              </a:ext>
            </a:extLst>
          </p:cNvPr>
          <p:cNvCxnSpPr/>
          <p:nvPr/>
        </p:nvCxnSpPr>
        <p:spPr>
          <a:xfrm>
            <a:off x="4355976" y="3501008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26BF92-CA1A-440A-BC5C-A05231B8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54" y="2290564"/>
            <a:ext cx="16571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다음 주소록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API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활용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BC1C19-9890-440D-8C80-F15CB7B11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58" y="1482504"/>
            <a:ext cx="1896451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60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1.5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로그인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적용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아이디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패스워드 입력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세션제거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 -&gt;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27687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login.jsp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2593671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패스워드를 입력 후 로그인 버튼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93305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94544" y="587727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90972" y="6201704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상단 로그인 버튼이 없어지고 로그인한 회원의 정보</a:t>
            </a:r>
            <a:r>
              <a:rPr lang="en-US" altLang="ko-KR" sz="1000" dirty="0"/>
              <a:t>(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돈</a:t>
            </a:r>
            <a:r>
              <a:rPr lang="en-US" altLang="ko-KR" sz="1000" dirty="0"/>
              <a:t>, </a:t>
            </a:r>
            <a:r>
              <a:rPr lang="ko-KR" altLang="en-US" sz="1000" dirty="0"/>
              <a:t>포인트</a:t>
            </a:r>
            <a:r>
              <a:rPr lang="en-US" altLang="ko-KR" sz="1000" dirty="0"/>
              <a:t>)</a:t>
            </a:r>
            <a:r>
              <a:rPr lang="ko-KR" altLang="en-US" sz="1000" dirty="0"/>
              <a:t>가 담긴 상자가 뜹니다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/service/MemberService.java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memberLogin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56559" y="335699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/mapper/MemberMapper.java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56559" y="367930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memberLogin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4221088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/mapper/MemberMapper.xml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4543396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memberLogin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41712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Memberservice.memberLogin</a:t>
            </a:r>
            <a:r>
              <a:rPr lang="en-US" altLang="ko-KR" sz="1000" dirty="0"/>
              <a:t> </a:t>
            </a:r>
            <a:r>
              <a:rPr lang="ko-KR" altLang="en-US" sz="1000" dirty="0"/>
              <a:t>실행 하여 결과 값을 </a:t>
            </a:r>
            <a:r>
              <a:rPr lang="en-US" altLang="ko-KR" sz="1000" dirty="0"/>
              <a:t>Model</a:t>
            </a:r>
            <a:r>
              <a:rPr lang="ko-KR" altLang="en-US" sz="1000" dirty="0"/>
              <a:t>을 통해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lvo</a:t>
            </a:r>
            <a:r>
              <a:rPr lang="en-US" altLang="ko-KR" sz="1000" dirty="0"/>
              <a:t>”(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 권한</a:t>
            </a:r>
            <a:r>
              <a:rPr lang="en-US" altLang="ko-KR" sz="1000" dirty="0"/>
              <a:t>, </a:t>
            </a:r>
            <a:r>
              <a:rPr lang="ko-KR" altLang="en-US" sz="1000" dirty="0"/>
              <a:t>돈</a:t>
            </a:r>
            <a:r>
              <a:rPr lang="en-US" altLang="ko-KR" sz="1000" dirty="0"/>
              <a:t>, </a:t>
            </a:r>
            <a:r>
              <a:rPr lang="ko-KR" altLang="en-US" sz="1000" dirty="0"/>
              <a:t>포인트</a:t>
            </a:r>
            <a:r>
              <a:rPr lang="en-US" altLang="ko-KR" sz="1000" dirty="0"/>
              <a:t>) </a:t>
            </a:r>
            <a:r>
              <a:rPr lang="ko-KR" altLang="en-US" sz="1000" dirty="0"/>
              <a:t>담음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B19218-8EAD-4AB5-BF9D-D22BAA2B42B6}"/>
              </a:ext>
            </a:extLst>
          </p:cNvPr>
          <p:cNvSpPr txBox="1"/>
          <p:nvPr/>
        </p:nvSpPr>
        <p:spPr>
          <a:xfrm>
            <a:off x="390972" y="304221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/interceptor/LoginInterceptor.java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9EE0-7302-4159-B8B9-75048419D526}"/>
              </a:ext>
            </a:extLst>
          </p:cNvPr>
          <p:cNvSpPr txBox="1"/>
          <p:nvPr/>
        </p:nvSpPr>
        <p:spPr>
          <a:xfrm>
            <a:off x="390972" y="336452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Session.removeAttribute</a:t>
            </a:r>
            <a:r>
              <a:rPr lang="en-US" altLang="ko-KR" sz="1000" dirty="0"/>
              <a:t>() </a:t>
            </a:r>
            <a:r>
              <a:rPr lang="ko-KR" altLang="en-US" sz="1000" dirty="0"/>
              <a:t>통해 세션제거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CEBB16-E939-4904-8CC9-D6487505E438}"/>
              </a:ext>
            </a:extLst>
          </p:cNvPr>
          <p:cNvSpPr txBox="1"/>
          <p:nvPr/>
        </p:nvSpPr>
        <p:spPr>
          <a:xfrm>
            <a:off x="394544" y="476535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/interceptor/LoginInterceptor.java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30ACC-B6AD-4F73-851B-FB92CE611D55}"/>
              </a:ext>
            </a:extLst>
          </p:cNvPr>
          <p:cNvSpPr txBox="1"/>
          <p:nvPr/>
        </p:nvSpPr>
        <p:spPr>
          <a:xfrm>
            <a:off x="394544" y="5087661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If</a:t>
            </a:r>
            <a:r>
              <a:rPr lang="ko-KR" altLang="en-US" sz="1000" dirty="0"/>
              <a:t>문을 통해 </a:t>
            </a:r>
            <a:r>
              <a:rPr lang="en-US" altLang="ko-KR" sz="1000" dirty="0" err="1"/>
              <a:t>lvo</a:t>
            </a:r>
            <a:r>
              <a:rPr lang="en-US" altLang="ko-KR" sz="1000" dirty="0"/>
              <a:t>==null</a:t>
            </a:r>
            <a:r>
              <a:rPr lang="ko-KR" altLang="en-US" sz="1000" dirty="0"/>
              <a:t>일시</a:t>
            </a:r>
            <a:r>
              <a:rPr lang="en-US" altLang="ko-KR" sz="1000" dirty="0"/>
              <a:t>(</a:t>
            </a:r>
            <a:r>
              <a:rPr lang="ko-KR" altLang="en-US" sz="1000" dirty="0"/>
              <a:t>로그인 실패</a:t>
            </a:r>
            <a:r>
              <a:rPr lang="en-US" altLang="ko-KR" sz="1000" dirty="0"/>
              <a:t>) “result”</a:t>
            </a:r>
            <a:r>
              <a:rPr lang="ko-KR" altLang="en-US" sz="1000" dirty="0"/>
              <a:t>에 </a:t>
            </a:r>
            <a:r>
              <a:rPr lang="en-US" altLang="ko-KR" sz="1000" dirty="0"/>
              <a:t>‘0’</a:t>
            </a:r>
            <a:r>
              <a:rPr lang="ko-KR" altLang="en-US" sz="1000" dirty="0"/>
              <a:t>을 담고 </a:t>
            </a:r>
            <a:r>
              <a:rPr lang="en-US" altLang="ko-KR" sz="1000" dirty="0" err="1"/>
              <a:t>login.jsp</a:t>
            </a:r>
            <a:r>
              <a:rPr lang="ko-KR" altLang="en-US" sz="1000" dirty="0"/>
              <a:t>로 반환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lvo</a:t>
            </a:r>
            <a:r>
              <a:rPr lang="en-US" altLang="ko-KR" sz="1000" dirty="0"/>
              <a:t>”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sessio</a:t>
            </a:r>
            <a:r>
              <a:rPr lang="ko-KR" altLang="en-US" sz="1000" dirty="0"/>
              <a:t>에 담고 </a:t>
            </a:r>
            <a:r>
              <a:rPr lang="en-US" altLang="ko-KR" sz="1000" dirty="0" err="1"/>
              <a:t>main.jsp</a:t>
            </a:r>
            <a:r>
              <a:rPr lang="ko-KR" altLang="en-US" sz="1000" dirty="0"/>
              <a:t>로 값 반환</a:t>
            </a:r>
            <a:r>
              <a:rPr lang="en-US" altLang="ko-KR" sz="10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2C988D-CF40-4082-BC6F-D4164C6B4C07}"/>
              </a:ext>
            </a:extLst>
          </p:cNvPr>
          <p:cNvSpPr txBox="1"/>
          <p:nvPr/>
        </p:nvSpPr>
        <p:spPr>
          <a:xfrm>
            <a:off x="4855567" y="58903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Views/member/</a:t>
            </a:r>
            <a:r>
              <a:rPr lang="en-US" altLang="ko-KR" sz="1400" dirty="0" err="1">
                <a:solidFill>
                  <a:schemeClr val="bg1"/>
                </a:solidFill>
              </a:rPr>
              <a:t>login.jsp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B29AEB-58AB-4AE6-A3CF-6AA6E5DBE5C7}"/>
              </a:ext>
            </a:extLst>
          </p:cNvPr>
          <p:cNvSpPr txBox="1"/>
          <p:nvPr/>
        </p:nvSpPr>
        <p:spPr>
          <a:xfrm>
            <a:off x="4851995" y="62071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패스워드를 입력 후 로그인 버튼 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E89B56-E467-45ED-A952-5D6998FBF1D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2839892"/>
            <a:ext cx="0" cy="1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897DE7D-4D56-4C02-AE95-479295FEC533}"/>
              </a:ext>
            </a:extLst>
          </p:cNvPr>
          <p:cNvCxnSpPr>
            <a:cxnSpLocks/>
          </p:cNvCxnSpPr>
          <p:nvPr/>
        </p:nvCxnSpPr>
        <p:spPr>
          <a:xfrm>
            <a:off x="2267744" y="3664769"/>
            <a:ext cx="0" cy="17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49687-9E87-4BBC-9237-60500BD2E73F}"/>
              </a:ext>
            </a:extLst>
          </p:cNvPr>
          <p:cNvCxnSpPr>
            <a:cxnSpLocks/>
          </p:cNvCxnSpPr>
          <p:nvPr/>
        </p:nvCxnSpPr>
        <p:spPr>
          <a:xfrm>
            <a:off x="2267744" y="4593033"/>
            <a:ext cx="0" cy="13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BC1A5FF-694E-47C8-95FD-C534F524C0AD}"/>
              </a:ext>
            </a:extLst>
          </p:cNvPr>
          <p:cNvCxnSpPr>
            <a:cxnSpLocks/>
            <a:stCxn id="48" idx="2"/>
            <a:endCxn id="26" idx="0"/>
          </p:cNvCxnSpPr>
          <p:nvPr/>
        </p:nvCxnSpPr>
        <p:spPr>
          <a:xfrm>
            <a:off x="2303252" y="5641659"/>
            <a:ext cx="0" cy="23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D36514B-84C3-4484-8D0B-03F3B2C5E5DC}"/>
              </a:ext>
            </a:extLst>
          </p:cNvPr>
          <p:cNvCxnSpPr>
            <a:cxnSpLocks/>
          </p:cNvCxnSpPr>
          <p:nvPr/>
        </p:nvCxnSpPr>
        <p:spPr>
          <a:xfrm>
            <a:off x="2303252" y="5733256"/>
            <a:ext cx="435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8C02BE-5C74-4711-80BE-674FC1A4E908}"/>
              </a:ext>
            </a:extLst>
          </p:cNvPr>
          <p:cNvCxnSpPr/>
          <p:nvPr/>
        </p:nvCxnSpPr>
        <p:spPr>
          <a:xfrm>
            <a:off x="6660232" y="5733256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213932-91BD-4416-BB62-338E022F438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211960" y="4086945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38CA96-2D8D-4014-95A3-ABC507629382}"/>
              </a:ext>
            </a:extLst>
          </p:cNvPr>
          <p:cNvCxnSpPr/>
          <p:nvPr/>
        </p:nvCxnSpPr>
        <p:spPr>
          <a:xfrm flipV="1">
            <a:off x="4499992" y="2636912"/>
            <a:ext cx="0" cy="14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B2360B-FAEA-430D-89DC-4EAEFE7031BF}"/>
              </a:ext>
            </a:extLst>
          </p:cNvPr>
          <p:cNvCxnSpPr/>
          <p:nvPr/>
        </p:nvCxnSpPr>
        <p:spPr>
          <a:xfrm>
            <a:off x="4499992" y="263691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D791130-36AA-4E57-A386-58DF8C48BF43}"/>
              </a:ext>
            </a:extLst>
          </p:cNvPr>
          <p:cNvCxnSpPr>
            <a:cxnSpLocks/>
          </p:cNvCxnSpPr>
          <p:nvPr/>
        </p:nvCxnSpPr>
        <p:spPr>
          <a:xfrm>
            <a:off x="6768740" y="3057030"/>
            <a:ext cx="0" cy="208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5BC4F5A-59CF-4921-989C-E3D2FAE548EF}"/>
              </a:ext>
            </a:extLst>
          </p:cNvPr>
          <p:cNvCxnSpPr>
            <a:cxnSpLocks/>
          </p:cNvCxnSpPr>
          <p:nvPr/>
        </p:nvCxnSpPr>
        <p:spPr>
          <a:xfrm>
            <a:off x="6776690" y="3925521"/>
            <a:ext cx="0" cy="208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E11064A1-84F5-4843-AD9B-91E315EAC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96902"/>
            <a:ext cx="1392078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514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메인페이지</a:t>
            </a:r>
            <a:r>
              <a:rPr lang="en-US" altLang="ko-KR" sz="800" dirty="0">
                <a:hlinkClick r:id="rId2"/>
              </a:rPr>
              <a:t>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2.1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신간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평점순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메인 장식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8BDF-3A18-46A2-AC7E-9370AC6D3C5A}"/>
              </a:ext>
            </a:extLst>
          </p:cNvPr>
          <p:cNvSpPr txBox="1"/>
          <p:nvPr/>
        </p:nvSpPr>
        <p:spPr>
          <a:xfrm>
            <a:off x="398612" y="279558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E348D-26B1-459E-9FFD-54F9BA5128E1}"/>
              </a:ext>
            </a:extLst>
          </p:cNvPr>
          <p:cNvSpPr txBox="1"/>
          <p:nvPr/>
        </p:nvSpPr>
        <p:spPr>
          <a:xfrm>
            <a:off x="395040" y="311238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mainGET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해당 </a:t>
            </a:r>
            <a:r>
              <a:rPr lang="en-US" altLang="ko-KR" sz="1000" dirty="0"/>
              <a:t>service </a:t>
            </a:r>
            <a:r>
              <a:rPr lang="ko-KR" altLang="en-US" sz="1000" dirty="0"/>
              <a:t>메서드 실행 후 </a:t>
            </a:r>
            <a:r>
              <a:rPr lang="en-US" altLang="ko-KR" sz="1000" dirty="0"/>
              <a:t>model “ds”, ”ls”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담은후</a:t>
            </a:r>
            <a:r>
              <a:rPr lang="ko-KR" altLang="en-US" sz="1000" dirty="0"/>
              <a:t> 뷰에 반환한다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38632-C372-4A16-A4B4-1052CCD6EB1D}"/>
              </a:ext>
            </a:extLst>
          </p:cNvPr>
          <p:cNvSpPr txBox="1"/>
          <p:nvPr/>
        </p:nvSpPr>
        <p:spPr>
          <a:xfrm>
            <a:off x="394544" y="392361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2005F-44AF-4BAE-B1D4-DE0F59FF8075}"/>
              </a:ext>
            </a:extLst>
          </p:cNvPr>
          <p:cNvSpPr txBox="1"/>
          <p:nvPr/>
        </p:nvSpPr>
        <p:spPr>
          <a:xfrm>
            <a:off x="4860032" y="279558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5F358-FEB0-4DAC-806D-F78A72750DD1}"/>
              </a:ext>
            </a:extLst>
          </p:cNvPr>
          <p:cNvSpPr txBox="1"/>
          <p:nvPr/>
        </p:nvSpPr>
        <p:spPr>
          <a:xfrm>
            <a:off x="4860032" y="3117891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deleteSelect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likeSelect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F0D60-918E-43A3-B365-3EE17E1BF721}"/>
              </a:ext>
            </a:extLst>
          </p:cNvPr>
          <p:cNvSpPr txBox="1"/>
          <p:nvPr/>
        </p:nvSpPr>
        <p:spPr>
          <a:xfrm>
            <a:off x="4860032" y="396254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DB06-196F-4D7E-AE60-AAC032EA4850}"/>
              </a:ext>
            </a:extLst>
          </p:cNvPr>
          <p:cNvSpPr txBox="1"/>
          <p:nvPr/>
        </p:nvSpPr>
        <p:spPr>
          <a:xfrm>
            <a:off x="4860032" y="428485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deleteSelect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likeSelect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E8194D-1A7E-4F32-B3E9-AE7FDCCF96C8}"/>
              </a:ext>
            </a:extLst>
          </p:cNvPr>
          <p:cNvSpPr txBox="1"/>
          <p:nvPr/>
        </p:nvSpPr>
        <p:spPr>
          <a:xfrm>
            <a:off x="4860032" y="5380751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2C1CD-CF10-4C4B-A69B-F11D8B3A6BA9}"/>
              </a:ext>
            </a:extLst>
          </p:cNvPr>
          <p:cNvSpPr txBox="1"/>
          <p:nvPr/>
        </p:nvSpPr>
        <p:spPr>
          <a:xfrm>
            <a:off x="4860032" y="57030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deleteSelect</a:t>
            </a:r>
            <a:r>
              <a:rPr lang="en-US" altLang="ko-KR" sz="1000" dirty="0"/>
              <a:t>”, Id=“</a:t>
            </a:r>
            <a:r>
              <a:rPr lang="en-US" altLang="ko-KR" sz="1000" dirty="0" err="1"/>
              <a:t>likeSelect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235065C-9367-4CC7-B508-02B95DEC3040}"/>
              </a:ext>
            </a:extLst>
          </p:cNvPr>
          <p:cNvCxnSpPr>
            <a:cxnSpLocks/>
          </p:cNvCxnSpPr>
          <p:nvPr/>
        </p:nvCxnSpPr>
        <p:spPr>
          <a:xfrm>
            <a:off x="2339752" y="3589435"/>
            <a:ext cx="0" cy="23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BE2969-9F00-4FBE-83E3-D3CE41E14EA3}"/>
              </a:ext>
            </a:extLst>
          </p:cNvPr>
          <p:cNvCxnSpPr>
            <a:stCxn id="15" idx="2"/>
          </p:cNvCxnSpPr>
          <p:nvPr/>
        </p:nvCxnSpPr>
        <p:spPr>
          <a:xfrm>
            <a:off x="6768740" y="336411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56886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 출간일자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/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리뷰에 등록된 평점 순으로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제품이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045C98-DB22-4126-AF12-FFB07FC7C04B}"/>
              </a:ext>
            </a:extLst>
          </p:cNvPr>
          <p:cNvCxnSpPr>
            <a:cxnSpLocks/>
          </p:cNvCxnSpPr>
          <p:nvPr/>
        </p:nvCxnSpPr>
        <p:spPr>
          <a:xfrm>
            <a:off x="4329175" y="2949471"/>
            <a:ext cx="46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C32B164-1F09-47B9-82BC-95371D85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97" y="1451458"/>
            <a:ext cx="188924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C663D6-C97E-4FD9-A569-DAA217E5E63F}"/>
              </a:ext>
            </a:extLst>
          </p:cNvPr>
          <p:cNvCxnSpPr/>
          <p:nvPr/>
        </p:nvCxnSpPr>
        <p:spPr>
          <a:xfrm>
            <a:off x="6804248" y="4725144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37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책제목 키워드 검색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중앙 상단 검색상자에 원하는 키워드를 넣고 검색을 진행하면 책제목에 해당 키워드가 들어간 상품들의 목록이 나열 및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페이징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된 페이지로 이동한다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페이지 상단 검색 상자에 원하는 키워드를 넣고 검색 단추를 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303252" y="5526939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C8F8EC-1ACB-4F4D-86A0-AC258EFB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214505"/>
            <a:ext cx="374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검색 모두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searchGET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If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문을 통해서 각각의 상황에 맞는 명령문 실행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bookservice.bookCount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bookservice.bookListPaging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E69C63-7112-4415-854F-903061D8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2092"/>
            <a:ext cx="2664296" cy="382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6AE369-DAD2-48A9-A622-F77AC95F41F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477E9F-F155-4198-9A68-7722C50844E4}"/>
              </a:ext>
            </a:extLst>
          </p:cNvPr>
          <p:cNvCxnSpPr/>
          <p:nvPr/>
        </p:nvCxnSpPr>
        <p:spPr>
          <a:xfrm>
            <a:off x="6732240" y="4509120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A5EE62-C5B1-441F-93B7-4F53065CE4AA}"/>
              </a:ext>
            </a:extLst>
          </p:cNvPr>
          <p:cNvCxnSpPr>
            <a:cxnSpLocks/>
          </p:cNvCxnSpPr>
          <p:nvPr/>
        </p:nvCxnSpPr>
        <p:spPr>
          <a:xfrm>
            <a:off x="2267744" y="3384371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7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작가 키워드 검색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검색상자 안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select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상자에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선택한 후 원하는 키워드를 넣고 검색 버튼을 누르면 해당 키워드가 들어간 작가의 책 제품들이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페이징되어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뷰에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AC155A-8546-4AFA-BE17-31C9CB942A6E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01C45-9789-4F5A-8053-C7A8C301F997}"/>
              </a:ext>
            </a:extLst>
          </p:cNvPr>
          <p:cNvSpPr txBox="1"/>
          <p:nvPr/>
        </p:nvSpPr>
        <p:spPr>
          <a:xfrm>
            <a:off x="395040" y="308361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페이지 상단 검색 상자에 원하는 키워드를 넣고 검색 단추를 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AAE15-BEEE-423E-99DB-2A000EE43DDE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F4F95-64A7-4445-84E0-F2554B864449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B4669A-0624-4606-B383-A5332BA26E55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2A4988-6784-4E06-BAEA-FA3EF6EE4D1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FBCD32-CCC8-4B55-84BE-1CE94D39880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authorBookCount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authorKeyListPaing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A633B2-D13A-476D-82A4-DD2F66B912FA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C4FE14-255C-4FA8-879E-A58E6A1F2E88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authorBookCount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authorKeyListPaging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229C1D-6787-4457-BC8B-E53DA30F5FB6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EBF697-D8FB-40D5-A7B7-1430646AA934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authorBookCount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authorKeyListPaging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B7B123-FA5D-4B79-BB90-8CD8D8A8D9D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303252" y="5680828"/>
            <a:ext cx="4750" cy="19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7EDDE3E-B953-42A9-9E1D-1C569A487396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FAD254-5D3E-45F3-90DA-66025C337142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FBD21DE-C98A-41CF-9CC9-80CA7F8842BE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8096AE-86A4-40C0-A514-BB00C1819059}"/>
              </a:ext>
            </a:extLst>
          </p:cNvPr>
          <p:cNvCxnSpPr>
            <a:stCxn id="52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83B0AA7-075E-4B51-A925-8426B15D7E48}"/>
              </a:ext>
            </a:extLst>
          </p:cNvPr>
          <p:cNvSpPr txBox="1"/>
          <p:nvPr/>
        </p:nvSpPr>
        <p:spPr>
          <a:xfrm>
            <a:off x="394544" y="4203500"/>
            <a:ext cx="3817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bookservice.authorBookCount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bookservice.authorKeyListPaging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92C3AF-85AA-4510-9E09-99BC7FEE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214505"/>
            <a:ext cx="374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검색 모두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searchGET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If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문을 통해서 각각의 상황에 맞는 명령문 실행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017660-1398-479B-B322-9F707328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84306"/>
            <a:ext cx="2570718" cy="369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1BD54E7-A8F8-4207-B910-EDAA21977CBE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F361E97-BA67-44FC-8D3A-223CBB01E21C}"/>
              </a:ext>
            </a:extLst>
          </p:cNvPr>
          <p:cNvCxnSpPr>
            <a:cxnSpLocks/>
          </p:cNvCxnSpPr>
          <p:nvPr/>
        </p:nvCxnSpPr>
        <p:spPr>
          <a:xfrm>
            <a:off x="2303252" y="3527228"/>
            <a:ext cx="4750" cy="19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023B17E-25B0-45D8-995B-3AEF7D7CBC9F}"/>
              </a:ext>
            </a:extLst>
          </p:cNvPr>
          <p:cNvCxnSpPr/>
          <p:nvPr/>
        </p:nvCxnSpPr>
        <p:spPr>
          <a:xfrm>
            <a:off x="6746155" y="4509120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1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3.3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책재목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검색 후 카테고리별 필터링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책제목 키워드 검색된 페이지에서 상단 카테고리 글자가 담긴 상자에 있는 카테고리를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카테고리로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필터링된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책제목 키워드 검색페이지가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 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필터링 되기 원하는 카테고리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cateListPaing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CateListPaging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bookCateCount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CateListPaging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</p:cNvCxnSpPr>
          <p:nvPr/>
        </p:nvCxnSpPr>
        <p:spPr>
          <a:xfrm>
            <a:off x="2303252" y="5545989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C8F8EC-1ACB-4F4D-86A0-AC258EFB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214505"/>
            <a:ext cx="374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책제목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카테고리 검색 모두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searchGET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()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If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문을 통해서 각각의 상황에 맞는 명령문 실행 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bookservice.bookCateCount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bookservice.cateListPaging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47F3A-44D8-41C5-8755-DB81A5B93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48697"/>
            <a:ext cx="3183429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78BECC-8B63-44EA-9560-AE9C5EFECFF1}"/>
              </a:ext>
            </a:extLst>
          </p:cNvPr>
          <p:cNvCxnSpPr/>
          <p:nvPr/>
        </p:nvCxnSpPr>
        <p:spPr>
          <a:xfrm>
            <a:off x="6732240" y="4396935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25B04B-6EBB-46AD-BCB7-7D29ABE21F68}"/>
              </a:ext>
            </a:extLst>
          </p:cNvPr>
          <p:cNvCxnSpPr>
            <a:cxnSpLocks/>
          </p:cNvCxnSpPr>
          <p:nvPr/>
        </p:nvCxnSpPr>
        <p:spPr>
          <a:xfrm>
            <a:off x="2303252" y="3458156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4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기획의도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83548" y="1475636"/>
            <a:ext cx="8064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쇼핑몰의 기본 사이클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수행할 수 있는 사이트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4CE4CF-27B3-4D5C-9887-75CE402F05BA}"/>
              </a:ext>
            </a:extLst>
          </p:cNvPr>
          <p:cNvSpPr txBox="1"/>
          <p:nvPr/>
        </p:nvSpPr>
        <p:spPr>
          <a:xfrm>
            <a:off x="683548" y="2420888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포트폴리오 주제는</a:t>
            </a:r>
            <a:r>
              <a:rPr lang="ko-KR" altLang="en-US" sz="1400" b="1" dirty="0"/>
              <a:t> ‘책 </a:t>
            </a:r>
            <a:r>
              <a:rPr lang="ko-KR" altLang="en-US" sz="1400" b="1" dirty="0" err="1"/>
              <a:t>쇼핑몰＇</a:t>
            </a:r>
            <a:r>
              <a:rPr lang="ko-KR" altLang="en-US" sz="1400" dirty="0" err="1"/>
              <a:t>을</a:t>
            </a:r>
            <a:r>
              <a:rPr lang="ko-KR" altLang="en-US" sz="1400" dirty="0"/>
              <a:t> 선정하였습니다</a:t>
            </a:r>
            <a:r>
              <a:rPr lang="en-US" altLang="ko-KR" sz="1400" dirty="0"/>
              <a:t>. </a:t>
            </a:r>
            <a:r>
              <a:rPr lang="ko-KR" altLang="en-US" sz="1400" dirty="0"/>
              <a:t>해당 책 쇼핑몰은 제가 자주 사용하던 </a:t>
            </a:r>
            <a:r>
              <a:rPr lang="ko-KR" altLang="en-US" sz="1400" dirty="0" err="1"/>
              <a:t>교보문고를</a:t>
            </a:r>
            <a:r>
              <a:rPr lang="ko-KR" altLang="en-US" sz="1400" dirty="0"/>
              <a:t> 롤모델로 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 </a:t>
            </a:r>
            <a:r>
              <a:rPr lang="ko-KR" altLang="en-US" sz="1400" dirty="0"/>
              <a:t>해당 주제를 선정한 이유는 자바 개발자 과정에서 배운 </a:t>
            </a:r>
            <a:r>
              <a:rPr lang="en-US" altLang="ko-KR" sz="1400" dirty="0"/>
              <a:t>java, 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, HTML, CSS, MYSQL , Spring</a:t>
            </a:r>
            <a:r>
              <a:rPr lang="ko-KR" altLang="en-US" sz="1400" dirty="0"/>
              <a:t>과 회원가입</a:t>
            </a:r>
            <a:r>
              <a:rPr lang="en-US" altLang="ko-KR" sz="1400" dirty="0"/>
              <a:t>, 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 </a:t>
            </a:r>
            <a:r>
              <a:rPr lang="ko-KR" altLang="en-US" sz="1400" dirty="0"/>
              <a:t>검색</a:t>
            </a:r>
            <a:r>
              <a:rPr lang="en-US" altLang="ko-KR" sz="1400" dirty="0"/>
              <a:t>, </a:t>
            </a:r>
            <a:r>
              <a:rPr lang="ko-KR" altLang="en-US" sz="1400" dirty="0"/>
              <a:t>검색 필터</a:t>
            </a:r>
            <a:r>
              <a:rPr lang="en-US" altLang="ko-KR" sz="1400" dirty="0"/>
              <a:t>, </a:t>
            </a:r>
            <a:r>
              <a:rPr lang="ko-KR" altLang="en-US" sz="1400" dirty="0"/>
              <a:t>게시판 등 제가 </a:t>
            </a:r>
            <a:r>
              <a:rPr lang="ko-KR" altLang="en-US" sz="1400" b="1" dirty="0"/>
              <a:t>배웠던 </a:t>
            </a:r>
            <a:r>
              <a:rPr lang="ko-KR" altLang="en-US" sz="1400" b="1" dirty="0" err="1"/>
              <a:t>모든것을</a:t>
            </a:r>
            <a:r>
              <a:rPr lang="ko-KR" altLang="en-US" sz="1400" b="1" dirty="0"/>
              <a:t> 사용해 볼 수 있는 소재</a:t>
            </a:r>
            <a:r>
              <a:rPr lang="ko-KR" altLang="en-US" sz="1400" dirty="0"/>
              <a:t>라고 생각하였기 때문입니다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87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검색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(&amp;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페이징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3.4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책제목 키워드 검색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메인페이지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상단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네비게이션바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마우스 포인터를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위에두면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카테고리 목록이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카테고리를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카테고리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필터된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상품 목록이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원하는 카테고리를 클릭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95469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323528" y="6341258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“</a:t>
            </a:r>
            <a:r>
              <a:rPr lang="en-US" altLang="ko-KR" sz="1000" dirty="0"/>
              <a:t>exit”</a:t>
            </a:r>
            <a:r>
              <a:rPr lang="ko-KR" altLang="en-US" sz="1000" dirty="0"/>
              <a:t>이 </a:t>
            </a:r>
            <a:r>
              <a:rPr lang="en-US" altLang="ko-KR" sz="1000" dirty="0"/>
              <a:t>0</a:t>
            </a:r>
            <a:r>
              <a:rPr lang="ko-KR" altLang="en-US" sz="1000" dirty="0"/>
              <a:t>일시 </a:t>
            </a:r>
            <a:r>
              <a:rPr lang="en-US" altLang="ko-KR" sz="1000" dirty="0"/>
              <a:t>‘</a:t>
            </a:r>
            <a:r>
              <a:rPr lang="ko-KR" altLang="en-US" sz="1000" dirty="0"/>
              <a:t>검색결과가 존재하지 </a:t>
            </a:r>
            <a:r>
              <a:rPr lang="ko-KR" altLang="en-US" sz="1000" dirty="0" err="1"/>
              <a:t>않습니다‘라는</a:t>
            </a:r>
            <a:r>
              <a:rPr lang="ko-KR" altLang="en-US" sz="1000" dirty="0"/>
              <a:t> 문구가 뜨고</a:t>
            </a:r>
            <a:r>
              <a:rPr lang="en-US" altLang="ko-KR" sz="1000" dirty="0"/>
              <a:t>, </a:t>
            </a:r>
            <a:r>
              <a:rPr lang="ko-KR" altLang="en-US" sz="1000" dirty="0"/>
              <a:t>존재할 시 </a:t>
            </a:r>
            <a:r>
              <a:rPr lang="en-US" altLang="ko-KR" sz="1000" dirty="0"/>
              <a:t>“list”, “page”</a:t>
            </a:r>
            <a:r>
              <a:rPr lang="ko-KR" altLang="en-US" sz="1000" dirty="0"/>
              <a:t>담긴 데이터가 뷰에 표시된다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bookCateCount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bookListPaging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bookCateCount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bookListPaging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303252" y="5526939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229969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searchGET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 err="1"/>
              <a:t>bookservice.bookCateCount</a:t>
            </a:r>
            <a:r>
              <a:rPr lang="en-US" altLang="ko-KR" sz="1000" dirty="0"/>
              <a:t>() , </a:t>
            </a:r>
            <a:r>
              <a:rPr lang="en-US" altLang="ko-KR" sz="1000" dirty="0" err="1"/>
              <a:t>bookservice.bookListPaging</a:t>
            </a:r>
            <a:r>
              <a:rPr lang="en-US" altLang="ko-KR" sz="1000" dirty="0"/>
              <a:t>()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Service </a:t>
            </a:r>
            <a:r>
              <a:rPr lang="ko-KR" altLang="en-US" sz="1000" dirty="0" err="1"/>
              <a:t>반환값</a:t>
            </a:r>
            <a:r>
              <a:rPr lang="ko-KR" altLang="en-US" sz="1000" dirty="0"/>
              <a:t> 이용 필요 데이터 </a:t>
            </a:r>
            <a:r>
              <a:rPr lang="en-US" altLang="ko-KR" sz="1000" dirty="0"/>
              <a:t>Model</a:t>
            </a:r>
            <a:r>
              <a:rPr lang="ko-KR" altLang="en-US" sz="1000" dirty="0"/>
              <a:t>에 담기</a:t>
            </a:r>
            <a:endParaRPr lang="en-US" altLang="ko-KR" sz="1000" dirty="0"/>
          </a:p>
          <a:p>
            <a:r>
              <a:rPr lang="en-US" altLang="ko-KR" sz="1000" dirty="0"/>
              <a:t>(“exit”(</a:t>
            </a:r>
            <a:r>
              <a:rPr lang="ko-KR" altLang="en-US" sz="1000" dirty="0"/>
              <a:t>자료 존재 판단</a:t>
            </a:r>
            <a:r>
              <a:rPr lang="en-US" altLang="ko-KR" sz="1000" dirty="0"/>
              <a:t>), “list”(</a:t>
            </a:r>
            <a:r>
              <a:rPr lang="ko-KR" altLang="en-US" sz="1000" dirty="0"/>
              <a:t>검색 제품 데이터</a:t>
            </a:r>
            <a:r>
              <a:rPr lang="en-US" altLang="ko-KR" sz="1000" dirty="0"/>
              <a:t>), </a:t>
            </a:r>
          </a:p>
          <a:p>
            <a:r>
              <a:rPr lang="en-US" altLang="ko-KR" sz="1000" dirty="0"/>
              <a:t>“</a:t>
            </a:r>
            <a:r>
              <a:rPr lang="en-US" altLang="ko-KR" sz="1000" dirty="0" err="1"/>
              <a:t>pagingId</a:t>
            </a:r>
            <a:r>
              <a:rPr lang="en-US" altLang="ko-KR" sz="1000" dirty="0"/>
              <a:t>”(</a:t>
            </a:r>
            <a:r>
              <a:rPr lang="ko-KR" altLang="en-US" sz="1000" dirty="0"/>
              <a:t>검색종류</a:t>
            </a:r>
            <a:r>
              <a:rPr lang="en-US" altLang="ko-KR" sz="1000" dirty="0"/>
              <a:t>), “page“(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번호 데이터</a:t>
            </a:r>
            <a:r>
              <a:rPr lang="en-US" altLang="ko-KR" sz="1000" dirty="0"/>
              <a:t>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CD6A8-BB01-4461-A746-D0A25181A5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27614"/>
            <a:ext cx="1392078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5CFA5A-3BD0-4ABD-990E-46E052EB9275}"/>
              </a:ext>
            </a:extLst>
          </p:cNvPr>
          <p:cNvCxnSpPr>
            <a:cxnSpLocks/>
          </p:cNvCxnSpPr>
          <p:nvPr/>
        </p:nvCxnSpPr>
        <p:spPr>
          <a:xfrm>
            <a:off x="2303252" y="3297002"/>
            <a:ext cx="4750" cy="34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4F1659-22B8-4DC2-8DF2-3991BA702204}"/>
              </a:ext>
            </a:extLst>
          </p:cNvPr>
          <p:cNvCxnSpPr/>
          <p:nvPr/>
        </p:nvCxnSpPr>
        <p:spPr>
          <a:xfrm>
            <a:off x="6765205" y="4437112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79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모든 관리자 </a:t>
            </a:r>
            <a:r>
              <a:rPr lang="en-US" altLang="ko-KR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url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인터셉터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적용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url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통해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AdminController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샐항하는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모든 명령은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interceptor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을 통해 관리자 권한이 있는지 확인후 해당 명령이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2554784" y="234888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: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admin/*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2551212" y="266567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AdminController</a:t>
            </a:r>
            <a:r>
              <a:rPr lang="ko-KR" altLang="en-US" sz="1000" dirty="0"/>
              <a:t>실행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2550716" y="347690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/Interceptor/AdminInterceptor.java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2561964" y="473055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6418D9-4836-4CCB-96F1-C5C2B8019552}"/>
              </a:ext>
            </a:extLst>
          </p:cNvPr>
          <p:cNvSpPr txBox="1"/>
          <p:nvPr/>
        </p:nvSpPr>
        <p:spPr>
          <a:xfrm>
            <a:off x="2558392" y="5013176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해당 </a:t>
            </a:r>
            <a:r>
              <a:rPr lang="en-US" altLang="ko-KR" sz="1000" dirty="0"/>
              <a:t>Admin </a:t>
            </a:r>
            <a:r>
              <a:rPr lang="ko-KR" altLang="en-US" sz="1000" dirty="0"/>
              <a:t>명령 실행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459920" y="2911900"/>
            <a:ext cx="0" cy="30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</p:cNvCxnSpPr>
          <p:nvPr/>
        </p:nvCxnSpPr>
        <p:spPr>
          <a:xfrm>
            <a:off x="4450553" y="4311292"/>
            <a:ext cx="0" cy="31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AE4B4A-11BA-4DA4-8A28-80049D68FEF7}"/>
              </a:ext>
            </a:extLst>
          </p:cNvPr>
          <p:cNvSpPr txBox="1"/>
          <p:nvPr/>
        </p:nvSpPr>
        <p:spPr>
          <a:xfrm>
            <a:off x="2558392" y="3758735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preHandle</a:t>
            </a:r>
            <a:r>
              <a:rPr lang="en-US" altLang="ko-KR" sz="1000" dirty="0"/>
              <a:t>()</a:t>
            </a:r>
            <a:r>
              <a:rPr lang="ko-KR" altLang="en-US" sz="1000" dirty="0"/>
              <a:t>을 통해서 </a:t>
            </a:r>
            <a:r>
              <a:rPr lang="en-US" altLang="ko-KR" sz="1000" dirty="0"/>
              <a:t>session </a:t>
            </a:r>
            <a:r>
              <a:rPr lang="ko-KR" altLang="en-US" sz="1000" dirty="0"/>
              <a:t>을 불러와서 </a:t>
            </a:r>
            <a:r>
              <a:rPr lang="en-US" altLang="ko-KR" sz="1000" dirty="0" err="1"/>
              <a:t>memeberAdmin</a:t>
            </a:r>
            <a:r>
              <a:rPr lang="ko-KR" altLang="en-US" sz="1000" dirty="0"/>
              <a:t>값이 </a:t>
            </a:r>
            <a:r>
              <a:rPr lang="en-US" altLang="ko-KR" sz="1000" dirty="0"/>
              <a:t>1</a:t>
            </a:r>
            <a:r>
              <a:rPr lang="ko-KR" altLang="en-US" sz="1000" dirty="0"/>
              <a:t>일시</a:t>
            </a:r>
            <a:r>
              <a:rPr lang="en-US" altLang="ko-KR" sz="1000" dirty="0"/>
              <a:t>(</a:t>
            </a:r>
            <a:r>
              <a:rPr lang="ko-KR" altLang="en-US" sz="1000" dirty="0"/>
              <a:t>관리자 </a:t>
            </a:r>
            <a:r>
              <a:rPr lang="en-US" altLang="ko-KR" sz="1000" dirty="0"/>
              <a:t>: 1 / </a:t>
            </a:r>
            <a:r>
              <a:rPr lang="ko-KR" altLang="en-US" sz="1000" dirty="0"/>
              <a:t>일반회원 </a:t>
            </a:r>
            <a:r>
              <a:rPr lang="en-US" altLang="ko-KR" sz="1000" dirty="0"/>
              <a:t>: 0) return </a:t>
            </a:r>
            <a:r>
              <a:rPr lang="ko-KR" altLang="en-US" sz="1000" dirty="0"/>
              <a:t>값 </a:t>
            </a:r>
            <a:r>
              <a:rPr lang="en-US" altLang="ko-KR" sz="1000" dirty="0"/>
              <a:t>true.</a:t>
            </a:r>
          </a:p>
          <a:p>
            <a:r>
              <a:rPr lang="en-US" altLang="ko-KR" sz="1000" dirty="0"/>
              <a:t> 0</a:t>
            </a:r>
            <a:r>
              <a:rPr lang="ko-KR" altLang="en-US" sz="1000" dirty="0"/>
              <a:t>인 경우 </a:t>
            </a:r>
            <a:r>
              <a:rPr lang="en-US" altLang="ko-KR" sz="1000" dirty="0" err="1"/>
              <a:t>main.jsp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리다릭테</a:t>
            </a:r>
            <a:r>
              <a:rPr lang="ko-KR" altLang="en-US" sz="1000" dirty="0"/>
              <a:t> 후 </a:t>
            </a:r>
            <a:r>
              <a:rPr lang="en-US" altLang="ko-KR" sz="1000" dirty="0"/>
              <a:t>return </a:t>
            </a:r>
            <a:r>
              <a:rPr lang="ko-KR" altLang="en-US" sz="1000" dirty="0"/>
              <a:t>값 </a:t>
            </a:r>
            <a:r>
              <a:rPr lang="en-US" altLang="ko-KR" sz="1000" dirty="0"/>
              <a:t>false </a:t>
            </a:r>
            <a:r>
              <a:rPr lang="ko-KR" altLang="en-US" sz="1000" dirty="0"/>
              <a:t>반환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790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정보를 요구하는 박스에 모든 정보를 </a:t>
            </a:r>
            <a:r>
              <a:rPr lang="ko-KR" altLang="en-US" sz="1000" dirty="0" err="1"/>
              <a:t>등록후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제품 </a:t>
            </a:r>
            <a:r>
              <a:rPr lang="ko-KR" altLang="en-US" sz="1000" dirty="0" err="1"/>
              <a:t>등록＇버튼을</a:t>
            </a:r>
            <a:r>
              <a:rPr lang="ko-KR" altLang="en-US" sz="1000" dirty="0"/>
              <a:t>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00834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Bookmappoer.bookEnroll</a:t>
            </a:r>
            <a:r>
              <a:rPr lang="en-US" altLang="ko-KR" sz="1000" dirty="0"/>
              <a:t>()</a:t>
            </a:r>
            <a:r>
              <a:rPr lang="ko-KR" altLang="en-US" sz="1000" dirty="0"/>
              <a:t>을 실행하여 제품등록 실행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실행 후 </a:t>
            </a:r>
            <a:r>
              <a:rPr lang="en-US" altLang="ko-KR" sz="1000" dirty="0"/>
              <a:t>if</a:t>
            </a:r>
            <a:r>
              <a:rPr lang="ko-KR" altLang="en-US" sz="1000" dirty="0"/>
              <a:t>문 통해 전달받은 파라미터 </a:t>
            </a:r>
            <a:r>
              <a:rPr lang="en-US" altLang="ko-KR" sz="1000" dirty="0" err="1"/>
              <a:t>BookVO</a:t>
            </a:r>
            <a:r>
              <a:rPr lang="ko-KR" altLang="en-US" sz="1000" dirty="0"/>
              <a:t>에 담긴 </a:t>
            </a:r>
            <a:r>
              <a:rPr lang="en-US" altLang="ko-KR" sz="1000" dirty="0" err="1"/>
              <a:t>bCover</a:t>
            </a:r>
            <a:r>
              <a:rPr lang="ko-KR" altLang="en-US" sz="1000" dirty="0"/>
              <a:t>가 </a:t>
            </a:r>
            <a:r>
              <a:rPr lang="en-US" altLang="ko-KR" sz="1000" dirty="0"/>
              <a:t>null</a:t>
            </a:r>
            <a:r>
              <a:rPr lang="ko-KR" altLang="en-US" sz="1000" dirty="0"/>
              <a:t>일시 바로 </a:t>
            </a:r>
            <a:r>
              <a:rPr lang="en-US" altLang="ko-KR" sz="1000" dirty="0"/>
              <a:t>controller </a:t>
            </a:r>
            <a:r>
              <a:rPr lang="ko-KR" altLang="en-US" sz="1000" dirty="0"/>
              <a:t>반환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null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아닐시</a:t>
            </a:r>
            <a:r>
              <a:rPr lang="ko-KR" altLang="en-US" sz="1000" dirty="0"/>
              <a:t> 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BookVO</a:t>
            </a:r>
            <a:r>
              <a:rPr lang="ko-KR" altLang="en-US" sz="1000" dirty="0"/>
              <a:t>에 </a:t>
            </a:r>
            <a:r>
              <a:rPr lang="en-US" altLang="ko-KR" sz="1000" dirty="0" err="1"/>
              <a:t>bookmapper.bookEnroll</a:t>
            </a:r>
            <a:r>
              <a:rPr lang="en-US" altLang="ko-KR" sz="1000" dirty="0"/>
              <a:t>()</a:t>
            </a:r>
            <a:r>
              <a:rPr lang="ko-KR" altLang="en-US" sz="1000" dirty="0"/>
              <a:t>결과로 얻은 </a:t>
            </a:r>
            <a:r>
              <a:rPr lang="en-US" altLang="ko-KR" sz="1000" dirty="0" err="1"/>
              <a:t>productId</a:t>
            </a:r>
            <a:r>
              <a:rPr lang="ko-KR" altLang="en-US" sz="1000" dirty="0"/>
              <a:t>를 삽입 후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covermapper.coverEnroll</a:t>
            </a:r>
            <a:r>
              <a:rPr lang="en-US" altLang="ko-KR" sz="1000" dirty="0"/>
              <a:t>()</a:t>
            </a:r>
            <a:r>
              <a:rPr lang="ko-KR" altLang="en-US" sz="1000" dirty="0"/>
              <a:t>을 실행하여 업로드 이미지 정보를 데이터베이스에 등록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5034824" y="4322589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/mapper/BookMapper.java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5018027" y="4762125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5077048" y="5409748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/mapper/BookMapper.xml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5077048" y="5940569"/>
            <a:ext cx="126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bookEnroll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productId</a:t>
            </a:r>
            <a:r>
              <a:rPr lang="ko-KR" altLang="en-US" sz="800" dirty="0"/>
              <a:t> 컬럼을 </a:t>
            </a:r>
            <a:r>
              <a:rPr lang="en-US" altLang="ko-KR" sz="800" dirty="0" err="1"/>
              <a:t>selectKey</a:t>
            </a:r>
            <a:r>
              <a:rPr lang="en-US" altLang="ko-KR" sz="800" dirty="0"/>
              <a:t> </a:t>
            </a:r>
            <a:r>
              <a:rPr lang="ko-KR" altLang="en-US" sz="800" dirty="0"/>
              <a:t>통해 </a:t>
            </a:r>
            <a:r>
              <a:rPr lang="en-US" altLang="ko-KR" sz="800" dirty="0"/>
              <a:t>int</a:t>
            </a:r>
            <a:r>
              <a:rPr lang="ko-KR" altLang="en-US" sz="800" dirty="0"/>
              <a:t>로 정보 반환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303252" y="4603610"/>
            <a:ext cx="475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cxnSpLocks/>
          </p:cNvCxnSpPr>
          <p:nvPr/>
        </p:nvCxnSpPr>
        <p:spPr>
          <a:xfrm flipV="1">
            <a:off x="5652120" y="3894844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E211D9-968C-4FE6-B261-91E33D15CB0B}"/>
              </a:ext>
            </a:extLst>
          </p:cNvPr>
          <p:cNvSpPr txBox="1"/>
          <p:nvPr/>
        </p:nvSpPr>
        <p:spPr>
          <a:xfrm>
            <a:off x="394544" y="4203500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enrollPOST</a:t>
            </a:r>
            <a:r>
              <a:rPr lang="en-US" altLang="ko-KR" sz="1000" dirty="0"/>
              <a:t>() </a:t>
            </a:r>
            <a:r>
              <a:rPr lang="ko-KR" altLang="en-US" sz="1000" dirty="0"/>
              <a:t>수행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 err="1"/>
              <a:t>bookservice.bookEnroll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en-US" altLang="ko-KR" sz="1000" dirty="0" err="1"/>
              <a:t>BookVO</a:t>
            </a:r>
            <a:r>
              <a:rPr lang="ko-KR" altLang="en-US" sz="1000" dirty="0"/>
              <a:t> 매개변수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376566-5C36-47A1-8DE7-8967265349D9}"/>
              </a:ext>
            </a:extLst>
          </p:cNvPr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A8C72-807E-4719-AAD9-C36B847CA47A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A46E80B7-17A8-464F-AEA7-CF53A683B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상품등록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E6D5B615-AF3B-4C6A-AA86-E6CD90014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관리자페이지 왼쪽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네비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링크 중 상품등록을 눌러 상품페이지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진입 하여 작성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작성 후 하단 상품등록 버튼을 클릭하여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0B7BA60C-ADE5-4015-A228-DD1A7212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2132856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selectKey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0FC83-14CE-49D6-849A-1C74911345E0}"/>
              </a:ext>
            </a:extLst>
          </p:cNvPr>
          <p:cNvSpPr txBox="1"/>
          <p:nvPr/>
        </p:nvSpPr>
        <p:spPr>
          <a:xfrm>
            <a:off x="7152841" y="4322589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/mapper/CoverMapper.java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4B479-BE9F-4D18-995C-5EDBD6B116B2}"/>
              </a:ext>
            </a:extLst>
          </p:cNvPr>
          <p:cNvSpPr txBox="1"/>
          <p:nvPr/>
        </p:nvSpPr>
        <p:spPr>
          <a:xfrm>
            <a:off x="7136044" y="4762125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coverEnroll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2BF040-4633-4912-8F76-6BB31C6D5165}"/>
              </a:ext>
            </a:extLst>
          </p:cNvPr>
          <p:cNvSpPr txBox="1"/>
          <p:nvPr/>
        </p:nvSpPr>
        <p:spPr>
          <a:xfrm>
            <a:off x="7195065" y="5409748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/mapper/CoverMapper.xml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F428F-FCCB-43C2-BA76-B3DA345720B8}"/>
              </a:ext>
            </a:extLst>
          </p:cNvPr>
          <p:cNvSpPr txBox="1"/>
          <p:nvPr/>
        </p:nvSpPr>
        <p:spPr>
          <a:xfrm>
            <a:off x="7195065" y="5940569"/>
            <a:ext cx="12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coverEnroll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6129C2-0000-453D-BFA6-E349BAACB64C}"/>
              </a:ext>
            </a:extLst>
          </p:cNvPr>
          <p:cNvCxnSpPr>
            <a:cxnSpLocks/>
          </p:cNvCxnSpPr>
          <p:nvPr/>
        </p:nvCxnSpPr>
        <p:spPr>
          <a:xfrm flipV="1">
            <a:off x="5652120" y="4995696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BA5EA2B-B46C-45A9-9ECA-B358E5E3C7D4}"/>
              </a:ext>
            </a:extLst>
          </p:cNvPr>
          <p:cNvCxnSpPr>
            <a:cxnSpLocks/>
          </p:cNvCxnSpPr>
          <p:nvPr/>
        </p:nvCxnSpPr>
        <p:spPr>
          <a:xfrm flipV="1">
            <a:off x="7740352" y="5008346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D3C83F-9BF3-4602-9530-71FA19F83EB3}"/>
              </a:ext>
            </a:extLst>
          </p:cNvPr>
          <p:cNvCxnSpPr>
            <a:cxnSpLocks/>
          </p:cNvCxnSpPr>
          <p:nvPr/>
        </p:nvCxnSpPr>
        <p:spPr>
          <a:xfrm flipV="1">
            <a:off x="7722444" y="3891233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9F225A-7885-4CE1-9F3B-F6A82D4900A9}"/>
              </a:ext>
            </a:extLst>
          </p:cNvPr>
          <p:cNvSpPr txBox="1"/>
          <p:nvPr/>
        </p:nvSpPr>
        <p:spPr>
          <a:xfrm>
            <a:off x="5219082" y="3884948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F479E1-282E-4A68-93DB-5867FA88B4DF}"/>
              </a:ext>
            </a:extLst>
          </p:cNvPr>
          <p:cNvSpPr txBox="1"/>
          <p:nvPr/>
        </p:nvSpPr>
        <p:spPr>
          <a:xfrm>
            <a:off x="7308306" y="3933056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99FFA5-9C76-4A65-A280-058621319FD2}"/>
              </a:ext>
            </a:extLst>
          </p:cNvPr>
          <p:cNvCxnSpPr>
            <a:cxnSpLocks/>
          </p:cNvCxnSpPr>
          <p:nvPr/>
        </p:nvCxnSpPr>
        <p:spPr>
          <a:xfrm>
            <a:off x="2298502" y="3450046"/>
            <a:ext cx="4750" cy="35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940E6CB-D7E5-41E4-A8F1-9AE7B18FF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08" y="1506167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61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 수정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목록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정보 상세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 버튼 통해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bookModify.jsp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진입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수정이 필요한 정보를 수정 후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 완료＇ 버튼을 누르면 해당기능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47878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bookModify.jsp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2795583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원하는 수정페이지 정보 수정 후 </a:t>
            </a:r>
            <a:r>
              <a:rPr lang="en-US" altLang="ko-KR" sz="1000" dirty="0"/>
              <a:t>‘</a:t>
            </a:r>
            <a:r>
              <a:rPr lang="ko-KR" altLang="en-US" sz="1000" dirty="0"/>
              <a:t>수정 완료＇ 버튼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60681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27100" y="566665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21951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541827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Bookmapper.bookModify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r>
              <a:rPr lang="en-US" altLang="ko-KR" sz="1000" dirty="0"/>
              <a:t>[</a:t>
            </a:r>
            <a:r>
              <a:rPr lang="ko-KR" altLang="en-US" sz="1000" dirty="0"/>
              <a:t>수정 </a:t>
            </a:r>
            <a:r>
              <a:rPr lang="en-US" altLang="ko-KR" sz="1000" dirty="0"/>
              <a:t>mapper]</a:t>
            </a:r>
          </a:p>
          <a:p>
            <a:r>
              <a:rPr lang="en-US" altLang="ko-KR" sz="1000" dirty="0"/>
              <a:t> If()</a:t>
            </a:r>
            <a:r>
              <a:rPr lang="ko-KR" altLang="en-US" sz="1000" dirty="0"/>
              <a:t>문 통해 새로운 </a:t>
            </a:r>
            <a:r>
              <a:rPr lang="ko-KR" altLang="en-US" sz="1000" dirty="0" err="1"/>
              <a:t>업로드된</a:t>
            </a:r>
            <a:r>
              <a:rPr lang="ko-KR" altLang="en-US" sz="1000" dirty="0"/>
              <a:t> 이미지 판단 후 있다면 </a:t>
            </a:r>
            <a:r>
              <a:rPr lang="en-US" altLang="ko-KR" sz="1000" dirty="0" err="1"/>
              <a:t>CoverMapper.coverEnroll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업로드 이미지 정보 등록 </a:t>
            </a:r>
            <a:r>
              <a:rPr lang="en-US" altLang="ko-KR" sz="1000" dirty="0"/>
              <a:t>mapper]</a:t>
            </a:r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3041804"/>
            <a:ext cx="0" cy="4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360776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3831903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363535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3915468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Bookservice.bookModify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A8E6C-876A-4FBF-94DE-86093EBA4FB2}"/>
              </a:ext>
            </a:extLst>
          </p:cNvPr>
          <p:cNvSpPr txBox="1"/>
          <p:nvPr/>
        </p:nvSpPr>
        <p:spPr>
          <a:xfrm>
            <a:off x="5034824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/mapper/BookMapper.java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E683C5-F80B-4140-BE8D-DCAE882EA887}"/>
              </a:ext>
            </a:extLst>
          </p:cNvPr>
          <p:cNvSpPr txBox="1"/>
          <p:nvPr/>
        </p:nvSpPr>
        <p:spPr>
          <a:xfrm>
            <a:off x="5018027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bookModify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A70396-65B2-4DDB-97E8-2522C10E3152}"/>
              </a:ext>
            </a:extLst>
          </p:cNvPr>
          <p:cNvSpPr txBox="1"/>
          <p:nvPr/>
        </p:nvSpPr>
        <p:spPr>
          <a:xfrm>
            <a:off x="5077048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/mapper/BookMapper.xml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751580-83F8-4B39-B600-79DC55E5F7B0}"/>
              </a:ext>
            </a:extLst>
          </p:cNvPr>
          <p:cNvSpPr txBox="1"/>
          <p:nvPr/>
        </p:nvSpPr>
        <p:spPr>
          <a:xfrm>
            <a:off x="5077048" y="5436513"/>
            <a:ext cx="126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bookModify</a:t>
            </a:r>
            <a:r>
              <a:rPr lang="en-US" altLang="ko-KR" sz="800" dirty="0"/>
              <a:t>” </a:t>
            </a:r>
            <a:r>
              <a:rPr lang="ko-KR" altLang="en-US" sz="800" dirty="0"/>
              <a:t>실행</a:t>
            </a:r>
            <a:endParaRPr lang="en-US" altLang="ko-KR" sz="8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3BC176F-5AFD-4545-9352-3F32F5A76771}"/>
              </a:ext>
            </a:extLst>
          </p:cNvPr>
          <p:cNvCxnSpPr>
            <a:cxnSpLocks/>
          </p:cNvCxnSpPr>
          <p:nvPr/>
        </p:nvCxnSpPr>
        <p:spPr>
          <a:xfrm flipV="1">
            <a:off x="5652120" y="3390788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08CA68-5ED6-4BD2-8E99-C42CB73D9AE3}"/>
              </a:ext>
            </a:extLst>
          </p:cNvPr>
          <p:cNvSpPr txBox="1"/>
          <p:nvPr/>
        </p:nvSpPr>
        <p:spPr>
          <a:xfrm>
            <a:off x="7152841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/mapper/CoverMapper.java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6DA01C-B767-4DAC-979F-67136D39DE7E}"/>
              </a:ext>
            </a:extLst>
          </p:cNvPr>
          <p:cNvSpPr txBox="1"/>
          <p:nvPr/>
        </p:nvSpPr>
        <p:spPr>
          <a:xfrm>
            <a:off x="7136044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coverEnroll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981FDF-0CA9-494A-AF6B-F2936B2BBD5B}"/>
              </a:ext>
            </a:extLst>
          </p:cNvPr>
          <p:cNvSpPr txBox="1"/>
          <p:nvPr/>
        </p:nvSpPr>
        <p:spPr>
          <a:xfrm>
            <a:off x="7195065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/mapper/CoverMapper.xml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FBB261-312D-47AD-9DF5-313752889320}"/>
              </a:ext>
            </a:extLst>
          </p:cNvPr>
          <p:cNvSpPr txBox="1"/>
          <p:nvPr/>
        </p:nvSpPr>
        <p:spPr>
          <a:xfrm>
            <a:off x="7195065" y="5436513"/>
            <a:ext cx="12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coverEnroll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BC5648-6BA2-42D1-88C4-12B921F39A1F}"/>
              </a:ext>
            </a:extLst>
          </p:cNvPr>
          <p:cNvCxnSpPr>
            <a:cxnSpLocks/>
          </p:cNvCxnSpPr>
          <p:nvPr/>
        </p:nvCxnSpPr>
        <p:spPr>
          <a:xfrm flipV="1">
            <a:off x="5652120" y="449164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1EBC276-5489-4B35-A952-5BC27254CCD8}"/>
              </a:ext>
            </a:extLst>
          </p:cNvPr>
          <p:cNvCxnSpPr>
            <a:cxnSpLocks/>
          </p:cNvCxnSpPr>
          <p:nvPr/>
        </p:nvCxnSpPr>
        <p:spPr>
          <a:xfrm flipV="1">
            <a:off x="7740352" y="450429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25D4EA9-4F6C-4B0C-B041-B8521BBEB1F4}"/>
              </a:ext>
            </a:extLst>
          </p:cNvPr>
          <p:cNvCxnSpPr>
            <a:cxnSpLocks/>
          </p:cNvCxnSpPr>
          <p:nvPr/>
        </p:nvCxnSpPr>
        <p:spPr>
          <a:xfrm flipV="1">
            <a:off x="7722444" y="3387177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AA6F42-26EE-4519-B2C0-F68AEDBF85AE}"/>
              </a:ext>
            </a:extLst>
          </p:cNvPr>
          <p:cNvSpPr txBox="1"/>
          <p:nvPr/>
        </p:nvSpPr>
        <p:spPr>
          <a:xfrm>
            <a:off x="5219082" y="3380892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30B5BF-94FF-4145-A42C-CE6FD8E5C030}"/>
              </a:ext>
            </a:extLst>
          </p:cNvPr>
          <p:cNvSpPr txBox="1"/>
          <p:nvPr/>
        </p:nvSpPr>
        <p:spPr>
          <a:xfrm>
            <a:off x="7308306" y="3429000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8D01BDE3-FE0B-4F25-8354-2A9A3B9D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189045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Transactional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적용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6A75CC-20D5-40BB-8706-2521ADABAB1E}"/>
              </a:ext>
            </a:extLst>
          </p:cNvPr>
          <p:cNvCxnSpPr>
            <a:cxnSpLocks/>
          </p:cNvCxnSpPr>
          <p:nvPr/>
        </p:nvCxnSpPr>
        <p:spPr>
          <a:xfrm>
            <a:off x="2267744" y="4821495"/>
            <a:ext cx="0" cy="45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ED4B611D-6E67-473A-8FAC-5DFC0B18A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419" y="1438659"/>
            <a:ext cx="1149569" cy="6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515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4.3.1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기존 업로드 이미지 삭제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수정페이지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bookModify.jsp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하단에 있는 기존 이미지에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‘x’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클릭 시 해당 업로드물 삭제 기능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Resources/admin/bookModify.js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$(".</a:t>
            </a:r>
            <a:r>
              <a:rPr lang="en-US" altLang="ko-KR" sz="1000" dirty="0" err="1"/>
              <a:t>uploadResult</a:t>
            </a:r>
            <a:r>
              <a:rPr lang="en-US" altLang="ko-KR" sz="1000" dirty="0"/>
              <a:t>").on("click", "button", function(e) </a:t>
            </a:r>
            <a:r>
              <a:rPr lang="ko-KR" altLang="en-US" sz="1000" dirty="0"/>
              <a:t>통해 </a:t>
            </a:r>
            <a:r>
              <a:rPr lang="en-US" altLang="ko-KR" sz="1000" dirty="0"/>
              <a:t>ajax</a:t>
            </a:r>
            <a:r>
              <a:rPr lang="ko-KR" altLang="en-US" sz="1000" dirty="0"/>
              <a:t>문 실행</a:t>
            </a:r>
            <a:r>
              <a:rPr lang="en-US" altLang="ko-KR" sz="1000" dirty="0"/>
              <a:t>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“</a:t>
            </a:r>
            <a:r>
              <a:rPr lang="en-US" altLang="ko-KR" sz="1000" dirty="0" err="1"/>
              <a:t>modifyDeleteFile</a:t>
            </a:r>
            <a:r>
              <a:rPr lang="en-US" altLang="ko-KR" sz="1000" dirty="0"/>
              <a:t>”)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controller </a:t>
            </a:r>
            <a:r>
              <a:rPr lang="ko-KR" altLang="en-US" sz="1000" dirty="0"/>
              <a:t>반환 성공 시 해당 수정페이지 이미지 삭제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38919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/mapper/CoverMapper.java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coverDelete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/mapper/coverMapper.xml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coverDelete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186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40737" y="4509120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D12C3CA-1739-4FE4-9418-F1CB06AA6193}"/>
              </a:ext>
            </a:extLst>
          </p:cNvPr>
          <p:cNvCxnSpPr>
            <a:cxnSpLocks/>
          </p:cNvCxnSpPr>
          <p:nvPr/>
        </p:nvCxnSpPr>
        <p:spPr>
          <a:xfrm>
            <a:off x="6768740" y="4379759"/>
            <a:ext cx="0" cy="54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697849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bookservice.modifyDeleteFile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업로드된</a:t>
            </a:r>
            <a:r>
              <a:rPr lang="ko-KR" altLang="en-US" sz="1000" dirty="0"/>
              <a:t> 이미지</a:t>
            </a:r>
            <a:r>
              <a:rPr lang="en-US" altLang="ko-KR" sz="1000" dirty="0"/>
              <a:t>, </a:t>
            </a:r>
            <a:r>
              <a:rPr lang="ko-KR" altLang="en-US" sz="1000" dirty="0"/>
              <a:t>썸네일 이미지 삭제 실행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004623-EE48-45DE-80B8-D835253B9DB0}"/>
              </a:ext>
            </a:extLst>
          </p:cNvPr>
          <p:cNvCxnSpPr>
            <a:cxnSpLocks/>
          </p:cNvCxnSpPr>
          <p:nvPr/>
        </p:nvCxnSpPr>
        <p:spPr>
          <a:xfrm>
            <a:off x="2339752" y="3789040"/>
            <a:ext cx="0" cy="465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21B137D-680D-4A78-A8EE-8469DF008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17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558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4.4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 삭제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bookDetail.jsp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‘</a:t>
            </a:r>
            <a:r>
              <a:rPr lang="ko-KR" altLang="en-US" sz="1000" dirty="0"/>
              <a:t>삭제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 클릭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89484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76207-02B4-43FC-9BBE-2F2BED690C0D}"/>
              </a:ext>
            </a:extLst>
          </p:cNvPr>
          <p:cNvSpPr txBox="1"/>
          <p:nvPr/>
        </p:nvSpPr>
        <p:spPr>
          <a:xfrm>
            <a:off x="394544" y="508518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Views/admin/main.jsp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Bookmapper.bookDel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제품 정보 삭제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Covermapper.deleteAll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이미지 데이터베이스 삭제</a:t>
            </a:r>
            <a:r>
              <a:rPr lang="en-US" altLang="ko-KR" sz="1000" dirty="0"/>
              <a:t>]</a:t>
            </a:r>
          </a:p>
          <a:p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3329836"/>
            <a:ext cx="0" cy="5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2AA960-79E5-4E7D-B483-3A42958EED74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303252" y="4449721"/>
            <a:ext cx="0" cy="56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/>
          <p:nvPr/>
        </p:nvCxnSpPr>
        <p:spPr>
          <a:xfrm>
            <a:off x="4499992" y="2648808"/>
            <a:ext cx="0" cy="147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119935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20350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Bookservice.bookDel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78F409A-1FEA-43A8-8107-14375951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목록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정보 상세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=&gt;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 버튼 통해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0B43AF78-AB94-489F-8780-68F01D188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189045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Transactional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적용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64357B-62B8-44E9-9F6E-9EF82FE2E95A}"/>
              </a:ext>
            </a:extLst>
          </p:cNvPr>
          <p:cNvSpPr txBox="1"/>
          <p:nvPr/>
        </p:nvSpPr>
        <p:spPr>
          <a:xfrm>
            <a:off x="5034824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/mapper/BookMapper.java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798806-9095-4226-8173-5B7E599A5E1E}"/>
              </a:ext>
            </a:extLst>
          </p:cNvPr>
          <p:cNvSpPr txBox="1"/>
          <p:nvPr/>
        </p:nvSpPr>
        <p:spPr>
          <a:xfrm>
            <a:off x="5018027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bookDel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D6119-6376-4BBF-A208-C5223B3B5FAD}"/>
              </a:ext>
            </a:extLst>
          </p:cNvPr>
          <p:cNvSpPr txBox="1"/>
          <p:nvPr/>
        </p:nvSpPr>
        <p:spPr>
          <a:xfrm>
            <a:off x="5077048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/mapper/BookMapper.xml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4CDD3-DBFF-430E-8988-C79746A42DD3}"/>
              </a:ext>
            </a:extLst>
          </p:cNvPr>
          <p:cNvSpPr txBox="1"/>
          <p:nvPr/>
        </p:nvSpPr>
        <p:spPr>
          <a:xfrm>
            <a:off x="5077048" y="5436513"/>
            <a:ext cx="126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bookDel</a:t>
            </a:r>
            <a:r>
              <a:rPr lang="en-US" altLang="ko-KR" sz="800" dirty="0"/>
              <a:t>” </a:t>
            </a:r>
            <a:r>
              <a:rPr lang="ko-KR" altLang="en-US" sz="800" dirty="0"/>
              <a:t>실행</a:t>
            </a:r>
            <a:endParaRPr lang="en-US" altLang="ko-KR" sz="8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4F35AC5-FB4E-4B38-8F18-AB919B3306F9}"/>
              </a:ext>
            </a:extLst>
          </p:cNvPr>
          <p:cNvCxnSpPr>
            <a:cxnSpLocks/>
          </p:cNvCxnSpPr>
          <p:nvPr/>
        </p:nvCxnSpPr>
        <p:spPr>
          <a:xfrm flipV="1">
            <a:off x="5652120" y="3390788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90C582-CE15-4F42-9438-4D2D794A782E}"/>
              </a:ext>
            </a:extLst>
          </p:cNvPr>
          <p:cNvSpPr txBox="1"/>
          <p:nvPr/>
        </p:nvSpPr>
        <p:spPr>
          <a:xfrm>
            <a:off x="7152841" y="3818533"/>
            <a:ext cx="1265375" cy="400110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com/</a:t>
            </a:r>
            <a:r>
              <a:rPr lang="en-US" altLang="ko-KR" sz="1000" dirty="0" err="1">
                <a:solidFill>
                  <a:schemeClr val="bg1"/>
                </a:solidFill>
              </a:rPr>
              <a:t>sjb</a:t>
            </a:r>
            <a:r>
              <a:rPr lang="en-US" altLang="ko-KR" sz="1000" dirty="0">
                <a:solidFill>
                  <a:schemeClr val="bg1"/>
                </a:solidFill>
              </a:rPr>
              <a:t>/mapper/CoverMapper.java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E605E5-13F5-4F98-A5B9-8976746902B5}"/>
              </a:ext>
            </a:extLst>
          </p:cNvPr>
          <p:cNvSpPr txBox="1"/>
          <p:nvPr/>
        </p:nvSpPr>
        <p:spPr>
          <a:xfrm>
            <a:off x="7136044" y="4258069"/>
            <a:ext cx="1282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deleteAll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8AF59B-4799-488B-8053-49758B854B6A}"/>
              </a:ext>
            </a:extLst>
          </p:cNvPr>
          <p:cNvSpPr txBox="1"/>
          <p:nvPr/>
        </p:nvSpPr>
        <p:spPr>
          <a:xfrm>
            <a:off x="7195065" y="4905692"/>
            <a:ext cx="1223144" cy="507831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Resources/com/</a:t>
            </a:r>
            <a:r>
              <a:rPr lang="en-US" altLang="ko-KR" sz="900" dirty="0" err="1">
                <a:solidFill>
                  <a:schemeClr val="bg1"/>
                </a:solidFill>
              </a:rPr>
              <a:t>sjb</a:t>
            </a:r>
            <a:r>
              <a:rPr lang="en-US" altLang="ko-KR" sz="900" dirty="0">
                <a:solidFill>
                  <a:schemeClr val="bg1"/>
                </a:solidFill>
              </a:rPr>
              <a:t>/mapper/CoverMapper.xml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A182E2-3079-4840-9973-3EC31041E26C}"/>
              </a:ext>
            </a:extLst>
          </p:cNvPr>
          <p:cNvSpPr txBox="1"/>
          <p:nvPr/>
        </p:nvSpPr>
        <p:spPr>
          <a:xfrm>
            <a:off x="7195065" y="5436513"/>
            <a:ext cx="12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Id=“</a:t>
            </a:r>
            <a:r>
              <a:rPr lang="en-US" altLang="ko-KR" sz="800" dirty="0" err="1"/>
              <a:t>deleteAll</a:t>
            </a:r>
            <a:r>
              <a:rPr lang="en-US" altLang="ko-KR" sz="800" dirty="0"/>
              <a:t>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48F6FC-18DC-4902-ADBD-C903EB17415C}"/>
              </a:ext>
            </a:extLst>
          </p:cNvPr>
          <p:cNvCxnSpPr>
            <a:cxnSpLocks/>
          </p:cNvCxnSpPr>
          <p:nvPr/>
        </p:nvCxnSpPr>
        <p:spPr>
          <a:xfrm flipV="1">
            <a:off x="5652120" y="449164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4EBFF12-3731-4DF0-9DBB-13153DAA62BE}"/>
              </a:ext>
            </a:extLst>
          </p:cNvPr>
          <p:cNvCxnSpPr>
            <a:cxnSpLocks/>
          </p:cNvCxnSpPr>
          <p:nvPr/>
        </p:nvCxnSpPr>
        <p:spPr>
          <a:xfrm flipV="1">
            <a:off x="7740352" y="4504290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BB0D54-528F-4C93-9E25-8B8842C67C18}"/>
              </a:ext>
            </a:extLst>
          </p:cNvPr>
          <p:cNvCxnSpPr>
            <a:cxnSpLocks/>
          </p:cNvCxnSpPr>
          <p:nvPr/>
        </p:nvCxnSpPr>
        <p:spPr>
          <a:xfrm flipV="1">
            <a:off x="7722444" y="3387177"/>
            <a:ext cx="0" cy="32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727291-43A1-4FCA-9A15-04FFF1C32139}"/>
              </a:ext>
            </a:extLst>
          </p:cNvPr>
          <p:cNvSpPr txBox="1"/>
          <p:nvPr/>
        </p:nvSpPr>
        <p:spPr>
          <a:xfrm>
            <a:off x="5219082" y="3380892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EB9332-19EB-4240-BCEE-659E248B10C0}"/>
              </a:ext>
            </a:extLst>
          </p:cNvPr>
          <p:cNvSpPr txBox="1"/>
          <p:nvPr/>
        </p:nvSpPr>
        <p:spPr>
          <a:xfrm>
            <a:off x="7308306" y="3429000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2D1198-90C3-41DA-B57C-CEECB30B4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08" y="1488475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9214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4.5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작가 선택 </a:t>
            </a:r>
            <a:r>
              <a:rPr lang="ko-KR" altLang="en-US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팝업창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상품 등록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상품 등록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작가 정보 삽입을 위해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작가선택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누르면 팝업창이 뜬다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뜬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팝업차엥서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작가를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선택히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선택한 작가의 데이터가 상품등록 페이지로 넘어간다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bookEnroll.jsp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버튼을 클릭하여 </a:t>
            </a:r>
            <a:r>
              <a:rPr lang="en-US" altLang="ko-KR" sz="1000" dirty="0" err="1"/>
              <a:t>author_search</a:t>
            </a:r>
            <a:r>
              <a:rPr lang="en-US" altLang="ko-KR" sz="1000" dirty="0"/>
              <a:t>()</a:t>
            </a:r>
            <a:r>
              <a:rPr lang="ko-KR" altLang="en-US" sz="1000" dirty="0"/>
              <a:t>함수</a:t>
            </a:r>
            <a:r>
              <a:rPr lang="en-US" altLang="ko-KR" sz="1000" dirty="0"/>
              <a:t>[bookEnroll.js]</a:t>
            </a:r>
            <a:r>
              <a:rPr lang="ko-KR" altLang="en-US" sz="1000" dirty="0"/>
              <a:t>을 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369063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54490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authorListPaging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authorCount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  <a:p>
            <a:r>
              <a:rPr lang="en-US" altLang="ko-KR" sz="1000" dirty="0" err="1"/>
              <a:t>authorListPaging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authorCount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authorListPaging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121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40737" y="3861048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768740" y="3254600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3999294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Bookservice.authorCount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작가 전체 인원수 얻는다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활용하여 </a:t>
            </a:r>
            <a:r>
              <a:rPr lang="en-US" altLang="ko-KR" sz="1000" dirty="0" err="1"/>
              <a:t>bookservice.authorListPaging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후 </a:t>
            </a:r>
            <a:r>
              <a:rPr lang="en-US" altLang="ko-KR" sz="1000" dirty="0"/>
              <a:t>Model</a:t>
            </a:r>
            <a:r>
              <a:rPr lang="ko-KR" altLang="en-US" sz="1000" dirty="0"/>
              <a:t>의 </a:t>
            </a:r>
            <a:r>
              <a:rPr lang="en-US" altLang="ko-KR" sz="1000" dirty="0"/>
              <a:t>“list” </a:t>
            </a:r>
            <a:r>
              <a:rPr lang="ko-KR" altLang="en-US" sz="1000" dirty="0"/>
              <a:t>담고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데이터 </a:t>
            </a:r>
            <a:r>
              <a:rPr lang="en-US" altLang="ko-KR" sz="1000" dirty="0" err="1"/>
              <a:t>pv</a:t>
            </a:r>
            <a:r>
              <a:rPr lang="ko-KR" altLang="en-US" sz="1000" dirty="0"/>
              <a:t>를 </a:t>
            </a:r>
            <a:r>
              <a:rPr lang="en-US" altLang="ko-KR" sz="1000" dirty="0"/>
              <a:t>Model</a:t>
            </a:r>
            <a:r>
              <a:rPr lang="ko-KR" altLang="en-US" sz="1000" dirty="0"/>
              <a:t>의 </a:t>
            </a:r>
            <a:r>
              <a:rPr lang="en-US" altLang="ko-KR" sz="1000" dirty="0"/>
              <a:t>“page”</a:t>
            </a:r>
            <a:r>
              <a:rPr lang="ko-KR" altLang="en-US" sz="1000" dirty="0"/>
              <a:t>에 담는다</a:t>
            </a:r>
            <a:r>
              <a:rPr lang="en-US" altLang="ko-KR" sz="10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286AE-994D-4BD8-8059-25B2732A429E}"/>
              </a:ext>
            </a:extLst>
          </p:cNvPr>
          <p:cNvSpPr txBox="1"/>
          <p:nvPr/>
        </p:nvSpPr>
        <p:spPr>
          <a:xfrm>
            <a:off x="394544" y="4720620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authorSearch.jsp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팝업창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8229E-3349-4B9B-8602-5EFBE08CA6A9}"/>
              </a:ext>
            </a:extLst>
          </p:cNvPr>
          <p:cNvSpPr txBox="1"/>
          <p:nvPr/>
        </p:nvSpPr>
        <p:spPr>
          <a:xfrm>
            <a:off x="394544" y="5029276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작가 목록이 </a:t>
            </a:r>
            <a:r>
              <a:rPr lang="ko-KR" altLang="en-US" sz="1000" dirty="0" err="1"/>
              <a:t>페이징</a:t>
            </a:r>
            <a:r>
              <a:rPr lang="ko-KR" altLang="en-US" sz="1000" dirty="0"/>
              <a:t> 된 화면에서 원하는 작가 이름을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r>
              <a:rPr lang="en-US" altLang="ko-KR" sz="1000" dirty="0"/>
              <a:t>$('#name${</a:t>
            </a:r>
            <a:r>
              <a:rPr lang="en-US" altLang="ko-KR" sz="1000" dirty="0" err="1"/>
              <a:t>i</a:t>
            </a:r>
            <a:r>
              <a:rPr lang="en-US" altLang="ko-KR" sz="1000" dirty="0"/>
              <a:t>}').on("click", function() </a:t>
            </a:r>
            <a:r>
              <a:rPr lang="ko-KR" altLang="en-US" sz="1000" dirty="0"/>
              <a:t>이 실행되어 클릭한 </a:t>
            </a:r>
            <a:r>
              <a:rPr lang="ko-KR" altLang="en-US" sz="1000" dirty="0" err="1"/>
              <a:t>작가아이디와</a:t>
            </a:r>
            <a:r>
              <a:rPr lang="ko-KR" altLang="en-US" sz="1000" dirty="0"/>
              <a:t> 작가이름 데이터가 작가 뷰로 반환한다</a:t>
            </a:r>
            <a:r>
              <a:rPr lang="en-US" altLang="ko-KR" sz="10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09B75E-1942-49A5-8BD4-EF5ADC9C45D3}"/>
              </a:ext>
            </a:extLst>
          </p:cNvPr>
          <p:cNvSpPr txBox="1"/>
          <p:nvPr/>
        </p:nvSpPr>
        <p:spPr>
          <a:xfrm>
            <a:off x="395536" y="580526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Views/admin/bookEnroll.jsp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01C8C-9608-4AA9-A123-182DACFE716B}"/>
              </a:ext>
            </a:extLst>
          </p:cNvPr>
          <p:cNvSpPr txBox="1"/>
          <p:nvPr/>
        </p:nvSpPr>
        <p:spPr>
          <a:xfrm>
            <a:off x="395536" y="6113920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 err="1"/>
              <a:t>반환받은</a:t>
            </a:r>
            <a:r>
              <a:rPr lang="ko-KR" altLang="en-US" sz="1000" dirty="0"/>
              <a:t> 정보가 해당 뷰에 뜬다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B3BA78-C866-45D7-AD54-75DBBE6D514E}"/>
              </a:ext>
            </a:extLst>
          </p:cNvPr>
          <p:cNvCxnSpPr>
            <a:cxnSpLocks/>
          </p:cNvCxnSpPr>
          <p:nvPr/>
        </p:nvCxnSpPr>
        <p:spPr>
          <a:xfrm>
            <a:off x="2286794" y="3385567"/>
            <a:ext cx="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3E5922-ADA7-437B-95CE-F9ED6C0E125D}"/>
              </a:ext>
            </a:extLst>
          </p:cNvPr>
          <p:cNvCxnSpPr>
            <a:cxnSpLocks/>
          </p:cNvCxnSpPr>
          <p:nvPr/>
        </p:nvCxnSpPr>
        <p:spPr>
          <a:xfrm>
            <a:off x="2267744" y="4484493"/>
            <a:ext cx="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94DECB-C83F-45C2-923D-36E41D313ACD}"/>
              </a:ext>
            </a:extLst>
          </p:cNvPr>
          <p:cNvCxnSpPr>
            <a:cxnSpLocks/>
          </p:cNvCxnSpPr>
          <p:nvPr/>
        </p:nvCxnSpPr>
        <p:spPr>
          <a:xfrm>
            <a:off x="2267744" y="5566525"/>
            <a:ext cx="0" cy="21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1B542D-FE6F-4C61-804E-5917FA9801BB}"/>
              </a:ext>
            </a:extLst>
          </p:cNvPr>
          <p:cNvCxnSpPr>
            <a:cxnSpLocks/>
          </p:cNvCxnSpPr>
          <p:nvPr/>
        </p:nvCxnSpPr>
        <p:spPr>
          <a:xfrm>
            <a:off x="6760521" y="4484493"/>
            <a:ext cx="0" cy="28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F99261C-2798-4A97-B02D-8D2E434C9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5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774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4.6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배송 출발 버튼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주문목록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orderList.jsp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잇는 각 상품 칸에 있는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출발＇버튼을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sjb_order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테이블에 있는 해당 제품의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orderState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컬럼의 값이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1(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배송출발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 변경된다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 출발＇ 버튼은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배송도착＇버튼으로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변경된다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Views/admin/</a:t>
            </a:r>
            <a:r>
              <a:rPr lang="en-US" altLang="ko-KR" sz="1400" dirty="0" err="1">
                <a:solidFill>
                  <a:schemeClr val="bg1"/>
                </a:solidFill>
              </a:rPr>
              <a:t>orderList.jsp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$('#ship_1${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}').on("click", function()</a:t>
            </a:r>
            <a:r>
              <a:rPr lang="ko-KR" altLang="en-US" sz="1000" dirty="0"/>
              <a:t>을 클릭하여 실행</a:t>
            </a:r>
            <a:r>
              <a:rPr lang="en-US" altLang="ko-KR" sz="1000" dirty="0"/>
              <a:t>, 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</a:t>
            </a:r>
            <a:r>
              <a:rPr lang="en-US" altLang="ko-KR" sz="1000" dirty="0" err="1"/>
              <a:t>shipStart</a:t>
            </a:r>
            <a:r>
              <a:rPr lang="en-US" altLang="ko-KR" sz="1000" dirty="0"/>
              <a:t>") </a:t>
            </a:r>
            <a:r>
              <a:rPr lang="ko-KR" altLang="en-US" sz="1000" dirty="0"/>
              <a:t>실행</a:t>
            </a:r>
            <a:r>
              <a:rPr lang="en-US" altLang="ko-KR" sz="1000" dirty="0"/>
              <a:t> 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반환값을</a:t>
            </a:r>
            <a:r>
              <a:rPr lang="ko-KR" altLang="en-US" sz="1000" dirty="0"/>
              <a:t> 결과로 주문상태가 변경된다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0883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157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40737" y="4221088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39704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shipStartPOST</a:t>
            </a:r>
            <a:r>
              <a:rPr lang="en-US" altLang="ko-KR" sz="1000" dirty="0"/>
              <a:t>()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 err="1"/>
              <a:t>bookservice.shipStart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관리자페이지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AAC8155-19AD-43C7-9A7E-6E950AF16B74}"/>
              </a:ext>
            </a:extLst>
          </p:cNvPr>
          <p:cNvCxnSpPr/>
          <p:nvPr/>
        </p:nvCxnSpPr>
        <p:spPr>
          <a:xfrm>
            <a:off x="2339752" y="3789040"/>
            <a:ext cx="0" cy="245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1FEC8D-A4A8-4E00-907F-949495CDAB2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918BB1-5C74-4762-BDD1-EB74B67E643B}"/>
              </a:ext>
            </a:extLst>
          </p:cNvPr>
          <p:cNvSpPr txBox="1"/>
          <p:nvPr/>
        </p:nvSpPr>
        <p:spPr>
          <a:xfrm>
            <a:off x="4860032" y="2854490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shipStart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796831-C9FD-4AF5-BCC2-EDBDC6308858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/mapper/BookMapper.java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E4A429-C426-452A-BB5F-BFC65B08B3F0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shipStart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41AD6E-945E-47C0-9767-40A852A403F4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/mapper/bookMapper.xml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E40BF8-521C-4C93-A7D3-5B033B3ECFC6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shipStart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CC83807-D3D4-48C1-AF1E-EDEB80FD708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768740" y="310071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926EC5-4794-444F-BD75-A6792BD71B19}"/>
              </a:ext>
            </a:extLst>
          </p:cNvPr>
          <p:cNvCxnSpPr>
            <a:cxnSpLocks/>
          </p:cNvCxnSpPr>
          <p:nvPr/>
        </p:nvCxnSpPr>
        <p:spPr>
          <a:xfrm>
            <a:off x="6804248" y="4365104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12F69A0-0F75-4A4B-A85F-18B171FF90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0849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5.1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업로드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제품등록페이지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  <a:p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제품등록페이지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파일 등록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input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태그 통해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2631852" y="2748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Resources/admin/bookEnroll.js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2628280" y="3065208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$("input[type='file']").change(function(e) </a:t>
            </a:r>
            <a:r>
              <a:rPr lang="ko-KR" altLang="en-US" sz="1000" dirty="0"/>
              <a:t>통해서 </a:t>
            </a:r>
            <a:r>
              <a:rPr lang="en-US" altLang="ko-KR" sz="1000" dirty="0"/>
              <a:t>ajax(url: '</a:t>
            </a:r>
            <a:r>
              <a:rPr lang="en-US" altLang="ko-KR" sz="1000" dirty="0" err="1"/>
              <a:t>uploadAjaxAction</a:t>
            </a:r>
            <a:r>
              <a:rPr lang="en-US" altLang="ko-KR" sz="1000" dirty="0"/>
              <a:t>’)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해당 </a:t>
            </a:r>
            <a:r>
              <a:rPr lang="en-US" altLang="ko-KR" sz="1000" dirty="0"/>
              <a:t>controller</a:t>
            </a:r>
            <a:r>
              <a:rPr lang="ko-KR" altLang="en-US" sz="1000" dirty="0"/>
              <a:t>을 실행 성공 시 해당 이미지 미리보기 </a:t>
            </a:r>
            <a:r>
              <a:rPr lang="en-US" altLang="ko-KR" sz="1000" dirty="0"/>
              <a:t>(function </a:t>
            </a:r>
            <a:r>
              <a:rPr lang="en-US" altLang="ko-KR" sz="1000" dirty="0" err="1"/>
              <a:t>showUploadedFile</a:t>
            </a:r>
            <a:r>
              <a:rPr lang="en-US" altLang="ko-KR" sz="1000" dirty="0"/>
              <a:t>) </a:t>
            </a:r>
            <a:r>
              <a:rPr lang="ko-KR" altLang="en-US" sz="1000" dirty="0"/>
              <a:t>함수 실행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2627784" y="4726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2627784" y="5035242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uploadajaxPost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uuid</a:t>
            </a:r>
            <a:r>
              <a:rPr lang="en-US" altLang="ko-KR" sz="1000" dirty="0"/>
              <a:t> </a:t>
            </a:r>
            <a:r>
              <a:rPr lang="ko-KR" altLang="en-US" sz="1000" dirty="0"/>
              <a:t>생성</a:t>
            </a:r>
            <a:r>
              <a:rPr lang="en-US" altLang="ko-KR" sz="1000" dirty="0"/>
              <a:t>, </a:t>
            </a:r>
            <a:r>
              <a:rPr lang="ko-KR" altLang="en-US" sz="1000" dirty="0"/>
              <a:t>원본 이미지와 썸네일 이미지</a:t>
            </a:r>
            <a:r>
              <a:rPr lang="en-US" altLang="ko-KR" sz="1000" dirty="0"/>
              <a:t>(“s_” + </a:t>
            </a:r>
            <a:r>
              <a:rPr lang="ko-KR" altLang="en-US" sz="1000" dirty="0"/>
              <a:t>파일 이름</a:t>
            </a:r>
            <a:r>
              <a:rPr lang="en-US" altLang="ko-KR" sz="1000" dirty="0"/>
              <a:t>)</a:t>
            </a:r>
            <a:r>
              <a:rPr lang="ko-KR" altLang="en-US" sz="1000" dirty="0"/>
              <a:t>를 지정경로에 저장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업로드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7DA516-C800-4A62-AA30-4BACF020354E}"/>
              </a:ext>
            </a:extLst>
          </p:cNvPr>
          <p:cNvCxnSpPr>
            <a:cxnSpLocks/>
          </p:cNvCxnSpPr>
          <p:nvPr/>
        </p:nvCxnSpPr>
        <p:spPr>
          <a:xfrm>
            <a:off x="4572992" y="4139600"/>
            <a:ext cx="0" cy="369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2E1C725B-1AE1-4595-82CA-64BD041E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189045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Thumnail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생성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라이브러리 추가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58B42-58E8-4B94-9B76-6041B66314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98" y="1618045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27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5.2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업로드 삭제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데이터베이스 등록 전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78F409A-1FEA-43A8-8107-14375951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 등록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(views/admin/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bookEnroll.jsp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업로드 후 업로드 된 미리보기 이미지 오른쪽 상단에 있는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‘x’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클릭하면 해당 업로드 이미지 삭제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450DA-407C-443F-841C-103694E92FE7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업로드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0D847-20FC-45BD-B51C-2DB5A0A50F94}"/>
              </a:ext>
            </a:extLst>
          </p:cNvPr>
          <p:cNvSpPr txBox="1"/>
          <p:nvPr/>
        </p:nvSpPr>
        <p:spPr>
          <a:xfrm>
            <a:off x="2631852" y="2748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Resources/admin/bookEnroll.js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7E061F-00FB-4F50-A3BC-2F3978853382}"/>
              </a:ext>
            </a:extLst>
          </p:cNvPr>
          <p:cNvSpPr txBox="1"/>
          <p:nvPr/>
        </p:nvSpPr>
        <p:spPr>
          <a:xfrm>
            <a:off x="2628280" y="3065208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$(".</a:t>
            </a:r>
            <a:r>
              <a:rPr lang="en-US" altLang="ko-KR" sz="1000" dirty="0" err="1"/>
              <a:t>uploadResult</a:t>
            </a:r>
            <a:r>
              <a:rPr lang="en-US" altLang="ko-KR" sz="1000" dirty="0"/>
              <a:t>").on("click", "button", function(e) </a:t>
            </a:r>
            <a:r>
              <a:rPr lang="ko-KR" altLang="en-US" sz="1000" dirty="0"/>
              <a:t>통해서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'</a:t>
            </a:r>
            <a:r>
              <a:rPr lang="en-US" altLang="ko-KR" sz="1000" dirty="0" err="1"/>
              <a:t>deleteFile</a:t>
            </a:r>
            <a:r>
              <a:rPr lang="en-US" altLang="ko-KR" sz="1000" dirty="0"/>
              <a:t>')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 </a:t>
            </a:r>
            <a:r>
              <a:rPr lang="ko-KR" altLang="en-US" sz="1000" dirty="0"/>
              <a:t>반환 성공 시 해당 이미지 삭제</a:t>
            </a:r>
            <a:endParaRPr lang="en-US" altLang="ko-KR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A25B61-C31B-436B-97A7-1CF77068D0A2}"/>
              </a:ext>
            </a:extLst>
          </p:cNvPr>
          <p:cNvSpPr txBox="1"/>
          <p:nvPr/>
        </p:nvSpPr>
        <p:spPr>
          <a:xfrm>
            <a:off x="2627784" y="4726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CD1224-86BB-469E-9CB9-CF8386678F0D}"/>
              </a:ext>
            </a:extLst>
          </p:cNvPr>
          <p:cNvSpPr txBox="1"/>
          <p:nvPr/>
        </p:nvSpPr>
        <p:spPr>
          <a:xfrm>
            <a:off x="2627784" y="503524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deleteFile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 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해당 이미지 </a:t>
            </a:r>
            <a:r>
              <a:rPr lang="en-US" altLang="ko-KR" sz="1000" dirty="0"/>
              <a:t>&amp; </a:t>
            </a:r>
            <a:r>
              <a:rPr lang="ko-KR" altLang="en-US" sz="1000" dirty="0"/>
              <a:t>썸네일 이미지 삭제</a:t>
            </a:r>
            <a:endParaRPr lang="en-US" altLang="ko-KR" sz="1000" dirty="0"/>
          </a:p>
          <a:p>
            <a:endParaRPr lang="en-US" altLang="ko-KR" sz="10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DFED6F-C2F7-427E-A27D-57CA7990746D}"/>
              </a:ext>
            </a:extLst>
          </p:cNvPr>
          <p:cNvCxnSpPr>
            <a:cxnSpLocks/>
          </p:cNvCxnSpPr>
          <p:nvPr/>
        </p:nvCxnSpPr>
        <p:spPr>
          <a:xfrm>
            <a:off x="4572992" y="4139600"/>
            <a:ext cx="0" cy="369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기본개발환경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BB2B15-0CB6-4962-9C73-0ECE3905139C}"/>
              </a:ext>
            </a:extLst>
          </p:cNvPr>
          <p:cNvSpPr txBox="1"/>
          <p:nvPr/>
        </p:nvSpPr>
        <p:spPr>
          <a:xfrm>
            <a:off x="539552" y="1628800"/>
            <a:ext cx="799288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Software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97906-123A-4F7F-90C4-0F6B976E2736}"/>
              </a:ext>
            </a:extLst>
          </p:cNvPr>
          <p:cNvSpPr txBox="1"/>
          <p:nvPr/>
        </p:nvSpPr>
        <p:spPr>
          <a:xfrm>
            <a:off x="539552" y="2152019"/>
            <a:ext cx="7992888" cy="828000"/>
          </a:xfrm>
          <a:prstGeom prst="rect">
            <a:avLst/>
          </a:prstGeom>
          <a:solidFill>
            <a:srgbClr val="E7EFF7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Eclipse Oxygen, PowerPoint, HTML5, CSS3,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(8.0.18), Tomcat 8.5, Spring framework(5.0.7), JAVA(1.8), Maven tool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C08F34-82E7-43A5-81B2-0950A3BA2ADE}"/>
              </a:ext>
            </a:extLst>
          </p:cNvPr>
          <p:cNvSpPr txBox="1"/>
          <p:nvPr/>
        </p:nvSpPr>
        <p:spPr>
          <a:xfrm>
            <a:off x="539552" y="3429000"/>
            <a:ext cx="367240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 Computer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38CC9A-7AA2-4C6E-9A74-62F4E17D7360}"/>
              </a:ext>
            </a:extLst>
          </p:cNvPr>
          <p:cNvSpPr txBox="1"/>
          <p:nvPr/>
        </p:nvSpPr>
        <p:spPr>
          <a:xfrm>
            <a:off x="539552" y="3952220"/>
            <a:ext cx="3672408" cy="1188000"/>
          </a:xfrm>
          <a:prstGeom prst="rect">
            <a:avLst/>
          </a:prstGeom>
          <a:solidFill>
            <a:srgbClr val="E5EFF9"/>
          </a:solidFill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   OS : Window10 64bit</a:t>
            </a:r>
          </a:p>
          <a:p>
            <a:r>
              <a:rPr lang="pt-BR" altLang="ko-KR" sz="1600" dirty="0"/>
              <a:t>   CPU :Intel(R) Core(TM) i7-9750H  </a:t>
            </a:r>
          </a:p>
          <a:p>
            <a:r>
              <a:rPr lang="pt-BR" altLang="ko-KR" sz="1600" dirty="0"/>
              <a:t>   RAM : 16GB</a:t>
            </a:r>
          </a:p>
          <a:p>
            <a:r>
              <a:rPr lang="pt-BR" altLang="ko-KR" sz="1600" dirty="0"/>
              <a:t>   SSD : 500GB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E3CB7E-D992-48BE-BBA8-2146FE818061}"/>
              </a:ext>
            </a:extLst>
          </p:cNvPr>
          <p:cNvSpPr txBox="1"/>
          <p:nvPr/>
        </p:nvSpPr>
        <p:spPr>
          <a:xfrm>
            <a:off x="4860032" y="3429000"/>
            <a:ext cx="3672408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Server Computer</a:t>
            </a:r>
            <a:endParaRPr lang="ko-KR" altLang="en-US" sz="2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1DDA42-3DBA-44B2-A3F9-3E854CB7EB90}"/>
              </a:ext>
            </a:extLst>
          </p:cNvPr>
          <p:cNvSpPr txBox="1"/>
          <p:nvPr/>
        </p:nvSpPr>
        <p:spPr>
          <a:xfrm>
            <a:off x="4860032" y="3952220"/>
            <a:ext cx="3672408" cy="1188000"/>
          </a:xfrm>
          <a:prstGeom prst="rect">
            <a:avLst/>
          </a:prstGeom>
          <a:solidFill>
            <a:srgbClr val="E7EFF7"/>
          </a:solidFill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   OS : Window10 64bit</a:t>
            </a:r>
          </a:p>
          <a:p>
            <a:r>
              <a:rPr lang="pt-BR" altLang="ko-KR" sz="1600" dirty="0"/>
              <a:t>   CPU :Intel(R) Core(TM) i7-9750H  </a:t>
            </a:r>
          </a:p>
          <a:p>
            <a:r>
              <a:rPr lang="pt-BR" altLang="ko-KR" sz="1600" dirty="0"/>
              <a:t>   RAM : 16GB</a:t>
            </a:r>
          </a:p>
          <a:p>
            <a:r>
              <a:rPr lang="pt-BR" altLang="ko-KR" sz="1600" dirty="0"/>
              <a:t>   SSD : 500GB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653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5.3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업로드 이미지 화면 띄우기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(ajax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활용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378F409A-1FEA-43A8-8107-14375951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이미지 띄울 해당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jsp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익명함수를 통해서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ajax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getJSON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실행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페이지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: 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/ 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purchase.jsp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9A393-F7B4-47FE-A687-551742521662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업로드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01DFC-C0C6-4ED2-8338-B98B9E824653}"/>
              </a:ext>
            </a:extLst>
          </p:cNvPr>
          <p:cNvSpPr txBox="1"/>
          <p:nvPr/>
        </p:nvSpPr>
        <p:spPr>
          <a:xfrm>
            <a:off x="399604" y="274840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이미지 띄울 해당 </a:t>
            </a:r>
            <a:r>
              <a:rPr lang="en-US" altLang="ko-KR" sz="1400" dirty="0" err="1">
                <a:solidFill>
                  <a:schemeClr val="bg1"/>
                </a:solidFill>
              </a:rPr>
              <a:t>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815E5-69E9-4F65-9FB2-BA38E1BBC1F2}"/>
              </a:ext>
            </a:extLst>
          </p:cNvPr>
          <p:cNvSpPr txBox="1"/>
          <p:nvPr/>
        </p:nvSpPr>
        <p:spPr>
          <a:xfrm>
            <a:off x="396032" y="3065208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$.</a:t>
            </a:r>
            <a:r>
              <a:rPr lang="en-US" altLang="ko-KR" sz="1000" dirty="0" err="1"/>
              <a:t>getJSON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getBcover</a:t>
            </a:r>
            <a:r>
              <a:rPr lang="en-US" altLang="ko-KR" sz="1000" dirty="0"/>
              <a:t>",{</a:t>
            </a:r>
            <a:r>
              <a:rPr lang="en-US" altLang="ko-KR" sz="1000" dirty="0" err="1"/>
              <a:t>productID:productID</a:t>
            </a:r>
            <a:r>
              <a:rPr lang="en-US" altLang="ko-KR" sz="1000" dirty="0"/>
              <a:t>}, function(</a:t>
            </a:r>
            <a:r>
              <a:rPr lang="en-US" altLang="ko-KR" sz="1000" dirty="0" err="1"/>
              <a:t>arr</a:t>
            </a:r>
            <a:r>
              <a:rPr lang="en-US" altLang="ko-KR" sz="1000" dirty="0"/>
              <a:t>) </a:t>
            </a:r>
            <a:r>
              <a:rPr lang="ko-KR" altLang="en-US" sz="1000" dirty="0"/>
              <a:t>를</a:t>
            </a:r>
            <a:r>
              <a:rPr lang="en-US" altLang="ko-KR" sz="1000" dirty="0"/>
              <a:t>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en-US" altLang="ko-KR" sz="1000" dirty="0" err="1"/>
              <a:t>productID</a:t>
            </a:r>
            <a:r>
              <a:rPr lang="ko-KR" altLang="en-US" sz="1000" dirty="0"/>
              <a:t>를 매개변수로 보냄</a:t>
            </a:r>
            <a:r>
              <a:rPr lang="en-US" altLang="ko-KR" sz="1000" dirty="0"/>
              <a:t>]</a:t>
            </a:r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controller </a:t>
            </a:r>
            <a:r>
              <a:rPr lang="ko-KR" altLang="en-US" sz="1000" dirty="0"/>
              <a:t>성공 시 반환 받은 데이터를 목표 태그에 이미지 삽입</a:t>
            </a:r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8E835-F102-4184-9C4A-C7F0C8CF1918}"/>
              </a:ext>
            </a:extLst>
          </p:cNvPr>
          <p:cNvSpPr txBox="1"/>
          <p:nvPr/>
        </p:nvSpPr>
        <p:spPr>
          <a:xfrm>
            <a:off x="395536" y="4726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/controller/AdminController.java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F1011B-7FA3-4182-9757-6990C73BE2DC}"/>
              </a:ext>
            </a:extLst>
          </p:cNvPr>
          <p:cNvSpPr txBox="1"/>
          <p:nvPr/>
        </p:nvSpPr>
        <p:spPr>
          <a:xfrm>
            <a:off x="395536" y="5035242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getBcover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ko-KR" altLang="en-US" sz="1000" dirty="0"/>
              <a:t>뷰에서 전달 받은 </a:t>
            </a:r>
            <a:r>
              <a:rPr lang="en-US" altLang="ko-KR" sz="1000" dirty="0" err="1"/>
              <a:t>productID</a:t>
            </a:r>
            <a:r>
              <a:rPr lang="ko-KR" altLang="en-US" sz="1000" dirty="0"/>
              <a:t>통해서 </a:t>
            </a:r>
            <a:r>
              <a:rPr lang="en-US" altLang="ko-KR" sz="1000" dirty="0" err="1"/>
              <a:t>bookservice.getBCover</a:t>
            </a:r>
            <a:r>
              <a:rPr lang="en-US" altLang="ko-KR" sz="1000" dirty="0"/>
              <a:t>() </a:t>
            </a:r>
            <a:r>
              <a:rPr lang="ko-KR" altLang="en-US" sz="1000" dirty="0"/>
              <a:t>실행하여 </a:t>
            </a:r>
            <a:r>
              <a:rPr lang="en-US" altLang="ko-KR" sz="1000" dirty="0" err="1"/>
              <a:t>BookCoverVO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 정보</a:t>
            </a:r>
            <a:r>
              <a:rPr lang="en-US" altLang="ko-KR" sz="1000" dirty="0"/>
              <a:t>)</a:t>
            </a:r>
            <a:r>
              <a:rPr lang="ko-KR" altLang="en-US" sz="1000" dirty="0"/>
              <a:t>를 얻고 뷰에 반환</a:t>
            </a:r>
            <a:endParaRPr lang="en-US" altLang="ko-KR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BE8768E-6B79-4E7A-B45E-04AC4D09D57C}"/>
              </a:ext>
            </a:extLst>
          </p:cNvPr>
          <p:cNvCxnSpPr>
            <a:cxnSpLocks/>
          </p:cNvCxnSpPr>
          <p:nvPr/>
        </p:nvCxnSpPr>
        <p:spPr>
          <a:xfrm>
            <a:off x="2340744" y="3996825"/>
            <a:ext cx="0" cy="512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82D4B22-BC94-425E-8761-199AF529B041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/service/BookService.java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65A78E-5E7E-409E-8BA5-AAF8854814D5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findByProductID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D23741-5549-4083-9A83-8694CDD356DA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/mapper/CoverMapper.java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36BA03-EEC4-4E97-91D2-493C19A1DBBD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findByProductID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AEC34A-B150-4110-A208-A1A51D723E2A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/mapper/coverMapper.xml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94CE9C-E923-4475-92C9-F5C2F2EA4446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findByProductID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F141264-9047-485A-822E-BA0265E069E4}"/>
              </a:ext>
            </a:extLst>
          </p:cNvPr>
          <p:cNvCxnSpPr>
            <a:cxnSpLocks/>
          </p:cNvCxnSpPr>
          <p:nvPr/>
        </p:nvCxnSpPr>
        <p:spPr>
          <a:xfrm>
            <a:off x="4528273" y="2648808"/>
            <a:ext cx="0" cy="22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4953E41-24A1-4FB8-A129-02578D950B0C}"/>
              </a:ext>
            </a:extLst>
          </p:cNvPr>
          <p:cNvCxnSpPr/>
          <p:nvPr/>
        </p:nvCxnSpPr>
        <p:spPr>
          <a:xfrm flipH="1">
            <a:off x="4240737" y="4869160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D90A6F-B9D6-4885-8BCE-720000AD9A83}"/>
              </a:ext>
            </a:extLst>
          </p:cNvPr>
          <p:cNvCxnSpPr/>
          <p:nvPr/>
        </p:nvCxnSpPr>
        <p:spPr>
          <a:xfrm>
            <a:off x="4528273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833BC5-3CED-4C6A-B6EB-C51CBDDE13FF}"/>
              </a:ext>
            </a:extLst>
          </p:cNvPr>
          <p:cNvCxnSpPr>
            <a:stCxn id="64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22BA9B-2A9E-49E1-8290-7973DCBDF301}"/>
              </a:ext>
            </a:extLst>
          </p:cNvPr>
          <p:cNvCxnSpPr/>
          <p:nvPr/>
        </p:nvCxnSpPr>
        <p:spPr>
          <a:xfrm>
            <a:off x="6732240" y="4365104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F781EB6-892C-4359-924C-581088449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0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장바구니 담기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로그인을 한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검색결과페이지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search.jsp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상세페지이지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있는 장바구니 담기 버튼을 클릭 시  회원의 장바구니에 해당 제품이 담긴다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search.jsp</a:t>
            </a:r>
            <a:r>
              <a:rPr lang="en-US" altLang="ko-KR" sz="1400" dirty="0">
                <a:solidFill>
                  <a:schemeClr val="bg1"/>
                </a:solidFill>
              </a:rPr>
              <a:t> , views/</a:t>
            </a:r>
            <a:r>
              <a:rPr lang="en-US" altLang="ko-KR" sz="1400" dirty="0" err="1">
                <a:solidFill>
                  <a:schemeClr val="bg1"/>
                </a:solidFill>
              </a:rPr>
              <a:t>deatail.jsp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수량을 선택하여 장바구니</a:t>
            </a:r>
            <a:r>
              <a:rPr lang="en-US" altLang="ko-KR" sz="1000" dirty="0"/>
              <a:t>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</a:t>
            </a:r>
            <a:r>
              <a:rPr lang="en-US" altLang="ko-KR" sz="1000" dirty="0" err="1"/>
              <a:t>addEnroll</a:t>
            </a:r>
            <a:r>
              <a:rPr lang="en-US" altLang="ko-KR" sz="1000" dirty="0"/>
              <a:t>")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카트 담기 성공</a:t>
            </a:r>
            <a:r>
              <a:rPr lang="en-US" altLang="ko-KR" sz="1000" dirty="0"/>
              <a:t>”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경고창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카트담기실패</a:t>
            </a:r>
            <a:r>
              <a:rPr lang="en-US" altLang="ko-KR" sz="1000" dirty="0"/>
              <a:t>”</a:t>
            </a:r>
            <a:r>
              <a:rPr lang="ko-KR" altLang="en-US" sz="1000" dirty="0"/>
              <a:t>가 뜬다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38919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cartenroll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/mapper/CartMapper.java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cartenroll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/mapper/cartMapper.xml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cartenroll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</p:cNvCxnSpPr>
          <p:nvPr/>
        </p:nvCxnSpPr>
        <p:spPr>
          <a:xfrm>
            <a:off x="2303748" y="3717032"/>
            <a:ext cx="0" cy="57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9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614284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697849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addCartPost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Session</a:t>
            </a:r>
            <a:r>
              <a:rPr lang="ko-KR" altLang="en-US" sz="1000" dirty="0"/>
              <a:t>을 호출 하여 로그인이 여부를 </a:t>
            </a:r>
            <a:r>
              <a:rPr lang="en-US" altLang="ko-KR" sz="1000" dirty="0"/>
              <a:t>if()</a:t>
            </a:r>
            <a:r>
              <a:rPr lang="ko-KR" altLang="en-US" sz="1000" dirty="0"/>
              <a:t>문을 통해 확인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안되었을시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flase</a:t>
            </a:r>
            <a:r>
              <a:rPr lang="en-US" altLang="ko-KR" sz="1000" dirty="0"/>
              <a:t>”</a:t>
            </a:r>
            <a:r>
              <a:rPr lang="ko-KR" altLang="en-US" sz="1000" dirty="0"/>
              <a:t>를 뷰에 반환</a:t>
            </a:r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되어있을시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cartservice.cartenroll</a:t>
            </a:r>
            <a:r>
              <a:rPr lang="en-US" altLang="ko-KR" sz="1000" dirty="0"/>
              <a:t>()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실행후</a:t>
            </a:r>
            <a:r>
              <a:rPr lang="ko-KR" altLang="en-US" sz="1000" dirty="0"/>
              <a:t> </a:t>
            </a:r>
            <a:r>
              <a:rPr lang="en-US" altLang="ko-KR" sz="1000" dirty="0"/>
              <a:t>“true“,</a:t>
            </a:r>
            <a:r>
              <a:rPr lang="ko-KR" altLang="en-US" sz="1000" dirty="0"/>
              <a:t>를 반환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0F54EC-B554-413E-BB67-AF7FD50BDA6F}"/>
              </a:ext>
            </a:extLst>
          </p:cNvPr>
          <p:cNvCxnSpPr/>
          <p:nvPr/>
        </p:nvCxnSpPr>
        <p:spPr>
          <a:xfrm>
            <a:off x="6804248" y="4347089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8A554148-BBCA-40AD-B952-6F132A476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828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076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6.2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수량변경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장바구니페이지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수량변경을 원하는 상품의 수량을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변경후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수량변경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클릭 하면 해당 기능이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cart.jsp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수량을 선택하여 </a:t>
            </a:r>
            <a:r>
              <a:rPr lang="en-US" altLang="ko-KR" sz="1000" dirty="0"/>
              <a:t>‘</a:t>
            </a:r>
            <a:r>
              <a:rPr lang="ko-KR" altLang="en-US" sz="1000" dirty="0"/>
              <a:t>수량변경</a:t>
            </a:r>
            <a:r>
              <a:rPr lang="en-US" altLang="ko-KR" sz="1000" dirty="0"/>
              <a:t>’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stockChange</a:t>
            </a:r>
            <a:r>
              <a:rPr lang="ko-KR" altLang="en-US" sz="1000" dirty="0"/>
              <a:t>＂</a:t>
            </a:r>
            <a:r>
              <a:rPr lang="en-US" altLang="ko-KR" sz="1000" dirty="0"/>
              <a:t>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cart.jsp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리다이렉트</a:t>
            </a:r>
            <a:r>
              <a:rPr lang="ko-KR" altLang="en-US" sz="1000" dirty="0"/>
              <a:t>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변경실패</a:t>
            </a:r>
            <a:r>
              <a:rPr lang="en-US" altLang="ko-KR" sz="1000" dirty="0"/>
              <a:t>”</a:t>
            </a:r>
            <a:r>
              <a:rPr lang="ko-KR" altLang="en-US" sz="1000" dirty="0"/>
              <a:t> 경고창이 뜬다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389193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stockChange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/mapper/CartMapper.java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stockChange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/mapper/cartMapper.xml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stockChange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0E32EB-B323-442C-981B-91B683F5111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03748" y="3791501"/>
            <a:ext cx="0" cy="57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9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614284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D12C3CA-1739-4FE4-9418-F1CB06AA6193}"/>
              </a:ext>
            </a:extLst>
          </p:cNvPr>
          <p:cNvCxnSpPr>
            <a:cxnSpLocks/>
          </p:cNvCxnSpPr>
          <p:nvPr/>
        </p:nvCxnSpPr>
        <p:spPr>
          <a:xfrm>
            <a:off x="6768740" y="4379759"/>
            <a:ext cx="0" cy="545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4697849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stockChange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Session</a:t>
            </a:r>
            <a:r>
              <a:rPr lang="ko-KR" altLang="en-US" sz="1000" dirty="0"/>
              <a:t>을 호출 하여 로그인이 여부를 </a:t>
            </a:r>
            <a:r>
              <a:rPr lang="en-US" altLang="ko-KR" sz="1000" dirty="0"/>
              <a:t>if()</a:t>
            </a:r>
            <a:r>
              <a:rPr lang="ko-KR" altLang="en-US" sz="1000" dirty="0"/>
              <a:t>문을 통해 확인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안되었을시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flase</a:t>
            </a:r>
            <a:r>
              <a:rPr lang="en-US" altLang="ko-KR" sz="1000" dirty="0"/>
              <a:t>”</a:t>
            </a:r>
            <a:r>
              <a:rPr lang="ko-KR" altLang="en-US" sz="1000" dirty="0"/>
              <a:t>를 뷰에 반환</a:t>
            </a:r>
            <a:endParaRPr lang="en-US" altLang="ko-KR" sz="1000" dirty="0"/>
          </a:p>
          <a:p>
            <a:r>
              <a:rPr lang="ko-KR" altLang="en-US" sz="1000" dirty="0"/>
              <a:t>로그인 </a:t>
            </a:r>
            <a:r>
              <a:rPr lang="ko-KR" altLang="en-US" sz="1000" dirty="0" err="1"/>
              <a:t>되어있을시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cartservice.stockChange</a:t>
            </a:r>
            <a:r>
              <a:rPr lang="en-US" altLang="ko-KR" sz="1000" dirty="0"/>
              <a:t>()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실행후</a:t>
            </a:r>
            <a:r>
              <a:rPr lang="ko-KR" altLang="en-US" sz="1000" dirty="0"/>
              <a:t> </a:t>
            </a:r>
            <a:r>
              <a:rPr lang="en-US" altLang="ko-KR" sz="1000" dirty="0"/>
              <a:t>“true“,</a:t>
            </a:r>
            <a:r>
              <a:rPr lang="ko-KR" altLang="en-US" sz="1000" dirty="0"/>
              <a:t>를 반환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3F406E-47AA-4852-B387-E09F7A877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94" y="1519253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91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6.3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장바구니 삭제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장바구니 페이지</a:t>
            </a:r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)</a:t>
            </a: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수량변경을 원하는 상품의 수량을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변경후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수량변경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클릭 하면 해당 기능이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76681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cart.jsp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3083615"/>
            <a:ext cx="3817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한 개 삭제 </a:t>
            </a:r>
            <a:r>
              <a:rPr lang="en-US" altLang="ko-KR" sz="1000" dirty="0"/>
              <a:t>: </a:t>
            </a:r>
            <a:r>
              <a:rPr lang="ko-KR" altLang="en-US" sz="1000" dirty="0"/>
              <a:t>해당 칸 </a:t>
            </a:r>
            <a:r>
              <a:rPr lang="en-US" altLang="ko-KR" sz="1000" dirty="0"/>
              <a:t>‘</a:t>
            </a:r>
            <a:r>
              <a:rPr lang="ko-KR" altLang="en-US" sz="1000" dirty="0"/>
              <a:t>선택 </a:t>
            </a:r>
            <a:r>
              <a:rPr lang="ko-KR" altLang="en-US" sz="1000" dirty="0" err="1"/>
              <a:t>삭제＇클릭</a:t>
            </a:r>
            <a:endParaRPr lang="en-US" altLang="ko-KR" sz="1000" dirty="0"/>
          </a:p>
          <a:p>
            <a:r>
              <a:rPr lang="en-US" altLang="ko-KR" sz="1000" dirty="0"/>
              <a:t>2</a:t>
            </a:r>
            <a:r>
              <a:rPr lang="ko-KR" altLang="en-US" sz="1000" dirty="0"/>
              <a:t>개 이상 삭제 </a:t>
            </a:r>
            <a:r>
              <a:rPr lang="en-US" altLang="ko-KR" sz="1000" dirty="0"/>
              <a:t>: </a:t>
            </a:r>
            <a:r>
              <a:rPr lang="ko-KR" altLang="en-US" sz="1000" dirty="0"/>
              <a:t>해당 상품 체크 후 상단 </a:t>
            </a:r>
            <a:r>
              <a:rPr lang="en-US" altLang="ko-KR" sz="1000" dirty="0"/>
              <a:t>‘</a:t>
            </a:r>
            <a:r>
              <a:rPr lang="ko-KR" altLang="en-US" sz="1000" dirty="0"/>
              <a:t>전체삭제</a:t>
            </a:r>
            <a:r>
              <a:rPr lang="en-US" altLang="ko-KR" sz="1000" dirty="0"/>
              <a:t>’</a:t>
            </a:r>
            <a:r>
              <a:rPr lang="ko-KR" altLang="en-US" sz="1000" dirty="0"/>
              <a:t>클릭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버튼 </a:t>
            </a:r>
            <a:r>
              <a:rPr lang="ko-KR" altLang="en-US" sz="1000" dirty="0" err="1"/>
              <a:t>누를시</a:t>
            </a:r>
            <a:r>
              <a:rPr lang="ko-KR" altLang="en-US" sz="1000" dirty="0"/>
              <a:t> </a:t>
            </a:r>
            <a:r>
              <a:rPr lang="en-US" altLang="ko-KR" sz="1000" dirty="0"/>
              <a:t>ajax(</a:t>
            </a:r>
            <a:r>
              <a:rPr lang="en-US" altLang="ko-KR" sz="1000" dirty="0">
                <a:hlinkClick r:id="rId2" action="ppaction://hlinkfile"/>
              </a:rPr>
              <a:t>url:”deleteCart</a:t>
            </a:r>
            <a:r>
              <a:rPr lang="en-US" altLang="ko-KR" sz="1000" dirty="0"/>
              <a:t>”)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반환받고</a:t>
            </a:r>
            <a:r>
              <a:rPr lang="ko-KR" altLang="en-US" sz="1000" dirty="0"/>
              <a:t> 해당페이지 </a:t>
            </a:r>
            <a:r>
              <a:rPr lang="ko-KR" altLang="en-US" sz="1000" dirty="0" err="1"/>
              <a:t>리다이렉트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0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바나환받고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삭제 실패＂ 경고창이 뜬다</a:t>
            </a:r>
            <a:r>
              <a:rPr lang="en-US" altLang="ko-KR" sz="10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696969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cartDelete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67451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/mapper/CartMapper.java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3996825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cartDelete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/mapper/cartMapper.xml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cartDelete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227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922060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stCxn id="29" idx="2"/>
          </p:cNvCxnSpPr>
          <p:nvPr/>
        </p:nvCxnSpPr>
        <p:spPr>
          <a:xfrm>
            <a:off x="6768740" y="307608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4544" y="5005625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deleteCart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</a:t>
            </a:r>
            <a:r>
              <a:rPr lang="en-US" altLang="ko-KR" sz="1000" dirty="0"/>
              <a:t>[list</a:t>
            </a:r>
            <a:r>
              <a:rPr lang="ko-KR" altLang="en-US" sz="1000" dirty="0"/>
              <a:t>타입으로 삭제목록 데이터를 </a:t>
            </a:r>
            <a:r>
              <a:rPr lang="ko-KR" altLang="en-US" sz="1000" dirty="0" err="1"/>
              <a:t>받아옴</a:t>
            </a:r>
            <a:r>
              <a:rPr lang="en-US" altLang="ko-KR" sz="1000" dirty="0"/>
              <a:t>]</a:t>
            </a:r>
            <a:r>
              <a:rPr lang="ko-KR" altLang="en-US" sz="1000" dirty="0"/>
              <a:t> </a:t>
            </a:r>
            <a:r>
              <a:rPr lang="en-US" altLang="ko-KR" sz="1000" dirty="0"/>
              <a:t>=&gt;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Session</a:t>
            </a:r>
            <a:r>
              <a:rPr lang="ko-KR" altLang="en-US" sz="1000" dirty="0"/>
              <a:t>을 호출 하여 로그인이 여부를 </a:t>
            </a:r>
            <a:r>
              <a:rPr lang="en-US" altLang="ko-KR" sz="1000" dirty="0"/>
              <a:t>if()</a:t>
            </a:r>
            <a:r>
              <a:rPr lang="ko-KR" altLang="en-US" sz="1000" dirty="0"/>
              <a:t>문을 통해 확인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Cartservice.cartDelete</a:t>
            </a:r>
            <a:r>
              <a:rPr lang="en-US" altLang="ko-KR" sz="1000" dirty="0"/>
              <a:t>()</a:t>
            </a:r>
            <a:r>
              <a:rPr lang="ko-KR" altLang="en-US" sz="1000" dirty="0"/>
              <a:t>를 </a:t>
            </a:r>
            <a:r>
              <a:rPr lang="en-US" altLang="ko-KR" sz="1000" dirty="0"/>
              <a:t>for</a:t>
            </a:r>
            <a:r>
              <a:rPr lang="ko-KR" altLang="en-US" sz="1000" dirty="0"/>
              <a:t>문을 통해 반복 실행 하며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</a:t>
            </a:r>
            <a:r>
              <a:rPr lang="en-US" altLang="ko-KR" sz="1000" dirty="0"/>
              <a:t>“1” 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“0”</a:t>
            </a:r>
            <a:r>
              <a:rPr lang="ko-KR" altLang="en-US" sz="1000" dirty="0"/>
              <a:t>을 뷰에 반환한다</a:t>
            </a:r>
            <a:r>
              <a:rPr lang="en-US" altLang="ko-KR" sz="10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3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DA80CE-FF5F-4DD5-BC97-DC8205BED00A}"/>
              </a:ext>
            </a:extLst>
          </p:cNvPr>
          <p:cNvCxnSpPr/>
          <p:nvPr/>
        </p:nvCxnSpPr>
        <p:spPr>
          <a:xfrm>
            <a:off x="6804248" y="437005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A65395DF-8001-44E3-AC60-FF7882CE1D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94" y="1519253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435F4D-0B8F-47AD-B05B-0A08AFF109BF}"/>
              </a:ext>
            </a:extLst>
          </p:cNvPr>
          <p:cNvCxnSpPr>
            <a:cxnSpLocks/>
          </p:cNvCxnSpPr>
          <p:nvPr/>
        </p:nvCxnSpPr>
        <p:spPr>
          <a:xfrm>
            <a:off x="2339752" y="4243046"/>
            <a:ext cx="0" cy="389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3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6.4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구매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장바구니페이지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cart.jsp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또는 제품상세페이지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를 통해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구매페이지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(views/purchase/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preBuy.jsp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진입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해당페이지 우측에 최종확인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체크란에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치크를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한후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결제하기＇ 버튼을 클릭하면 해당기능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53889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Views/purchase/</a:t>
            </a:r>
            <a:r>
              <a:rPr lang="en-US" altLang="ko-KR" sz="1400" dirty="0" err="1">
                <a:solidFill>
                  <a:schemeClr val="bg1"/>
                </a:solidFill>
              </a:rPr>
              <a:t>preBuy.jsp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8612" y="362310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/controller/PurchaseController.java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/service/CartService.java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/>
              <a:t>buymapper.bookPurchase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(</a:t>
            </a:r>
            <a:r>
              <a:rPr lang="ko-KR" altLang="en-US" sz="1000" dirty="0"/>
              <a:t>주문정보 등록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buymapper.bookPurchaseDetail</a:t>
            </a:r>
            <a:r>
              <a:rPr lang="en-US" altLang="ko-KR" sz="1000" dirty="0"/>
              <a:t>() </a:t>
            </a:r>
            <a:r>
              <a:rPr lang="ko-KR" altLang="en-US" sz="1000" dirty="0"/>
              <a:t>을 </a:t>
            </a:r>
            <a:r>
              <a:rPr lang="en-US" altLang="ko-KR" sz="1000" dirty="0" err="1"/>
              <a:t>forEach</a:t>
            </a:r>
            <a:r>
              <a:rPr lang="ko-KR" altLang="en-US" sz="1000" dirty="0"/>
              <a:t>로 실행</a:t>
            </a:r>
            <a:endParaRPr lang="en-US" altLang="ko-KR" sz="1000" dirty="0"/>
          </a:p>
          <a:p>
            <a:r>
              <a:rPr lang="en-US" altLang="ko-KR" sz="1000" dirty="0"/>
              <a:t>    (</a:t>
            </a:r>
            <a:r>
              <a:rPr lang="ko-KR" altLang="en-US" sz="1000" dirty="0"/>
              <a:t>주문 상세 정보 등록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3"/>
            </a:pPr>
            <a:r>
              <a:rPr lang="en-US" altLang="ko-KR" sz="1000" dirty="0" err="1"/>
              <a:t>buymapper.cartDelete</a:t>
            </a:r>
            <a:r>
              <a:rPr lang="en-US" altLang="ko-KR" sz="1000" dirty="0"/>
              <a:t>)()</a:t>
            </a:r>
            <a:r>
              <a:rPr lang="ko-KR" altLang="en-US" sz="1000" dirty="0"/>
              <a:t>실행 </a:t>
            </a:r>
            <a:r>
              <a:rPr lang="en-US" altLang="ko-KR" sz="1000" dirty="0"/>
              <a:t>(</a:t>
            </a:r>
            <a:r>
              <a:rPr lang="ko-KR" altLang="en-US" sz="1000" dirty="0"/>
              <a:t>카트 등록 정보 삭제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3"/>
            </a:pPr>
            <a:r>
              <a:rPr lang="en-US" altLang="ko-KR" sz="1000" dirty="0" err="1"/>
              <a:t>buymapper.deductionMoney</a:t>
            </a:r>
            <a:r>
              <a:rPr lang="en-US" altLang="ko-KR" sz="1000" dirty="0"/>
              <a:t>()</a:t>
            </a:r>
            <a:r>
              <a:rPr lang="ko-KR" altLang="en-US" sz="1000" dirty="0"/>
              <a:t>실행 </a:t>
            </a:r>
            <a:r>
              <a:rPr lang="en-US" altLang="ko-KR" sz="1000" dirty="0"/>
              <a:t>(</a:t>
            </a:r>
            <a:r>
              <a:rPr lang="ko-KR" altLang="en-US" sz="1000" dirty="0"/>
              <a:t>제품 비용만큼 회원 돈</a:t>
            </a:r>
            <a:r>
              <a:rPr lang="en-US" altLang="ko-KR" sz="1000" dirty="0"/>
              <a:t>,</a:t>
            </a:r>
            <a:r>
              <a:rPr lang="ko-KR" altLang="en-US" sz="1000" dirty="0"/>
              <a:t>포인트 차감</a:t>
            </a:r>
            <a:r>
              <a:rPr lang="en-US" altLang="ko-KR" sz="1000" dirty="0"/>
              <a:t>)</a:t>
            </a:r>
          </a:p>
          <a:p>
            <a:pPr marL="228600" indent="-228600">
              <a:buAutoNum type="arabicPeriod" startAt="3"/>
            </a:pPr>
            <a:r>
              <a:rPr lang="en-US" altLang="ko-KR" sz="1000" dirty="0" err="1"/>
              <a:t>buymapper.deductionStock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</a:t>
            </a:r>
            <a:r>
              <a:rPr lang="en-US" altLang="ko-KR" sz="1000" dirty="0"/>
              <a:t>(</a:t>
            </a:r>
            <a:r>
              <a:rPr lang="ko-KR" altLang="en-US" sz="1000" dirty="0"/>
              <a:t>주문 수량만큼 해당 책 재고 감소</a:t>
            </a:r>
            <a:r>
              <a:rPr lang="en-US" altLang="ko-KR" sz="10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748733" y="495876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해당</a:t>
            </a:r>
            <a:r>
              <a:rPr lang="en-US" altLang="ko-KR" sz="1400" dirty="0">
                <a:solidFill>
                  <a:schemeClr val="bg1"/>
                </a:solidFill>
              </a:rPr>
              <a:t>mapper.java/xml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51567"/>
            <a:ext cx="0" cy="119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6524" y="38481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34AB8B2-8C50-49C4-B98A-F92E6E4EB1F0}"/>
              </a:ext>
            </a:extLst>
          </p:cNvPr>
          <p:cNvCxnSpPr>
            <a:cxnSpLocks/>
          </p:cNvCxnSpPr>
          <p:nvPr/>
        </p:nvCxnSpPr>
        <p:spPr>
          <a:xfrm>
            <a:off x="5220072" y="435395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7327B98-4CA4-4507-A7A2-975220A9E457}"/>
              </a:ext>
            </a:extLst>
          </p:cNvPr>
          <p:cNvSpPr txBox="1"/>
          <p:nvPr/>
        </p:nvSpPr>
        <p:spPr>
          <a:xfrm>
            <a:off x="398612" y="393176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bookBuy</a:t>
            </a:r>
            <a:r>
              <a:rPr lang="en-US" altLang="ko-KR" sz="1000" dirty="0"/>
              <a:t>() </a:t>
            </a:r>
            <a:r>
              <a:rPr lang="ko-KR" altLang="en-US" sz="1000" dirty="0"/>
              <a:t>진입</a:t>
            </a:r>
            <a:r>
              <a:rPr lang="en-US" altLang="ko-KR" sz="1000" dirty="0"/>
              <a:t>=&gt; </a:t>
            </a:r>
            <a:r>
              <a:rPr lang="en-US" altLang="ko-KR" sz="1000" dirty="0" err="1"/>
              <a:t>buyservice.bookBuy</a:t>
            </a:r>
            <a:r>
              <a:rPr lang="en-US" altLang="ko-KR" sz="1000" dirty="0"/>
              <a:t>()</a:t>
            </a:r>
            <a:r>
              <a:rPr lang="ko-KR" altLang="en-US" sz="1000" dirty="0"/>
              <a:t> 실행</a:t>
            </a:r>
            <a:endParaRPr lang="en-US" altLang="ko-KR" sz="1000" dirty="0"/>
          </a:p>
          <a:p>
            <a:r>
              <a:rPr lang="en-US" altLang="ko-KR" sz="1000" dirty="0"/>
              <a:t>=&gt; </a:t>
            </a:r>
            <a:r>
              <a:rPr lang="ko-KR" altLang="en-US" sz="1000" dirty="0"/>
              <a:t>호출한 </a:t>
            </a:r>
            <a:r>
              <a:rPr lang="en-US" altLang="ko-KR" sz="1000" dirty="0" err="1"/>
              <a:t>OrderVO</a:t>
            </a:r>
            <a:r>
              <a:rPr lang="ko-KR" altLang="en-US" sz="1000" dirty="0"/>
              <a:t>에 담김 </a:t>
            </a:r>
            <a:r>
              <a:rPr lang="en-US" altLang="ko-KR" sz="1000" dirty="0" err="1"/>
              <a:t>memberId</a:t>
            </a:r>
            <a:r>
              <a:rPr lang="ko-KR" altLang="en-US" sz="1000" dirty="0"/>
              <a:t>를 </a:t>
            </a:r>
            <a:r>
              <a:rPr lang="en-US" altLang="ko-KR" sz="1000" dirty="0"/>
              <a:t>Model</a:t>
            </a:r>
            <a:r>
              <a:rPr lang="ko-KR" altLang="en-US" sz="1000" dirty="0"/>
              <a:t>값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”</a:t>
            </a:r>
            <a:r>
              <a:rPr lang="ko-KR" altLang="en-US" sz="1000" dirty="0"/>
              <a:t>에 저장한다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18DFD-D422-4F69-AED6-8BE97BB694EB}"/>
              </a:ext>
            </a:extLst>
          </p:cNvPr>
          <p:cNvSpPr txBox="1"/>
          <p:nvPr/>
        </p:nvSpPr>
        <p:spPr>
          <a:xfrm>
            <a:off x="395536" y="989003"/>
            <a:ext cx="6912768" cy="48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구매</a:t>
            </a:r>
            <a:r>
              <a:rPr lang="en-US" altLang="ko-KR" sz="800" dirty="0">
                <a:hlinkClick r:id="rId2"/>
              </a:rPr>
              <a:t> (https://github.com/sjinjin7/-portfolio-bookstore-</a:t>
            </a:r>
            <a:r>
              <a:rPr lang="en-US" altLang="ko-KR" sz="800" dirty="0"/>
              <a:t>)</a:t>
            </a:r>
            <a:endParaRPr lang="en-US" altLang="ko-KR" sz="8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  <a:p>
            <a:pPr>
              <a:lnSpc>
                <a:spcPts val="1600"/>
              </a:lnSpc>
            </a:pP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F516D-0044-4F60-9ECE-E6129B3734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31272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29D2CB-705A-4999-AAEF-FB4C55364D91}"/>
              </a:ext>
            </a:extLst>
          </p:cNvPr>
          <p:cNvSpPr txBox="1"/>
          <p:nvPr/>
        </p:nvSpPr>
        <p:spPr>
          <a:xfrm>
            <a:off x="394544" y="2904737"/>
            <a:ext cx="3817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‘</a:t>
            </a:r>
            <a:r>
              <a:rPr lang="ko-KR" altLang="en-US" sz="1000" dirty="0"/>
              <a:t>결제하기</a:t>
            </a:r>
            <a:r>
              <a:rPr lang="en-US" altLang="ko-KR" sz="1000" dirty="0"/>
              <a:t>’ </a:t>
            </a:r>
            <a:r>
              <a:rPr lang="ko-KR" altLang="en-US" sz="1000" dirty="0"/>
              <a:t>버튼 클릭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OrderVO</a:t>
            </a:r>
            <a:r>
              <a:rPr lang="ko-KR" altLang="en-US" sz="1000" dirty="0"/>
              <a:t>데이터 넘김</a:t>
            </a:r>
            <a:r>
              <a:rPr lang="en-US" altLang="ko-KR" sz="10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FFBD79-4922-48E9-9E8E-55DE84A474E9}"/>
              </a:ext>
            </a:extLst>
          </p:cNvPr>
          <p:cNvSpPr txBox="1"/>
          <p:nvPr/>
        </p:nvSpPr>
        <p:spPr>
          <a:xfrm>
            <a:off x="394544" y="4681765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/interceptor/ReSessionInterceptor.java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5650F2-1769-4C9D-AD95-E421403ABF16}"/>
              </a:ext>
            </a:extLst>
          </p:cNvPr>
          <p:cNvSpPr txBox="1"/>
          <p:nvPr/>
        </p:nvSpPr>
        <p:spPr>
          <a:xfrm>
            <a:off x="394544" y="499042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Sesion</a:t>
            </a:r>
            <a:r>
              <a:rPr lang="ko-KR" altLang="en-US" sz="1000" dirty="0"/>
              <a:t>값을 삭제 </a:t>
            </a:r>
            <a:r>
              <a:rPr lang="en-US" altLang="ko-KR" sz="1000" dirty="0"/>
              <a:t>=&gt; controller</a:t>
            </a:r>
            <a:r>
              <a:rPr lang="ko-KR" altLang="en-US" sz="1000" dirty="0"/>
              <a:t>에서 저장한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” </a:t>
            </a:r>
            <a:r>
              <a:rPr lang="ko-KR" altLang="en-US" sz="1000" dirty="0" err="1"/>
              <a:t>호추랗여</a:t>
            </a:r>
            <a:r>
              <a:rPr lang="ko-KR" altLang="en-US" sz="1000" dirty="0"/>
              <a:t> 해당 회원 </a:t>
            </a:r>
            <a:r>
              <a:rPr lang="ko-KR" altLang="en-US" sz="1000" dirty="0" err="1"/>
              <a:t>세션값을</a:t>
            </a:r>
            <a:r>
              <a:rPr lang="ko-KR" altLang="en-US" sz="1000" dirty="0"/>
              <a:t> 다시 호출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memberservice.reSession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뒤 </a:t>
            </a:r>
            <a:r>
              <a:rPr lang="en-US" altLang="ko-KR" sz="1000" dirty="0" err="1"/>
              <a:t>sessio</a:t>
            </a:r>
            <a:r>
              <a:rPr lang="ko-KR" altLang="en-US" sz="1000" dirty="0"/>
              <a:t>값 </a:t>
            </a:r>
            <a:r>
              <a:rPr lang="en-US" altLang="ko-KR" sz="1000" dirty="0"/>
              <a:t>“member”</a:t>
            </a:r>
            <a:r>
              <a:rPr lang="ko-KR" altLang="en-US" sz="1000" dirty="0"/>
              <a:t>에 저장</a:t>
            </a:r>
            <a:r>
              <a:rPr lang="en-US" altLang="ko-KR" sz="1000" dirty="0"/>
              <a:t>) 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F62EDE-8A53-4156-A3DD-F458B8D8B943}"/>
              </a:ext>
            </a:extLst>
          </p:cNvPr>
          <p:cNvSpPr txBox="1"/>
          <p:nvPr/>
        </p:nvSpPr>
        <p:spPr>
          <a:xfrm>
            <a:off x="394544" y="5816297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/interceptor/ReSessionInterceptor.java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031D42-D5A8-4A30-869C-3F4DE938F782}"/>
              </a:ext>
            </a:extLst>
          </p:cNvPr>
          <p:cNvSpPr txBox="1"/>
          <p:nvPr/>
        </p:nvSpPr>
        <p:spPr>
          <a:xfrm>
            <a:off x="394544" y="6058684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Sesion</a:t>
            </a:r>
            <a:r>
              <a:rPr lang="ko-KR" altLang="en-US" sz="1000" dirty="0"/>
              <a:t>값을 삭제 </a:t>
            </a:r>
            <a:r>
              <a:rPr lang="en-US" altLang="ko-KR" sz="1000" dirty="0"/>
              <a:t>=&gt; controller</a:t>
            </a:r>
            <a:r>
              <a:rPr lang="ko-KR" altLang="en-US" sz="1000" dirty="0"/>
              <a:t>에서 저장한 </a:t>
            </a:r>
            <a:r>
              <a:rPr lang="en-US" altLang="ko-KR" sz="1000" dirty="0"/>
              <a:t>“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” </a:t>
            </a:r>
            <a:r>
              <a:rPr lang="ko-KR" altLang="en-US" sz="1000" dirty="0"/>
              <a:t>호출하여 해당 회원 </a:t>
            </a:r>
            <a:r>
              <a:rPr lang="ko-KR" altLang="en-US" sz="1000" dirty="0" err="1"/>
              <a:t>세션값을</a:t>
            </a:r>
            <a:r>
              <a:rPr lang="ko-KR" altLang="en-US" sz="1000" dirty="0"/>
              <a:t> 다시 호출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memberservice.reSession</a:t>
            </a:r>
            <a:r>
              <a:rPr lang="en-US" altLang="ko-KR" sz="1000" dirty="0"/>
              <a:t>() </a:t>
            </a:r>
            <a:r>
              <a:rPr lang="ko-KR" altLang="en-US" sz="1000" dirty="0"/>
              <a:t>실행 뒤 </a:t>
            </a:r>
            <a:r>
              <a:rPr lang="en-US" altLang="ko-KR" sz="1000" dirty="0"/>
              <a:t>session</a:t>
            </a:r>
            <a:r>
              <a:rPr lang="ko-KR" altLang="en-US" sz="1000" dirty="0"/>
              <a:t>값 </a:t>
            </a:r>
            <a:r>
              <a:rPr lang="en-US" altLang="ko-KR" sz="1000" dirty="0"/>
              <a:t>“member”</a:t>
            </a:r>
            <a:r>
              <a:rPr lang="ko-KR" altLang="en-US" sz="1000" dirty="0"/>
              <a:t>에 저장</a:t>
            </a:r>
            <a:r>
              <a:rPr lang="en-US" altLang="ko-KR" sz="1000" dirty="0"/>
              <a:t>) 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6B394EC-52B5-47D9-A564-5EAB4F5D5D69}"/>
              </a:ext>
            </a:extLst>
          </p:cNvPr>
          <p:cNvCxnSpPr>
            <a:cxnSpLocks/>
          </p:cNvCxnSpPr>
          <p:nvPr/>
        </p:nvCxnSpPr>
        <p:spPr>
          <a:xfrm>
            <a:off x="5940152" y="4353952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B5CBBC4-6BE2-4CA0-B253-00A09E98CD9B}"/>
              </a:ext>
            </a:extLst>
          </p:cNvPr>
          <p:cNvCxnSpPr>
            <a:cxnSpLocks/>
          </p:cNvCxnSpPr>
          <p:nvPr/>
        </p:nvCxnSpPr>
        <p:spPr>
          <a:xfrm>
            <a:off x="6648781" y="4346170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4E82E0-C74F-41F3-8A85-574A571AF055}"/>
              </a:ext>
            </a:extLst>
          </p:cNvPr>
          <p:cNvCxnSpPr>
            <a:cxnSpLocks/>
          </p:cNvCxnSpPr>
          <p:nvPr/>
        </p:nvCxnSpPr>
        <p:spPr>
          <a:xfrm>
            <a:off x="7452320" y="4338388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26C68CA-A6E0-4465-9744-553211BDC23A}"/>
              </a:ext>
            </a:extLst>
          </p:cNvPr>
          <p:cNvCxnSpPr>
            <a:cxnSpLocks/>
          </p:cNvCxnSpPr>
          <p:nvPr/>
        </p:nvCxnSpPr>
        <p:spPr>
          <a:xfrm>
            <a:off x="8172400" y="4340131"/>
            <a:ext cx="0" cy="439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9E85DDC-2BAF-4416-8231-E5BC3E817C4A}"/>
              </a:ext>
            </a:extLst>
          </p:cNvPr>
          <p:cNvSpPr txBox="1"/>
          <p:nvPr/>
        </p:nvSpPr>
        <p:spPr>
          <a:xfrm>
            <a:off x="4716016" y="4404766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23FD99-27F7-4F31-A481-88E6281770B3}"/>
              </a:ext>
            </a:extLst>
          </p:cNvPr>
          <p:cNvSpPr txBox="1"/>
          <p:nvPr/>
        </p:nvSpPr>
        <p:spPr>
          <a:xfrm>
            <a:off x="5471359" y="4404765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1AD03A-AF44-40D4-9820-D8EF7B274793}"/>
              </a:ext>
            </a:extLst>
          </p:cNvPr>
          <p:cNvSpPr txBox="1"/>
          <p:nvPr/>
        </p:nvSpPr>
        <p:spPr>
          <a:xfrm>
            <a:off x="6184083" y="441334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BBCC62-A4AF-4A80-9DB5-826C08B10C9F}"/>
              </a:ext>
            </a:extLst>
          </p:cNvPr>
          <p:cNvSpPr txBox="1"/>
          <p:nvPr/>
        </p:nvSpPr>
        <p:spPr>
          <a:xfrm>
            <a:off x="6975009" y="441334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41394A-6F65-4E76-B02E-3CFE1A639550}"/>
              </a:ext>
            </a:extLst>
          </p:cNvPr>
          <p:cNvSpPr txBox="1"/>
          <p:nvPr/>
        </p:nvSpPr>
        <p:spPr>
          <a:xfrm>
            <a:off x="7740353" y="4413344"/>
            <a:ext cx="86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F4D350B4-C5D5-4961-98A3-50951F8B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52" y="2276872"/>
            <a:ext cx="42494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* Transactional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적용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A386F8-A985-43B1-AA0C-16EB357803CD}"/>
              </a:ext>
            </a:extLst>
          </p:cNvPr>
          <p:cNvCxnSpPr>
            <a:cxnSpLocks/>
          </p:cNvCxnSpPr>
          <p:nvPr/>
        </p:nvCxnSpPr>
        <p:spPr>
          <a:xfrm>
            <a:off x="2303252" y="3222966"/>
            <a:ext cx="0" cy="2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80B3EFA-D223-4EF7-88E7-02E3EB5FF6D1}"/>
              </a:ext>
            </a:extLst>
          </p:cNvPr>
          <p:cNvCxnSpPr>
            <a:cxnSpLocks/>
          </p:cNvCxnSpPr>
          <p:nvPr/>
        </p:nvCxnSpPr>
        <p:spPr>
          <a:xfrm>
            <a:off x="2267744" y="4346170"/>
            <a:ext cx="0" cy="2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404E339-2C78-41BE-9C65-3632006A4BF9}"/>
              </a:ext>
            </a:extLst>
          </p:cNvPr>
          <p:cNvCxnSpPr>
            <a:cxnSpLocks/>
          </p:cNvCxnSpPr>
          <p:nvPr/>
        </p:nvCxnSpPr>
        <p:spPr>
          <a:xfrm>
            <a:off x="2303252" y="5491036"/>
            <a:ext cx="0" cy="2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07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댓글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7.1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댓글 등록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B585CAF-FA05-4EC0-8384-8E4B929A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제품상세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 하단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 점수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리뷰내용＇을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입력 후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등록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6A49D-F473-41E6-9E7F-E6356E6372E9}"/>
              </a:ext>
            </a:extLst>
          </p:cNvPr>
          <p:cNvSpPr txBox="1"/>
          <p:nvPr/>
        </p:nvSpPr>
        <p:spPr>
          <a:xfrm>
            <a:off x="398612" y="263691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FBF08-AC20-4BB2-8573-CA589C0B652A}"/>
              </a:ext>
            </a:extLst>
          </p:cNvPr>
          <p:cNvSpPr txBox="1"/>
          <p:nvPr/>
        </p:nvSpPr>
        <p:spPr>
          <a:xfrm>
            <a:off x="395040" y="295371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리뷰 등록 버튼을 눌러서 </a:t>
            </a:r>
            <a:r>
              <a:rPr lang="en-US" altLang="ko-KR" sz="1000" dirty="0"/>
              <a:t>resources/</a:t>
            </a:r>
            <a:r>
              <a:rPr lang="en-US" altLang="ko-KR" sz="1000" dirty="0" err="1"/>
              <a:t>js</a:t>
            </a:r>
            <a:r>
              <a:rPr lang="en-US" altLang="ko-KR" sz="1000" dirty="0"/>
              <a:t>/detail.js </a:t>
            </a:r>
            <a:r>
              <a:rPr lang="ko-KR" altLang="en-US" sz="1000" dirty="0"/>
              <a:t>에 있는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"/detail/</a:t>
            </a:r>
            <a:r>
              <a:rPr lang="en-US" altLang="ko-KR" sz="1000" dirty="0" err="1"/>
              <a:t>registReply</a:t>
            </a:r>
            <a:r>
              <a:rPr lang="en-US" altLang="ko-KR" sz="1000" dirty="0"/>
              <a:t>“)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</a:t>
            </a:r>
            <a:r>
              <a:rPr lang="ko-KR" altLang="en-US" sz="1000" dirty="0"/>
              <a:t>완료 시 제품상세페이지의 댓글목록이 리셋</a:t>
            </a:r>
            <a:r>
              <a:rPr lang="en-US" altLang="ko-KR" sz="1000" dirty="0"/>
              <a:t>, </a:t>
            </a:r>
            <a:r>
              <a:rPr lang="ko-KR" altLang="en-US" sz="1000" dirty="0"/>
              <a:t>댓글 등록 란이 초기화 메서드가 실행된다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0427E-7759-48A8-8563-7DD478978E01}"/>
              </a:ext>
            </a:extLst>
          </p:cNvPr>
          <p:cNvSpPr txBox="1"/>
          <p:nvPr/>
        </p:nvSpPr>
        <p:spPr>
          <a:xfrm>
            <a:off x="394544" y="413077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87B61-EB3C-4FA3-A01A-E73BE673A003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C8D88-1BFF-4E8D-B963-5BB5BE8391BA}"/>
              </a:ext>
            </a:extLst>
          </p:cNvPr>
          <p:cNvSpPr txBox="1"/>
          <p:nvPr/>
        </p:nvSpPr>
        <p:spPr>
          <a:xfrm>
            <a:off x="4860032" y="2829859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replyInsert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평점</a:t>
            </a:r>
            <a:r>
              <a:rPr lang="en-US" altLang="ko-KR" sz="1000" dirty="0"/>
              <a:t>, </a:t>
            </a:r>
            <a:r>
              <a:rPr lang="ko-KR" altLang="en-US" sz="1000" dirty="0"/>
              <a:t>리뷰 데이터 등록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 [</a:t>
            </a:r>
            <a:r>
              <a:rPr lang="ko-KR" altLang="en-US" sz="1000" dirty="0"/>
              <a:t>해당 제품의 평점을 새로 등록된 평점을 포함하여 평균을 낸다</a:t>
            </a:r>
            <a:r>
              <a:rPr lang="en-US" altLang="ko-KR" sz="1000" dirty="0"/>
              <a:t>]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435D9-C899-4120-B106-4E4D4DDF4B33}"/>
              </a:ext>
            </a:extLst>
          </p:cNvPr>
          <p:cNvSpPr txBox="1"/>
          <p:nvPr/>
        </p:nvSpPr>
        <p:spPr>
          <a:xfrm>
            <a:off x="4860032" y="37965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DC19C-A682-43B6-9FF2-45C640742C93}"/>
              </a:ext>
            </a:extLst>
          </p:cNvPr>
          <p:cNvSpPr txBox="1"/>
          <p:nvPr/>
        </p:nvSpPr>
        <p:spPr>
          <a:xfrm>
            <a:off x="4860032" y="4118883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replyInsert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071702-F333-4D2A-A205-3433F6E4C889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A8FB04-23DA-45C1-B2CC-9AA2C94CF15C}"/>
              </a:ext>
            </a:extLst>
          </p:cNvPr>
          <p:cNvSpPr txBox="1"/>
          <p:nvPr/>
        </p:nvSpPr>
        <p:spPr>
          <a:xfrm>
            <a:off x="4860032" y="5415027"/>
            <a:ext cx="3817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replyInsert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replyUpdate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72E73B-4093-432B-8DDE-08141E2F18E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6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8704E8D-FA0E-4F1A-8060-978EEC16CA95}"/>
              </a:ext>
            </a:extLst>
          </p:cNvPr>
          <p:cNvCxnSpPr/>
          <p:nvPr/>
        </p:nvCxnSpPr>
        <p:spPr>
          <a:xfrm flipH="1">
            <a:off x="4212456" y="42930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4B7875-0171-42FC-89E9-25839A8B4644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E211D9-968C-4FE6-B261-91E33D15CB0B}"/>
              </a:ext>
            </a:extLst>
          </p:cNvPr>
          <p:cNvSpPr txBox="1"/>
          <p:nvPr/>
        </p:nvSpPr>
        <p:spPr>
          <a:xfrm>
            <a:off x="394544" y="4439434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registReplyPOST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replyservice.replyInsert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 err="1"/>
              <a:t>replyservice.replyUpdate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8EF1D-DADE-44FF-8037-FA3F99056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78377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CBE4E-1295-40BF-92EB-1DEB51D5D7A6}"/>
              </a:ext>
            </a:extLst>
          </p:cNvPr>
          <p:cNvCxnSpPr>
            <a:cxnSpLocks/>
          </p:cNvCxnSpPr>
          <p:nvPr/>
        </p:nvCxnSpPr>
        <p:spPr>
          <a:xfrm flipH="1">
            <a:off x="2303252" y="3789040"/>
            <a:ext cx="496" cy="31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52C692-1DDC-4856-894C-69BAC89FCB56}"/>
              </a:ext>
            </a:extLst>
          </p:cNvPr>
          <p:cNvCxnSpPr/>
          <p:nvPr/>
        </p:nvCxnSpPr>
        <p:spPr>
          <a:xfrm>
            <a:off x="6768740" y="3384598"/>
            <a:ext cx="0" cy="332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EE1B817-3645-4EB0-84B9-8F6B79A347CF}"/>
              </a:ext>
            </a:extLst>
          </p:cNvPr>
          <p:cNvCxnSpPr/>
          <p:nvPr/>
        </p:nvCxnSpPr>
        <p:spPr>
          <a:xfrm>
            <a:off x="6765205" y="4672881"/>
            <a:ext cx="0" cy="332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3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댓글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7.2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댓글 수정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8F0D71FE-4AFF-4AED-9867-BC2683C0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제품상세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 하단 회원 본인이 작성한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리뷰칸에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수정을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진행할수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있는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div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가 등장한다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해당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div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수정하고자하는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평점 점수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리뷰내용＇을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입력 후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 수정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 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698053-395C-49C4-A44C-79491817B007}"/>
              </a:ext>
            </a:extLst>
          </p:cNvPr>
          <p:cNvSpPr txBox="1"/>
          <p:nvPr/>
        </p:nvSpPr>
        <p:spPr>
          <a:xfrm>
            <a:off x="398612" y="2528586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055C4-CD16-426B-BB1B-52BA160B1E34}"/>
              </a:ext>
            </a:extLst>
          </p:cNvPr>
          <p:cNvSpPr txBox="1"/>
          <p:nvPr/>
        </p:nvSpPr>
        <p:spPr>
          <a:xfrm>
            <a:off x="395040" y="2845385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리뷰 수정 버튼을 눌러서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"/detail/</a:t>
            </a:r>
            <a:r>
              <a:rPr lang="en-US" altLang="ko-KR" sz="1000" dirty="0" err="1"/>
              <a:t>modifyReply</a:t>
            </a:r>
            <a:r>
              <a:rPr lang="en-US" altLang="ko-KR" sz="1000" dirty="0"/>
              <a:t>")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 </a:t>
            </a:r>
            <a:r>
              <a:rPr lang="ko-KR" altLang="en-US" sz="1000" dirty="0"/>
              <a:t>메서드 성공 시 제품상세페이지의 댓글목록이 </a:t>
            </a:r>
            <a:r>
              <a:rPr lang="ko-KR" altLang="en-US" sz="1000" dirty="0" err="1"/>
              <a:t>리셋메서드가</a:t>
            </a:r>
            <a:r>
              <a:rPr lang="ko-KR" altLang="en-US" sz="1000" dirty="0"/>
              <a:t> 실행된다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본인만 </a:t>
            </a:r>
            <a:r>
              <a:rPr lang="ko-KR" altLang="en-US" sz="1000" dirty="0" err="1"/>
              <a:t>수정할수</a:t>
            </a:r>
            <a:r>
              <a:rPr lang="ko-KR" altLang="en-US" sz="1000" dirty="0"/>
              <a:t> 있습니다</a:t>
            </a:r>
            <a:r>
              <a:rPr lang="en-US" altLang="ko-KR" sz="1000" dirty="0"/>
              <a:t>.”</a:t>
            </a:r>
            <a:r>
              <a:rPr lang="ko-KR" altLang="en-US" sz="1000" dirty="0"/>
              <a:t> 경고창이 뜬다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FEEDB5-E040-4467-A11D-F98B90D285A6}"/>
              </a:ext>
            </a:extLst>
          </p:cNvPr>
          <p:cNvSpPr txBox="1"/>
          <p:nvPr/>
        </p:nvSpPr>
        <p:spPr>
          <a:xfrm>
            <a:off x="394544" y="413077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AD265E-28DC-41B9-A968-39BC91A9A100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342FE7-6B68-43F8-A4B4-F3BA47B9BC03}"/>
              </a:ext>
            </a:extLst>
          </p:cNvPr>
          <p:cNvSpPr txBox="1"/>
          <p:nvPr/>
        </p:nvSpPr>
        <p:spPr>
          <a:xfrm>
            <a:off x="4860032" y="2829859"/>
            <a:ext cx="381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replyUserCheck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en-US" altLang="ko-KR" sz="1000" dirty="0" err="1"/>
              <a:t>orderId</a:t>
            </a:r>
            <a:r>
              <a:rPr lang="ko-KR" altLang="en-US" sz="1000" dirty="0"/>
              <a:t>를 통해 해당 리뷰의 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 </a:t>
            </a:r>
            <a:r>
              <a:rPr lang="ko-KR" altLang="en-US" sz="1000" dirty="0"/>
              <a:t>값을 얻기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replyModify</a:t>
            </a:r>
            <a:r>
              <a:rPr lang="en-US" altLang="ko-KR" sz="1000" dirty="0"/>
              <a:t>()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리뷰 평점</a:t>
            </a:r>
            <a:r>
              <a:rPr lang="en-US" altLang="ko-KR" sz="1000" dirty="0"/>
              <a:t>, </a:t>
            </a:r>
            <a:r>
              <a:rPr lang="ko-KR" altLang="en-US" sz="1000" dirty="0"/>
              <a:t>내용 수정</a:t>
            </a:r>
            <a:r>
              <a:rPr lang="en-US" altLang="ko-KR" sz="1000" dirty="0"/>
              <a:t>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 [</a:t>
            </a:r>
            <a:r>
              <a:rPr lang="ko-KR" altLang="en-US" sz="1000" dirty="0"/>
              <a:t>해당 제품의 평점을 새로 등록된 평점을 포함하여 평균을 낸다</a:t>
            </a:r>
            <a:r>
              <a:rPr lang="en-US" altLang="ko-KR" sz="1000" dirty="0"/>
              <a:t>]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B69800-589F-4147-A771-77213C5BB332}"/>
              </a:ext>
            </a:extLst>
          </p:cNvPr>
          <p:cNvSpPr txBox="1"/>
          <p:nvPr/>
        </p:nvSpPr>
        <p:spPr>
          <a:xfrm>
            <a:off x="4860032" y="398298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742C95-2257-4935-9F39-3A753519665D}"/>
              </a:ext>
            </a:extLst>
          </p:cNvPr>
          <p:cNvSpPr txBox="1"/>
          <p:nvPr/>
        </p:nvSpPr>
        <p:spPr>
          <a:xfrm>
            <a:off x="4860032" y="4305290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replyUserCheck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replyModify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 err="1"/>
              <a:t>replyUpdate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12DBC7-247E-4C01-AF9E-C67A0AFCB589}"/>
              </a:ext>
            </a:extLst>
          </p:cNvPr>
          <p:cNvSpPr txBox="1"/>
          <p:nvPr/>
        </p:nvSpPr>
        <p:spPr>
          <a:xfrm>
            <a:off x="4860032" y="5279126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2624B8-97C8-417B-A8AF-35309E450043}"/>
              </a:ext>
            </a:extLst>
          </p:cNvPr>
          <p:cNvSpPr txBox="1"/>
          <p:nvPr/>
        </p:nvSpPr>
        <p:spPr>
          <a:xfrm>
            <a:off x="4860032" y="5601434"/>
            <a:ext cx="381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replyUserCheck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replyModify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replyUpdate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</a:p>
          <a:p>
            <a:r>
              <a:rPr lang="en-US" altLang="ko-KR" sz="1000" dirty="0" err="1"/>
              <a:t>replyUpdate</a:t>
            </a:r>
            <a:endParaRPr lang="ko-KR" altLang="en-US" sz="10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DB0FC47-7B04-4323-8EAA-CA4EFB568F62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6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C1DA852-6806-47BC-9AB1-A7EDB46D2E58}"/>
              </a:ext>
            </a:extLst>
          </p:cNvPr>
          <p:cNvCxnSpPr/>
          <p:nvPr/>
        </p:nvCxnSpPr>
        <p:spPr>
          <a:xfrm flipH="1">
            <a:off x="4212456" y="42930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83ADDCF-B471-4812-B3D6-858A349254A9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116EE3E-B564-4D54-BE58-C8123A9F8FEB}"/>
              </a:ext>
            </a:extLst>
          </p:cNvPr>
          <p:cNvSpPr txBox="1"/>
          <p:nvPr/>
        </p:nvSpPr>
        <p:spPr>
          <a:xfrm>
            <a:off x="394544" y="4439434"/>
            <a:ext cx="38174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modifyReplyPOST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replyservice.replyUserCheck</a:t>
            </a:r>
            <a:r>
              <a:rPr lang="en-US" altLang="ko-KR" sz="1000" dirty="0"/>
              <a:t>()</a:t>
            </a:r>
            <a:r>
              <a:rPr lang="ko-KR" altLang="en-US" sz="1000" dirty="0"/>
              <a:t>를 통해 해당 댓글의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 데이터를 호출  </a:t>
            </a:r>
            <a:r>
              <a:rPr lang="ko-KR" altLang="en-US" sz="1000" dirty="0" err="1"/>
              <a:t>한뒤</a:t>
            </a:r>
            <a:r>
              <a:rPr lang="ko-KR" altLang="en-US" sz="1000" dirty="0"/>
              <a:t> </a:t>
            </a:r>
            <a:r>
              <a:rPr lang="en-US" altLang="ko-KR" sz="1000" dirty="0"/>
              <a:t>session</a:t>
            </a:r>
            <a:r>
              <a:rPr lang="ko-KR" altLang="en-US" sz="1000" dirty="0"/>
              <a:t>에 저장되어 있는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값을 </a:t>
            </a:r>
            <a:r>
              <a:rPr lang="en-US" altLang="ko-KR" sz="1000" dirty="0"/>
              <a:t>if() </a:t>
            </a:r>
            <a:r>
              <a:rPr lang="ko-KR" altLang="en-US" sz="1000" dirty="0"/>
              <a:t>문을 통해 비교한다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일치 하지 않음 </a:t>
            </a:r>
            <a:r>
              <a:rPr lang="en-US" altLang="ko-KR" sz="1000" dirty="0"/>
              <a:t>: “false”</a:t>
            </a:r>
            <a:r>
              <a:rPr lang="ko-KR" altLang="en-US" sz="1000" dirty="0"/>
              <a:t>값을 뷰에 반환한다</a:t>
            </a:r>
            <a:endParaRPr lang="en-US" altLang="ko-KR" sz="1000" dirty="0"/>
          </a:p>
          <a:p>
            <a:r>
              <a:rPr lang="ko-KR" altLang="en-US" sz="1000" dirty="0" err="1"/>
              <a:t>일치시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replyservice.replyModify</a:t>
            </a:r>
            <a:r>
              <a:rPr lang="en-US" altLang="ko-KR" sz="1000" dirty="0"/>
              <a:t>()[</a:t>
            </a:r>
            <a:r>
              <a:rPr lang="ko-KR" altLang="en-US" sz="1000" dirty="0"/>
              <a:t>리뷰 수정</a:t>
            </a:r>
            <a:r>
              <a:rPr lang="en-US" altLang="ko-KR" sz="1000" dirty="0"/>
              <a:t>], </a:t>
            </a:r>
            <a:r>
              <a:rPr lang="en-US" altLang="ko-KR" sz="1000" dirty="0" err="1"/>
              <a:t>replyservice.replyUpdate</a:t>
            </a:r>
            <a:r>
              <a:rPr lang="en-US" altLang="ko-KR" sz="1000" dirty="0"/>
              <a:t>()[</a:t>
            </a:r>
            <a:r>
              <a:rPr lang="ko-KR" altLang="en-US" sz="1000" dirty="0"/>
              <a:t>제품평점 수정</a:t>
            </a:r>
            <a:r>
              <a:rPr lang="en-US" altLang="ko-KR" sz="1000" dirty="0"/>
              <a:t>]</a:t>
            </a:r>
            <a:r>
              <a:rPr lang="ko-KR" altLang="en-US" sz="1000" dirty="0"/>
              <a:t>을 실행 후 </a:t>
            </a:r>
            <a:r>
              <a:rPr lang="en-US" altLang="ko-KR" sz="1000" dirty="0"/>
              <a:t>“true”</a:t>
            </a:r>
            <a:r>
              <a:rPr lang="ko-KR" altLang="en-US" sz="1000" dirty="0"/>
              <a:t>값을 뷰에 반환한다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3248FD-7112-4727-B846-AA8D286C5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99439"/>
            <a:ext cx="159662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5A7169-E231-4662-B4E4-E4661E03EB1C}"/>
              </a:ext>
            </a:extLst>
          </p:cNvPr>
          <p:cNvCxnSpPr/>
          <p:nvPr/>
        </p:nvCxnSpPr>
        <p:spPr>
          <a:xfrm>
            <a:off x="6660232" y="3573016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8AA412-5FF2-49BA-8687-4E726891A9C3}"/>
              </a:ext>
            </a:extLst>
          </p:cNvPr>
          <p:cNvCxnSpPr>
            <a:cxnSpLocks/>
          </p:cNvCxnSpPr>
          <p:nvPr/>
        </p:nvCxnSpPr>
        <p:spPr>
          <a:xfrm>
            <a:off x="6660232" y="4869160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181657E-547C-4C9F-BA9C-E1E16D9D1727}"/>
              </a:ext>
            </a:extLst>
          </p:cNvPr>
          <p:cNvCxnSpPr>
            <a:cxnSpLocks/>
          </p:cNvCxnSpPr>
          <p:nvPr/>
        </p:nvCxnSpPr>
        <p:spPr>
          <a:xfrm>
            <a:off x="2267744" y="3739108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9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댓글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7.3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댓글 삭제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918D85AF-8F68-4CAE-BC8D-FF8DE4FA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로그인 상태에서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제품상세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detail.jsp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페이지 하단 회원 본인이 작성한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리뷰칸에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삭제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’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버튼을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클릭시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해당기능 실행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EF76DB-1655-4E4A-9C3A-BC7DB24589CA}"/>
              </a:ext>
            </a:extLst>
          </p:cNvPr>
          <p:cNvSpPr txBox="1"/>
          <p:nvPr/>
        </p:nvSpPr>
        <p:spPr>
          <a:xfrm>
            <a:off x="398612" y="2636912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detailjsp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F89AE5-4E59-478B-A305-C0CFAA94FA0E}"/>
              </a:ext>
            </a:extLst>
          </p:cNvPr>
          <p:cNvSpPr txBox="1"/>
          <p:nvPr/>
        </p:nvSpPr>
        <p:spPr>
          <a:xfrm>
            <a:off x="395040" y="2953711"/>
            <a:ext cx="381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리뷰 삭제 버튼을 </a:t>
            </a:r>
            <a:r>
              <a:rPr lang="en-US" altLang="ko-KR" sz="1000" dirty="0"/>
              <a:t>ajax(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: "/detail/</a:t>
            </a:r>
            <a:r>
              <a:rPr lang="en-US" altLang="ko-KR" sz="1000" dirty="0" err="1"/>
              <a:t>deleteReply</a:t>
            </a:r>
            <a:r>
              <a:rPr lang="en-US" altLang="ko-KR" sz="1000" dirty="0"/>
              <a:t>")</a:t>
            </a:r>
            <a:r>
              <a:rPr lang="ko-KR" altLang="en-US" sz="1000" dirty="0"/>
              <a:t>를 실행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Controller</a:t>
            </a:r>
            <a:r>
              <a:rPr lang="ko-KR" altLang="en-US" sz="1000" dirty="0"/>
              <a:t>메서드 성공 시제품상세페이지의 댓글목록이 리셋 메서드가 실행된다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실패시</a:t>
            </a:r>
            <a:r>
              <a:rPr lang="ko-KR" altLang="en-US" sz="1000" dirty="0"/>
              <a:t> </a:t>
            </a:r>
            <a:r>
              <a:rPr lang="en-US" altLang="ko-KR" sz="1000" dirty="0"/>
              <a:t>“</a:t>
            </a:r>
            <a:r>
              <a:rPr lang="ko-KR" altLang="en-US" sz="1000" dirty="0"/>
              <a:t>작성자 본인만 삭제 할 수 있습니다</a:t>
            </a:r>
            <a:r>
              <a:rPr lang="en-US" altLang="ko-KR" sz="1000" dirty="0"/>
              <a:t>.” </a:t>
            </a:r>
            <a:r>
              <a:rPr lang="ko-KR" altLang="en-US" sz="1000" dirty="0" err="1"/>
              <a:t>경고창</a:t>
            </a:r>
            <a:r>
              <a:rPr lang="ko-KR" altLang="en-US" sz="1000" dirty="0"/>
              <a:t> 등장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6B884-27CF-4174-8020-38FE7AAAF21D}"/>
              </a:ext>
            </a:extLst>
          </p:cNvPr>
          <p:cNvSpPr txBox="1"/>
          <p:nvPr/>
        </p:nvSpPr>
        <p:spPr>
          <a:xfrm>
            <a:off x="394544" y="4130778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/controller/BookController.java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A6DC6-FED4-40CB-A84A-81EC26914D10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/service/ReplyService.java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C1514E-64D4-49DE-9E0C-52D9F551D550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replyDelete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평점</a:t>
            </a:r>
            <a:r>
              <a:rPr lang="en-US" altLang="ko-KR" sz="1000" dirty="0"/>
              <a:t>, </a:t>
            </a:r>
            <a:r>
              <a:rPr lang="ko-KR" altLang="en-US" sz="1000" dirty="0"/>
              <a:t>리뷰 데이터 등록</a:t>
            </a:r>
            <a:r>
              <a:rPr lang="en-US" altLang="ko-KR" sz="1000" dirty="0"/>
              <a:t>]</a:t>
            </a:r>
          </a:p>
          <a:p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77F80-B665-4F05-8514-65E430C83FA6}"/>
              </a:ext>
            </a:extLst>
          </p:cNvPr>
          <p:cNvSpPr txBox="1"/>
          <p:nvPr/>
        </p:nvSpPr>
        <p:spPr>
          <a:xfrm>
            <a:off x="4860032" y="37965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/mapper/ReplyMapper.java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5E3908-5D95-451A-90D7-84E7D3C7D332}"/>
              </a:ext>
            </a:extLst>
          </p:cNvPr>
          <p:cNvSpPr txBox="1"/>
          <p:nvPr/>
        </p:nvSpPr>
        <p:spPr>
          <a:xfrm>
            <a:off x="4860032" y="4118883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replyDelete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233A1-5E0F-4E34-B899-11B57F7945AF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/mapper/ReplyMapper.xml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53C91F-ED6E-4E9D-B8FD-9A6581965BCE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replyDelete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929A046-2144-4CB8-9207-39DBC12334F5}"/>
              </a:ext>
            </a:extLst>
          </p:cNvPr>
          <p:cNvCxnSpPr>
            <a:cxnSpLocks/>
          </p:cNvCxnSpPr>
          <p:nvPr/>
        </p:nvCxnSpPr>
        <p:spPr>
          <a:xfrm>
            <a:off x="4499992" y="2648808"/>
            <a:ext cx="0" cy="16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DD88BE-2764-4D71-AF61-88B5F311B32A}"/>
              </a:ext>
            </a:extLst>
          </p:cNvPr>
          <p:cNvCxnSpPr/>
          <p:nvPr/>
        </p:nvCxnSpPr>
        <p:spPr>
          <a:xfrm flipH="1">
            <a:off x="4212456" y="4293096"/>
            <a:ext cx="287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081B6A2-FBBF-4824-B243-45DEEF903E5F}"/>
              </a:ext>
            </a:extLst>
          </p:cNvPr>
          <p:cNvCxnSpPr/>
          <p:nvPr/>
        </p:nvCxnSpPr>
        <p:spPr>
          <a:xfrm>
            <a:off x="4499992" y="265156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4AF04B1-F1AC-4AFA-BC55-47F052994354}"/>
              </a:ext>
            </a:extLst>
          </p:cNvPr>
          <p:cNvSpPr txBox="1"/>
          <p:nvPr/>
        </p:nvSpPr>
        <p:spPr>
          <a:xfrm>
            <a:off x="394544" y="4439434"/>
            <a:ext cx="3817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modifyReplyPOST</a:t>
            </a:r>
            <a:r>
              <a:rPr lang="en-US" altLang="ko-KR" sz="1000" dirty="0"/>
              <a:t>() </a:t>
            </a:r>
            <a:r>
              <a:rPr lang="ko-KR" altLang="en-US" sz="1000" dirty="0"/>
              <a:t>진입 </a:t>
            </a:r>
            <a:r>
              <a:rPr lang="en-US" altLang="ko-KR" sz="1000" dirty="0"/>
              <a:t>=&gt;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replyservice.replyUserCheck</a:t>
            </a:r>
            <a:r>
              <a:rPr lang="en-US" altLang="ko-KR" sz="1000" dirty="0"/>
              <a:t>()</a:t>
            </a:r>
            <a:r>
              <a:rPr lang="ko-KR" altLang="en-US" sz="1000" dirty="0"/>
              <a:t>를 통해 해당 댓글의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 데이터를 호출  </a:t>
            </a:r>
            <a:r>
              <a:rPr lang="ko-KR" altLang="en-US" sz="1000" dirty="0" err="1"/>
              <a:t>한뒤</a:t>
            </a:r>
            <a:r>
              <a:rPr lang="ko-KR" altLang="en-US" sz="1000" dirty="0"/>
              <a:t> </a:t>
            </a:r>
            <a:r>
              <a:rPr lang="en-US" altLang="ko-KR" sz="1000" dirty="0"/>
              <a:t>session</a:t>
            </a:r>
            <a:r>
              <a:rPr lang="ko-KR" altLang="en-US" sz="1000" dirty="0"/>
              <a:t>에 저장되어 있는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memberId</a:t>
            </a:r>
            <a:r>
              <a:rPr lang="en-US" altLang="ko-KR" sz="1000" dirty="0"/>
              <a:t>’</a:t>
            </a:r>
            <a:r>
              <a:rPr lang="ko-KR" altLang="en-US" sz="1000" dirty="0"/>
              <a:t>값을 </a:t>
            </a:r>
            <a:r>
              <a:rPr lang="en-US" altLang="ko-KR" sz="1000" dirty="0"/>
              <a:t>if() </a:t>
            </a:r>
            <a:r>
              <a:rPr lang="ko-KR" altLang="en-US" sz="1000" dirty="0"/>
              <a:t>문을 통해 비교한다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일치 하지 않음 </a:t>
            </a:r>
            <a:r>
              <a:rPr lang="en-US" altLang="ko-KR" sz="1000" dirty="0"/>
              <a:t>: “false”</a:t>
            </a:r>
            <a:r>
              <a:rPr lang="ko-KR" altLang="en-US" sz="1000" dirty="0"/>
              <a:t>값을 뷰에 반환한다</a:t>
            </a:r>
            <a:endParaRPr lang="en-US" altLang="ko-KR" sz="1000" dirty="0"/>
          </a:p>
          <a:p>
            <a:r>
              <a:rPr lang="ko-KR" altLang="en-US" sz="1000" dirty="0" err="1"/>
              <a:t>일치시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replyservice.replyDelete</a:t>
            </a:r>
            <a:r>
              <a:rPr lang="en-US" altLang="ko-KR" sz="1000" dirty="0"/>
              <a:t>()[</a:t>
            </a:r>
            <a:r>
              <a:rPr lang="ko-KR" altLang="en-US" sz="1000" dirty="0"/>
              <a:t>리뷰 삭제</a:t>
            </a:r>
            <a:r>
              <a:rPr lang="en-US" altLang="ko-KR" sz="1000" dirty="0"/>
              <a:t>]</a:t>
            </a:r>
            <a:r>
              <a:rPr lang="ko-KR" altLang="en-US" sz="1000" dirty="0"/>
              <a:t>을 실행 후 </a:t>
            </a:r>
            <a:r>
              <a:rPr lang="en-US" altLang="ko-KR" sz="1000" dirty="0"/>
              <a:t>“true”</a:t>
            </a:r>
            <a:r>
              <a:rPr lang="ko-KR" altLang="en-US" sz="1000" dirty="0"/>
              <a:t>값을 뷰에 반환한다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D9571ED-AC5C-412F-A02E-FA52F637F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47375"/>
            <a:ext cx="3647272" cy="720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BDB4FC-D748-4874-857D-6C617454DD9E}"/>
              </a:ext>
            </a:extLst>
          </p:cNvPr>
          <p:cNvCxnSpPr>
            <a:cxnSpLocks/>
          </p:cNvCxnSpPr>
          <p:nvPr/>
        </p:nvCxnSpPr>
        <p:spPr>
          <a:xfrm>
            <a:off x="2411760" y="3792502"/>
            <a:ext cx="0" cy="29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A60D365-0623-41AB-A891-1DFB1946302D}"/>
              </a:ext>
            </a:extLst>
          </p:cNvPr>
          <p:cNvCxnSpPr>
            <a:cxnSpLocks/>
          </p:cNvCxnSpPr>
          <p:nvPr/>
        </p:nvCxnSpPr>
        <p:spPr>
          <a:xfrm>
            <a:off x="6683668" y="3335302"/>
            <a:ext cx="0" cy="29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AE5043E-AB11-4C45-9CF0-BB773AB454DD}"/>
              </a:ext>
            </a:extLst>
          </p:cNvPr>
          <p:cNvCxnSpPr>
            <a:cxnSpLocks/>
          </p:cNvCxnSpPr>
          <p:nvPr/>
        </p:nvCxnSpPr>
        <p:spPr>
          <a:xfrm>
            <a:off x="6683668" y="4581128"/>
            <a:ext cx="0" cy="29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94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기술상세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A2E002F-7E6C-4C78-86D7-A91CB165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476983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8.1 </a:t>
            </a:r>
            <a:r>
              <a:rPr lang="ko-KR" altLang="en-US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비밀번호 변경</a:t>
            </a:r>
            <a:endParaRPr lang="en-US" altLang="ko-KR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918D85AF-8F68-4CAE-BC8D-FF8DE4FA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4" y="1837289"/>
            <a:ext cx="4249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비밀번호변경페이지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(views/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myRoom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/</a:t>
            </a:r>
            <a:r>
              <a:rPr lang="en-US" altLang="ko-KR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modify.jsp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새 비밀번호와 비밀번호 재확인을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입력후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‘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비밀번호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수정＇버튼을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누를시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해당기능이 실행된다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EF76DB-1655-4E4A-9C3A-BC7DB24589CA}"/>
              </a:ext>
            </a:extLst>
          </p:cNvPr>
          <p:cNvSpPr txBox="1"/>
          <p:nvPr/>
        </p:nvSpPr>
        <p:spPr>
          <a:xfrm>
            <a:off x="398612" y="2204864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Views/</a:t>
            </a:r>
            <a:r>
              <a:rPr lang="en-US" altLang="ko-KR" sz="1400" dirty="0" err="1">
                <a:solidFill>
                  <a:schemeClr val="bg1"/>
                </a:solidFill>
              </a:rPr>
              <a:t>myRoom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modify.jsp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F89AE5-4E59-478B-A305-C0CFAA94FA0E}"/>
              </a:ext>
            </a:extLst>
          </p:cNvPr>
          <p:cNvSpPr txBox="1"/>
          <p:nvPr/>
        </p:nvSpPr>
        <p:spPr>
          <a:xfrm>
            <a:off x="395040" y="2521663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새로운 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 재확인 입력 후 </a:t>
            </a:r>
            <a:r>
              <a:rPr lang="en-US" altLang="ko-KR" sz="1000" dirty="0"/>
              <a:t>‘</a:t>
            </a:r>
            <a:r>
              <a:rPr lang="ko-KR" altLang="en-US" sz="1000" dirty="0"/>
              <a:t>비밀번호 수정＇ 버튼 클릭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6B884-27CF-4174-8020-38FE7AAAF21D}"/>
              </a:ext>
            </a:extLst>
          </p:cNvPr>
          <p:cNvSpPr txBox="1"/>
          <p:nvPr/>
        </p:nvSpPr>
        <p:spPr>
          <a:xfrm>
            <a:off x="395039" y="3048477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/controller/MyRoomController.java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A6DC6-FED4-40CB-A84A-81EC26914D10}"/>
              </a:ext>
            </a:extLst>
          </p:cNvPr>
          <p:cNvSpPr txBox="1"/>
          <p:nvPr/>
        </p:nvSpPr>
        <p:spPr>
          <a:xfrm>
            <a:off x="4860032" y="2507551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/service/MyRoomService.java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C1514E-64D4-49DE-9E0C-52D9F551D550}"/>
              </a:ext>
            </a:extLst>
          </p:cNvPr>
          <p:cNvSpPr txBox="1"/>
          <p:nvPr/>
        </p:nvSpPr>
        <p:spPr>
          <a:xfrm>
            <a:off x="4860032" y="2829859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modifyPw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r>
              <a:rPr lang="en-US" altLang="ko-KR" sz="1000" dirty="0"/>
              <a:t>[</a:t>
            </a:r>
            <a:r>
              <a:rPr lang="ko-KR" altLang="en-US" sz="1000" dirty="0"/>
              <a:t>비밀번호 변경</a:t>
            </a:r>
            <a:r>
              <a:rPr lang="en-US" altLang="ko-KR" sz="1000" dirty="0"/>
              <a:t>]</a:t>
            </a:r>
          </a:p>
          <a:p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77F80-B665-4F05-8514-65E430C83FA6}"/>
              </a:ext>
            </a:extLst>
          </p:cNvPr>
          <p:cNvSpPr txBox="1"/>
          <p:nvPr/>
        </p:nvSpPr>
        <p:spPr>
          <a:xfrm>
            <a:off x="4860032" y="379657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/mapper/MyRoomMapper.java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5E3908-5D95-451A-90D7-84E7D3C7D332}"/>
              </a:ext>
            </a:extLst>
          </p:cNvPr>
          <p:cNvSpPr txBox="1"/>
          <p:nvPr/>
        </p:nvSpPr>
        <p:spPr>
          <a:xfrm>
            <a:off x="4860032" y="4118883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modifyPw</a:t>
            </a:r>
            <a:r>
              <a:rPr lang="en-US" altLang="ko-KR" sz="1000" dirty="0"/>
              <a:t>()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3233A1-5E0F-4E34-B899-11B57F7945AF}"/>
              </a:ext>
            </a:extLst>
          </p:cNvPr>
          <p:cNvSpPr txBox="1"/>
          <p:nvPr/>
        </p:nvSpPr>
        <p:spPr>
          <a:xfrm>
            <a:off x="4860032" y="5092719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Resources/com/</a:t>
            </a:r>
            <a:r>
              <a:rPr lang="en-US" altLang="ko-KR" sz="1200" dirty="0" err="1">
                <a:solidFill>
                  <a:schemeClr val="bg1"/>
                </a:solidFill>
              </a:rPr>
              <a:t>sjb</a:t>
            </a:r>
            <a:r>
              <a:rPr lang="en-US" altLang="ko-KR" sz="1200" dirty="0">
                <a:solidFill>
                  <a:schemeClr val="bg1"/>
                </a:solidFill>
              </a:rPr>
              <a:t>/mapper/MyRoomMapper.xml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53C91F-ED6E-4E9D-B8FD-9A6581965BCE}"/>
              </a:ext>
            </a:extLst>
          </p:cNvPr>
          <p:cNvSpPr txBox="1"/>
          <p:nvPr/>
        </p:nvSpPr>
        <p:spPr>
          <a:xfrm>
            <a:off x="4860032" y="5415027"/>
            <a:ext cx="381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Id=“</a:t>
            </a:r>
            <a:r>
              <a:rPr lang="en-US" altLang="ko-KR" sz="1000" dirty="0" err="1"/>
              <a:t>modifyPw</a:t>
            </a:r>
            <a:r>
              <a:rPr lang="en-US" altLang="ko-KR" sz="1000" dirty="0"/>
              <a:t>” </a:t>
            </a:r>
            <a:r>
              <a:rPr lang="ko-KR" altLang="en-US" sz="1000" dirty="0"/>
              <a:t>실행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AF04B1-F1AC-4AFA-BC55-47F052994354}"/>
              </a:ext>
            </a:extLst>
          </p:cNvPr>
          <p:cNvSpPr txBox="1"/>
          <p:nvPr/>
        </p:nvSpPr>
        <p:spPr>
          <a:xfrm>
            <a:off x="395039" y="3366707"/>
            <a:ext cx="38174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modifyPOST</a:t>
            </a:r>
            <a:r>
              <a:rPr lang="en-US" altLang="ko-KR" sz="900" dirty="0"/>
              <a:t>() </a:t>
            </a:r>
            <a:r>
              <a:rPr lang="ko-KR" altLang="en-US" sz="900" dirty="0"/>
              <a:t>진입 </a:t>
            </a:r>
            <a:r>
              <a:rPr lang="en-US" altLang="ko-KR" sz="900" dirty="0"/>
              <a:t>=&gt;</a:t>
            </a:r>
          </a:p>
          <a:p>
            <a:r>
              <a:rPr lang="en-US" altLang="ko-KR" sz="900" dirty="0"/>
              <a:t>Session </a:t>
            </a:r>
            <a:r>
              <a:rPr lang="ko-KR" altLang="en-US" sz="900" dirty="0"/>
              <a:t>값을 </a:t>
            </a:r>
            <a:r>
              <a:rPr lang="ko-KR" altLang="en-US" sz="900" dirty="0" err="1"/>
              <a:t>불러온후</a:t>
            </a:r>
            <a:r>
              <a:rPr lang="ko-KR" altLang="en-US" sz="900" dirty="0"/>
              <a:t> </a:t>
            </a:r>
            <a:r>
              <a:rPr lang="en-US" altLang="ko-KR" sz="900" dirty="0" err="1"/>
              <a:t>MemberVO</a:t>
            </a:r>
            <a:r>
              <a:rPr lang="ko-KR" altLang="en-US" sz="900" dirty="0"/>
              <a:t>에 담는다</a:t>
            </a:r>
            <a:r>
              <a:rPr lang="en-US" altLang="ko-KR" sz="900" dirty="0"/>
              <a:t>. </a:t>
            </a:r>
            <a:r>
              <a:rPr lang="ko-KR" altLang="en-US" sz="900" dirty="0"/>
              <a:t>뷰로부터 받은 </a:t>
            </a:r>
            <a:r>
              <a:rPr lang="en-US" altLang="ko-KR" sz="900" dirty="0"/>
              <a:t>password </a:t>
            </a:r>
            <a:r>
              <a:rPr lang="ko-KR" altLang="en-US" sz="900" dirty="0"/>
              <a:t>또한 </a:t>
            </a:r>
            <a:r>
              <a:rPr lang="en-US" altLang="ko-KR" sz="900" dirty="0" err="1"/>
              <a:t>MemberVO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담은후</a:t>
            </a:r>
            <a:r>
              <a:rPr lang="ko-KR" altLang="en-US" sz="900" dirty="0"/>
              <a:t> 해당 </a:t>
            </a:r>
            <a:r>
              <a:rPr lang="en-US" altLang="ko-KR" sz="900" dirty="0"/>
              <a:t>VO</a:t>
            </a:r>
            <a:r>
              <a:rPr lang="ko-KR" altLang="en-US" sz="900" dirty="0"/>
              <a:t>를 매개변수로 </a:t>
            </a:r>
            <a:r>
              <a:rPr lang="en-US" altLang="ko-KR" sz="900" dirty="0" err="1"/>
              <a:t>service.modifyPw</a:t>
            </a:r>
            <a:r>
              <a:rPr lang="en-US" altLang="ko-KR" sz="900" dirty="0"/>
              <a:t>()</a:t>
            </a:r>
            <a:r>
              <a:rPr lang="ko-KR" altLang="en-US" sz="900" dirty="0"/>
              <a:t>를 실행한다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/>
              <a:t>수행 후 </a:t>
            </a:r>
            <a:r>
              <a:rPr lang="en-US" altLang="ko-KR" sz="900" dirty="0"/>
              <a:t>“/member/</a:t>
            </a:r>
            <a:r>
              <a:rPr lang="en-US" altLang="ko-KR" sz="900" dirty="0" err="1"/>
              <a:t>logoutMain</a:t>
            </a:r>
            <a:r>
              <a:rPr lang="en-US" altLang="ko-KR" sz="900" dirty="0"/>
              <a:t>”</a:t>
            </a:r>
            <a:r>
              <a:rPr lang="ko-KR" altLang="en-US" sz="900" dirty="0"/>
              <a:t>으로 </a:t>
            </a:r>
            <a:r>
              <a:rPr lang="ko-KR" altLang="en-US" sz="900" dirty="0" err="1"/>
              <a:t>리다이렉트한다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F0964-329D-4CFA-BA58-4D00407898DF}"/>
              </a:ext>
            </a:extLst>
          </p:cNvPr>
          <p:cNvSpPr txBox="1"/>
          <p:nvPr/>
        </p:nvSpPr>
        <p:spPr>
          <a:xfrm>
            <a:off x="436796" y="4499435"/>
            <a:ext cx="3817416" cy="307777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com/</a:t>
            </a:r>
            <a:r>
              <a:rPr lang="en-US" altLang="ko-KR" sz="1400" dirty="0" err="1">
                <a:solidFill>
                  <a:schemeClr val="bg1"/>
                </a:solidFill>
              </a:rPr>
              <a:t>sjb</a:t>
            </a:r>
            <a:r>
              <a:rPr lang="en-US" altLang="ko-KR" sz="1400" dirty="0">
                <a:solidFill>
                  <a:schemeClr val="bg1"/>
                </a:solidFill>
              </a:rPr>
              <a:t>/controller/MemberController.java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5A11C-1FDF-467A-991C-D694FAA89357}"/>
              </a:ext>
            </a:extLst>
          </p:cNvPr>
          <p:cNvSpPr txBox="1"/>
          <p:nvPr/>
        </p:nvSpPr>
        <p:spPr>
          <a:xfrm>
            <a:off x="436796" y="4797152"/>
            <a:ext cx="3817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logoutMainGET</a:t>
            </a:r>
            <a:r>
              <a:rPr lang="en-US" altLang="ko-KR" sz="900" dirty="0"/>
              <a:t>() </a:t>
            </a:r>
            <a:r>
              <a:rPr lang="ko-KR" altLang="en-US" sz="900" dirty="0"/>
              <a:t>진입 </a:t>
            </a:r>
            <a:r>
              <a:rPr lang="en-US" altLang="ko-KR" sz="900" dirty="0"/>
              <a:t>=&gt; </a:t>
            </a:r>
          </a:p>
          <a:p>
            <a:r>
              <a:rPr lang="en-US" altLang="ko-KR" sz="900" dirty="0"/>
              <a:t>Session</a:t>
            </a:r>
            <a:r>
              <a:rPr lang="ko-KR" altLang="en-US" sz="900" dirty="0"/>
              <a:t>에 </a:t>
            </a:r>
            <a:r>
              <a:rPr lang="ko-KR" altLang="en-US" sz="900" dirty="0" err="1"/>
              <a:t>저장된값</a:t>
            </a:r>
            <a:r>
              <a:rPr lang="en-US" altLang="ko-KR" sz="900" dirty="0"/>
              <a:t>, </a:t>
            </a:r>
            <a:r>
              <a:rPr lang="ko-KR" altLang="en-US" sz="900" dirty="0"/>
              <a:t>현재 서버에서 존재하는 세션을 모두 지운다</a:t>
            </a:r>
            <a:r>
              <a:rPr lang="en-US" altLang="ko-KR" sz="900" dirty="0"/>
              <a:t>.(</a:t>
            </a:r>
            <a:r>
              <a:rPr lang="ko-KR" altLang="en-US" sz="900" dirty="0"/>
              <a:t>로그아웃 진행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/>
              <a:t>수행 후 </a:t>
            </a:r>
            <a:r>
              <a:rPr lang="en-US" altLang="ko-KR" sz="900" dirty="0"/>
              <a:t>“/main”</a:t>
            </a:r>
            <a:r>
              <a:rPr lang="ko-KR" altLang="en-US" sz="900" dirty="0"/>
              <a:t>으로 </a:t>
            </a:r>
            <a:r>
              <a:rPr lang="ko-KR" altLang="en-US" sz="900" dirty="0" err="1"/>
              <a:t>리다이렉트한다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2F3A9-524C-432D-92AB-079AAD953A0F}"/>
              </a:ext>
            </a:extLst>
          </p:cNvPr>
          <p:cNvSpPr txBox="1"/>
          <p:nvPr/>
        </p:nvSpPr>
        <p:spPr>
          <a:xfrm>
            <a:off x="436796" y="5888305"/>
            <a:ext cx="3817416" cy="276999"/>
          </a:xfrm>
          <a:prstGeom prst="rect">
            <a:avLst/>
          </a:prstGeom>
          <a:solidFill>
            <a:srgbClr val="739E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Views/</a:t>
            </a:r>
            <a:r>
              <a:rPr lang="en-US" altLang="ko-KR" sz="1200" dirty="0" err="1">
                <a:solidFill>
                  <a:schemeClr val="bg1"/>
                </a:solidFill>
              </a:rPr>
              <a:t>main.jsp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67BD9A0-1109-4A0E-AA38-114B55C7AA92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212455" y="2661440"/>
            <a:ext cx="647577" cy="5409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48DB8A-ABBA-4B52-AA8F-1440F8556731}"/>
              </a:ext>
            </a:extLst>
          </p:cNvPr>
          <p:cNvCxnSpPr>
            <a:cxnSpLocks/>
          </p:cNvCxnSpPr>
          <p:nvPr/>
        </p:nvCxnSpPr>
        <p:spPr>
          <a:xfrm>
            <a:off x="2303747" y="4260536"/>
            <a:ext cx="0" cy="1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07415A-233E-456E-8694-C3CADCECACB6}"/>
              </a:ext>
            </a:extLst>
          </p:cNvPr>
          <p:cNvCxnSpPr>
            <a:cxnSpLocks/>
          </p:cNvCxnSpPr>
          <p:nvPr/>
        </p:nvCxnSpPr>
        <p:spPr>
          <a:xfrm>
            <a:off x="2303747" y="5628688"/>
            <a:ext cx="0" cy="1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8373A9-79CC-4B08-9092-71ED31C70834}"/>
              </a:ext>
            </a:extLst>
          </p:cNvPr>
          <p:cNvCxnSpPr>
            <a:cxnSpLocks/>
          </p:cNvCxnSpPr>
          <p:nvPr/>
        </p:nvCxnSpPr>
        <p:spPr>
          <a:xfrm>
            <a:off x="2303747" y="2833485"/>
            <a:ext cx="0" cy="17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C77151-81AD-4728-9564-D0E5F2344E78}"/>
              </a:ext>
            </a:extLst>
          </p:cNvPr>
          <p:cNvCxnSpPr>
            <a:stCxn id="67" idx="2"/>
          </p:cNvCxnSpPr>
          <p:nvPr/>
        </p:nvCxnSpPr>
        <p:spPr>
          <a:xfrm>
            <a:off x="6768740" y="3229969"/>
            <a:ext cx="0" cy="415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9F9D7D-7430-4EF1-9BBE-B5C63A718194}"/>
              </a:ext>
            </a:extLst>
          </p:cNvPr>
          <p:cNvCxnSpPr/>
          <p:nvPr/>
        </p:nvCxnSpPr>
        <p:spPr>
          <a:xfrm>
            <a:off x="6768740" y="4445795"/>
            <a:ext cx="0" cy="415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54EFC5CC-C7AB-484B-902B-78CC0593C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26" y="1448852"/>
            <a:ext cx="1749544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4160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57F0D8-3AC0-40F9-8750-2C51412D2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63142"/>
              </p:ext>
            </p:extLst>
          </p:nvPr>
        </p:nvGraphicFramePr>
        <p:xfrm>
          <a:off x="457200" y="1616828"/>
          <a:ext cx="8229600" cy="3756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173">
                  <a:extLst>
                    <a:ext uri="{9D8B030D-6E8A-4147-A177-3AD203B41FA5}">
                      <a16:colId xmlns:a16="http://schemas.microsoft.com/office/drawing/2014/main" val="451615008"/>
                    </a:ext>
                  </a:extLst>
                </a:gridCol>
                <a:gridCol w="649553">
                  <a:extLst>
                    <a:ext uri="{9D8B030D-6E8A-4147-A177-3AD203B41FA5}">
                      <a16:colId xmlns:a16="http://schemas.microsoft.com/office/drawing/2014/main" val="3770663104"/>
                    </a:ext>
                  </a:extLst>
                </a:gridCol>
                <a:gridCol w="1014926">
                  <a:extLst>
                    <a:ext uri="{9D8B030D-6E8A-4147-A177-3AD203B41FA5}">
                      <a16:colId xmlns:a16="http://schemas.microsoft.com/office/drawing/2014/main" val="2849245730"/>
                    </a:ext>
                  </a:extLst>
                </a:gridCol>
                <a:gridCol w="1357101">
                  <a:extLst>
                    <a:ext uri="{9D8B030D-6E8A-4147-A177-3AD203B41FA5}">
                      <a16:colId xmlns:a16="http://schemas.microsoft.com/office/drawing/2014/main" val="3592413665"/>
                    </a:ext>
                  </a:extLst>
                </a:gridCol>
                <a:gridCol w="1310704">
                  <a:extLst>
                    <a:ext uri="{9D8B030D-6E8A-4147-A177-3AD203B41FA5}">
                      <a16:colId xmlns:a16="http://schemas.microsoft.com/office/drawing/2014/main" val="2860549856"/>
                    </a:ext>
                  </a:extLst>
                </a:gridCol>
                <a:gridCol w="1287506">
                  <a:extLst>
                    <a:ext uri="{9D8B030D-6E8A-4147-A177-3AD203B41FA5}">
                      <a16:colId xmlns:a16="http://schemas.microsoft.com/office/drawing/2014/main" val="3096623016"/>
                    </a:ext>
                  </a:extLst>
                </a:gridCol>
                <a:gridCol w="1252709">
                  <a:extLst>
                    <a:ext uri="{9D8B030D-6E8A-4147-A177-3AD203B41FA5}">
                      <a16:colId xmlns:a16="http://schemas.microsoft.com/office/drawing/2014/main" val="2382387585"/>
                    </a:ext>
                  </a:extLst>
                </a:gridCol>
                <a:gridCol w="782943">
                  <a:extLst>
                    <a:ext uri="{9D8B030D-6E8A-4147-A177-3AD203B41FA5}">
                      <a16:colId xmlns:a16="http://schemas.microsoft.com/office/drawing/2014/main" val="3499381133"/>
                    </a:ext>
                  </a:extLst>
                </a:gridCol>
                <a:gridCol w="202985">
                  <a:extLst>
                    <a:ext uri="{9D8B030D-6E8A-4147-A177-3AD203B41FA5}">
                      <a16:colId xmlns:a16="http://schemas.microsoft.com/office/drawing/2014/main" val="2630211322"/>
                    </a:ext>
                  </a:extLst>
                </a:gridCol>
              </a:tblGrid>
              <a:tr h="290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시나리오</a:t>
                      </a:r>
                      <a:r>
                        <a:rPr lang="en-US" altLang="ko-KR" sz="500" b="1" u="none" strike="noStrike" dirty="0">
                          <a:effectLst/>
                        </a:rPr>
                        <a:t>ID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 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en-US" altLang="ko-KR" sz="500" b="1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상세 설명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사전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조건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데이터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예상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결과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</a:rPr>
                        <a:t>결과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확인</a:t>
                      </a:r>
                      <a:br>
                        <a:rPr lang="ko-KR" altLang="en-US" sz="500" b="1" u="none" strike="noStrike" dirty="0">
                          <a:effectLst/>
                        </a:rPr>
                      </a:br>
                      <a:r>
                        <a:rPr lang="ko-KR" altLang="en-US" sz="500" b="1" u="none" strike="noStrike" dirty="0">
                          <a:effectLst/>
                        </a:rPr>
                        <a:t>방법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u="none" strike="noStrike" dirty="0">
                          <a:effectLst/>
                        </a:rPr>
                        <a:t>PASS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/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FAIL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42905"/>
                  </a:ext>
                </a:extLst>
              </a:tr>
              <a:tr h="807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회원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/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</a:t>
                      </a:r>
                      <a:r>
                        <a:rPr lang="ko-KR" altLang="en-US" sz="500" u="none" strike="noStrike">
                          <a:effectLst/>
                        </a:rPr>
                        <a:t>체크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비밀번호 체크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이름체크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생년월일 체크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성별 체크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휴대전화체크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이메일 체크 및 이메일통한 인증번호 확인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주소 체크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: test6,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비밀번호 </a:t>
                      </a:r>
                      <a:r>
                        <a:rPr lang="en-US" altLang="ko-KR" sz="500" u="none" strike="noStrike">
                          <a:effectLst/>
                        </a:rPr>
                        <a:t>: test6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이름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김서진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생년월일 </a:t>
                      </a:r>
                      <a:r>
                        <a:rPr lang="en-US" altLang="ko-KR" sz="500" u="none" strike="noStrike">
                          <a:effectLst/>
                        </a:rPr>
                        <a:t>:1992-01-01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성별체크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남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이메일 체크 </a:t>
                      </a:r>
                      <a:r>
                        <a:rPr lang="en-US" altLang="ko-KR" sz="500" u="none" strike="noStrike">
                          <a:effectLst/>
                        </a:rPr>
                        <a:t>: sjinjin7@naver.com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주소체크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삼산 그린컴퓨터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입력데이터를 입력한뒤 가입하기를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누르면 해당 데이터가 </a:t>
                      </a:r>
                      <a:r>
                        <a:rPr lang="en-US" altLang="ko-KR" sz="500" u="none" strike="noStrike">
                          <a:effectLst/>
                        </a:rPr>
                        <a:t>sjb_member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테이블에 등록되어 회원가입이 완료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sjb_member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들어갓는지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164697982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이메일 인증번호 전송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이메일란에 이메일 입력 및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인증번호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받기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sng" strike="noStrike">
                          <a:effectLst/>
                          <a:hlinkClick r:id="rId2"/>
                        </a:rPr>
                        <a:t>sjinjin7@naver.com</a:t>
                      </a:r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데이터를 입력후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인증번호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받기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를 클릭을 하면 해당 이메일로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인증번호가 전송된다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해당이메일 로그인하여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318066980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전송받은 인증번호 입력 일치 유효성 검사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a003</a:t>
                      </a:r>
                      <a:r>
                        <a:rPr lang="ko-KR" altLang="en-US" sz="500" u="none" strike="noStrike" dirty="0">
                          <a:effectLst/>
                        </a:rPr>
                        <a:t>에서 받은 인증번호 입력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인증번호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이메일 입력란 아래에 있는 입력란에 해당 인증번호를 기입하여 일치한다면 아래 초록색 글자로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일치합니다</a:t>
                      </a:r>
                      <a:r>
                        <a:rPr lang="en-US" altLang="ko-KR" sz="500" u="none" strike="noStrike">
                          <a:effectLst/>
                        </a:rPr>
                        <a:t>', </a:t>
                      </a:r>
                      <a:r>
                        <a:rPr lang="ko-KR" altLang="en-US" sz="500" u="none" strike="noStrike">
                          <a:effectLst/>
                        </a:rPr>
                        <a:t>불일치시 빨간 글자로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불일치합니다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뜬다</a:t>
                      </a:r>
                      <a:r>
                        <a:rPr lang="en-US" altLang="ko-KR" sz="500" u="none" strike="noStrike">
                          <a:effectLst/>
                        </a:rPr>
                        <a:t>..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올바른 인증번호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틀린 번호 입력한후 해당 경우에 맞는 문구가뜨는지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162848627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다음 지도 </a:t>
                      </a:r>
                      <a:r>
                        <a:rPr lang="en-US" altLang="ko-KR" sz="500" u="none" strike="noStrike">
                          <a:effectLst/>
                        </a:rPr>
                        <a:t>api </a:t>
                      </a:r>
                      <a:r>
                        <a:rPr lang="ko-KR" altLang="en-US" sz="500" u="none" strike="noStrike">
                          <a:effectLst/>
                        </a:rPr>
                        <a:t>연동 통한 주소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 err="1">
                          <a:effectLst/>
                        </a:rPr>
                        <a:t>주소찾기</a:t>
                      </a:r>
                      <a:r>
                        <a:rPr lang="ko-KR" altLang="en-US" sz="500" u="none" strike="noStrike" dirty="0">
                          <a:effectLst/>
                        </a:rPr>
                        <a:t> 버튼을 클릭하여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팝업창에서 주소 검색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삼산 그린컴퓨터 아카데미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팝업창에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삼산 그린컴퓨터 아카데미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를 검색후 해당 주소를 클릭을 하면 주소 기입란 </a:t>
                      </a:r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r>
                        <a:rPr lang="ko-KR" altLang="en-US" sz="500" u="none" strike="noStrike">
                          <a:effectLst/>
                        </a:rPr>
                        <a:t>개중 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r>
                        <a:rPr lang="ko-KR" altLang="en-US" sz="500" u="none" strike="noStrike">
                          <a:effectLst/>
                        </a:rPr>
                        <a:t>번엔 우편번호</a:t>
                      </a:r>
                      <a:r>
                        <a:rPr lang="en-US" altLang="ko-KR" sz="500" u="none" strike="noStrike">
                          <a:effectLst/>
                        </a:rPr>
                        <a:t>, 2</a:t>
                      </a:r>
                      <a:r>
                        <a:rPr lang="ko-KR" altLang="en-US" sz="500" u="none" strike="noStrike">
                          <a:effectLst/>
                        </a:rPr>
                        <a:t>번 기입란엔 주소가 입력된다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팝업창에 해당 데이터 검색후 클릭후 회원가입 페이지 주소란 데이터 삽입 되었는지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979915602"/>
                  </a:ext>
                </a:extLst>
              </a:tr>
              <a:tr h="539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회원가입</a:t>
                      </a:r>
                      <a:r>
                        <a:rPr lang="en-US" altLang="ko-KR" sz="500" u="none" strike="noStrike">
                          <a:effectLst/>
                        </a:rPr>
                        <a:t>_05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회원가입 유효성검사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회원가입 페이지에 있는 데이터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모두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입력후</a:t>
                      </a:r>
                      <a:r>
                        <a:rPr lang="ko-KR" altLang="en-US" sz="500" u="none" strike="noStrike" dirty="0">
                          <a:effectLst/>
                        </a:rPr>
                        <a:t> 가입하기 버튼 누르기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a001</a:t>
                      </a:r>
                      <a:r>
                        <a:rPr lang="ko-KR" altLang="en-US" sz="500" u="none" strike="noStrike">
                          <a:effectLst/>
                        </a:rPr>
                        <a:t>데이터와 동일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회원가입란 데이터를 모두 올바르게 입력시 정상적 가입 진행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</a:t>
                      </a:r>
                      <a:r>
                        <a:rPr lang="ko-KR" altLang="en-US" sz="500" u="none" strike="noStrike">
                          <a:effectLst/>
                        </a:rPr>
                        <a:t>잘못 입력 혹은 빈칸이 잇을시 해당란 아래에 빨간 글씨로 입력해달라는 문구가 뜬다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올바른 데이터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잘못된 데이터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빈칸 두기 </a:t>
                      </a:r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r>
                        <a:rPr lang="ko-KR" altLang="en-US" sz="500" u="none" strike="noStrike">
                          <a:effectLst/>
                        </a:rPr>
                        <a:t>가지 시도 시 각상황에 맞는 문구가 뜨는지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4283829681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아이디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비밀번호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해당 데이터를 입력후 로그인을 클릭시 </a:t>
                      </a:r>
                      <a:r>
                        <a:rPr lang="en-US" altLang="ko-KR" sz="500" u="none" strike="noStrike">
                          <a:effectLst/>
                        </a:rPr>
                        <a:t>SJBook </a:t>
                      </a:r>
                      <a:r>
                        <a:rPr lang="ko-KR" altLang="en-US" sz="500" u="none" strike="noStrike">
                          <a:effectLst/>
                        </a:rPr>
                        <a:t>메인페이지 이동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잘못입력시 로그인페이지 유지 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올바른 아이디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비번 입력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잘못된 아이디 비번 입력 후 의도한 상황 일치하는지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262596541"/>
                  </a:ext>
                </a:extLst>
              </a:tr>
              <a:tr h="605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 인터셉터 적용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아이디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비밀번호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올바른 데이터를 입력시 인터셉터 클래스에서 해당 로그인 회원의 정보를 </a:t>
                      </a:r>
                      <a:r>
                        <a:rPr lang="en-US" altLang="ko-KR" sz="500" u="none" strike="noStrike">
                          <a:effectLst/>
                        </a:rPr>
                        <a:t>session</a:t>
                      </a:r>
                      <a:r>
                        <a:rPr lang="ko-KR" altLang="en-US" sz="500" u="none" strike="noStrike">
                          <a:effectLst/>
                        </a:rPr>
                        <a:t>에 담음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 </a:t>
                      </a:r>
                      <a:r>
                        <a:rPr lang="ko-KR" altLang="en-US" sz="500" u="none" strike="noStrike">
                          <a:effectLst/>
                        </a:rPr>
                        <a:t>메인페이지 우측상단 로그인 버튼이 사라지면서 그 공간에 </a:t>
                      </a:r>
                      <a:r>
                        <a:rPr lang="en-US" altLang="ko-KR" sz="500" u="none" strike="noStrike">
                          <a:effectLst/>
                        </a:rPr>
                        <a:t>session</a:t>
                      </a:r>
                      <a:r>
                        <a:rPr lang="ko-KR" altLang="en-US" sz="500" u="none" strike="noStrike">
                          <a:effectLst/>
                        </a:rPr>
                        <a:t>에 담긴 정보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r>
                        <a:rPr lang="en-US" altLang="ko-KR" sz="500" u="none" strike="noStrike">
                          <a:effectLst/>
                        </a:rPr>
                        <a:t>, money, point)</a:t>
                      </a:r>
                      <a:r>
                        <a:rPr lang="ko-KR" altLang="en-US" sz="500" u="none" strike="noStrike">
                          <a:effectLst/>
                        </a:rPr>
                        <a:t>의 정보가 뜨면 성공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메인페이지 우측상단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로그인 버튼이 사라지면서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그 공간에 </a:t>
                      </a:r>
                      <a:r>
                        <a:rPr lang="en-US" altLang="ko-KR" sz="500" u="none" strike="noStrike">
                          <a:effectLst/>
                        </a:rPr>
                        <a:t>session</a:t>
                      </a:r>
                      <a:r>
                        <a:rPr lang="ko-KR" altLang="en-US" sz="500" u="none" strike="noStrike">
                          <a:effectLst/>
                        </a:rPr>
                        <a:t>에 담긴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정보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이름</a:t>
                      </a:r>
                      <a:r>
                        <a:rPr lang="en-US" altLang="ko-KR" sz="500" u="none" strike="noStrike">
                          <a:effectLst/>
                        </a:rPr>
                        <a:t>, money, point)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의 정보가 뜨는지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78021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026D79-C9F6-4887-B337-21AAB8AF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11435"/>
              </p:ext>
            </p:extLst>
          </p:nvPr>
        </p:nvGraphicFramePr>
        <p:xfrm>
          <a:off x="361231" y="1254174"/>
          <a:ext cx="8335838" cy="5148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243">
                  <a:extLst>
                    <a:ext uri="{9D8B030D-6E8A-4147-A177-3AD203B41FA5}">
                      <a16:colId xmlns:a16="http://schemas.microsoft.com/office/drawing/2014/main" val="2075853683"/>
                    </a:ext>
                  </a:extLst>
                </a:gridCol>
                <a:gridCol w="1413146">
                  <a:extLst>
                    <a:ext uri="{9D8B030D-6E8A-4147-A177-3AD203B41FA5}">
                      <a16:colId xmlns:a16="http://schemas.microsoft.com/office/drawing/2014/main" val="385203761"/>
                    </a:ext>
                  </a:extLst>
                </a:gridCol>
                <a:gridCol w="3129602">
                  <a:extLst>
                    <a:ext uri="{9D8B030D-6E8A-4147-A177-3AD203B41FA5}">
                      <a16:colId xmlns:a16="http://schemas.microsoft.com/office/drawing/2014/main" val="1895450178"/>
                    </a:ext>
                  </a:extLst>
                </a:gridCol>
                <a:gridCol w="454964">
                  <a:extLst>
                    <a:ext uri="{9D8B030D-6E8A-4147-A177-3AD203B41FA5}">
                      <a16:colId xmlns:a16="http://schemas.microsoft.com/office/drawing/2014/main" val="1835384086"/>
                    </a:ext>
                  </a:extLst>
                </a:gridCol>
                <a:gridCol w="289523">
                  <a:extLst>
                    <a:ext uri="{9D8B030D-6E8A-4147-A177-3AD203B41FA5}">
                      <a16:colId xmlns:a16="http://schemas.microsoft.com/office/drawing/2014/main" val="1365174772"/>
                    </a:ext>
                  </a:extLst>
                </a:gridCol>
                <a:gridCol w="372243">
                  <a:extLst>
                    <a:ext uri="{9D8B030D-6E8A-4147-A177-3AD203B41FA5}">
                      <a16:colId xmlns:a16="http://schemas.microsoft.com/office/drawing/2014/main" val="1623250595"/>
                    </a:ext>
                  </a:extLst>
                </a:gridCol>
                <a:gridCol w="296416">
                  <a:extLst>
                    <a:ext uri="{9D8B030D-6E8A-4147-A177-3AD203B41FA5}">
                      <a16:colId xmlns:a16="http://schemas.microsoft.com/office/drawing/2014/main" val="1164708917"/>
                    </a:ext>
                  </a:extLst>
                </a:gridCol>
                <a:gridCol w="296416">
                  <a:extLst>
                    <a:ext uri="{9D8B030D-6E8A-4147-A177-3AD203B41FA5}">
                      <a16:colId xmlns:a16="http://schemas.microsoft.com/office/drawing/2014/main" val="1033771240"/>
                    </a:ext>
                  </a:extLst>
                </a:gridCol>
                <a:gridCol w="372243">
                  <a:extLst>
                    <a:ext uri="{9D8B030D-6E8A-4147-A177-3AD203B41FA5}">
                      <a16:colId xmlns:a16="http://schemas.microsoft.com/office/drawing/2014/main" val="2614193657"/>
                    </a:ext>
                  </a:extLst>
                </a:gridCol>
                <a:gridCol w="305033">
                  <a:extLst>
                    <a:ext uri="{9D8B030D-6E8A-4147-A177-3AD203B41FA5}">
                      <a16:colId xmlns:a16="http://schemas.microsoft.com/office/drawing/2014/main" val="1166938868"/>
                    </a:ext>
                  </a:extLst>
                </a:gridCol>
                <a:gridCol w="372243">
                  <a:extLst>
                    <a:ext uri="{9D8B030D-6E8A-4147-A177-3AD203B41FA5}">
                      <a16:colId xmlns:a16="http://schemas.microsoft.com/office/drawing/2014/main" val="1600289550"/>
                    </a:ext>
                  </a:extLst>
                </a:gridCol>
                <a:gridCol w="330883">
                  <a:extLst>
                    <a:ext uri="{9D8B030D-6E8A-4147-A177-3AD203B41FA5}">
                      <a16:colId xmlns:a16="http://schemas.microsoft.com/office/drawing/2014/main" val="798836813"/>
                    </a:ext>
                  </a:extLst>
                </a:gridCol>
                <a:gridCol w="330883">
                  <a:extLst>
                    <a:ext uri="{9D8B030D-6E8A-4147-A177-3AD203B41FA5}">
                      <a16:colId xmlns:a16="http://schemas.microsoft.com/office/drawing/2014/main" val="573993065"/>
                    </a:ext>
                  </a:extLst>
                </a:gridCol>
              </a:tblGrid>
              <a:tr h="221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이름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내용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유형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품질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속성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우선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순위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중요도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출처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부서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전제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조건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요구사항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버전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여부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3308"/>
                  </a:ext>
                </a:extLst>
              </a:tr>
              <a:tr h="665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메인화면 로그인 배치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로그인 페이지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메인화면</a:t>
                      </a:r>
                      <a:r>
                        <a:rPr lang="ko-KR" altLang="en-US" sz="600" u="none" strike="noStrike" dirty="0">
                          <a:effectLst/>
                        </a:rPr>
                        <a:t> 상단 우측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이 적힌 아이콘을 배치한다</a:t>
                      </a:r>
                      <a:r>
                        <a:rPr lang="en-US" altLang="ko-KR" sz="600" u="none" strike="noStrike" dirty="0">
                          <a:effectLst/>
                        </a:rPr>
                        <a:t>. </a:t>
                      </a:r>
                      <a:r>
                        <a:rPr lang="ko-KR" altLang="en-US" sz="600" u="none" strike="noStrike" dirty="0">
                          <a:effectLst/>
                        </a:rPr>
                        <a:t>클릭을 하면 로그인을 위한 페이지로 변환된다</a:t>
                      </a:r>
                      <a:r>
                        <a:rPr lang="en-US" altLang="ko-KR" sz="600" u="none" strike="noStrike" dirty="0">
                          <a:effectLst/>
                        </a:rPr>
                        <a:t>.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effectLst/>
                        </a:rPr>
                        <a:t>로그인 페이지의 구성은 중앙에 로그인을 하기위해 필요한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아이디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칸</a:t>
                      </a:r>
                      <a:r>
                        <a:rPr lang="en-US" altLang="ko-KR" sz="600" u="none" strike="noStrike" dirty="0">
                          <a:effectLst/>
                        </a:rPr>
                        <a:t>, "</a:t>
                      </a:r>
                      <a:r>
                        <a:rPr lang="ko-KR" altLang="en-US" sz="6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칸 과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기입후</a:t>
                      </a:r>
                      <a:r>
                        <a:rPr lang="ko-KR" altLang="en-US" sz="600" u="none" strike="noStrike" dirty="0">
                          <a:effectLst/>
                        </a:rPr>
                        <a:t> 완료를 위한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확인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아이콘을 배치한다</a:t>
                      </a:r>
                      <a:r>
                        <a:rPr lang="en-US" altLang="ko-KR" sz="600" u="none" strike="noStrike" dirty="0">
                          <a:effectLst/>
                        </a:rPr>
                        <a:t>. 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그아래엔</a:t>
                      </a:r>
                      <a:r>
                        <a:rPr lang="ko-KR" altLang="en-US" sz="600" u="none" strike="noStrike" dirty="0">
                          <a:effectLst/>
                        </a:rPr>
                        <a:t> 회원가입을 위한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600" u="none" strike="noStrike" dirty="0">
                          <a:effectLst/>
                        </a:rPr>
                        <a:t>" 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아이콘</a:t>
                      </a:r>
                      <a:r>
                        <a:rPr lang="en-US" altLang="ko-KR" sz="600" u="none" strike="noStrike" dirty="0">
                          <a:effectLst/>
                        </a:rPr>
                        <a:t>, "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아이디 찾기</a:t>
                      </a:r>
                      <a:r>
                        <a:rPr lang="en-US" altLang="ko-KR" sz="600" u="none" strike="noStrike" dirty="0">
                          <a:effectLst/>
                        </a:rPr>
                        <a:t>", "</a:t>
                      </a:r>
                      <a:r>
                        <a:rPr lang="ko-KR" altLang="en-US" sz="600" u="none" strike="noStrike" dirty="0">
                          <a:effectLst/>
                        </a:rPr>
                        <a:t>비밀번호 찾기</a:t>
                      </a:r>
                      <a:r>
                        <a:rPr lang="en-US" altLang="ko-KR" sz="600" u="none" strike="noStrike" dirty="0">
                          <a:effectLst/>
                        </a:rPr>
                        <a:t>" </a:t>
                      </a:r>
                      <a:r>
                        <a:rPr lang="ko-KR" altLang="en-US" sz="600" u="none" strike="noStrike" dirty="0">
                          <a:effectLst/>
                        </a:rPr>
                        <a:t>아이콘 </a:t>
                      </a:r>
                      <a:r>
                        <a:rPr lang="en-US" altLang="ko-KR" sz="600" u="none" strike="noStrike" dirty="0">
                          <a:effectLst/>
                        </a:rPr>
                        <a:t>3</a:t>
                      </a:r>
                      <a:r>
                        <a:rPr lang="ko-KR" altLang="en-US" sz="600" u="none" strike="noStrike" dirty="0">
                          <a:effectLst/>
                        </a:rPr>
                        <a:t>개를 배치한다</a:t>
                      </a:r>
                      <a:r>
                        <a:rPr lang="en-US" altLang="ko-KR" sz="600" u="none" strike="noStrike" dirty="0">
                          <a:effectLst/>
                        </a:rPr>
                        <a:t>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10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123889326"/>
                  </a:ext>
                </a:extLst>
              </a:tr>
              <a:tr h="221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로그인 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BS-001 </a:t>
                      </a:r>
                      <a:r>
                        <a:rPr lang="ko-KR" altLang="en-US" sz="600" u="none" strike="noStrike">
                          <a:effectLst/>
                        </a:rPr>
                        <a:t>에서 기술한 로그인 페이지에서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비밀번호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를 기입후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을 누르면 데이터베이스의 회원정보에 근거하여 로그인이 진행된다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N/A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719085907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화면구성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BS-001 </a:t>
                      </a:r>
                      <a:r>
                        <a:rPr lang="ko-KR" altLang="en-US" sz="600" u="none" strike="noStrike">
                          <a:effectLst/>
                        </a:rPr>
                        <a:t>에서 기술된 아이콘 클릭후 회원가입 진행을 위한 페이지로 변환된다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화면의 구성은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비밀번호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비밀번호 확인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남성</a:t>
                      </a:r>
                      <a:r>
                        <a:rPr lang="en-US" altLang="ko-KR" sz="600" u="none" strike="noStrike">
                          <a:effectLst/>
                        </a:rPr>
                        <a:t>/</a:t>
                      </a:r>
                      <a:r>
                        <a:rPr lang="ko-KR" altLang="en-US" sz="600" u="none" strike="noStrike">
                          <a:effectLst/>
                        </a:rPr>
                        <a:t>여성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생년월일</a:t>
                      </a:r>
                      <a:r>
                        <a:rPr lang="en-US" altLang="ko-KR" sz="600" u="none" strike="noStrike">
                          <a:effectLst/>
                        </a:rPr>
                        <a:t>" "</a:t>
                      </a:r>
                      <a:r>
                        <a:rPr lang="ko-KR" altLang="en-US" sz="600" u="none" strike="noStrike">
                          <a:effectLst/>
                        </a:rPr>
                        <a:t>주소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등의 기입란을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아래에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본인인증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이메일</a:t>
                      </a:r>
                      <a:r>
                        <a:rPr lang="en-US" altLang="ko-KR" sz="600" u="none" strike="noStrike">
                          <a:effectLst/>
                        </a:rPr>
                        <a:t>)", "</a:t>
                      </a:r>
                      <a:r>
                        <a:rPr lang="ko-KR" altLang="en-US" sz="600" u="none" strike="noStrike">
                          <a:effectLst/>
                        </a:rPr>
                        <a:t>본인인증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통신사</a:t>
                      </a:r>
                      <a:r>
                        <a:rPr lang="en-US" altLang="ko-KR" sz="600" u="none" strike="noStrike">
                          <a:effectLst/>
                        </a:rPr>
                        <a:t>)" </a:t>
                      </a:r>
                      <a:r>
                        <a:rPr lang="ko-KR" altLang="en-US" sz="600" u="none" strike="noStrike">
                          <a:effectLst/>
                        </a:rPr>
                        <a:t>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회원가입 완료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053189640"/>
                  </a:ext>
                </a:extLst>
              </a:tr>
              <a:tr h="221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화면구성</a:t>
                      </a:r>
                      <a:r>
                        <a:rPr lang="en-US" altLang="ko-KR" sz="600" u="none" strike="noStrike">
                          <a:effectLst/>
                        </a:rPr>
                        <a:t>) - 1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[</a:t>
                      </a:r>
                      <a:r>
                        <a:rPr lang="ko-KR" altLang="en-US" sz="600" u="none" strike="noStrike">
                          <a:effectLst/>
                        </a:rPr>
                        <a:t>아이디 중복확인</a:t>
                      </a:r>
                      <a:r>
                        <a:rPr lang="en-US" altLang="ko-KR" sz="600" u="none" strike="noStrike">
                          <a:effectLst/>
                        </a:rPr>
                        <a:t>]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BS-003</a:t>
                      </a:r>
                      <a:r>
                        <a:rPr lang="ko-KR" altLang="en-US" sz="600" u="none" strike="noStrike">
                          <a:effectLst/>
                        </a:rPr>
                        <a:t>의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아이디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기입란 옆 중복확인 아이콘을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1147281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 본인인증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비밀번호 찾기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아이디찾기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[</a:t>
                      </a:r>
                      <a:r>
                        <a:rPr lang="ko-KR" altLang="en-US" sz="600" u="none" strike="noStrike">
                          <a:effectLst/>
                        </a:rPr>
                        <a:t>통신사통한 본인인증</a:t>
                      </a:r>
                      <a:r>
                        <a:rPr lang="en-US" altLang="ko-KR" sz="600" u="none" strike="noStrike">
                          <a:effectLst/>
                        </a:rPr>
                        <a:t>]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BS-003</a:t>
                      </a:r>
                      <a:r>
                        <a:rPr lang="ko-KR" altLang="en-US" sz="600" u="none" strike="noStrike">
                          <a:effectLst/>
                        </a:rPr>
                        <a:t>의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휴대전화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본인인증</a:t>
                      </a:r>
                      <a:r>
                        <a:rPr lang="en-US" altLang="ko-KR" sz="600" u="none" strike="noStrike">
                          <a:effectLst/>
                        </a:rPr>
                        <a:t>)"</a:t>
                      </a:r>
                      <a:r>
                        <a:rPr lang="ko-KR" altLang="en-US" sz="600" u="none" strike="noStrike">
                          <a:effectLst/>
                        </a:rPr>
                        <a:t>아이콘을 클릭하면 통신사를 통한 본인인증이 진행된다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인터페이스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희망사항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47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보류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1530187927"/>
                  </a:ext>
                </a:extLst>
              </a:tr>
              <a:tr h="400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회원가입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데이터베이스 저장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회원가입 진행 페이지</a:t>
                      </a:r>
                      <a:r>
                        <a:rPr lang="en-US" altLang="ko-KR" sz="600" u="none" strike="noStrike">
                          <a:effectLst/>
                        </a:rPr>
                        <a:t>(BS-003)</a:t>
                      </a:r>
                      <a:r>
                        <a:rPr lang="ko-KR" altLang="en-US" sz="600" u="none" strike="noStrike">
                          <a:effectLst/>
                        </a:rPr>
                        <a:t>의 기입란을 작성후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을 누르면 회원가입이 진행된다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회원가입 진행 페이지 기입한 정보를 기반으로 해당 가입자 정보가 데이터베이스에 저장된다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9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482460242"/>
                  </a:ext>
                </a:extLst>
              </a:tr>
              <a:tr h="598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마일리지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회원이 책을 구매진행할시 해당 구매금액의 </a:t>
                      </a:r>
                      <a:r>
                        <a:rPr lang="en-US" altLang="ko-KR" sz="600" u="none" strike="noStrike">
                          <a:effectLst/>
                        </a:rPr>
                        <a:t>3%</a:t>
                      </a:r>
                      <a:r>
                        <a:rPr lang="ko-KR" altLang="en-US" sz="600" u="none" strike="noStrike">
                          <a:effectLst/>
                        </a:rPr>
                        <a:t>를 데이터베이스에 마일리지로 처리한다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해당 마일리지는 책을 구매시 현금과 같이 사용이 가능하다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구매 진행시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마일리지 적용 체크박스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를 체크를 하면 마일리지액 만큼 차감한 금액이 결제되도록 적용된다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해당 마일리지는 적립된 날짜를 기준을 </a:t>
                      </a:r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r>
                        <a:rPr lang="ko-KR" altLang="en-US" sz="600" u="none" strike="noStrike">
                          <a:effectLst/>
                        </a:rPr>
                        <a:t>개월 경과시 삭제된다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선택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32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3950046991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검색창 메인페이지 배치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메인페이지 상단부 중앙에 검색을 할수 있는 기입란을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해당검색 란 오른쪽에 희망하는 검색 필터를 가진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콤보상자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를 배치한다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검색란 옆에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콤보상자의 목록으로는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책제목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출판사</a:t>
                      </a:r>
                      <a:r>
                        <a:rPr lang="en-US" altLang="ko-KR" sz="600" u="none" strike="noStrike">
                          <a:effectLst/>
                        </a:rPr>
                        <a:t>", "</a:t>
                      </a:r>
                      <a:r>
                        <a:rPr lang="ko-KR" altLang="en-US" sz="600" u="none" strike="noStrike">
                          <a:effectLst/>
                        </a:rPr>
                        <a:t>작가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등이 있다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3861731444"/>
                  </a:ext>
                </a:extLst>
              </a:tr>
              <a:tr h="499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검색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검색란</a:t>
                      </a:r>
                      <a:r>
                        <a:rPr lang="en-US" altLang="ko-KR" sz="600" u="none" strike="noStrike">
                          <a:effectLst/>
                        </a:rPr>
                        <a:t>(BS-008)</a:t>
                      </a:r>
                      <a:r>
                        <a:rPr lang="ko-KR" altLang="en-US" sz="600" u="none" strike="noStrike">
                          <a:effectLst/>
                        </a:rPr>
                        <a:t>에 자신이 찾고자 책의 정보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제목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작가 등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r>
                        <a:rPr lang="ko-KR" altLang="en-US" sz="600" u="none" strike="noStrike">
                          <a:effectLst/>
                        </a:rPr>
                        <a:t>을 기입후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 아이콘</a:t>
                      </a:r>
                      <a:r>
                        <a:rPr lang="en-US" altLang="ko-KR" sz="600" u="none" strike="noStrike">
                          <a:effectLst/>
                        </a:rPr>
                        <a:t>"(BS-008) </a:t>
                      </a:r>
                      <a:r>
                        <a:rPr lang="ko-KR" altLang="en-US" sz="600" u="none" strike="noStrike">
                          <a:effectLst/>
                        </a:rPr>
                        <a:t>누르거나 혹은 키보드 </a:t>
                      </a:r>
                      <a:r>
                        <a:rPr lang="en-US" altLang="ko-KR" sz="600" u="none" strike="noStrike">
                          <a:effectLst/>
                        </a:rPr>
                        <a:t>"enter"</a:t>
                      </a:r>
                      <a:r>
                        <a:rPr lang="ko-KR" altLang="en-US" sz="600" u="none" strike="noStrike">
                          <a:effectLst/>
                        </a:rPr>
                        <a:t>를 누를시 해당정보를 가진 책목록이 검색 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※</a:t>
                      </a:r>
                      <a:r>
                        <a:rPr lang="ko-KR" altLang="en-US" sz="600" u="none" strike="noStrike">
                          <a:effectLst/>
                        </a:rPr>
                        <a:t>찾고자 하는 정보의 일부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부분단어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주요문구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r>
                        <a:rPr lang="ko-KR" altLang="en-US" sz="600" u="none" strike="noStrike">
                          <a:effectLst/>
                        </a:rPr>
                        <a:t>를 적더라도 그와 가장 유사한 정보를 가진 책목록이 검색된다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3438336583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검색 필터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검색란에 희망하는 글자를 기입후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콤보상자</a:t>
                      </a:r>
                      <a:r>
                        <a:rPr lang="en-US" altLang="ko-KR" sz="600" u="none" strike="noStrike">
                          <a:effectLst/>
                        </a:rPr>
                        <a:t>(BS-008)</a:t>
                      </a:r>
                      <a:r>
                        <a:rPr lang="ko-KR" altLang="en-US" sz="600" u="none" strike="noStrike">
                          <a:effectLst/>
                        </a:rPr>
                        <a:t>을 선택한뒤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확인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을 마우스로 누르거나 혹은 키보드 </a:t>
                      </a:r>
                      <a:r>
                        <a:rPr lang="en-US" altLang="ko-KR" sz="600" u="none" strike="noStrike">
                          <a:effectLst/>
                        </a:rPr>
                        <a:t>"enter"</a:t>
                      </a:r>
                      <a:r>
                        <a:rPr lang="ko-KR" altLang="en-US" sz="600" u="none" strike="noStrike">
                          <a:effectLst/>
                        </a:rPr>
                        <a:t>를 누를시 콤보상자 선택되어진 주제로 필터된 상품이 검색된다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   </a:t>
                      </a:r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선택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기술팀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BS-025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BS-008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수용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917506748"/>
                  </a:ext>
                </a:extLst>
              </a:tr>
              <a:tr h="796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책 페이지 구성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검색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혹은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메인페이지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에 구매희망 또는 관심이 가는 책을 클릭을하였을시 해당 책에관한 정보가 떠있는 페이지로 변환된다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해당페이지의 구성은 책의 이미지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책의 가격</a:t>
                      </a:r>
                      <a:r>
                        <a:rPr lang="en-US" altLang="ko-KR" sz="600" u="none" strike="noStrike">
                          <a:effectLst/>
                        </a:rPr>
                        <a:t>, "</a:t>
                      </a:r>
                      <a:r>
                        <a:rPr lang="ko-KR" altLang="en-US" sz="600" u="none" strike="noStrike">
                          <a:effectLst/>
                        </a:rPr>
                        <a:t>구매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기능을 가진 아이콘</a:t>
                      </a:r>
                      <a:r>
                        <a:rPr lang="en-US" altLang="ko-KR" sz="600" u="none" strike="noStrike">
                          <a:effectLst/>
                        </a:rPr>
                        <a:t>, "</a:t>
                      </a:r>
                      <a:r>
                        <a:rPr lang="ko-KR" altLang="en-US" sz="600" u="none" strike="noStrike">
                          <a:effectLst/>
                        </a:rPr>
                        <a:t>관심상품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</a:t>
                      </a:r>
                      <a:r>
                        <a:rPr lang="en-US" altLang="ko-KR" sz="600" u="none" strike="noStrike">
                          <a:effectLst/>
                        </a:rPr>
                        <a:t>, "</a:t>
                      </a:r>
                      <a:r>
                        <a:rPr lang="ko-KR" altLang="en-US" sz="600" u="none" strike="noStrike">
                          <a:effectLst/>
                        </a:rPr>
                        <a:t>장바구니 담기</a:t>
                      </a:r>
                      <a:r>
                        <a:rPr lang="en-US" altLang="ko-KR" sz="600" u="none" strike="noStrike">
                          <a:effectLst/>
                        </a:rPr>
                        <a:t>" </a:t>
                      </a:r>
                      <a:r>
                        <a:rPr lang="ko-KR" altLang="en-US" sz="600" u="none" strike="noStrike">
                          <a:effectLst/>
                        </a:rPr>
                        <a:t>아이콘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해당책의 정보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목차</a:t>
                      </a:r>
                      <a:r>
                        <a:rPr lang="en-US" altLang="ko-KR" sz="600" u="none" strike="noStrike">
                          <a:effectLst/>
                        </a:rPr>
                        <a:t>, </a:t>
                      </a:r>
                      <a:r>
                        <a:rPr lang="ko-KR" altLang="en-US" sz="600" u="none" strike="noStrike">
                          <a:effectLst/>
                        </a:rPr>
                        <a:t>요약 등</a:t>
                      </a:r>
                      <a:r>
                        <a:rPr lang="en-US" altLang="ko-KR" sz="600" u="none" strike="noStrike">
                          <a:effectLst/>
                        </a:rPr>
                        <a:t>) </a:t>
                      </a:r>
                      <a:r>
                        <a:rPr lang="ko-KR" altLang="en-US" sz="600" u="none" strike="noStrike">
                          <a:effectLst/>
                        </a:rPr>
                        <a:t>으로 구성된다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 </a:t>
                      </a:r>
                      <a:r>
                        <a:rPr lang="ko-KR" altLang="en-US" sz="600" u="none" strike="noStrike">
                          <a:effectLst/>
                        </a:rPr>
                        <a:t>하단에는 해당제품에대한 고객들의 의견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ko-KR" altLang="en-US" sz="600" u="none" strike="noStrike">
                          <a:effectLst/>
                        </a:rPr>
                        <a:t>댓글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r>
                        <a:rPr lang="ko-KR" altLang="en-US" sz="600" u="none" strike="noStrike">
                          <a:effectLst/>
                        </a:rPr>
                        <a:t>과 평점이 있다</a:t>
                      </a:r>
                      <a:r>
                        <a:rPr lang="en-US" altLang="ko-KR" sz="600" u="none" strike="noStrike">
                          <a:effectLst/>
                        </a:rPr>
                        <a:t>. </a:t>
                      </a:r>
                      <a:r>
                        <a:rPr lang="ko-KR" altLang="en-US" sz="600" u="none" strike="noStrike">
                          <a:effectLst/>
                        </a:rPr>
                        <a:t>그 아래에는 댓글을 달수 있는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칸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과 평점을 매길수 잇는 색이 없는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별표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가 잇고 그옆에 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등록</a:t>
                      </a:r>
                      <a:r>
                        <a:rPr lang="en-US" altLang="ko-KR" sz="600" u="none" strike="noStrike">
                          <a:effectLst/>
                        </a:rPr>
                        <a:t>"</a:t>
                      </a:r>
                      <a:r>
                        <a:rPr lang="ko-KR" altLang="en-US" sz="600" u="none" strike="noStrike">
                          <a:effectLst/>
                        </a:rPr>
                        <a:t>아이콘이 잇다</a:t>
                      </a:r>
                      <a:r>
                        <a:rPr lang="en-US" altLang="ko-KR" sz="600" u="none" strike="noStrike">
                          <a:effectLst/>
                        </a:rPr>
                        <a:t>.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비기능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화면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필수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u="none" strike="noStrike">
                          <a:effectLst/>
                        </a:rPr>
                        <a:t>17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김서진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디자인팀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BS-028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적절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ver.1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수용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" marR="4898" marT="4898" marB="0" anchor="ctr"/>
                </a:tc>
                <a:extLst>
                  <a:ext uri="{0D108BD9-81ED-4DB2-BD59-A6C34878D82A}">
                    <a16:rowId xmlns:a16="http://schemas.microsoft.com/office/drawing/2014/main" val="275050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5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3A0A85-6B3D-4F07-B3D0-B3EC0945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722"/>
              </p:ext>
            </p:extLst>
          </p:nvPr>
        </p:nvGraphicFramePr>
        <p:xfrm>
          <a:off x="457200" y="1652588"/>
          <a:ext cx="8229600" cy="355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173">
                  <a:extLst>
                    <a:ext uri="{9D8B030D-6E8A-4147-A177-3AD203B41FA5}">
                      <a16:colId xmlns:a16="http://schemas.microsoft.com/office/drawing/2014/main" val="2790484469"/>
                    </a:ext>
                  </a:extLst>
                </a:gridCol>
                <a:gridCol w="649553">
                  <a:extLst>
                    <a:ext uri="{9D8B030D-6E8A-4147-A177-3AD203B41FA5}">
                      <a16:colId xmlns:a16="http://schemas.microsoft.com/office/drawing/2014/main" val="2257036904"/>
                    </a:ext>
                  </a:extLst>
                </a:gridCol>
                <a:gridCol w="1014926">
                  <a:extLst>
                    <a:ext uri="{9D8B030D-6E8A-4147-A177-3AD203B41FA5}">
                      <a16:colId xmlns:a16="http://schemas.microsoft.com/office/drawing/2014/main" val="3802096989"/>
                    </a:ext>
                  </a:extLst>
                </a:gridCol>
                <a:gridCol w="1357101">
                  <a:extLst>
                    <a:ext uri="{9D8B030D-6E8A-4147-A177-3AD203B41FA5}">
                      <a16:colId xmlns:a16="http://schemas.microsoft.com/office/drawing/2014/main" val="930628515"/>
                    </a:ext>
                  </a:extLst>
                </a:gridCol>
                <a:gridCol w="1310704">
                  <a:extLst>
                    <a:ext uri="{9D8B030D-6E8A-4147-A177-3AD203B41FA5}">
                      <a16:colId xmlns:a16="http://schemas.microsoft.com/office/drawing/2014/main" val="4036553797"/>
                    </a:ext>
                  </a:extLst>
                </a:gridCol>
                <a:gridCol w="1287506">
                  <a:extLst>
                    <a:ext uri="{9D8B030D-6E8A-4147-A177-3AD203B41FA5}">
                      <a16:colId xmlns:a16="http://schemas.microsoft.com/office/drawing/2014/main" val="2497347294"/>
                    </a:ext>
                  </a:extLst>
                </a:gridCol>
                <a:gridCol w="1252709">
                  <a:extLst>
                    <a:ext uri="{9D8B030D-6E8A-4147-A177-3AD203B41FA5}">
                      <a16:colId xmlns:a16="http://schemas.microsoft.com/office/drawing/2014/main" val="2042024744"/>
                    </a:ext>
                  </a:extLst>
                </a:gridCol>
                <a:gridCol w="782943">
                  <a:extLst>
                    <a:ext uri="{9D8B030D-6E8A-4147-A177-3AD203B41FA5}">
                      <a16:colId xmlns:a16="http://schemas.microsoft.com/office/drawing/2014/main" val="3757308605"/>
                    </a:ext>
                  </a:extLst>
                </a:gridCol>
                <a:gridCol w="202985">
                  <a:extLst>
                    <a:ext uri="{9D8B030D-6E8A-4147-A177-3AD203B41FA5}">
                      <a16:colId xmlns:a16="http://schemas.microsoft.com/office/drawing/2014/main" val="1019996273"/>
                    </a:ext>
                  </a:extLst>
                </a:gridCol>
              </a:tblGrid>
              <a:tr h="290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시나리오</a:t>
                      </a:r>
                      <a:r>
                        <a:rPr lang="en-US" altLang="ko-KR" sz="500" b="1" i="0" u="none" strike="noStrike" dirty="0">
                          <a:effectLst/>
                        </a:rPr>
                        <a:t>ID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effectLst/>
                        </a:rPr>
                        <a:t>테스트 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ko-KR" altLang="en-US" sz="500" b="1" i="0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en-US" altLang="ko-KR" sz="500" b="1" i="0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ko-KR" altLang="en-US" sz="500" b="1" i="0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i="0" u="none" strike="noStrike">
                          <a:effectLst/>
                        </a:rPr>
                      </a:br>
                      <a:r>
                        <a:rPr lang="ko-KR" altLang="en-US" sz="500" b="1" i="0" u="none" strike="noStrike">
                          <a:effectLst/>
                        </a:rPr>
                        <a:t>상세 설명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사전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조건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테스트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데이터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예상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결과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effectLst/>
                        </a:rPr>
                        <a:t>결과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확인</a:t>
                      </a:r>
                      <a:br>
                        <a:rPr lang="ko-KR" altLang="en-US" sz="500" b="1" i="0" u="none" strike="noStrike" dirty="0">
                          <a:effectLst/>
                        </a:rPr>
                      </a:br>
                      <a:r>
                        <a:rPr lang="ko-KR" altLang="en-US" sz="500" b="1" i="0" u="none" strike="noStrike" dirty="0">
                          <a:effectLst/>
                        </a:rPr>
                        <a:t>방법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effectLst/>
                        </a:rPr>
                        <a:t>PASS</a:t>
                      </a:r>
                      <a:br>
                        <a:rPr lang="en-US" sz="500" b="1" i="0" u="none" strike="noStrike" dirty="0">
                          <a:effectLst/>
                        </a:rPr>
                      </a:br>
                      <a:r>
                        <a:rPr lang="en-US" sz="500" b="1" i="0" u="none" strike="noStrike" dirty="0">
                          <a:effectLst/>
                        </a:rPr>
                        <a:t>/</a:t>
                      </a:r>
                      <a:br>
                        <a:rPr lang="en-US" sz="500" b="1" i="0" u="none" strike="noStrike" dirty="0">
                          <a:effectLst/>
                        </a:rPr>
                      </a:br>
                      <a:r>
                        <a:rPr lang="en-US" sz="500" b="1" i="0" u="none" strike="noStrike" dirty="0">
                          <a:effectLst/>
                        </a:rPr>
                        <a:t>FAIL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30382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페이지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 페이지 이동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로그인시에만 메인페이지에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관리제페이지 이동 </a:t>
                      </a:r>
                      <a:r>
                        <a:rPr lang="en-US" altLang="ko-KR" sz="500" u="none" strike="noStrike">
                          <a:effectLst/>
                        </a:rPr>
                        <a:t>a </a:t>
                      </a:r>
                      <a:r>
                        <a:rPr lang="ko-KR" altLang="en-US" sz="500" u="none" strike="noStrike">
                          <a:effectLst/>
                        </a:rPr>
                        <a:t>태그 보임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</a:t>
                      </a:r>
                      <a:r>
                        <a:rPr lang="en-US" altLang="ko-KR" sz="500" u="none" strike="noStrike">
                          <a:effectLst/>
                        </a:rPr>
                        <a:t>,</a:t>
                      </a:r>
                      <a:r>
                        <a:rPr lang="ko-KR" altLang="en-US" sz="500" u="none" strike="noStrike">
                          <a:effectLst/>
                        </a:rPr>
                        <a:t>비번 으로 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admin,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admin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아이디로 로그인시 메인페이지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 상단에 관리자 페이지로 이동할수잇는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태그가 등장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아이디 로그인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비관리자 아이디 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4064740912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 페이지 이동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페이지 인터셉터 적용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admin,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admin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아이디로 로그인 하지 않고 </a:t>
                      </a:r>
                      <a:r>
                        <a:rPr lang="en-US" altLang="ko-KR" sz="500" u="none" strike="noStrike">
                          <a:effectLst/>
                        </a:rPr>
                        <a:t>url</a:t>
                      </a:r>
                      <a:r>
                        <a:rPr lang="ko-KR" altLang="en-US" sz="500" u="none" strike="noStrike">
                          <a:effectLst/>
                        </a:rPr>
                        <a:t>로 관리자페이지 이동 시도시 해당페이지 접근이 불가능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관리자 로그인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로그인 하지않은 각각의 상황에서 관리자 페이지 </a:t>
                      </a:r>
                      <a:r>
                        <a:rPr lang="en-US" altLang="ko-KR" sz="500" u="none" strike="noStrike">
                          <a:effectLst/>
                        </a:rPr>
                        <a:t>url </a:t>
                      </a:r>
                      <a:r>
                        <a:rPr lang="ko-KR" altLang="en-US" sz="500" u="none" strike="noStrike">
                          <a:effectLst/>
                        </a:rPr>
                        <a:t>입력후 이동 시도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173940474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검색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검색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제품 페이징 페이지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제품 </a:t>
                      </a:r>
                      <a:r>
                        <a:rPr lang="en-US" altLang="ko-KR" sz="500" u="none" strike="noStrike">
                          <a:effectLst/>
                        </a:rPr>
                        <a:t>list</a:t>
                      </a:r>
                      <a:r>
                        <a:rPr lang="ko-KR" altLang="en-US" sz="500" u="none" strike="noStrike">
                          <a:effectLst/>
                        </a:rPr>
                        <a:t>페이지 </a:t>
                      </a:r>
                      <a:r>
                        <a:rPr lang="en-US" altLang="ko-KR" sz="500" u="none" strike="noStrike">
                          <a:effectLst/>
                        </a:rPr>
                        <a:t>url </a:t>
                      </a:r>
                      <a:r>
                        <a:rPr lang="ko-KR" altLang="en-US" sz="500" u="none" strike="noStrike">
                          <a:effectLst/>
                        </a:rPr>
                        <a:t>접속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sng" strike="noStrike">
                          <a:effectLst/>
                          <a:hlinkClick r:id="rId2"/>
                        </a:rPr>
                        <a:t>http://localhost:8080/search?keyword=</a:t>
                      </a:r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개단위 제품이 뜨고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하단에 나머지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제품들을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개단위로 볼수잇는 </a:t>
                      </a: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태그들</a:t>
                      </a:r>
                      <a:r>
                        <a:rPr lang="en-US" altLang="ko-KR" sz="500" u="none" strike="noStrike">
                          <a:effectLst/>
                        </a:rPr>
                        <a:t>(1~10, </a:t>
                      </a:r>
                      <a:r>
                        <a:rPr lang="ko-KR" altLang="en-US" sz="500" u="none" strike="noStrike">
                          <a:effectLst/>
                        </a:rPr>
                        <a:t>다음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이전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r>
                        <a:rPr lang="ko-KR" altLang="en-US" sz="500" u="none" strike="noStrike">
                          <a:effectLst/>
                        </a:rPr>
                        <a:t>이 생성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테스트 데이터 주소란 입력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혹은 메인페이지 검색버튼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3039151870"/>
                  </a:ext>
                </a:extLst>
              </a:tr>
              <a:tr h="403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검색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키워드 검색 기능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검색란에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키워드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여행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여행이 들어간 제품이 리스트로 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여행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입력 후 검색하기 버튼 누른후 해당 정보를 보여주는 페이지 이동 되는지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47358230"/>
                  </a:ext>
                </a:extLst>
              </a:tr>
              <a:tr h="5393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제품 상세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제품 상세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페이징 된 검색 결과중 원하는 제품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ko-KR" altLang="en-US" sz="500" u="none" strike="noStrike">
                          <a:effectLst/>
                        </a:rPr>
                        <a:t>책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제목을 클릭시 해당 제품 상세페이지로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a010~a011</a:t>
                      </a:r>
                      <a:r>
                        <a:rPr lang="ko-KR" altLang="en-US" sz="500" u="none" strike="noStrike">
                          <a:effectLst/>
                        </a:rPr>
                        <a:t>에서의 리스트 페이지에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있는 해당제품 이름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해당제품 클릭시 해당제품 상세 페이지로 이동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400986101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담기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 상태에서 리스트 페이지에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있는 장바구니담기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</a:t>
                      </a:r>
                      <a:r>
                        <a:rPr lang="en-US" altLang="ko-KR" sz="500" u="none" strike="noStrike">
                          <a:effectLst/>
                        </a:rPr>
                        <a:t>table</a:t>
                      </a:r>
                      <a:r>
                        <a:rPr lang="ko-KR" altLang="en-US" sz="500" u="none" strike="noStrike">
                          <a:effectLst/>
                        </a:rPr>
                        <a:t>에 데이터 삽입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들어갓는지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779231257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 상태에서 우측 상단 장바구니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페이지로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로그인후 장바구니 </a:t>
                      </a: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554235829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 내에서 수량 변경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변경할 수량 지정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수량변경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1 -&gt; 4</a:t>
                      </a:r>
                      <a:r>
                        <a:rPr lang="ko-KR" altLang="en-US" sz="500" u="none" strike="noStrike">
                          <a:effectLst/>
                        </a:rPr>
                        <a:t>로 변경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테이블에 등록되어 있던 수량 데이터가 변경됨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변경되었는지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131370708"/>
                  </a:ext>
                </a:extLst>
              </a:tr>
              <a:tr h="3027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 내에서 선택 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삭제 원하는 제품 우측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선택삭제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[</a:t>
                      </a:r>
                      <a:r>
                        <a:rPr lang="ko-KR" altLang="en-US" sz="500" u="none" strike="noStrike">
                          <a:effectLst/>
                        </a:rPr>
                        <a:t>소설</a:t>
                      </a:r>
                      <a:r>
                        <a:rPr lang="en-US" altLang="ko-KR" sz="500" u="none" strike="noStrike">
                          <a:effectLst/>
                        </a:rPr>
                        <a:t>]</a:t>
                      </a:r>
                      <a:r>
                        <a:rPr lang="ko-KR" altLang="en-US" sz="500" u="none" strike="noStrike">
                          <a:effectLst/>
                        </a:rPr>
                        <a:t>아직 멀었다는 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에서 해당 제품에 대한 정보가 삭제됨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mysql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select</a:t>
                      </a:r>
                      <a:r>
                        <a:rPr lang="ko-KR" altLang="en-US" sz="500" u="none" strike="noStrike">
                          <a:effectLst/>
                        </a:rPr>
                        <a:t>통해 데이터가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삭제되었는지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1318647244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장바구니</a:t>
                      </a:r>
                      <a:r>
                        <a:rPr lang="en-US" altLang="ko-KR" sz="500" u="none" strike="noStrike">
                          <a:effectLst/>
                        </a:rPr>
                        <a:t>_05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페이지 내에서 전체삭제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왼쪽상단 전체선택 체크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전체삭제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장바구니 등록된 모든 데이터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에서 해당 정보가 삭제 되고 장바구니 페이지에 제품이 뜨지 않는다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sjb_cart</a:t>
                      </a:r>
                      <a:r>
                        <a:rPr lang="ko-KR" altLang="en-US" sz="500" u="none" strike="noStrike">
                          <a:effectLst/>
                        </a:rPr>
                        <a:t>테이블 확인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장바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구니 페이지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80" marR="3480" marT="3480" marB="0" anchor="ctr"/>
                </a:tc>
                <a:extLst>
                  <a:ext uri="{0D108BD9-81ED-4DB2-BD59-A6C34878D82A}">
                    <a16:rowId xmlns:a16="http://schemas.microsoft.com/office/drawing/2014/main" val="27407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50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6D8A7D-512D-4751-A511-0D282355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16132"/>
              </p:ext>
            </p:extLst>
          </p:nvPr>
        </p:nvGraphicFramePr>
        <p:xfrm>
          <a:off x="1038192" y="1628800"/>
          <a:ext cx="7067615" cy="452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65">
                  <a:extLst>
                    <a:ext uri="{9D8B030D-6E8A-4147-A177-3AD203B41FA5}">
                      <a16:colId xmlns:a16="http://schemas.microsoft.com/office/drawing/2014/main" val="4000750702"/>
                    </a:ext>
                  </a:extLst>
                </a:gridCol>
                <a:gridCol w="557838">
                  <a:extLst>
                    <a:ext uri="{9D8B030D-6E8A-4147-A177-3AD203B41FA5}">
                      <a16:colId xmlns:a16="http://schemas.microsoft.com/office/drawing/2014/main" val="1804497284"/>
                    </a:ext>
                  </a:extLst>
                </a:gridCol>
                <a:gridCol w="871623">
                  <a:extLst>
                    <a:ext uri="{9D8B030D-6E8A-4147-A177-3AD203B41FA5}">
                      <a16:colId xmlns:a16="http://schemas.microsoft.com/office/drawing/2014/main" val="3174073223"/>
                    </a:ext>
                  </a:extLst>
                </a:gridCol>
                <a:gridCol w="1165484">
                  <a:extLst>
                    <a:ext uri="{9D8B030D-6E8A-4147-A177-3AD203B41FA5}">
                      <a16:colId xmlns:a16="http://schemas.microsoft.com/office/drawing/2014/main" val="3775923418"/>
                    </a:ext>
                  </a:extLst>
                </a:gridCol>
                <a:gridCol w="1125638">
                  <a:extLst>
                    <a:ext uri="{9D8B030D-6E8A-4147-A177-3AD203B41FA5}">
                      <a16:colId xmlns:a16="http://schemas.microsoft.com/office/drawing/2014/main" val="1395327747"/>
                    </a:ext>
                  </a:extLst>
                </a:gridCol>
                <a:gridCol w="1105716">
                  <a:extLst>
                    <a:ext uri="{9D8B030D-6E8A-4147-A177-3AD203B41FA5}">
                      <a16:colId xmlns:a16="http://schemas.microsoft.com/office/drawing/2014/main" val="268078076"/>
                    </a:ext>
                  </a:extLst>
                </a:gridCol>
                <a:gridCol w="1075831">
                  <a:extLst>
                    <a:ext uri="{9D8B030D-6E8A-4147-A177-3AD203B41FA5}">
                      <a16:colId xmlns:a16="http://schemas.microsoft.com/office/drawing/2014/main" val="1973021793"/>
                    </a:ext>
                  </a:extLst>
                </a:gridCol>
                <a:gridCol w="672395">
                  <a:extLst>
                    <a:ext uri="{9D8B030D-6E8A-4147-A177-3AD203B41FA5}">
                      <a16:colId xmlns:a16="http://schemas.microsoft.com/office/drawing/2014/main" val="806085372"/>
                    </a:ext>
                  </a:extLst>
                </a:gridCol>
                <a:gridCol w="174325">
                  <a:extLst>
                    <a:ext uri="{9D8B030D-6E8A-4147-A177-3AD203B41FA5}">
                      <a16:colId xmlns:a16="http://schemas.microsoft.com/office/drawing/2014/main" val="935912670"/>
                    </a:ext>
                  </a:extLst>
                </a:gridCol>
              </a:tblGrid>
              <a:tr h="2495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시나리오</a:t>
                      </a:r>
                      <a:r>
                        <a:rPr lang="en-US" altLang="ko-KR" sz="400" b="1" u="none" strike="noStrike">
                          <a:effectLst/>
                        </a:rPr>
                        <a:t>ID</a:t>
                      </a:r>
                      <a:endParaRPr lang="en-US" altLang="ko-KR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 시나리오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케이스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en-US" altLang="ko-KR" sz="400" b="1" u="none" strike="noStrike">
                          <a:effectLst/>
                        </a:rPr>
                        <a:t>ID</a:t>
                      </a:r>
                      <a:endParaRPr lang="en-US" altLang="ko-KR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케이스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상세 설명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사전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조건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테스트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데이터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예상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결과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u="none" strike="noStrike">
                          <a:effectLst/>
                        </a:rPr>
                        <a:t>결과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확인</a:t>
                      </a:r>
                      <a:br>
                        <a:rPr lang="ko-KR" altLang="en-US" sz="400" b="1" u="none" strike="noStrike">
                          <a:effectLst/>
                        </a:rPr>
                      </a:br>
                      <a:r>
                        <a:rPr lang="ko-KR" altLang="en-US" sz="400" b="1" u="none" strike="noStrike">
                          <a:effectLst/>
                        </a:rPr>
                        <a:t>방법</a:t>
                      </a:r>
                      <a:endParaRPr lang="ko-KR" altLang="en-US" sz="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u="none" strike="noStrike" dirty="0">
                          <a:effectLst/>
                        </a:rPr>
                        <a:t>PASS</a:t>
                      </a:r>
                      <a:br>
                        <a:rPr lang="en-US" sz="400" b="1" u="none" strike="noStrike" dirty="0">
                          <a:effectLst/>
                        </a:rPr>
                      </a:br>
                      <a:r>
                        <a:rPr lang="en-US" sz="400" b="1" u="none" strike="noStrike" dirty="0">
                          <a:effectLst/>
                        </a:rPr>
                        <a:t>/</a:t>
                      </a:r>
                      <a:br>
                        <a:rPr lang="en-US" sz="400" b="1" u="none" strike="noStrike" dirty="0">
                          <a:effectLst/>
                        </a:rPr>
                      </a:br>
                      <a:r>
                        <a:rPr lang="en-US" sz="400" b="1" u="none" strike="noStrike" dirty="0">
                          <a:effectLst/>
                        </a:rPr>
                        <a:t>FAIL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31842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구매</a:t>
                      </a:r>
                      <a:r>
                        <a:rPr lang="en-US" altLang="ko-KR" sz="400" u="none" strike="noStrike">
                          <a:effectLst/>
                        </a:rPr>
                        <a:t>_01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 페이지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장바구니 페이지에서 원하는 제품 체크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후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결제하기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버튼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 페이지 이동후 선택한 제품의 데이터가 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해당제품 체크 후 결제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하기 클릭 </a:t>
                      </a:r>
                      <a:r>
                        <a:rPr lang="en-US" altLang="ko-KR" sz="400" u="none" strike="noStrike">
                          <a:effectLst/>
                        </a:rPr>
                        <a:t>=&gt; </a:t>
                      </a:r>
                      <a:r>
                        <a:rPr lang="ko-KR" altLang="en-US" sz="400" u="none" strike="noStrike">
                          <a:effectLst/>
                        </a:rPr>
                        <a:t>구매페이지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 해당 제품 정보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PASS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885957871"/>
                  </a:ext>
                </a:extLst>
              </a:tr>
              <a:tr h="433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구매</a:t>
                      </a:r>
                      <a:r>
                        <a:rPr lang="en-US" altLang="ko-KR" sz="400" u="none" strike="noStrike">
                          <a:effectLst/>
                        </a:rPr>
                        <a:t>_02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구매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최종확인 체크란에 체크후 결제하기 버튼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판매가격 </a:t>
                      </a:r>
                      <a:r>
                        <a:rPr lang="en-US" altLang="ko-KR" sz="400" u="none" strike="noStrike">
                          <a:effectLst/>
                        </a:rPr>
                        <a:t>: 12150,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적립 포인트 </a:t>
                      </a:r>
                      <a:r>
                        <a:rPr lang="en-US" altLang="ko-KR" sz="400" u="none" strike="noStrike">
                          <a:effectLst/>
                        </a:rPr>
                        <a:t>: 610,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사용 포인트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sjb_order, sjb_orderDetail </a:t>
                      </a:r>
                      <a:r>
                        <a:rPr lang="ko-KR" altLang="en-US" sz="400" u="none" strike="noStrike">
                          <a:effectLst/>
                        </a:rPr>
                        <a:t>테이블에 데이터 삽입</a:t>
                      </a:r>
                      <a:r>
                        <a:rPr lang="en-US" altLang="ko-KR" sz="400" u="none" strike="noStrike">
                          <a:effectLst/>
                        </a:rPr>
                        <a:t>, sjb_cart</a:t>
                      </a:r>
                      <a:r>
                        <a:rPr lang="ko-KR" altLang="en-US" sz="400" u="none" strike="noStrike">
                          <a:effectLst/>
                        </a:rPr>
                        <a:t>에 해당제품 정보 삭제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sjb_member</a:t>
                      </a:r>
                      <a:r>
                        <a:rPr lang="ko-KR" altLang="en-US" sz="400" u="none" strike="noStrike">
                          <a:effectLst/>
                        </a:rPr>
                        <a:t>에 해당제품의 가격만큼 가격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 감소 및 포인터 증감</a:t>
                      </a:r>
                      <a:r>
                        <a:rPr lang="en-US" altLang="ko-KR" sz="400" u="none" strike="noStrike">
                          <a:effectLst/>
                        </a:rPr>
                        <a:t>, sjb_book</a:t>
                      </a:r>
                      <a:r>
                        <a:rPr lang="ko-KR" altLang="en-US" sz="400" u="none" strike="noStrike">
                          <a:effectLst/>
                        </a:rPr>
                        <a:t>에 재고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감소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sjb_order,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sjb_orderDetail,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sjb_cart,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sjb_member, 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데이터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PASS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721088162"/>
                  </a:ext>
                </a:extLst>
              </a:tr>
              <a:tr h="953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제품등록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</a:t>
                      </a:r>
                      <a:r>
                        <a:rPr lang="ko-KR" altLang="en-US" sz="400" u="none" strike="noStrike">
                          <a:effectLst/>
                        </a:rPr>
                        <a:t>책제목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출판사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책제고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카테고리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출판일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책가격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할인율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책커버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책제목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출판사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문학도네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책제고 </a:t>
                      </a:r>
                      <a:r>
                        <a:rPr lang="en-US" altLang="ko-KR" sz="400" u="none" strike="noStrike">
                          <a:effectLst/>
                        </a:rPr>
                        <a:t>: 100,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출판일 </a:t>
                      </a:r>
                      <a:r>
                        <a:rPr lang="en-US" altLang="ko-KR" sz="400" u="none" strike="noStrike">
                          <a:effectLst/>
                        </a:rPr>
                        <a:t>: 2020-02-14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책가격 </a:t>
                      </a:r>
                      <a:r>
                        <a:rPr lang="en-US" altLang="ko-KR" sz="400" u="none" strike="noStrike">
                          <a:effectLst/>
                        </a:rPr>
                        <a:t>: 13500,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할인율 </a:t>
                      </a:r>
                      <a:r>
                        <a:rPr lang="en-US" altLang="ko-KR" sz="400" u="none" strike="noStrike">
                          <a:effectLst/>
                        </a:rPr>
                        <a:t>: 10,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할인가격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ko-KR" altLang="en-US" sz="400" u="none" strike="noStrike">
                          <a:effectLst/>
                        </a:rPr>
                        <a:t>실제판매가격</a:t>
                      </a:r>
                      <a:r>
                        <a:rPr lang="en-US" altLang="ko-KR" sz="400" u="none" strike="noStrike">
                          <a:effectLst/>
                        </a:rPr>
                        <a:t>) : 12150,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적립 포인트 </a:t>
                      </a:r>
                      <a:r>
                        <a:rPr lang="en-US" altLang="ko-KR" sz="400" u="none" strike="noStrike">
                          <a:effectLst/>
                        </a:rPr>
                        <a:t>: 610,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책소개 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길어서 생략</a:t>
                      </a:r>
                      <a:r>
                        <a:rPr lang="en-US" altLang="ko-KR" sz="400" u="none" strike="noStrike">
                          <a:effectLst/>
                        </a:rPr>
                        <a:t>),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책커버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해당 책 이미지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테스트 데이터를 입력시 </a:t>
                      </a:r>
                      <a:r>
                        <a:rPr lang="en-US" altLang="ko-KR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해당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제품 정보 데이터가 등록됨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화면은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관리자페이지 제품리스트 페이지로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테스트 데이터 입력후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제품 등록</a:t>
                      </a:r>
                      <a:r>
                        <a:rPr lang="en-US" altLang="ko-KR" sz="400" u="none" strike="noStrike">
                          <a:effectLst/>
                        </a:rPr>
                        <a:t>' </a:t>
                      </a:r>
                      <a:r>
                        <a:rPr lang="ko-KR" altLang="en-US" sz="400" u="none" strike="noStrike">
                          <a:effectLst/>
                        </a:rPr>
                        <a:t>버튼 클릭 후 관리자 페이지에 있는 상품 목록 페이지가 뜨는지 확인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539315336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등록시 작가데이터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검색 버튼 클릭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팝업페이지 원하는 작가 데이터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팝업 페이지에서 해당작각 이름 클릭시 상품 등록 페이지에 있는 작가란에 데이터 자동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상품 등록 페이지 작가 란에 있는 빈공간이 선택한 작가 이름으로 뜨는지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686500251"/>
                  </a:ext>
                </a:extLst>
              </a:tr>
              <a:tr h="463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목록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관리자페이지 왼쪽 네비에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상품 목록</a:t>
                      </a:r>
                      <a:r>
                        <a:rPr lang="en-US" altLang="ko-KR" sz="400" u="none" strike="noStrike">
                          <a:effectLst/>
                        </a:rPr>
                        <a:t>' </a:t>
                      </a:r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sljb_book </a:t>
                      </a:r>
                      <a:r>
                        <a:rPr lang="ko-KR" altLang="en-US" sz="400" u="none" strike="noStrike">
                          <a:effectLst/>
                        </a:rPr>
                        <a:t>테이블 데이터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등록된 제품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 단위로 페이징 되어 구현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하단에 나머지 제품들을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볼수잇는 </a:t>
                      </a:r>
                      <a:r>
                        <a:rPr lang="en-US" altLang="ko-KR" sz="400" u="none" strike="noStrike">
                          <a:effectLst/>
                        </a:rPr>
                        <a:t>a</a:t>
                      </a:r>
                      <a:r>
                        <a:rPr lang="ko-KR" altLang="en-US" sz="400" u="none" strike="noStrike">
                          <a:effectLst/>
                        </a:rPr>
                        <a:t>태그들</a:t>
                      </a:r>
                      <a:r>
                        <a:rPr lang="en-US" altLang="ko-KR" sz="400" u="none" strike="noStrike">
                          <a:effectLst/>
                        </a:rPr>
                        <a:t>(1~10, </a:t>
                      </a:r>
                      <a:r>
                        <a:rPr lang="ko-KR" altLang="en-US" sz="400" u="none" strike="noStrike">
                          <a:effectLst/>
                        </a:rPr>
                        <a:t>다음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이전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ko-KR" altLang="en-US" sz="400" u="none" strike="noStrike">
                          <a:effectLst/>
                        </a:rPr>
                        <a:t>이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생성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관리제 페이지서 왼쪽에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상품 목록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클릭후 해당 페이지로 이동되는지 확인</a:t>
                      </a:r>
                      <a:r>
                        <a:rPr lang="en-US" altLang="ko-KR" sz="400" u="none" strike="noStrike">
                          <a:effectLst/>
                        </a:rPr>
                        <a:t>, 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데이터 목록이 뜨는지 확인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4056682027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상세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제품 목록 페이지서 제품 이름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클릭한 제품의 상세 정보가 담긴 페이지로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 후 해당 제품의 정보가 담긴 상세 페이지로 이동하는지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2707620928"/>
                  </a:ext>
                </a:extLst>
              </a:tr>
              <a:tr h="346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제품 수정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제품상세 페이지서 정보수정 클릭 후 수정페이지 이동 상태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[</a:t>
                      </a:r>
                      <a:r>
                        <a:rPr lang="ko-KR" altLang="en-US" sz="400" u="none" strike="noStrike">
                          <a:effectLst/>
                        </a:rPr>
                        <a:t>소설</a:t>
                      </a:r>
                      <a:r>
                        <a:rPr lang="en-US" altLang="ko-KR" sz="400" u="none" strike="noStrike">
                          <a:effectLst/>
                        </a:rPr>
                        <a:t>]</a:t>
                      </a:r>
                      <a:r>
                        <a:rPr lang="ko-KR" altLang="en-US" sz="400" u="none" strike="noStrike">
                          <a:effectLst/>
                        </a:rPr>
                        <a:t>아직 멀었다는 말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책재고 </a:t>
                      </a:r>
                      <a:r>
                        <a:rPr lang="en-US" altLang="ko-KR" sz="400" u="none" strike="noStrike">
                          <a:effectLst/>
                        </a:rPr>
                        <a:t>: 100 -&gt; 96 </a:t>
                      </a:r>
                      <a:r>
                        <a:rPr lang="ko-KR" altLang="en-US" sz="400" u="none" strike="noStrike">
                          <a:effectLst/>
                        </a:rPr>
                        <a:t>변경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해당 데이터 정보를 변경후 하단에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정보수정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버튼을 클릭시 </a:t>
                      </a:r>
                      <a:r>
                        <a:rPr lang="en-US" altLang="ko-KR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에 등록된 해당 데이터가 수정되어잇고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화면은 관리자 페이지 상품 목록 페이지로 이동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sjb_book </a:t>
                      </a:r>
                      <a:r>
                        <a:rPr lang="ko-KR" altLang="en-US" sz="400" u="none" strike="noStrike">
                          <a:effectLst/>
                        </a:rPr>
                        <a:t>데이터 확인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상품 목록 페이지로 이동되는지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958074677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등록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왼쪽 작가등록 클릭후 작가등록 페이지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소개 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길어서 생략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해당 데이터를 입력후 하단 작가등록 페이지를 클릭시 </a:t>
                      </a:r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테이블 데이터 추가 되고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 목록 페이지로 페이지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테이블 데이터 들어갔는지 확인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페이지 이동되는지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021986391"/>
                  </a:ext>
                </a:extLst>
              </a:tr>
              <a:tr h="433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목록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관리자페이지 왼쪽 네비에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작가 목록</a:t>
                      </a:r>
                      <a:r>
                        <a:rPr lang="en-US" altLang="ko-KR" sz="400" u="none" strike="noStrike">
                          <a:effectLst/>
                        </a:rPr>
                        <a:t>' </a:t>
                      </a:r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테이블의 데이터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등록된 작가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 단위로 페이징 되어 구현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하단에 나머지 제품들을 </a:t>
                      </a:r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볼수잇는 </a:t>
                      </a:r>
                      <a:r>
                        <a:rPr lang="en-US" altLang="ko-KR" sz="400" u="none" strike="noStrike">
                          <a:effectLst/>
                        </a:rPr>
                        <a:t>a</a:t>
                      </a:r>
                      <a:r>
                        <a:rPr lang="ko-KR" altLang="en-US" sz="400" u="none" strike="noStrike">
                          <a:effectLst/>
                        </a:rPr>
                        <a:t>태그들</a:t>
                      </a:r>
                      <a:r>
                        <a:rPr lang="en-US" altLang="ko-KR" sz="400" u="none" strike="noStrike">
                          <a:effectLst/>
                        </a:rPr>
                        <a:t>(1~10, </a:t>
                      </a:r>
                      <a:r>
                        <a:rPr lang="ko-KR" altLang="en-US" sz="400" u="none" strike="noStrike">
                          <a:effectLst/>
                        </a:rPr>
                        <a:t>다음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이전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ko-KR" altLang="en-US" sz="400" u="none" strike="noStrike">
                          <a:effectLst/>
                        </a:rPr>
                        <a:t>이 생성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관리제 페이지서 왼쪽에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상품 목록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클릭후 해당 페이지로 이동되는지 확인</a:t>
                      </a:r>
                      <a:r>
                        <a:rPr lang="en-US" altLang="ko-KR" sz="400" u="none" strike="noStrike">
                          <a:effectLst/>
                        </a:rPr>
                        <a:t>, 10</a:t>
                      </a:r>
                      <a:r>
                        <a:rPr lang="ko-KR" altLang="en-US" sz="400" u="none" strike="noStrike">
                          <a:effectLst/>
                        </a:rPr>
                        <a:t>개단위로 데이터 목록이 뜨는지 확인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1804036844"/>
                  </a:ext>
                </a:extLst>
              </a:tr>
              <a:tr h="259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상세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 목록 페이지서 작가 이름 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 클릭한 제품의 상세 정보가 담긴 페이지로 이동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 후 해당 제품의 정보가 담긴 상세 페이지로 이동하는지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PASS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4092456182"/>
                  </a:ext>
                </a:extLst>
              </a:tr>
              <a:tr h="3466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a028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SJBook_</a:t>
                      </a:r>
                      <a:r>
                        <a:rPr lang="ko-KR" altLang="en-US" sz="400" u="none" strike="noStrike">
                          <a:effectLst/>
                        </a:rPr>
                        <a:t>관리자</a:t>
                      </a:r>
                      <a:r>
                        <a:rPr lang="en-US" altLang="ko-KR" sz="400" u="none" strike="noStrike">
                          <a:effectLst/>
                        </a:rPr>
                        <a:t>_09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작가 정보 수정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작가상세 페이지서 정보수정 클릭 후 수정페이지 이동 상태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권여선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작가 소개 제일 첫 줄에 숫자 </a:t>
                      </a:r>
                      <a:r>
                        <a:rPr lang="en-US" altLang="ko-KR" sz="400" u="none" strike="noStrike">
                          <a:effectLst/>
                        </a:rPr>
                        <a:t>1 </a:t>
                      </a:r>
                      <a:r>
                        <a:rPr lang="ko-KR" altLang="en-US" sz="400" u="none" strike="noStrike">
                          <a:effectLst/>
                        </a:rPr>
                        <a:t>추가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해당 데이터 정보를 변경후 하단에 있는 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정보수정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ko-KR" altLang="en-US" sz="400" u="none" strike="noStrike">
                          <a:effectLst/>
                        </a:rPr>
                        <a:t>버튼을 클릭시 </a:t>
                      </a:r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에 등록된 해당 데이터가 수정되어잇고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화면은 관리자 페이지 작가 목록 페이지로 이동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sjb_author </a:t>
                      </a:r>
                      <a:r>
                        <a:rPr lang="ko-KR" altLang="en-US" sz="400" u="none" strike="noStrike">
                          <a:effectLst/>
                        </a:rPr>
                        <a:t>데이터 확인</a:t>
                      </a:r>
                      <a:r>
                        <a:rPr lang="en-US" altLang="ko-KR" sz="400" u="none" strike="noStrike">
                          <a:effectLst/>
                        </a:rPr>
                        <a:t>, </a:t>
                      </a:r>
                      <a:r>
                        <a:rPr lang="ko-KR" altLang="en-US" sz="400" u="none" strike="noStrike">
                          <a:effectLst/>
                        </a:rPr>
                        <a:t>작가 목록 페이지로 이동되는지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PASS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988" marR="2988" marT="2988" marB="0" anchor="ctr"/>
                </a:tc>
                <a:extLst>
                  <a:ext uri="{0D108BD9-81ED-4DB2-BD59-A6C34878D82A}">
                    <a16:rowId xmlns:a16="http://schemas.microsoft.com/office/drawing/2014/main" val="311324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782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개발자테스트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34076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359C9F-A8B5-4F59-8115-60F9897C328B}"/>
              </a:ext>
            </a:extLst>
          </p:cNvPr>
          <p:cNvSpPr txBox="1"/>
          <p:nvPr/>
        </p:nvSpPr>
        <p:spPr>
          <a:xfrm>
            <a:off x="395536" y="989003"/>
            <a:ext cx="6912768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마이룸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8C5853-C244-4F7E-810D-B8FC2B797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8109"/>
              </p:ext>
            </p:extLst>
          </p:nvPr>
        </p:nvGraphicFramePr>
        <p:xfrm>
          <a:off x="663575" y="1656760"/>
          <a:ext cx="7815919" cy="4526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3690948954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2001884205"/>
                    </a:ext>
                  </a:extLst>
                </a:gridCol>
                <a:gridCol w="963908">
                  <a:extLst>
                    <a:ext uri="{9D8B030D-6E8A-4147-A177-3AD203B41FA5}">
                      <a16:colId xmlns:a16="http://schemas.microsoft.com/office/drawing/2014/main" val="4015264098"/>
                    </a:ext>
                  </a:extLst>
                </a:gridCol>
                <a:gridCol w="1288883">
                  <a:extLst>
                    <a:ext uri="{9D8B030D-6E8A-4147-A177-3AD203B41FA5}">
                      <a16:colId xmlns:a16="http://schemas.microsoft.com/office/drawing/2014/main" val="459394001"/>
                    </a:ext>
                  </a:extLst>
                </a:gridCol>
                <a:gridCol w="1244819">
                  <a:extLst>
                    <a:ext uri="{9D8B030D-6E8A-4147-A177-3AD203B41FA5}">
                      <a16:colId xmlns:a16="http://schemas.microsoft.com/office/drawing/2014/main" val="1517629529"/>
                    </a:ext>
                  </a:extLst>
                </a:gridCol>
                <a:gridCol w="1222787">
                  <a:extLst>
                    <a:ext uri="{9D8B030D-6E8A-4147-A177-3AD203B41FA5}">
                      <a16:colId xmlns:a16="http://schemas.microsoft.com/office/drawing/2014/main" val="1720253955"/>
                    </a:ext>
                  </a:extLst>
                </a:gridCol>
                <a:gridCol w="1189738">
                  <a:extLst>
                    <a:ext uri="{9D8B030D-6E8A-4147-A177-3AD203B41FA5}">
                      <a16:colId xmlns:a16="http://schemas.microsoft.com/office/drawing/2014/main" val="3261621662"/>
                    </a:ext>
                  </a:extLst>
                </a:gridCol>
                <a:gridCol w="743586">
                  <a:extLst>
                    <a:ext uri="{9D8B030D-6E8A-4147-A177-3AD203B41FA5}">
                      <a16:colId xmlns:a16="http://schemas.microsoft.com/office/drawing/2014/main" val="2208522198"/>
                    </a:ext>
                  </a:extLst>
                </a:gridCol>
                <a:gridCol w="192782">
                  <a:extLst>
                    <a:ext uri="{9D8B030D-6E8A-4147-A177-3AD203B41FA5}">
                      <a16:colId xmlns:a16="http://schemas.microsoft.com/office/drawing/2014/main" val="572410350"/>
                    </a:ext>
                  </a:extLst>
                </a:gridCol>
              </a:tblGrid>
              <a:tr h="275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시나리오</a:t>
                      </a:r>
                      <a:r>
                        <a:rPr lang="en-US" altLang="ko-KR" sz="500" b="1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 시나리오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en-US" altLang="ko-KR" sz="500" b="1" u="none" strike="noStrike">
                          <a:effectLst/>
                        </a:rPr>
                        <a:t>ID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케이스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상세 설명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사전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조건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테스트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데이터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예상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결과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</a:rPr>
                        <a:t>결과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확인</a:t>
                      </a:r>
                      <a:br>
                        <a:rPr lang="ko-KR" altLang="en-US" sz="500" b="1" u="none" strike="noStrike">
                          <a:effectLst/>
                        </a:rPr>
                      </a:br>
                      <a:r>
                        <a:rPr lang="ko-KR" altLang="en-US" sz="500" b="1" u="none" strike="noStrike">
                          <a:effectLst/>
                        </a:rPr>
                        <a:t>방법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u="none" strike="noStrike" dirty="0">
                          <a:effectLst/>
                        </a:rPr>
                        <a:t>PASS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/</a:t>
                      </a:r>
                      <a:br>
                        <a:rPr lang="en-US" sz="500" b="1" u="none" strike="noStrike" dirty="0">
                          <a:effectLst/>
                        </a:rPr>
                      </a:br>
                      <a:r>
                        <a:rPr lang="en-US" sz="500" b="1" u="none" strike="noStrike" dirty="0">
                          <a:effectLst/>
                        </a:rPr>
                        <a:t>FAIL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>
                    <a:solidFill>
                      <a:srgbClr val="739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73490"/>
                  </a:ext>
                </a:extLst>
              </a:tr>
              <a:tr h="479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</a:t>
                      </a:r>
                      <a:r>
                        <a:rPr lang="en-US" altLang="ko-KR" sz="500" u="none" strike="noStrike">
                          <a:effectLst/>
                        </a:rPr>
                        <a:t>_10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 목록 페이징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관리자 페이지 왼쪽 네비</a:t>
                      </a: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ko-KR" altLang="en-US" sz="500" u="none" strike="noStrike">
                          <a:effectLst/>
                        </a:rPr>
                        <a:t>주문 목록</a:t>
                      </a: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sjb_order </a:t>
                      </a:r>
                      <a:r>
                        <a:rPr lang="ko-KR" altLang="en-US" sz="500" u="none" strike="noStrike">
                          <a:effectLst/>
                        </a:rPr>
                        <a:t>테이블의 데이터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해당데이터의 정보들이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개씩 페이징된 리스트 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관리제 페이지서 왼쪽에 있는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주문 목록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클릭후 해당 페이지로 이동되는지 확인</a:t>
                      </a:r>
                      <a:r>
                        <a:rPr lang="en-US" altLang="ko-KR" sz="500" u="none" strike="noStrike">
                          <a:effectLst/>
                        </a:rPr>
                        <a:t>, 10</a:t>
                      </a:r>
                      <a:r>
                        <a:rPr lang="ko-KR" altLang="en-US" sz="500" u="none" strike="noStrike">
                          <a:effectLst/>
                        </a:rPr>
                        <a:t>개단위로 데이터 목록이 뜨는지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197238240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</a:t>
                      </a:r>
                      <a:r>
                        <a:rPr lang="en-US" altLang="ko-KR" sz="500" u="none" strike="noStrike">
                          <a:effectLst/>
                        </a:rPr>
                        <a:t>_11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배송출발 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주문 목록 관리자 페이지에서 원하는 제품의 배송 출발 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주문번호 </a:t>
                      </a:r>
                      <a:r>
                        <a:rPr lang="en-US" altLang="ko-KR" sz="500" u="none" strike="noStrike">
                          <a:effectLst/>
                        </a:rPr>
                        <a:t>34</a:t>
                      </a:r>
                      <a:r>
                        <a:rPr lang="ko-KR" altLang="en-US" sz="500" u="none" strike="noStrike">
                          <a:effectLst/>
                        </a:rPr>
                        <a:t>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주문번호의 주문상태가 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배송중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으로 변경된다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기존 버튼은 사라지고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배송도착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버튼이 생긴다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버튼을 클릭후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상품상태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란과 버튼이 변경되었는지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2903276555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관리자</a:t>
                      </a:r>
                      <a:r>
                        <a:rPr lang="en-US" altLang="ko-KR" sz="500" u="none" strike="noStrike">
                          <a:effectLst/>
                        </a:rPr>
                        <a:t>_12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배송도착 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관리자 아이디 로그인 상태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주문 목록 관리자 페이지에서 원하는 제품의 배송 도착 버튼 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주문번호 </a:t>
                      </a:r>
                      <a:r>
                        <a:rPr lang="en-US" altLang="ko-KR" sz="500" u="none" strike="noStrike">
                          <a:effectLst/>
                        </a:rPr>
                        <a:t>35</a:t>
                      </a:r>
                      <a:r>
                        <a:rPr lang="ko-KR" altLang="en-US" sz="500" u="none" strike="noStrike">
                          <a:effectLst/>
                        </a:rPr>
                        <a:t>번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주문번호의 주문상태가 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배송도착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으로 변경된다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기존 버튼은 사라지고 공란으로 변경된다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버튼을 클릭후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상품상태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란과 버튼이 변경되었는지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053087994"/>
                  </a:ext>
                </a:extLst>
              </a:tr>
              <a:tr h="38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r>
                        <a:rPr lang="en-US" altLang="ko-KR" sz="500" u="none" strike="noStrike">
                          <a:effectLst/>
                        </a:rPr>
                        <a:t>_1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상품 등록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관리자페이지에서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파일선택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을 클릭하여 파일을 업로드한다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k-001.jpg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업로드를 완료하면 지정폴더에 해당 파일이 썸네일 이미지를 포함하여 </a:t>
                      </a:r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r>
                        <a:rPr lang="ko-KR" altLang="en-US" sz="500" u="none" strike="noStrike">
                          <a:effectLst/>
                        </a:rPr>
                        <a:t>개가 저장되고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해당페이지에 업로드한 이미지가 미리보기된다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지정폴더 저장되었는지 확인 및 해당 페이지 미리보기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646261926"/>
                  </a:ext>
                </a:extLst>
              </a:tr>
              <a:tr h="512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r>
                        <a:rPr lang="en-US" altLang="ko-KR" sz="500" u="none" strike="noStrike">
                          <a:effectLst/>
                        </a:rPr>
                        <a:t>_2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업로드 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업로들하여 등장한 미리보기 이미지 좌측 상단에 </a:t>
                      </a:r>
                      <a:r>
                        <a:rPr lang="en-US" altLang="ko-KR" sz="500" u="none" strike="noStrike">
                          <a:effectLst/>
                        </a:rPr>
                        <a:t>'x'</a:t>
                      </a:r>
                      <a:r>
                        <a:rPr lang="ko-KR" altLang="en-US" sz="500" u="none" strike="noStrike">
                          <a:effectLst/>
                        </a:rPr>
                        <a:t>표시를 누른다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k-002.jpg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저장되엇던 폴더에 해당 파일이 삭제ㅐ되고 미리보기에서도 사라진다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지정된폴도 삭제되었는지 확인 및 해당 페이지 미리보기 확인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837123806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r>
                        <a:rPr lang="en-US" altLang="ko-KR" sz="500" u="none" strike="noStrike">
                          <a:effectLst/>
                        </a:rPr>
                        <a:t>_1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 페이지 이동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로그인을 한 상태에서 상단에 마이룸 </a:t>
                      </a:r>
                      <a:r>
                        <a:rPr lang="en-US" altLang="ko-KR" sz="500" u="none" strike="noStrike">
                          <a:effectLst/>
                        </a:rPr>
                        <a:t>a</a:t>
                      </a:r>
                      <a:r>
                        <a:rPr lang="ko-KR" altLang="en-US" sz="500" u="none" strike="noStrike">
                          <a:effectLst/>
                        </a:rPr>
                        <a:t>태그를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: test5,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pw : test5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주문목록 마이룸 페이지로 이동된다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사용자가 주문한 주문 목록이 </a:t>
                      </a:r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r>
                        <a:rPr lang="ko-KR" altLang="en-US" sz="500" u="none" strike="noStrike">
                          <a:effectLst/>
                        </a:rPr>
                        <a:t>개단위로 페이징 되어있다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 클릭 후 주문목록 페이지로 이동되었는지 호가인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587371494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r>
                        <a:rPr lang="en-US" altLang="ko-KR" sz="500" u="none" strike="noStrike">
                          <a:effectLst/>
                        </a:rPr>
                        <a:t>_2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구매확정 버튼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로그인을 한 상태에서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주문 목록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페이지에 주문상태가 배송도착된 해당 상품에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구매확정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: test5,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pw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주문 상품 이름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슈퍼 에이전트 </a:t>
                      </a:r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r>
                        <a:rPr lang="ko-KR" altLang="en-US" sz="500" u="none" strike="noStrike">
                          <a:effectLst/>
                        </a:rPr>
                        <a:t>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상태가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배송완료</a:t>
                      </a:r>
                      <a:r>
                        <a:rPr lang="en-US" altLang="ko-KR" sz="500" u="none" strike="noStrike">
                          <a:effectLst/>
                        </a:rPr>
                        <a:t>' </a:t>
                      </a:r>
                      <a:r>
                        <a:rPr lang="ko-KR" altLang="en-US" sz="500" u="none" strike="noStrike">
                          <a:effectLst/>
                        </a:rPr>
                        <a:t>에서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구매확정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으로 변환되고 해당 버튼은 사라진다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제품의 상태란을 확인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버튼이 사라졌는지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86591251"/>
                  </a:ext>
                </a:extLst>
              </a:tr>
              <a:tr h="670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마이룸</a:t>
                      </a:r>
                      <a:r>
                        <a:rPr lang="en-US" altLang="ko-KR" sz="500" u="none" strike="noStrike">
                          <a:effectLst/>
                        </a:rPr>
                        <a:t>_3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비밀번호 수정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마이룸에 있는 비밀번호 수정 페이지에서 새로운 비밀번호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비밀번호 재확인을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id  : test5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새로운 비밀번호 </a:t>
                      </a:r>
                      <a:r>
                        <a:rPr lang="en-US" sz="500" u="none" strike="noStrike">
                          <a:effectLst/>
                        </a:rPr>
                        <a:t>test6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해당칸에 입력을 하지 않거나 두개의 비밀번호가 일치하지 않을시 빨간색 경고표시가 뜬다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정확히 입력후 버튼을 클릭을 하면 비밀번호가 변경이되고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비밀번호가 변경되었습니다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다시 로그인 하여주십시오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라는 경고창과 함께 로그아웃 뒤어 </a:t>
                      </a:r>
                      <a:r>
                        <a:rPr lang="en-US" altLang="ko-KR" sz="500" u="none" strike="noStrike">
                          <a:effectLst/>
                        </a:rPr>
                        <a:t>main.jsp</a:t>
                      </a:r>
                      <a:r>
                        <a:rPr lang="ko-KR" altLang="en-US" sz="500" u="none" strike="noStrike">
                          <a:effectLst/>
                        </a:rPr>
                        <a:t>로 화면이 이동한다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틀린 비밀번호를 입력하영 경고 표시가 뜨는지 확인 후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올바른 데이터를 입력 경고창과 로그아웃 화면전환이 이루어지는지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2030658094"/>
                  </a:ext>
                </a:extLst>
              </a:tr>
              <a:tr h="38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r>
                        <a:rPr lang="en-US" altLang="ko-KR" sz="500" u="none" strike="noStrike">
                          <a:effectLst/>
                        </a:rPr>
                        <a:t>_1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댓글등록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로그인을 한상태에서 제품상세 페이지 하단에 있는 리뷰등록 빈 란에 원하는 평점과 리뷰를 등록한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리뷰 등록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상품명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설민석의 삼국지 </a:t>
                      </a:r>
                      <a:r>
                        <a:rPr lang="en-US" altLang="ko-KR" sz="500" u="none" strike="noStrike">
                          <a:effectLst/>
                        </a:rPr>
                        <a:t>.1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평점 </a:t>
                      </a:r>
                      <a:r>
                        <a:rPr lang="en-US" altLang="ko-KR" sz="500" u="none" strike="noStrike">
                          <a:effectLst/>
                        </a:rPr>
                        <a:t>:2</a:t>
                      </a:r>
                      <a:r>
                        <a:rPr lang="ko-KR" altLang="en-US" sz="500" u="none" strike="noStrike">
                          <a:effectLst/>
                        </a:rPr>
                        <a:t>점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리뷰내용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테스트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리뷰등록을 클릭을하면 삽입한정보가 해당화면에 다시 리셋이 되고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데이터를 삽입한 란이 공란이 된다</a:t>
                      </a:r>
                      <a:r>
                        <a:rPr lang="en-US" altLang="ko-KR" sz="500" u="none" strike="noStrike">
                          <a:effectLst/>
                        </a:rPr>
                        <a:t>. </a:t>
                      </a:r>
                      <a:r>
                        <a:rPr lang="ko-KR" altLang="en-US" sz="500" u="none" strike="noStrike">
                          <a:effectLst/>
                        </a:rPr>
                        <a:t>그리고 추가한 평점이 합산되어 해당 제품의 평점의 평균을 낸다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추가한 리뷰가 화면에떳는지 확인 삽입한 공간이 공란이 되었는지 확인</a:t>
                      </a:r>
                      <a:r>
                        <a:rPr lang="en-US" altLang="ko-KR" sz="500" u="none" strike="noStrike">
                          <a:effectLst/>
                        </a:rPr>
                        <a:t>, </a:t>
                      </a:r>
                      <a:r>
                        <a:rPr lang="ko-KR" altLang="en-US" sz="500" u="none" strike="noStrike">
                          <a:effectLst/>
                        </a:rPr>
                        <a:t>해당 제품 평점의 변동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1003059232"/>
                  </a:ext>
                </a:extLst>
              </a:tr>
              <a:tr h="38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r>
                        <a:rPr lang="en-US" altLang="ko-KR" sz="500" u="none" strike="noStrike">
                          <a:effectLst/>
                        </a:rPr>
                        <a:t>_2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댓글수정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자신이 작성한 리뷰에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수정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클릭하여 데이터 수정을 진행한 후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리뷰수정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상품명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설민석의 삼국지 </a:t>
                      </a:r>
                      <a:r>
                        <a:rPr lang="en-US" altLang="ko-KR" sz="500" u="none" strike="noStrike">
                          <a:effectLst/>
                        </a:rPr>
                        <a:t>.1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평점 </a:t>
                      </a:r>
                      <a:r>
                        <a:rPr lang="en-US" altLang="ko-KR" sz="500" u="none" strike="noStrike">
                          <a:effectLst/>
                        </a:rPr>
                        <a:t>:3</a:t>
                      </a:r>
                      <a:r>
                        <a:rPr lang="ko-KR" altLang="en-US" sz="500" u="none" strike="noStrike">
                          <a:effectLst/>
                        </a:rPr>
                        <a:t>점 </a:t>
                      </a:r>
                      <a:r>
                        <a:rPr lang="en-US" altLang="ko-KR" sz="500" u="none" strike="noStrike">
                          <a:effectLst/>
                        </a:rPr>
                        <a:t>-&gt; 4</a:t>
                      </a:r>
                      <a:r>
                        <a:rPr lang="ko-KR" altLang="en-US" sz="500" u="none" strike="noStrike">
                          <a:effectLst/>
                        </a:rPr>
                        <a:t>점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리뷰내용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테스트</a:t>
                      </a:r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수정한 정보가 해당 상품정보 페이지에 바로 반영이 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해당 기능 수행 후 자신의 리뷰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847696555"/>
                  </a:ext>
                </a:extLst>
              </a:tr>
              <a:tr h="287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a039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SJBook_</a:t>
                      </a:r>
                      <a:r>
                        <a:rPr lang="ko-KR" altLang="en-US" sz="500" u="none" strike="noStrike">
                          <a:effectLst/>
                        </a:rPr>
                        <a:t>댓글</a:t>
                      </a:r>
                      <a:r>
                        <a:rPr lang="en-US" altLang="ko-KR" sz="500" u="none" strike="noStrike">
                          <a:effectLst/>
                        </a:rPr>
                        <a:t>_3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댓글삭제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자신이 작성한 리뷰에 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삭제</a:t>
                      </a:r>
                      <a:r>
                        <a:rPr lang="en-US" altLang="ko-KR" sz="500" u="none" strike="noStrike">
                          <a:effectLst/>
                        </a:rPr>
                        <a:t>'</a:t>
                      </a:r>
                      <a:r>
                        <a:rPr lang="ko-KR" altLang="en-US" sz="500" u="none" strike="noStrike">
                          <a:effectLst/>
                        </a:rPr>
                        <a:t>버튼을 클릭한다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id  : test5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상품명 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설민석의 삼국지 </a:t>
                      </a:r>
                      <a:r>
                        <a:rPr lang="en-US" altLang="ko-KR" sz="500" u="none" strike="noStrike">
                          <a:effectLst/>
                        </a:rPr>
                        <a:t>.1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삭제버튼을 클릭한 해당 리뷰가 삭제된 리뷰 리스트가 등장한다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해당 기능 수행 후 해당 리뷰가 없어졌는지 확인한다</a:t>
                      </a:r>
                      <a:r>
                        <a:rPr lang="en-US" altLang="ko-KR" sz="500" u="none" strike="noStrike">
                          <a:effectLst/>
                        </a:rPr>
                        <a:t>.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05" marR="3305" marT="3305" marB="0" anchor="ctr"/>
                </a:tc>
                <a:extLst>
                  <a:ext uri="{0D108BD9-81ED-4DB2-BD59-A6C34878D82A}">
                    <a16:rowId xmlns:a16="http://schemas.microsoft.com/office/drawing/2014/main" val="343952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90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감사합니다</a:t>
            </a:r>
            <a:r>
              <a:rPr lang="en-US" altLang="ko-KR" sz="48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.</a:t>
            </a:r>
          </a:p>
        </p:txBody>
      </p:sp>
      <p:pic>
        <p:nvPicPr>
          <p:cNvPr id="1026" name="Picture 2" descr="E:\Blog\140704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6237312"/>
            <a:ext cx="864096" cy="352039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C93DA2-28B7-4453-85BE-B94ED789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7666"/>
              </p:ext>
            </p:extLst>
          </p:nvPr>
        </p:nvGraphicFramePr>
        <p:xfrm>
          <a:off x="367358" y="1412776"/>
          <a:ext cx="8352926" cy="5096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006">
                  <a:extLst>
                    <a:ext uri="{9D8B030D-6E8A-4147-A177-3AD203B41FA5}">
                      <a16:colId xmlns:a16="http://schemas.microsoft.com/office/drawing/2014/main" val="667961260"/>
                    </a:ext>
                  </a:extLst>
                </a:gridCol>
                <a:gridCol w="1416044">
                  <a:extLst>
                    <a:ext uri="{9D8B030D-6E8A-4147-A177-3AD203B41FA5}">
                      <a16:colId xmlns:a16="http://schemas.microsoft.com/office/drawing/2014/main" val="2176451544"/>
                    </a:ext>
                  </a:extLst>
                </a:gridCol>
                <a:gridCol w="3136018">
                  <a:extLst>
                    <a:ext uri="{9D8B030D-6E8A-4147-A177-3AD203B41FA5}">
                      <a16:colId xmlns:a16="http://schemas.microsoft.com/office/drawing/2014/main" val="3860669329"/>
                    </a:ext>
                  </a:extLst>
                </a:gridCol>
                <a:gridCol w="455897">
                  <a:extLst>
                    <a:ext uri="{9D8B030D-6E8A-4147-A177-3AD203B41FA5}">
                      <a16:colId xmlns:a16="http://schemas.microsoft.com/office/drawing/2014/main" val="3417375800"/>
                    </a:ext>
                  </a:extLst>
                </a:gridCol>
                <a:gridCol w="290117">
                  <a:extLst>
                    <a:ext uri="{9D8B030D-6E8A-4147-A177-3AD203B41FA5}">
                      <a16:colId xmlns:a16="http://schemas.microsoft.com/office/drawing/2014/main" val="4085733326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2558348024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132857859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1707608134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4254834618"/>
                    </a:ext>
                  </a:extLst>
                </a:gridCol>
                <a:gridCol w="305658">
                  <a:extLst>
                    <a:ext uri="{9D8B030D-6E8A-4147-A177-3AD203B41FA5}">
                      <a16:colId xmlns:a16="http://schemas.microsoft.com/office/drawing/2014/main" val="1236770011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3379934338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2802942672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1297010783"/>
                    </a:ext>
                  </a:extLst>
                </a:gridCol>
              </a:tblGrid>
              <a:tr h="3096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요구사항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721"/>
                  </a:ext>
                </a:extLst>
              </a:tr>
              <a:tr h="1083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구매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구매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</a:t>
                      </a:r>
                      <a:r>
                        <a:rPr lang="en-US" altLang="ko-KR" sz="700" u="none" strike="noStrike">
                          <a:effectLst/>
                        </a:rPr>
                        <a:t>(BS-011, BS-045)</a:t>
                      </a:r>
                      <a:r>
                        <a:rPr lang="ko-KR" altLang="en-US" sz="700" u="none" strike="noStrike">
                          <a:effectLst/>
                        </a:rPr>
                        <a:t>을 클릭시 구매진행 페이지로 변환된다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해당페이지는  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주문상품 정보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배송지 정보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결제정보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로 구성된다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결제정보 항목에 회원의 마일리지 현재액을 확인할수 있는 칸이 있고 그옆에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마일리지 적용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이라는 문구와 함께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체크박스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/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 </a:t>
                      </a:r>
                      <a:r>
                        <a:rPr lang="ko-KR" altLang="en-US" sz="700" u="none" strike="noStrike">
                          <a:effectLst/>
                        </a:rPr>
                        <a:t>주문상품 정보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구매를 희망한 제품의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이미지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책제목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가격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</a:rPr>
                        <a:t>을 표시한다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 </a:t>
                      </a:r>
                      <a:r>
                        <a:rPr lang="ko-KR" altLang="en-US" sz="700" u="none" strike="noStrike">
                          <a:effectLst/>
                        </a:rPr>
                        <a:t>배송지 정보 </a:t>
                      </a:r>
                      <a:r>
                        <a:rPr lang="en-US" altLang="ko-KR" sz="700" u="none" strike="noStrike">
                          <a:effectLst/>
                        </a:rPr>
                        <a:t>: "</a:t>
                      </a:r>
                      <a:r>
                        <a:rPr lang="ko-KR" altLang="en-US" sz="700" u="none" strike="noStrike">
                          <a:effectLst/>
                        </a:rPr>
                        <a:t>주문하신분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배송지 정보</a:t>
                      </a:r>
                      <a:r>
                        <a:rPr lang="en-US" altLang="ko-KR" sz="700" u="none" strike="noStrike">
                          <a:effectLst/>
                        </a:rPr>
                        <a:t>" "</a:t>
                      </a:r>
                      <a:r>
                        <a:rPr lang="ko-KR" altLang="en-US" sz="700" u="none" strike="noStrike">
                          <a:effectLst/>
                        </a:rPr>
                        <a:t>배송시 희망사항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기입할수 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ver.1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501944692"/>
                  </a:ext>
                </a:extLst>
              </a:tr>
              <a:tr h="774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구매수단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 결제정보</a:t>
                      </a:r>
                      <a:r>
                        <a:rPr lang="en-US" altLang="ko-KR" sz="700" u="none" strike="noStrike" dirty="0">
                          <a:effectLst/>
                        </a:rPr>
                        <a:t>(BS-013)</a:t>
                      </a:r>
                      <a:r>
                        <a:rPr lang="ko-KR" altLang="en-US" sz="700" u="none" strike="noStrike" dirty="0">
                          <a:effectLst/>
                        </a:rPr>
                        <a:t>을 통해 결제수단을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선택후</a:t>
                      </a:r>
                      <a:r>
                        <a:rPr lang="ko-KR" altLang="en-US" sz="700" u="none" strike="noStrike" dirty="0">
                          <a:effectLst/>
                        </a:rPr>
                        <a:t> 결제가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진행될수</a:t>
                      </a:r>
                      <a:r>
                        <a:rPr lang="ko-KR" altLang="en-US" sz="700" u="none" strike="noStrike" dirty="0">
                          <a:effectLst/>
                        </a:rPr>
                        <a:t> 있도록 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결제수단은 휴대폰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통장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카드으로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구성하고 각 해당 회사와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연동할수</a:t>
                      </a:r>
                      <a:r>
                        <a:rPr lang="ko-KR" altLang="en-US" sz="700" u="none" strike="noStrike" dirty="0">
                          <a:effectLst/>
                        </a:rPr>
                        <a:t> 있도록 계약을 진행한다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구매수단 선택이 완료가 된다면 자사의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데이터베이승</a:t>
                      </a:r>
                      <a:r>
                        <a:rPr lang="ko-KR" altLang="en-US" sz="700" u="none" strike="noStrike" dirty="0">
                          <a:effectLst/>
                        </a:rPr>
                        <a:t> 해당 해원이 제품을 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구매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한것으로</a:t>
                      </a:r>
                      <a:r>
                        <a:rPr lang="ko-KR" altLang="en-US" sz="700" u="none" strike="noStrike" dirty="0">
                          <a:effectLst/>
                        </a:rPr>
                        <a:t> 전산 처리를 진행한다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희망사항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보류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639355833"/>
                  </a:ext>
                </a:extLst>
              </a:tr>
              <a:tr h="619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상단부 카테고리 구성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 검색란 아래에 다음과 같은 카테고리로 구성한다</a:t>
                      </a:r>
                      <a:r>
                        <a:rPr lang="en-US" altLang="ko-KR" sz="700" u="none" strike="noStrike">
                          <a:effectLst/>
                        </a:rPr>
                        <a:t>. "</a:t>
                      </a:r>
                      <a:r>
                        <a:rPr lang="ko-KR" altLang="en-US" sz="700" u="none" strike="noStrike">
                          <a:effectLst/>
                        </a:rPr>
                        <a:t>국내도서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외국도서</a:t>
                      </a:r>
                      <a:r>
                        <a:rPr lang="en-US" altLang="ko-KR" sz="700" u="none" strike="noStrike">
                          <a:effectLst/>
                        </a:rPr>
                        <a:t>" eBook"</a:t>
                      </a:r>
                      <a:r>
                        <a:rPr lang="ko-KR" altLang="en-US" sz="700" u="none" strike="noStrike">
                          <a:effectLst/>
                        </a:rPr>
                        <a:t>으로 구성한다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 </a:t>
                      </a:r>
                      <a:r>
                        <a:rPr lang="ko-KR" altLang="en-US" sz="700" u="none" strike="noStrike">
                          <a:effectLst/>
                        </a:rPr>
                        <a:t>해당 카테고리에 마우스를 이동시 해당 카테고리내의 세부 카테고리 목록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장르별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514220799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평점 좋은 책</a:t>
                      </a:r>
                      <a:r>
                        <a:rPr lang="en-US" altLang="ko-KR" sz="700" u="none" strike="noStrike">
                          <a:effectLst/>
                        </a:rPr>
                        <a:t>&amp;</a:t>
                      </a:r>
                      <a:r>
                        <a:rPr lang="ko-KR" altLang="en-US" sz="700" u="none" strike="noStrike">
                          <a:effectLst/>
                        </a:rPr>
                        <a:t>신간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메인페이지에 평점 순위 와 금주의 신간을 배치할수 있는 공간을 둔다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576066728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상품광고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 최상단에 제품 광고를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796385007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책 리뷰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회원이 책에대한 리뷰를 한 게시물이 메인페이지에 노출될수 있도록 공간을 할당한다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72053441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하단부 카테고리 배치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메인페이지 최 하단부에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마이룸</a:t>
                      </a:r>
                      <a:r>
                        <a:rPr lang="en-US" altLang="ko-KR" sz="700" u="none" strike="noStrike">
                          <a:effectLst/>
                        </a:rPr>
                        <a:t>" , "FAQ", "</a:t>
                      </a:r>
                      <a:r>
                        <a:rPr lang="ko-KR" altLang="en-US" sz="700" u="none" strike="noStrike">
                          <a:effectLst/>
                        </a:rPr>
                        <a:t>광고문의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클릭시 해당 페이지로 이동한다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53185472"/>
                  </a:ext>
                </a:extLst>
              </a:tr>
              <a:tr h="619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책 평점 및 댓글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책페이지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댓글과 평점을 클릭 후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클릭하면 댓글과 평점이 등록된다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</a:t>
                      </a:r>
                      <a:r>
                        <a:rPr lang="ko-KR" altLang="en-US" sz="700" u="none" strike="noStrike">
                          <a:effectLst/>
                        </a:rPr>
                        <a:t>평점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별표를 클릭시 준 점수만큼 별표가 노락색으로 표시된다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별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개는 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점만점을 뜻하고 별반개는 </a:t>
                      </a:r>
                      <a:r>
                        <a:rPr lang="en-US" altLang="ko-KR" sz="700" u="none" strike="noStrike">
                          <a:effectLst/>
                        </a:rPr>
                        <a:t>0.5</a:t>
                      </a:r>
                      <a:r>
                        <a:rPr lang="ko-KR" altLang="en-US" sz="700" u="none" strike="noStrike">
                          <a:effectLst/>
                        </a:rPr>
                        <a:t>점을 뜻한다</a:t>
                      </a:r>
                      <a:r>
                        <a:rPr lang="en-US" altLang="ko-KR" sz="700" u="none" strike="noStrike">
                          <a:effectLst/>
                        </a:rPr>
                        <a:t>. 0.5</a:t>
                      </a:r>
                      <a:r>
                        <a:rPr lang="ko-KR" altLang="en-US" sz="700" u="none" strike="noStrike">
                          <a:effectLst/>
                        </a:rPr>
                        <a:t>점 단위까지 점수를 절수 잇다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761580716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평점 좋은 책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데이터베이스에 등록된 각 책들의 평점을 기반으로 순위를 매기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가 만들어진다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는 메인페이지 평점 좋은 책 란</a:t>
                      </a:r>
                      <a:r>
                        <a:rPr lang="en-US" altLang="ko-KR" sz="700" u="none" strike="noStrike">
                          <a:effectLst/>
                        </a:rPr>
                        <a:t>(BS-015)</a:t>
                      </a:r>
                      <a:r>
                        <a:rPr lang="ko-KR" altLang="en-US" sz="700" u="none" strike="noStrike">
                          <a:effectLst/>
                        </a:rPr>
                        <a:t>에 표시되는 데이터가 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175906359"/>
                  </a:ext>
                </a:extLst>
              </a:tr>
              <a:tr h="154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블로그 게시판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회원이 책에대한 리뷰를 작성할수 있는 블로그 게시판을 만든다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382336517"/>
                  </a:ext>
                </a:extLst>
              </a:tr>
              <a:tr h="309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배송위치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택배사들과 제휴하여 책을 구매한 고객이 자신의 상품의 위치를 실시간으로 확인할수 있도록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인터페이스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희망사항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적절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80398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64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3DE833-41CA-4DA7-BC47-B01424A39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86285"/>
              </p:ext>
            </p:extLst>
          </p:nvPr>
        </p:nvGraphicFramePr>
        <p:xfrm>
          <a:off x="395536" y="1412775"/>
          <a:ext cx="8352926" cy="504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006">
                  <a:extLst>
                    <a:ext uri="{9D8B030D-6E8A-4147-A177-3AD203B41FA5}">
                      <a16:colId xmlns:a16="http://schemas.microsoft.com/office/drawing/2014/main" val="2991921769"/>
                    </a:ext>
                  </a:extLst>
                </a:gridCol>
                <a:gridCol w="1416044">
                  <a:extLst>
                    <a:ext uri="{9D8B030D-6E8A-4147-A177-3AD203B41FA5}">
                      <a16:colId xmlns:a16="http://schemas.microsoft.com/office/drawing/2014/main" val="1363365543"/>
                    </a:ext>
                  </a:extLst>
                </a:gridCol>
                <a:gridCol w="3136018">
                  <a:extLst>
                    <a:ext uri="{9D8B030D-6E8A-4147-A177-3AD203B41FA5}">
                      <a16:colId xmlns:a16="http://schemas.microsoft.com/office/drawing/2014/main" val="2312551620"/>
                    </a:ext>
                  </a:extLst>
                </a:gridCol>
                <a:gridCol w="455897">
                  <a:extLst>
                    <a:ext uri="{9D8B030D-6E8A-4147-A177-3AD203B41FA5}">
                      <a16:colId xmlns:a16="http://schemas.microsoft.com/office/drawing/2014/main" val="112330169"/>
                    </a:ext>
                  </a:extLst>
                </a:gridCol>
                <a:gridCol w="290117">
                  <a:extLst>
                    <a:ext uri="{9D8B030D-6E8A-4147-A177-3AD203B41FA5}">
                      <a16:colId xmlns:a16="http://schemas.microsoft.com/office/drawing/2014/main" val="3058012395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836587588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447499387"/>
                    </a:ext>
                  </a:extLst>
                </a:gridCol>
                <a:gridCol w="297023">
                  <a:extLst>
                    <a:ext uri="{9D8B030D-6E8A-4147-A177-3AD203B41FA5}">
                      <a16:colId xmlns:a16="http://schemas.microsoft.com/office/drawing/2014/main" val="1350576239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486052464"/>
                    </a:ext>
                  </a:extLst>
                </a:gridCol>
                <a:gridCol w="305658">
                  <a:extLst>
                    <a:ext uri="{9D8B030D-6E8A-4147-A177-3AD203B41FA5}">
                      <a16:colId xmlns:a16="http://schemas.microsoft.com/office/drawing/2014/main" val="51604461"/>
                    </a:ext>
                  </a:extLst>
                </a:gridCol>
                <a:gridCol w="373006">
                  <a:extLst>
                    <a:ext uri="{9D8B030D-6E8A-4147-A177-3AD203B41FA5}">
                      <a16:colId xmlns:a16="http://schemas.microsoft.com/office/drawing/2014/main" val="1685418706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3712373090"/>
                    </a:ext>
                  </a:extLst>
                </a:gridCol>
                <a:gridCol w="331561">
                  <a:extLst>
                    <a:ext uri="{9D8B030D-6E8A-4147-A177-3AD203B41FA5}">
                      <a16:colId xmlns:a16="http://schemas.microsoft.com/office/drawing/2014/main" val="3233537787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47148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공지사항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홈페이지 운영자가 공지를 게시할수 있는 게시판을 만든다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818372593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FAQ </a:t>
                      </a:r>
                      <a:r>
                        <a:rPr lang="ko-KR" altLang="en-US" sz="700" u="none" strike="noStrike">
                          <a:effectLst/>
                        </a:rPr>
                        <a:t>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고객들이 자주 묻는 질문들과 답에 대한 항목과 고객들이 문의를 할수 있는 게시판을 만든다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04512195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베이스 구축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자사가 보유하고 있는 상품들의 목록 및 재고수량 현황 및 입출입현황을 실시간으로 확인할수 있고 저장될수 있는 데이터베이스를 구축한다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회원에 대한정보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홈페이지 기록되는 모든 유의미한 데이터또한 저장된다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265547543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 유일성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회원은 유일한</a:t>
                      </a:r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r>
                        <a:rPr lang="ko-KR" altLang="en-US" sz="700" u="none" strike="noStrike">
                          <a:effectLst/>
                        </a:rPr>
                        <a:t>를 가져야한다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370663300"/>
                  </a:ext>
                </a:extLst>
              </a:tr>
              <a:tr h="7200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상단 카테고리 배치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기능부여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필터기능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메인페이지 상단 카테고리 클릭시 해당 카테고리 주제를 기준으로 필터되어진 상품을 검색한다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※ </a:t>
                      </a:r>
                      <a:r>
                        <a:rPr lang="ko-KR" altLang="en-US" sz="700" u="none" strike="noStrike">
                          <a:effectLst/>
                        </a:rPr>
                        <a:t>카테고리 마우스 이동시 더세분화된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장르별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카테고리를 클릭하여도 더세분화되어 필터된 결과가 검색된다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00472018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후의 화면페이지 구성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검색후</a:t>
                      </a:r>
                      <a:r>
                        <a:rPr lang="en-US" altLang="ko-KR" sz="700" u="none" strike="noStrike">
                          <a:effectLst/>
                        </a:rPr>
                        <a:t>(BS-012, BS-028) </a:t>
                      </a:r>
                      <a:r>
                        <a:rPr lang="ko-KR" altLang="en-US" sz="700" u="none" strike="noStrike">
                          <a:effectLst/>
                        </a:rPr>
                        <a:t>페이지는 검색을 원한 책들의 이름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평점 등 요약된 정보로 구성된다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654098944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후의 화면페이지 구성 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-2(</a:t>
                      </a:r>
                      <a:r>
                        <a:rPr lang="ko-KR" altLang="en-US" sz="700" u="none" strike="noStrike">
                          <a:effectLst/>
                        </a:rPr>
                        <a:t>책 순서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BS-029</a:t>
                      </a:r>
                      <a:r>
                        <a:rPr lang="ko-KR" altLang="en-US" sz="700" u="none" strike="noStrike">
                          <a:effectLst/>
                        </a:rPr>
                        <a:t>에 표현되는 책상품들의 순서는 데이터베이스에 기록된 각 상품들의 판매량수를 기준으로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BS-009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737235436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광고문의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하단 카테고리</a:t>
                      </a:r>
                      <a:r>
                        <a:rPr lang="en-US" altLang="ko-KR" sz="700" u="none" strike="noStrike">
                          <a:effectLst/>
                        </a:rPr>
                        <a:t>(BS-019)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광고문의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클릭시 광고문의 페이지가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해당 페이지는 자사의 연락처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메일번호가 게시되어있고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해당 연락처로 문의 바랍니다</a:t>
                      </a:r>
                      <a:r>
                        <a:rPr lang="en-US" altLang="ko-KR" sz="700" u="none" strike="noStrike">
                          <a:effectLst/>
                        </a:rPr>
                        <a:t>."</a:t>
                      </a:r>
                      <a:r>
                        <a:rPr lang="ko-KR" altLang="en-US" sz="700" u="none" strike="noStrike">
                          <a:effectLst/>
                        </a:rPr>
                        <a:t>라는 문구로 구성되어있다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508331764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화면구성</a:t>
                      </a:r>
                      <a:r>
                        <a:rPr lang="en-US" altLang="ko-KR" sz="700" u="none" strike="noStrike">
                          <a:effectLst/>
                        </a:rPr>
                        <a:t>) - 2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아이디 중복확인</a:t>
                      </a:r>
                      <a:r>
                        <a:rPr lang="en-US" altLang="ko-KR" sz="700" u="none" strike="noStrike">
                          <a:effectLst/>
                        </a:rPr>
                        <a:t>]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아이디</a:t>
                      </a:r>
                      <a:r>
                        <a:rPr lang="en-US" altLang="ko-KR" sz="700" u="none" strike="noStrike">
                          <a:effectLst/>
                        </a:rPr>
                        <a:t>"(BS-003)</a:t>
                      </a:r>
                      <a:r>
                        <a:rPr lang="ko-KR" altLang="en-US" sz="700" u="none" strike="noStrike">
                          <a:effectLst/>
                        </a:rPr>
                        <a:t>란에 희망하는 아이디를 기입하고 아이콘을 눌럿을시 해당아이디를 데이터베이스에 근거하여 중복여부를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823285363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메인페이지 신간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데이터베이스에 제일 최근에 등록되어진 상품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를 만든다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는 메인페이지 신간</a:t>
                      </a:r>
                      <a:r>
                        <a:rPr lang="en-US" altLang="ko-KR" sz="700" u="none" strike="noStrike">
                          <a:effectLst/>
                        </a:rPr>
                        <a:t>(BS-015)</a:t>
                      </a:r>
                      <a:r>
                        <a:rPr lang="ko-KR" altLang="en-US" sz="700" u="none" strike="noStrike">
                          <a:effectLst/>
                        </a:rPr>
                        <a:t>에 표시되는 데이터가 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보류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09606888"/>
                  </a:ext>
                </a:extLst>
              </a:tr>
              <a:tr h="54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)"(BS-003)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해당 이메일을 적는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과 그옆에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이메일 인증번호 전송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아이콘이 배치된 팝업창이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팝업창 하단엔 인증번호를 적는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과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버튼이 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BS-003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22365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2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812D47-B1BA-410A-9BB7-ADBB222F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30065"/>
              </p:ext>
            </p:extLst>
          </p:nvPr>
        </p:nvGraphicFramePr>
        <p:xfrm>
          <a:off x="457200" y="1352549"/>
          <a:ext cx="8291267" cy="5150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253">
                  <a:extLst>
                    <a:ext uri="{9D8B030D-6E8A-4147-A177-3AD203B41FA5}">
                      <a16:colId xmlns:a16="http://schemas.microsoft.com/office/drawing/2014/main" val="3488829552"/>
                    </a:ext>
                  </a:extLst>
                </a:gridCol>
                <a:gridCol w="1405590">
                  <a:extLst>
                    <a:ext uri="{9D8B030D-6E8A-4147-A177-3AD203B41FA5}">
                      <a16:colId xmlns:a16="http://schemas.microsoft.com/office/drawing/2014/main" val="971528256"/>
                    </a:ext>
                  </a:extLst>
                </a:gridCol>
                <a:gridCol w="3112866">
                  <a:extLst>
                    <a:ext uri="{9D8B030D-6E8A-4147-A177-3AD203B41FA5}">
                      <a16:colId xmlns:a16="http://schemas.microsoft.com/office/drawing/2014/main" val="3661059758"/>
                    </a:ext>
                  </a:extLst>
                </a:gridCol>
                <a:gridCol w="452532">
                  <a:extLst>
                    <a:ext uri="{9D8B030D-6E8A-4147-A177-3AD203B41FA5}">
                      <a16:colId xmlns:a16="http://schemas.microsoft.com/office/drawing/2014/main" val="358150063"/>
                    </a:ext>
                  </a:extLst>
                </a:gridCol>
                <a:gridCol w="287975">
                  <a:extLst>
                    <a:ext uri="{9D8B030D-6E8A-4147-A177-3AD203B41FA5}">
                      <a16:colId xmlns:a16="http://schemas.microsoft.com/office/drawing/2014/main" val="2434723518"/>
                    </a:ext>
                  </a:extLst>
                </a:gridCol>
                <a:gridCol w="370253">
                  <a:extLst>
                    <a:ext uri="{9D8B030D-6E8A-4147-A177-3AD203B41FA5}">
                      <a16:colId xmlns:a16="http://schemas.microsoft.com/office/drawing/2014/main" val="1187839457"/>
                    </a:ext>
                  </a:extLst>
                </a:gridCol>
                <a:gridCol w="294831">
                  <a:extLst>
                    <a:ext uri="{9D8B030D-6E8A-4147-A177-3AD203B41FA5}">
                      <a16:colId xmlns:a16="http://schemas.microsoft.com/office/drawing/2014/main" val="439688830"/>
                    </a:ext>
                  </a:extLst>
                </a:gridCol>
                <a:gridCol w="294831">
                  <a:extLst>
                    <a:ext uri="{9D8B030D-6E8A-4147-A177-3AD203B41FA5}">
                      <a16:colId xmlns:a16="http://schemas.microsoft.com/office/drawing/2014/main" val="3549035414"/>
                    </a:ext>
                  </a:extLst>
                </a:gridCol>
                <a:gridCol w="370253">
                  <a:extLst>
                    <a:ext uri="{9D8B030D-6E8A-4147-A177-3AD203B41FA5}">
                      <a16:colId xmlns:a16="http://schemas.microsoft.com/office/drawing/2014/main" val="1443944275"/>
                    </a:ext>
                  </a:extLst>
                </a:gridCol>
                <a:gridCol w="303402">
                  <a:extLst>
                    <a:ext uri="{9D8B030D-6E8A-4147-A177-3AD203B41FA5}">
                      <a16:colId xmlns:a16="http://schemas.microsoft.com/office/drawing/2014/main" val="679413743"/>
                    </a:ext>
                  </a:extLst>
                </a:gridCol>
                <a:gridCol w="370253">
                  <a:extLst>
                    <a:ext uri="{9D8B030D-6E8A-4147-A177-3AD203B41FA5}">
                      <a16:colId xmlns:a16="http://schemas.microsoft.com/office/drawing/2014/main" val="3991961336"/>
                    </a:ext>
                  </a:extLst>
                </a:gridCol>
                <a:gridCol w="329114">
                  <a:extLst>
                    <a:ext uri="{9D8B030D-6E8A-4147-A177-3AD203B41FA5}">
                      <a16:colId xmlns:a16="http://schemas.microsoft.com/office/drawing/2014/main" val="636071906"/>
                    </a:ext>
                  </a:extLst>
                </a:gridCol>
                <a:gridCol w="329114">
                  <a:extLst>
                    <a:ext uri="{9D8B030D-6E8A-4147-A177-3AD203B41FA5}">
                      <a16:colId xmlns:a16="http://schemas.microsoft.com/office/drawing/2014/main" val="3081718341"/>
                    </a:ext>
                  </a:extLst>
                </a:gridCol>
              </a:tblGrid>
              <a:tr h="275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관련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요구사항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버전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61861"/>
                  </a:ext>
                </a:extLst>
              </a:tr>
              <a:tr h="551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본인인증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r>
                        <a:rPr lang="en-US" altLang="ko-KR" sz="700" u="none" strike="noStrike">
                          <a:effectLst/>
                        </a:rPr>
                        <a:t>) </a:t>
                      </a:r>
                      <a:r>
                        <a:rPr lang="ko-KR" altLang="en-US" sz="700" u="none" strike="noStrike">
                          <a:effectLst/>
                        </a:rPr>
                        <a:t>팝업창에 이메일을 쓰고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이메일 인증 번호 전송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데이터베이스에 중복되어진 이메일이 엎는지 확인뒤 해당 이메일로 인증번호를 전송한다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가입자가 본인 이메일을 확인하여 인증번호를 적고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하면 이메일을 통한 회원가입 본인인증이 완료된다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49074217"/>
                  </a:ext>
                </a:extLst>
              </a:tr>
              <a:tr h="689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마이룸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하단부 카테고리</a:t>
                      </a:r>
                      <a:r>
                        <a:rPr lang="en-US" altLang="ko-KR" sz="700" u="none" strike="noStrike">
                          <a:effectLst/>
                        </a:rPr>
                        <a:t>(BS-018)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마이룸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마이룸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페이지로 이동한다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마이룸의 페이지 구성은 다음과같다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왼쪽 세로로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주문 배송조회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회원정보 및 비밀번호 변경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회원탈태</a:t>
                      </a:r>
                      <a:r>
                        <a:rPr lang="en-US" altLang="ko-KR" sz="700" u="none" strike="noStrike">
                          <a:effectLst/>
                        </a:rPr>
                        <a:t>", "</a:t>
                      </a:r>
                      <a:r>
                        <a:rPr lang="ko-KR" altLang="en-US" sz="700" u="none" strike="noStrike">
                          <a:effectLst/>
                        </a:rPr>
                        <a:t>개인블로그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로 구성된 카테고리를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오른쪽 공간은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회원기본정보 및 현재 마일리지</a:t>
                      </a:r>
                      <a:r>
                        <a:rPr lang="en-US" altLang="ko-KR" sz="700" u="none" strike="noStrike">
                          <a:effectLst/>
                        </a:rPr>
                        <a:t>', '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순으로 구성한다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13833425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관심상품 등록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상품의 정보 창에서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클릭하면 데이터베이스에 해당 회원의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으로 등록이 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해당 데이터는 미아룸페이지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</a:t>
                      </a:r>
                      <a:r>
                        <a:rPr lang="ko-KR" altLang="en-US" sz="700" u="none" strike="noStrike">
                          <a:effectLst/>
                        </a:rPr>
                        <a:t>에서도 사용된다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615407155"/>
                  </a:ext>
                </a:extLst>
              </a:tr>
              <a:tr h="551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좌측 카테고리에 잇는 주문배송조회를 클릭하면 기존 마이룸페이지 우측 공간 정보들이 사라지고 주문배송조회 페이지로 변경된다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주문배송페이지는 </a:t>
                      </a:r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r>
                        <a:rPr lang="ko-KR" altLang="en-US" sz="700" u="none" strike="noStrike">
                          <a:effectLst/>
                        </a:rPr>
                        <a:t>개의 그림과 각각그림 하단에 글자가 표시된다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</a:t>
                      </a:r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r>
                        <a:rPr lang="ko-KR" altLang="en-US" sz="700" u="none" strike="noStrike">
                          <a:effectLst/>
                        </a:rPr>
                        <a:t>개는 주문완료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결제완료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배송중 배송완료 의미하는 그림과 글이 써져있다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52842280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(BS-037)</a:t>
                      </a:r>
                      <a:r>
                        <a:rPr lang="ko-KR" altLang="en-US" sz="700" u="none" strike="noStrike">
                          <a:effectLst/>
                        </a:rPr>
                        <a:t>에 있는 주문 상품의 현 상태에 맞게 해당 그림과 글씨가 굵어진다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BS-037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203207062"/>
                  </a:ext>
                </a:extLst>
              </a:tr>
              <a:tr h="551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 및 비밀번호 변경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회원정보 및 비밀번호 수정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가입시에 기제됫던 회원정보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성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주소 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들과 비밀번호가 뜨고 이를 수정할수 있는 상태가 되어있다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r>
                        <a:rPr lang="ko-KR" altLang="en-US" sz="700" u="none" strike="noStrike">
                          <a:effectLst/>
                        </a:rPr>
                        <a:t>최하단에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92583563"/>
                  </a:ext>
                </a:extLst>
              </a:tr>
              <a:tr h="275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 및 비밀번호 변경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회원정보 및 비밀번호 수정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(BS-039)</a:t>
                      </a:r>
                      <a:r>
                        <a:rPr lang="ko-KR" altLang="en-US" sz="700" u="none" strike="noStrike">
                          <a:effectLst/>
                        </a:rPr>
                        <a:t>에서 회원정보를 수정뒤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아이콘을 누르면 기존 회원의 데이터베이스 정보가 기입된 데이터로 수정되어진다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639688938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회원탈퇴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회원탈퇴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클릭을하면 회원탈퇴 페이지로 변경된다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회원탈퇴에 관한 정보가 중앙에 게시되고 해당아래에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를 기입하는 칸과 그아래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회원탈퇴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아이콘이 배치된다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813381363"/>
                  </a:ext>
                </a:extLst>
              </a:tr>
              <a:tr h="413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회원탈퇴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-2(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회원탈퇴페이지</a:t>
                      </a:r>
                      <a:r>
                        <a:rPr lang="en-US" altLang="ko-KR" sz="700" u="none" strike="noStrike">
                          <a:effectLst/>
                        </a:rPr>
                        <a:t>(BS-041)</a:t>
                      </a:r>
                      <a:r>
                        <a:rPr lang="ko-KR" altLang="en-US" sz="700" u="none" strike="noStrike">
                          <a:effectLst/>
                        </a:rPr>
                        <a:t>에서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비밀번호 입력 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에 비밀번호를 입력한뒤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회원탈퇴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클릭하면 해당회원의 정보가 데이터베이스에서 삭제된다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159130651"/>
                  </a:ext>
                </a:extLst>
              </a:tr>
              <a:tr h="275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마이룸 마일리지 표시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우측에 있는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현재 마일리지 액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은 데이터베이스에서 회원의 현재 마일리지 정보를 가져온다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555637649"/>
                  </a:ext>
                </a:extLst>
              </a:tr>
              <a:tr h="275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마이룸 관심상품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(BS-035) </a:t>
                      </a:r>
                      <a:r>
                        <a:rPr lang="ko-KR" altLang="en-US" sz="700" u="none" strike="noStrike">
                          <a:effectLst/>
                        </a:rPr>
                        <a:t>우측에 있는 관심상품 공간은 데이터베이스에 등록된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</a:rPr>
                        <a:t>정보들을 가져온다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29974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8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요구사항 정의서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12474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7F212F-1B43-4BA7-B1B5-5BB489D71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39053"/>
              </p:ext>
            </p:extLst>
          </p:nvPr>
        </p:nvGraphicFramePr>
        <p:xfrm>
          <a:off x="388318" y="1412775"/>
          <a:ext cx="8360146" cy="5139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29">
                  <a:extLst>
                    <a:ext uri="{9D8B030D-6E8A-4147-A177-3AD203B41FA5}">
                      <a16:colId xmlns:a16="http://schemas.microsoft.com/office/drawing/2014/main" val="1219299937"/>
                    </a:ext>
                  </a:extLst>
                </a:gridCol>
                <a:gridCol w="1417267">
                  <a:extLst>
                    <a:ext uri="{9D8B030D-6E8A-4147-A177-3AD203B41FA5}">
                      <a16:colId xmlns:a16="http://schemas.microsoft.com/office/drawing/2014/main" val="327532684"/>
                    </a:ext>
                  </a:extLst>
                </a:gridCol>
                <a:gridCol w="3138727">
                  <a:extLst>
                    <a:ext uri="{9D8B030D-6E8A-4147-A177-3AD203B41FA5}">
                      <a16:colId xmlns:a16="http://schemas.microsoft.com/office/drawing/2014/main" val="2326972126"/>
                    </a:ext>
                  </a:extLst>
                </a:gridCol>
                <a:gridCol w="456291">
                  <a:extLst>
                    <a:ext uri="{9D8B030D-6E8A-4147-A177-3AD203B41FA5}">
                      <a16:colId xmlns:a16="http://schemas.microsoft.com/office/drawing/2014/main" val="2635003610"/>
                    </a:ext>
                  </a:extLst>
                </a:gridCol>
                <a:gridCol w="290367">
                  <a:extLst>
                    <a:ext uri="{9D8B030D-6E8A-4147-A177-3AD203B41FA5}">
                      <a16:colId xmlns:a16="http://schemas.microsoft.com/office/drawing/2014/main" val="1365861462"/>
                    </a:ext>
                  </a:extLst>
                </a:gridCol>
                <a:gridCol w="373329">
                  <a:extLst>
                    <a:ext uri="{9D8B030D-6E8A-4147-A177-3AD203B41FA5}">
                      <a16:colId xmlns:a16="http://schemas.microsoft.com/office/drawing/2014/main" val="1219439257"/>
                    </a:ext>
                  </a:extLst>
                </a:gridCol>
                <a:gridCol w="297280">
                  <a:extLst>
                    <a:ext uri="{9D8B030D-6E8A-4147-A177-3AD203B41FA5}">
                      <a16:colId xmlns:a16="http://schemas.microsoft.com/office/drawing/2014/main" val="1087321999"/>
                    </a:ext>
                  </a:extLst>
                </a:gridCol>
                <a:gridCol w="297280">
                  <a:extLst>
                    <a:ext uri="{9D8B030D-6E8A-4147-A177-3AD203B41FA5}">
                      <a16:colId xmlns:a16="http://schemas.microsoft.com/office/drawing/2014/main" val="4214516535"/>
                    </a:ext>
                  </a:extLst>
                </a:gridCol>
                <a:gridCol w="373329">
                  <a:extLst>
                    <a:ext uri="{9D8B030D-6E8A-4147-A177-3AD203B41FA5}">
                      <a16:colId xmlns:a16="http://schemas.microsoft.com/office/drawing/2014/main" val="3146912728"/>
                    </a:ext>
                  </a:extLst>
                </a:gridCol>
                <a:gridCol w="305922">
                  <a:extLst>
                    <a:ext uri="{9D8B030D-6E8A-4147-A177-3AD203B41FA5}">
                      <a16:colId xmlns:a16="http://schemas.microsoft.com/office/drawing/2014/main" val="876209360"/>
                    </a:ext>
                  </a:extLst>
                </a:gridCol>
                <a:gridCol w="373329">
                  <a:extLst>
                    <a:ext uri="{9D8B030D-6E8A-4147-A177-3AD203B41FA5}">
                      <a16:colId xmlns:a16="http://schemas.microsoft.com/office/drawing/2014/main" val="1811166233"/>
                    </a:ext>
                  </a:extLst>
                </a:gridCol>
                <a:gridCol w="331848">
                  <a:extLst>
                    <a:ext uri="{9D8B030D-6E8A-4147-A177-3AD203B41FA5}">
                      <a16:colId xmlns:a16="http://schemas.microsoft.com/office/drawing/2014/main" val="4120987600"/>
                    </a:ext>
                  </a:extLst>
                </a:gridCol>
                <a:gridCol w="331848">
                  <a:extLst>
                    <a:ext uri="{9D8B030D-6E8A-4147-A177-3AD203B41FA5}">
                      <a16:colId xmlns:a16="http://schemas.microsoft.com/office/drawing/2014/main" val="410858835"/>
                    </a:ext>
                  </a:extLst>
                </a:gridCol>
              </a:tblGrid>
              <a:tr h="340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품질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속성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우선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순위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출처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전제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조건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관련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버전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18768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메인화면 장바구니 아이콘 및 페이지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메인화면 로그인 아이콘</a:t>
                      </a:r>
                      <a:r>
                        <a:rPr lang="en-US" altLang="ko-KR" sz="700" u="none" strike="noStrike">
                          <a:effectLst/>
                        </a:rPr>
                        <a:t>"BS-001" </a:t>
                      </a:r>
                      <a:r>
                        <a:rPr lang="ko-KR" altLang="en-US" sz="700" u="none" strike="noStrike">
                          <a:effectLst/>
                        </a:rPr>
                        <a:t>옆에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r>
                        <a:rPr lang="ko-KR" altLang="en-US" sz="700" u="none" strike="noStrike">
                          <a:effectLst/>
                        </a:rPr>
                        <a:t>해당 아이콘을 클릭시 장바구니 페이지로 이동한다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장바구니 페이지의 구성은 중앙에 해당회원이 장바구니 담기를 한 상품들이 요약된정보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가격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작가 등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로 나열되고 하단 왼쪽에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결제하기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아이콘이 잇다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 </a:t>
                      </a:r>
                      <a:r>
                        <a:rPr lang="ko-KR" altLang="en-US" sz="700" u="none" strike="noStrike">
                          <a:effectLst/>
                        </a:rPr>
                        <a:t>장바구니 페이지에 표시된 각상품들 우측엔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장부구니 빼기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아이콘을 배치한다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406381751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장바구니 담기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상품페이지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 담기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클릭시 구매를 희망하는 상품의 </a:t>
                      </a:r>
                      <a:r>
                        <a:rPr lang="en-US" altLang="ko-KR" sz="700" u="none" strike="noStrike">
                          <a:effectLst/>
                        </a:rPr>
                        <a:t>List</a:t>
                      </a:r>
                      <a:r>
                        <a:rPr lang="ko-KR" altLang="en-US" sz="700" u="none" strike="noStrike">
                          <a:effectLst/>
                        </a:rPr>
                        <a:t>로 데이터베이스에 기록된다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175364846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관심상품 등록 버튼 변환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상품의 정보 창에서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클릭하면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글자가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관심상품 해제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로 변경된다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352492743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주문배송조회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-3(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 그림과 글씨가 굵어</a:t>
                      </a:r>
                      <a:r>
                        <a:rPr lang="en-US" altLang="ko-KR" sz="700" u="none" strike="noStrike" dirty="0">
                          <a:effectLst/>
                        </a:rPr>
                        <a:t>(BS-038)</a:t>
                      </a:r>
                      <a:r>
                        <a:rPr lang="ko-KR" altLang="en-US" sz="700" u="none" strike="noStrike" dirty="0">
                          <a:effectLst/>
                        </a:rPr>
                        <a:t>지는지를 판단하는 정보를 데이터베이스에서 가져온다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837306784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회원정보 및 비밀번호 변경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-3(</a:t>
                      </a:r>
                      <a:r>
                        <a:rPr lang="ko-KR" altLang="en-US" sz="700" u="none" strike="noStrike">
                          <a:effectLst/>
                        </a:rPr>
                        <a:t>페이지 변환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회원정보 및 비밀번호 변경 페이지에서 수정 한뒤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확인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을 누르면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초기 마이룸 페이지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로 화면이 변환된다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4030092504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회원탈퇴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-3(</a:t>
                      </a:r>
                      <a:r>
                        <a:rPr lang="ko-KR" altLang="en-US" sz="700" u="none" strike="noStrike">
                          <a:effectLst/>
                        </a:rPr>
                        <a:t>페이지변환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 회원탈퇴 페이지에서 비밀번호를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입력한뒤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확인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을 누르면 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메인 페이지</a:t>
                      </a:r>
                      <a:r>
                        <a:rPr lang="en-US" altLang="ko-KR" sz="700" u="none" strike="noStrike" dirty="0">
                          <a:effectLst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</a:rPr>
                        <a:t>로 화면이 변환된다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088379811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장바구니 담기 취소 표시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상품페이지</a:t>
                      </a:r>
                      <a:r>
                        <a:rPr lang="en-US" altLang="ko-KR" sz="700" u="none" strike="noStrike">
                          <a:effectLst/>
                        </a:rPr>
                        <a:t>(BS-011)</a:t>
                      </a:r>
                      <a:r>
                        <a:rPr lang="ko-KR" altLang="en-US" sz="700" u="none" strike="noStrike">
                          <a:effectLst/>
                        </a:rPr>
                        <a:t>에 있는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 담기</a:t>
                      </a:r>
                      <a:r>
                        <a:rPr lang="en-US" altLang="ko-KR" sz="700" u="none" strike="noStrike">
                          <a:effectLst/>
                        </a:rPr>
                        <a:t>" </a:t>
                      </a:r>
                      <a:r>
                        <a:rPr lang="ko-KR" altLang="en-US" sz="700" u="none" strike="noStrike">
                          <a:effectLst/>
                        </a:rPr>
                        <a:t>아이콘을 클릭시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장바구니 담기 취소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로 변환된다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2984368528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장바구니 담기 취소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상품페이지</a:t>
                      </a:r>
                      <a:r>
                        <a:rPr lang="en-US" altLang="ko-KR" sz="700" u="none" strike="noStrike" dirty="0">
                          <a:effectLst/>
                        </a:rPr>
                        <a:t>(BS-011)</a:t>
                      </a:r>
                      <a:r>
                        <a:rPr lang="ko-KR" altLang="en-US" sz="700" u="none" strike="noStrike" dirty="0">
                          <a:effectLst/>
                        </a:rPr>
                        <a:t>에 있는 </a:t>
                      </a:r>
                      <a:r>
                        <a:rPr lang="en-US" altLang="ko-KR" sz="700" u="none" strike="noStrike" dirty="0">
                          <a:effectLst/>
                        </a:rPr>
                        <a:t>"</a:t>
                      </a:r>
                      <a:r>
                        <a:rPr lang="ko-KR" altLang="en-US" sz="700" u="none" strike="noStrike" dirty="0">
                          <a:effectLst/>
                        </a:rPr>
                        <a:t>장바구니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담기취소</a:t>
                      </a:r>
                      <a:r>
                        <a:rPr lang="en-US" altLang="ko-KR" sz="700" u="none" strike="noStrike" dirty="0">
                          <a:effectLst/>
                        </a:rPr>
                        <a:t>" </a:t>
                      </a:r>
                      <a:r>
                        <a:rPr lang="ko-KR" altLang="en-US" sz="700" u="none" strike="noStrike" dirty="0">
                          <a:effectLst/>
                        </a:rPr>
                        <a:t>아이콘을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누를시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장바구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니 담기 기능이 취소된다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BS-025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BS-011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600499120"/>
                  </a:ext>
                </a:extLst>
              </a:tr>
              <a:tr h="511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화면구성</a:t>
                      </a:r>
                      <a:r>
                        <a:rPr lang="en-US" altLang="ko-KR" sz="700" u="none" strike="noStrike">
                          <a:effectLst/>
                        </a:rPr>
                        <a:t>) - 3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</a:rPr>
                        <a:t>아이디 중복확인</a:t>
                      </a:r>
                      <a:r>
                        <a:rPr lang="en-US" altLang="ko-KR" sz="700" u="none" strike="noStrike">
                          <a:effectLst/>
                        </a:rPr>
                        <a:t>]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아이디 란에 아이디를 기입할때마다 현재 기입한 아이디가 중복 아이디인지 확인 해준다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※ </a:t>
                      </a:r>
                      <a:r>
                        <a:rPr lang="ko-KR" altLang="en-US" sz="700" u="none" strike="noStrike">
                          <a:effectLst/>
                        </a:rPr>
                        <a:t>중복된 아이디 </a:t>
                      </a:r>
                      <a:r>
                        <a:rPr lang="en-US" altLang="ko-KR" sz="700" u="none" strike="noStrike">
                          <a:effectLst/>
                        </a:rPr>
                        <a:t>: </a:t>
                      </a:r>
                      <a:r>
                        <a:rPr lang="ko-KR" altLang="en-US" sz="700" u="none" strike="noStrike">
                          <a:effectLst/>
                        </a:rPr>
                        <a:t>아아디란 하단에 빨간글씨로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중복된 아이디입니다</a:t>
                      </a:r>
                      <a:r>
                        <a:rPr lang="en-US" altLang="ko-KR" sz="700" u="none" strike="noStrike">
                          <a:effectLst/>
                        </a:rPr>
                        <a:t>.' </a:t>
                      </a:r>
                      <a:r>
                        <a:rPr lang="ko-KR" altLang="en-US" sz="700" u="none" strike="noStrike">
                          <a:effectLst/>
                        </a:rPr>
                        <a:t>뜸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※ </a:t>
                      </a:r>
                      <a:r>
                        <a:rPr lang="ko-KR" altLang="en-US" sz="700" u="none" strike="noStrike">
                          <a:effectLst/>
                        </a:rPr>
                        <a:t>장북된 아이디 </a:t>
                      </a:r>
                      <a:r>
                        <a:rPr lang="en-US" altLang="ko-KR" sz="700" u="none" strike="noStrike">
                          <a:effectLst/>
                        </a:rPr>
                        <a:t>x : </a:t>
                      </a:r>
                      <a:r>
                        <a:rPr lang="ko-KR" altLang="en-US" sz="700" u="none" strike="noStrike">
                          <a:effectLst/>
                        </a:rPr>
                        <a:t>아이디란 하단에 초록 글시로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사용 가능한 아이디입니다</a:t>
                      </a:r>
                      <a:r>
                        <a:rPr lang="en-US" altLang="ko-KR" sz="700" u="none" strike="noStrike">
                          <a:effectLst/>
                        </a:rPr>
                        <a:t>.' </a:t>
                      </a:r>
                      <a:r>
                        <a:rPr lang="ko-KR" altLang="en-US" sz="700" u="none" strike="noStrike">
                          <a:effectLst/>
                        </a:rPr>
                        <a:t>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비기능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필수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br>
                        <a:rPr lang="en-US" altLang="ko-KR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3740528430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검색 후 필터 카테고리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중앙 상단에 검색한 주제에서 세부적으로 필터를 할 수 있는 카테고리 목록이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디자인팀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304233568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검색 후 필터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BS-054</a:t>
                      </a:r>
                      <a:r>
                        <a:rPr lang="ko-KR" altLang="en-US" sz="700" u="none" strike="noStrike">
                          <a:effectLst/>
                        </a:rPr>
                        <a:t>에 있는 카테고리를 클릭시 검색된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키워드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와 클릭한 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카테고리</a:t>
                      </a:r>
                      <a:r>
                        <a:rPr lang="en-US" altLang="ko-KR" sz="700" u="none" strike="noStrike">
                          <a:effectLst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</a:rPr>
                        <a:t>를  필터된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검색결과그 뜬다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    </a:t>
                      </a: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822524724"/>
                  </a:ext>
                </a:extLst>
              </a:tr>
              <a:tr h="34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검색 후 페이지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-</a:t>
                      </a:r>
                      <a:r>
                        <a:rPr lang="ko-KR" altLang="en-US" sz="700" u="none" strike="noStrike">
                          <a:effectLst/>
                        </a:rPr>
                        <a:t>검색 후 필터 카테고리 개수 표시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BS-054</a:t>
                      </a:r>
                      <a:r>
                        <a:rPr lang="ko-KR" altLang="en-US" sz="700" u="none" strike="noStrike">
                          <a:effectLst/>
                        </a:rPr>
                        <a:t>에 있는 카테고리글시 옆에 해당카테고리 가 가지고 있는 자료 개수가 표시된다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김서진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기술팀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BS-054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적절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수용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05" marR="5105" marT="5105" marB="0" anchor="ctr"/>
                </a:tc>
                <a:extLst>
                  <a:ext uri="{0D108BD9-81ED-4DB2-BD59-A6C34878D82A}">
                    <a16:rowId xmlns:a16="http://schemas.microsoft.com/office/drawing/2014/main" val="184859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0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14412</TotalTime>
  <Words>8289</Words>
  <Application>Microsoft Office PowerPoint</Application>
  <PresentationFormat>화면 슬라이드 쇼(4:3)</PresentationFormat>
  <Paragraphs>2320</Paragraphs>
  <Slides>53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나눔고딕</vt:lpstr>
      <vt:lpstr>나눔바른고딕</vt:lpstr>
      <vt:lpstr>맑은 고딕</vt:lpstr>
      <vt:lpstr>바른돋움 1</vt:lpstr>
      <vt:lpstr>바른돋움 2</vt:lpstr>
      <vt:lpstr>바른돋움 3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GreenArt</cp:lastModifiedBy>
  <cp:revision>227</cp:revision>
  <dcterms:created xsi:type="dcterms:W3CDTF">2014-07-24T06:00:16Z</dcterms:created>
  <dcterms:modified xsi:type="dcterms:W3CDTF">2023-09-06T01:02:55Z</dcterms:modified>
</cp:coreProperties>
</file>