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5" r:id="rId29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C044"/>
    <a:srgbClr val="CE9D0E"/>
    <a:srgbClr val="FFC000"/>
    <a:srgbClr val="F2F2F2"/>
    <a:srgbClr val="D1B747"/>
    <a:srgbClr val="F02472"/>
    <a:srgbClr val="78823A"/>
    <a:srgbClr val="BC6A26"/>
    <a:srgbClr val="C26520"/>
    <a:srgbClr val="C371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092"/>
        <p:guide pos="3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6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2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47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6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72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DE5EA-FC9D-44B5-B7E3-D54953EA9507}" type="datetimeFigureOut">
              <a:rPr lang="ko-KR" altLang="en-US" smtClean="0"/>
              <a:t>2022-09-30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413F-4088-4F59-8A25-BBB80274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jpg"/><Relationship Id="rId4" Type="http://schemas.openxmlformats.org/officeDocument/2006/relationships/image" Target="../media/image7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22168" y="2822083"/>
            <a:ext cx="5321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서울 지하철 분석 및 시각화</a:t>
            </a:r>
            <a:endParaRPr lang="en-US" altLang="ko-KR" sz="3600" b="1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0189" y="3536214"/>
            <a:ext cx="428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프로젝트</a:t>
            </a:r>
            <a:endParaRPr lang="en-US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8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상관관계 찾기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981616"/>
            <a:ext cx="3095625" cy="46997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1445" y="1529191"/>
            <a:ext cx="22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불러온 데이터 확인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19932" y="5098122"/>
            <a:ext cx="1638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결측치</a:t>
            </a:r>
            <a:r>
              <a:rPr lang="ko-KR" altLang="en-US" dirty="0" smtClean="0"/>
              <a:t> 없음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45" y="2375090"/>
            <a:ext cx="4730539" cy="22478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91955" y="4755185"/>
            <a:ext cx="2787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불러온 데이터 요약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형의 데이터만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05" y="2597878"/>
            <a:ext cx="3201361" cy="2721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15105" y="5401516"/>
            <a:ext cx="2581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Object </a:t>
            </a:r>
            <a:r>
              <a:rPr lang="ko-KR" altLang="en-US" dirty="0" smtClean="0"/>
              <a:t>형까지 요약 및 </a:t>
            </a:r>
            <a:endParaRPr lang="en-US" altLang="ko-KR" dirty="0" smtClean="0"/>
          </a:p>
          <a:p>
            <a:r>
              <a:rPr lang="ko-KR" altLang="en-US" dirty="0" smtClean="0"/>
              <a:t>빈번한 데이터 확인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937754" y="4147328"/>
            <a:ext cx="3046661" cy="10755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0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상관관계 찾기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445" y="1529191"/>
            <a:ext cx="334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데이터의 상관관계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0" y="1898523"/>
            <a:ext cx="5000625" cy="401955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79670" y="4572000"/>
            <a:ext cx="3240397" cy="13460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9670" y="6265333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승차</a:t>
            </a:r>
            <a:r>
              <a:rPr lang="en-US" altLang="ko-KR" dirty="0" smtClean="0"/>
              <a:t>/ </a:t>
            </a:r>
            <a:r>
              <a:rPr lang="ko-KR" altLang="en-US" dirty="0" smtClean="0"/>
              <a:t>하차</a:t>
            </a:r>
            <a:r>
              <a:rPr lang="en-US" altLang="ko-KR" dirty="0" smtClean="0"/>
              <a:t>/ </a:t>
            </a:r>
            <a:r>
              <a:rPr lang="ko-KR" altLang="en-US" dirty="0" smtClean="0"/>
              <a:t>총 승객이 서로 상관관계에 있음을 확인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5508938" y="3908297"/>
            <a:ext cx="1833599" cy="408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33" y="1803694"/>
            <a:ext cx="3653677" cy="42092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13133" y="614347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히트맵을</a:t>
            </a:r>
            <a:r>
              <a:rPr lang="ko-KR" altLang="en-US" dirty="0" smtClean="0"/>
              <a:t> 통해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8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승객 데이터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82" y="1845040"/>
            <a:ext cx="971550" cy="276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4" y="2224433"/>
            <a:ext cx="1933575" cy="1228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53" y="1844099"/>
            <a:ext cx="962025" cy="295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33" y="2195858"/>
            <a:ext cx="1609725" cy="1247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38" y="1839337"/>
            <a:ext cx="90487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38" y="2224433"/>
            <a:ext cx="1971675" cy="1219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966" y="1470614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데이터의 표준편차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중간 값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4080089"/>
            <a:ext cx="3876675" cy="304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4506369"/>
            <a:ext cx="7514838" cy="185038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64004" y="4384045"/>
            <a:ext cx="3794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승객 수 </a:t>
            </a:r>
            <a:r>
              <a:rPr lang="en-US" altLang="ko-KR" dirty="0" smtClean="0"/>
              <a:t>50,000 </a:t>
            </a:r>
            <a:r>
              <a:rPr lang="ko-KR" altLang="en-US" dirty="0" smtClean="0"/>
              <a:t>이하로 </a:t>
            </a:r>
            <a:endParaRPr lang="en-US" altLang="ko-KR" dirty="0" smtClean="0"/>
          </a:p>
          <a:p>
            <a:r>
              <a:rPr lang="ko-KR" altLang="en-US" dirty="0" smtClean="0"/>
              <a:t>밀집되어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총 승객 수 </a:t>
            </a:r>
            <a:r>
              <a:rPr lang="en-US" altLang="ko-KR" dirty="0" smtClean="0"/>
              <a:t>100,000 </a:t>
            </a:r>
            <a:r>
              <a:rPr lang="ko-KR" altLang="en-US" dirty="0" smtClean="0"/>
              <a:t>이하가 대부분 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064004" y="5431562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250,000</a:t>
            </a:r>
            <a:r>
              <a:rPr lang="ko-KR" altLang="en-US" dirty="0" smtClean="0"/>
              <a:t>명에 근접한 수치도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5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노선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1612284"/>
            <a:ext cx="2686050" cy="2190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4501090"/>
            <a:ext cx="2657475" cy="276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2966" y="3872884"/>
            <a:ext cx="3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노선 별 분석을 위한 </a:t>
            </a:r>
            <a:r>
              <a:rPr lang="en-US" altLang="ko-KR" dirty="0" smtClean="0"/>
              <a:t>import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28" y="2131396"/>
            <a:ext cx="6696075" cy="11525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42300" y="4892299"/>
            <a:ext cx="236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Seaborn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그래프에서 </a:t>
            </a:r>
            <a:endParaRPr lang="en-US" altLang="ko-KR" dirty="0" smtClean="0"/>
          </a:p>
          <a:p>
            <a:r>
              <a:rPr lang="ko-KR" altLang="en-US" dirty="0" smtClean="0"/>
              <a:t>한글 폰트 깨짐 방지</a:t>
            </a:r>
            <a:endParaRPr lang="en-US" altLang="ko-KR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342467" y="350355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데이터에 있는 노선의 종류 확인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139" y="4648215"/>
            <a:ext cx="4548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참고사항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26</a:t>
            </a:r>
            <a:r>
              <a:rPr lang="ko-KR" altLang="en-US" dirty="0" smtClean="0"/>
              <a:t>개 노선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- 1~4</a:t>
            </a:r>
            <a:r>
              <a:rPr lang="ko-KR" altLang="en-US" dirty="0" smtClean="0"/>
              <a:t>월은 </a:t>
            </a:r>
            <a:r>
              <a:rPr lang="en-US" altLang="ko-KR" dirty="0" smtClean="0"/>
              <a:t>25</a:t>
            </a:r>
            <a:r>
              <a:rPr lang="ko-KR" altLang="en-US" dirty="0" smtClean="0"/>
              <a:t>개 노선</a:t>
            </a:r>
            <a:r>
              <a:rPr lang="en-US" altLang="ko-KR" dirty="0" smtClean="0"/>
              <a:t>, 5~8</a:t>
            </a:r>
            <a:r>
              <a:rPr lang="ko-KR" altLang="en-US" dirty="0" smtClean="0"/>
              <a:t>월은 </a:t>
            </a:r>
            <a:r>
              <a:rPr lang="en-US" altLang="ko-KR" dirty="0" smtClean="0"/>
              <a:t>26</a:t>
            </a:r>
            <a:r>
              <a:rPr lang="ko-KR" altLang="en-US" dirty="0" smtClean="0"/>
              <a:t>개 노선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why? </a:t>
            </a:r>
            <a:r>
              <a:rPr lang="ko-KR" altLang="en-US" dirty="0" err="1" smtClean="0">
                <a:solidFill>
                  <a:srgbClr val="FF0000"/>
                </a:solidFill>
              </a:rPr>
              <a:t>신림선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2022</a:t>
            </a:r>
            <a:r>
              <a:rPr lang="ko-KR" altLang="en-US" dirty="0" smtClean="0">
                <a:solidFill>
                  <a:srgbClr val="FF0000"/>
                </a:solidFill>
              </a:rPr>
              <a:t>년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월 </a:t>
            </a:r>
            <a:r>
              <a:rPr lang="en-US" altLang="ko-KR" dirty="0" smtClean="0">
                <a:solidFill>
                  <a:srgbClr val="FF0000"/>
                </a:solidFill>
              </a:rPr>
              <a:t>28</a:t>
            </a:r>
            <a:r>
              <a:rPr lang="ko-KR" altLang="en-US" dirty="0" smtClean="0">
                <a:solidFill>
                  <a:srgbClr val="FF0000"/>
                </a:solidFill>
              </a:rPr>
              <a:t>일 개통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노선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453288"/>
            <a:ext cx="5285997" cy="200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6" y="2094057"/>
            <a:ext cx="1984078" cy="4255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730810"/>
            <a:ext cx="5285997" cy="285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855" y="2094057"/>
            <a:ext cx="2031317" cy="4334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905" y="642709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</a:t>
            </a:r>
            <a:r>
              <a:rPr lang="en-US" altLang="ko-KR" dirty="0" smtClean="0"/>
              <a:t> </a:t>
            </a:r>
            <a:r>
              <a:rPr lang="ko-KR" altLang="en-US" dirty="0" smtClean="0"/>
              <a:t>승객 평균 값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71053" y="642709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</a:t>
            </a:r>
            <a:r>
              <a:rPr lang="en-US" altLang="ko-KR" dirty="0" smtClean="0"/>
              <a:t> </a:t>
            </a:r>
            <a:r>
              <a:rPr lang="ko-KR" altLang="en-US" dirty="0" smtClean="0"/>
              <a:t>승객 합계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556" y="2260311"/>
            <a:ext cx="4152900" cy="3343275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5758963" y="3765694"/>
            <a:ext cx="15358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878492" y="3441791"/>
            <a:ext cx="2878177" cy="4070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878491" y="4261239"/>
            <a:ext cx="3509945" cy="40700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9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노선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1517691"/>
            <a:ext cx="3377077" cy="4383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966" y="6026728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데이터에서 노선 별 등장하는 횟수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78070" y="5050948"/>
            <a:ext cx="3377077" cy="8167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98" y="1832735"/>
            <a:ext cx="3265324" cy="6072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99" y="2554043"/>
            <a:ext cx="3265324" cy="552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58427" y="3222508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노선 별 역의 개수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602" y="1517691"/>
            <a:ext cx="1832263" cy="4943763"/>
          </a:xfrm>
          <a:prstGeom prst="rect">
            <a:avLst/>
          </a:prstGeom>
        </p:spPr>
      </p:pic>
      <p:cxnSp>
        <p:nvCxnSpPr>
          <p:cNvPr id="29" name="직선 화살표 연결선 28"/>
          <p:cNvCxnSpPr/>
          <p:nvPr/>
        </p:nvCxnSpPr>
        <p:spPr>
          <a:xfrm>
            <a:off x="7481622" y="2915484"/>
            <a:ext cx="1662378" cy="85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83585" y="1517690"/>
            <a:ext cx="1111596" cy="49437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15231" y="4646323"/>
            <a:ext cx="322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호선이 역의 수가 가장 적고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호선이 </a:t>
            </a:r>
            <a:r>
              <a:rPr lang="ko-KR" altLang="en-US" dirty="0"/>
              <a:t>역의 수가 </a:t>
            </a:r>
            <a:r>
              <a:rPr lang="ko-KR" altLang="en-US" dirty="0" smtClean="0"/>
              <a:t>가장 많다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93476" y="5636029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5-7-2 </a:t>
            </a:r>
            <a:r>
              <a:rPr lang="ko-KR" altLang="en-US" dirty="0" smtClean="0"/>
              <a:t>호선 순으로 많고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1-</a:t>
            </a:r>
            <a:r>
              <a:rPr lang="ko-KR" altLang="en-US" dirty="0" err="1" smtClean="0"/>
              <a:t>경강선</a:t>
            </a:r>
            <a:r>
              <a:rPr lang="en-US" altLang="ko-KR" dirty="0" smtClean="0"/>
              <a:t>-</a:t>
            </a:r>
            <a:r>
              <a:rPr lang="ko-KR" altLang="en-US" dirty="0" smtClean="0"/>
              <a:t>일산선 순으로 적다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21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노선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612284"/>
            <a:ext cx="7486650" cy="106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8875" y="2745027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역의 수를 토대로 만든 노선 워드 </a:t>
            </a:r>
            <a:r>
              <a:rPr lang="ko-KR" altLang="en-US" dirty="0" err="1" smtClean="0"/>
              <a:t>클라우드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40" y="1357750"/>
            <a:ext cx="2927141" cy="2878701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7031377" y="2391782"/>
            <a:ext cx="1662378" cy="85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4" y="4123560"/>
            <a:ext cx="4314825" cy="419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64" y="4575749"/>
            <a:ext cx="10359779" cy="2070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5379" y="3688285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월 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노선 별 총 승객 </a:t>
            </a:r>
            <a:r>
              <a:rPr lang="ko-KR" altLang="en-US" dirty="0" err="1" smtClean="0"/>
              <a:t>피봇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7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노선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7" y="2455258"/>
            <a:ext cx="11719034" cy="3410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6582" y="6051666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노선 별 총 승객 막대 그래프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0" y="1728834"/>
            <a:ext cx="28098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날짜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1517691"/>
            <a:ext cx="5569154" cy="500528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906" y="2147281"/>
            <a:ext cx="4333875" cy="3028950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5742595" y="3798916"/>
            <a:ext cx="1611311" cy="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353906" y="4079199"/>
            <a:ext cx="4333875" cy="10970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1331" y="1720735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월별 총 승객의 평균치와 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날짜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5" y="1509813"/>
            <a:ext cx="2195419" cy="50489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91" y="1509813"/>
            <a:ext cx="1934915" cy="5063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738" y="2250411"/>
            <a:ext cx="5019675" cy="31718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425738" y="1778608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일별 총 승객의 평균치와 합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14427" y="3836285"/>
            <a:ext cx="1611311" cy="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425738" y="4325205"/>
            <a:ext cx="5019675" cy="109703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90848" y="2068722"/>
            <a:ext cx="155030" cy="88286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90848" y="2923346"/>
            <a:ext cx="155030" cy="945930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90848" y="4076198"/>
            <a:ext cx="155030" cy="90388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90848" y="904701"/>
            <a:ext cx="155030" cy="85922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671392" y="1511675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sz="24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803634" y="1539264"/>
            <a:ext cx="529458" cy="529458"/>
            <a:chOff x="2728749" y="1818290"/>
            <a:chExt cx="719959" cy="719959"/>
          </a:xfrm>
        </p:grpSpPr>
        <p:sp>
          <p:nvSpPr>
            <p:cNvPr id="5" name="타원 4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도넛 5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3803634" y="2650434"/>
            <a:ext cx="529458" cy="529458"/>
            <a:chOff x="2728749" y="1818290"/>
            <a:chExt cx="719959" cy="719959"/>
          </a:xfrm>
        </p:grpSpPr>
        <p:sp>
          <p:nvSpPr>
            <p:cNvPr id="29" name="타원 28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도넛 29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803634" y="3761604"/>
            <a:ext cx="529458" cy="529458"/>
            <a:chOff x="2728749" y="1818290"/>
            <a:chExt cx="719959" cy="719959"/>
          </a:xfrm>
        </p:grpSpPr>
        <p:sp>
          <p:nvSpPr>
            <p:cNvPr id="32" name="타원 31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도넛 32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803634" y="4872774"/>
            <a:ext cx="529458" cy="529458"/>
            <a:chOff x="2728749" y="1818290"/>
            <a:chExt cx="719959" cy="719959"/>
          </a:xfrm>
        </p:grpSpPr>
        <p:sp>
          <p:nvSpPr>
            <p:cNvPr id="38" name="타원 37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도넛 38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4671392" y="2636639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sz="24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671392" y="3718824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24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671392" y="4858979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</a:t>
            </a:r>
            <a:endParaRPr lang="ko-KR" altLang="en-US" sz="24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25002" y="1486957"/>
            <a:ext cx="254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목적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25002" y="2635079"/>
            <a:ext cx="341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생성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25002" y="3720383"/>
            <a:ext cx="328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25002" y="4831553"/>
            <a:ext cx="271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예측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465330" y="366047"/>
            <a:ext cx="1206065" cy="5386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642695" y="456042"/>
            <a:ext cx="358663" cy="358663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125595" y="456042"/>
            <a:ext cx="358663" cy="3586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795632" y="312207"/>
            <a:ext cx="365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6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CONTENTS</a:t>
            </a:r>
            <a:endParaRPr lang="ko-KR" altLang="en-US" sz="36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671392" y="5940642"/>
            <a:ext cx="557048" cy="557048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5</a:t>
            </a:r>
            <a:endParaRPr lang="ko-KR" altLang="en-US" sz="2400" b="1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990847" y="5344262"/>
            <a:ext cx="155030" cy="903889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3803633" y="5983422"/>
            <a:ext cx="529458" cy="529458"/>
            <a:chOff x="2728749" y="1818290"/>
            <a:chExt cx="719959" cy="719959"/>
          </a:xfrm>
        </p:grpSpPr>
        <p:sp>
          <p:nvSpPr>
            <p:cNvPr id="54" name="타원 53"/>
            <p:cNvSpPr/>
            <p:nvPr/>
          </p:nvSpPr>
          <p:spPr>
            <a:xfrm>
              <a:off x="2768164" y="1818290"/>
              <a:ext cx="641131" cy="6411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도넛 54"/>
            <p:cNvSpPr/>
            <p:nvPr/>
          </p:nvSpPr>
          <p:spPr>
            <a:xfrm>
              <a:off x="2728749" y="1818290"/>
              <a:ext cx="719959" cy="719959"/>
            </a:xfrm>
            <a:prstGeom prst="donut">
              <a:avLst>
                <a:gd name="adj" fmla="val 17241"/>
              </a:avLst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325002" y="5940642"/>
            <a:ext cx="271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추가 </a:t>
            </a:r>
            <a:r>
              <a:rPr lang="en-US" altLang="ko-KR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 </a:t>
            </a:r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보완 사항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날짜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1" y="4222866"/>
            <a:ext cx="3051517" cy="619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559305"/>
            <a:ext cx="2963152" cy="6127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80" y="1517691"/>
            <a:ext cx="7643218" cy="26037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80" y="4222866"/>
            <a:ext cx="7781696" cy="24751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2966" y="23205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월별 총 승객 막대 그래프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84601" y="500837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월별 총 승객 선 그래프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8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요일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7" y="1612284"/>
            <a:ext cx="5886270" cy="50134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42" y="2457022"/>
            <a:ext cx="4366182" cy="2854811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5870143" y="3960976"/>
            <a:ext cx="1611311" cy="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220960" y="5536277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주중일수록 승객이 많고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주말일수록 승객이 적다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3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요일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612284"/>
            <a:ext cx="5400675" cy="923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2752590"/>
            <a:ext cx="10191404" cy="32478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00646" y="6216781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주중과 주말의 승객 차이를 명확하게 보여줌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요일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9" y="1517691"/>
            <a:ext cx="11018185" cy="508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요일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1612284"/>
            <a:ext cx="4525945" cy="4960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2190743"/>
            <a:ext cx="3611545" cy="23254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5772469"/>
            <a:ext cx="9324975" cy="71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070" y="4641689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요일 별 총 승객을 워드 </a:t>
            </a:r>
            <a:r>
              <a:rPr lang="ko-KR" altLang="en-US" dirty="0" err="1" smtClean="0"/>
              <a:t>클라우드로</a:t>
            </a:r>
            <a:r>
              <a:rPr lang="ko-KR" altLang="en-US" dirty="0" smtClean="0"/>
              <a:t> 표현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13780" y="4980957"/>
            <a:ext cx="15267" cy="7584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833827" y="4935837"/>
            <a:ext cx="290180" cy="798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44" y="1469748"/>
            <a:ext cx="5138938" cy="34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역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0" y="1612285"/>
            <a:ext cx="2526103" cy="3824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11" y="1612284"/>
            <a:ext cx="2074361" cy="3824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66" y="1612283"/>
            <a:ext cx="2070973" cy="382424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717" y="1612283"/>
            <a:ext cx="1722265" cy="38194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1445" y="5777059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승객 평균 상위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36511" y="5777058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승객 합 상위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19951" y="577705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승객 평균 하위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964184" y="577705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승객 합 하위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0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역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2" y="2055841"/>
            <a:ext cx="5991225" cy="394335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914402" y="3202988"/>
            <a:ext cx="2660072" cy="4629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14402" y="4581598"/>
            <a:ext cx="2660072" cy="4629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884516" y="5075838"/>
            <a:ext cx="266007" cy="4022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574474" y="3434451"/>
            <a:ext cx="1280159" cy="2074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06887" y="3202988"/>
            <a:ext cx="3892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서울 지하철의 데이터를 활용했기에</a:t>
            </a:r>
            <a:endParaRPr lang="en-US" altLang="ko-KR" dirty="0" smtClean="0"/>
          </a:p>
          <a:p>
            <a:r>
              <a:rPr lang="ko-KR" altLang="en-US" dirty="0" smtClean="0"/>
              <a:t>관리주체가 다른 곳의 데이터는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대표적으로 </a:t>
            </a:r>
            <a:r>
              <a:rPr lang="en-US" altLang="ko-KR" dirty="0" smtClean="0"/>
              <a:t>7</a:t>
            </a:r>
            <a:r>
              <a:rPr lang="ko-KR" altLang="en-US" dirty="0" smtClean="0"/>
              <a:t>호선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신뢰수준이 떨어짐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044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53753" y="522463"/>
            <a:ext cx="497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분석 및 시각화 </a:t>
            </a:r>
            <a:r>
              <a:rPr lang="en-US" altLang="ko-KR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4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역</a:t>
            </a:r>
            <a:endParaRPr lang="en-US" altLang="ko-KR" sz="24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2" y="1612284"/>
            <a:ext cx="4460873" cy="27441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72" y="1750862"/>
            <a:ext cx="2581275" cy="24669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V="1">
            <a:off x="5195455" y="2842953"/>
            <a:ext cx="3034145" cy="9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2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184634"/>
            <a:ext cx="12192000" cy="620111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2261818" y="2321472"/>
            <a:ext cx="7668363" cy="2215055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0953" y="2543877"/>
            <a:ext cx="7220606" cy="17702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785242" y="2766848"/>
            <a:ext cx="1303282" cy="1303282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317659" y="2867290"/>
            <a:ext cx="4597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6000" b="1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감사합니다</a:t>
            </a:r>
            <a:endParaRPr lang="en-US" altLang="ko-KR" sz="6000" b="1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048" y="1051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31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" name="타원 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목적</a:t>
            </a:r>
            <a:endParaRPr lang="en-US" altLang="ko-KR" sz="28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864" y="1786759"/>
            <a:ext cx="7919433" cy="483474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solidFill>
                <a:schemeClr val="accent4"/>
              </a:solidFill>
              <a:latin typeface="경기천년제목 Bold" panose="02020603020101020101" pitchFamily="18" charset="-127"/>
              <a:ea typeface="경기천년제목 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131" y="1781885"/>
            <a:ext cx="750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1 </a:t>
            </a:r>
            <a:r>
              <a:rPr lang="ko-KR" altLang="en-US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지하철 공공데이터의 컬럼 간 상관관계를 확인</a:t>
            </a:r>
            <a:endParaRPr lang="ko-KR" altLang="en-US" sz="2400" dirty="0">
              <a:solidFill>
                <a:schemeClr val="accent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0864" y="3039775"/>
            <a:ext cx="7919433" cy="483474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solidFill>
                <a:schemeClr val="accent4"/>
              </a:solidFill>
              <a:latin typeface="경기천년제목 Bold" panose="02020603020101020101" pitchFamily="18" charset="-127"/>
              <a:ea typeface="경기천년제목 Bold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3131" y="3050679"/>
            <a:ext cx="750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 </a:t>
            </a:r>
            <a:r>
              <a:rPr lang="ko-KR" altLang="en-US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노선</a:t>
            </a:r>
            <a:r>
              <a:rPr lang="en-US" altLang="ko-KR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월</a:t>
            </a:r>
            <a:r>
              <a:rPr lang="en-US" altLang="ko-KR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요일 별 지하철 승</a:t>
            </a:r>
            <a:r>
              <a:rPr lang="en-US" altLang="ko-KR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하차 인원을 파악</a:t>
            </a:r>
            <a:endParaRPr lang="ko-KR" altLang="en-US" sz="2400" dirty="0">
              <a:solidFill>
                <a:schemeClr val="accent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0863" y="4304091"/>
            <a:ext cx="7919433" cy="483474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solidFill>
                <a:schemeClr val="accent4"/>
              </a:solidFill>
              <a:latin typeface="경기천년제목 Bold" panose="02020603020101020101" pitchFamily="18" charset="-127"/>
              <a:ea typeface="경기천년제목 Bold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131" y="4303695"/>
            <a:ext cx="750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 </a:t>
            </a:r>
            <a:r>
              <a:rPr lang="ko-KR" altLang="en-US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파악한 데이터를 분석하고 시각화</a:t>
            </a:r>
            <a:endParaRPr lang="ko-KR" altLang="en-US" sz="2400" dirty="0">
              <a:solidFill>
                <a:schemeClr val="accent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0863" y="5568407"/>
            <a:ext cx="7919433" cy="483474"/>
          </a:xfrm>
          <a:prstGeom prst="rect">
            <a:avLst/>
          </a:prstGeom>
          <a:solidFill>
            <a:srgbClr val="41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400" dirty="0">
              <a:solidFill>
                <a:schemeClr val="accent4"/>
              </a:solidFill>
              <a:latin typeface="경기천년제목 Bold" panose="02020603020101020101" pitchFamily="18" charset="-127"/>
              <a:ea typeface="경기천년제목 Bold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3131" y="5568407"/>
            <a:ext cx="750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4 </a:t>
            </a:r>
            <a:r>
              <a:rPr lang="ko-KR" altLang="en-US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분석한 데이터를 기반으로 다음달의 승</a:t>
            </a:r>
            <a:r>
              <a:rPr lang="en-US" altLang="ko-KR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/</a:t>
            </a:r>
            <a:r>
              <a:rPr lang="ko-KR" altLang="en-US" sz="2400" dirty="0" smtClean="0">
                <a:solidFill>
                  <a:schemeClr val="accent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하차 인원을 예측</a:t>
            </a:r>
            <a:endParaRPr lang="ko-KR" altLang="en-US" sz="2400" dirty="0">
              <a:solidFill>
                <a:schemeClr val="accent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88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23757" y="3427029"/>
            <a:ext cx="8691698" cy="529458"/>
            <a:chOff x="1781412" y="3279435"/>
            <a:chExt cx="8691698" cy="529458"/>
          </a:xfrm>
        </p:grpSpPr>
        <p:sp>
          <p:nvSpPr>
            <p:cNvPr id="3" name="직사각형 2"/>
            <p:cNvSpPr/>
            <p:nvPr/>
          </p:nvSpPr>
          <p:spPr>
            <a:xfrm rot="16200000">
              <a:off x="326577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 rot="16200000">
              <a:off x="5976718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 rot="16200000">
              <a:off x="8879685" y="2327220"/>
              <a:ext cx="165539" cy="2433883"/>
            </a:xfrm>
            <a:prstGeom prst="rect">
              <a:avLst/>
            </a:prstGeom>
            <a:solidFill>
              <a:srgbClr val="64C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경기천년제목 Bold" panose="02020803020101020101" pitchFamily="18" charset="-127"/>
                <a:ea typeface="경기천년제목 Bold" panose="02020803020101020101" pitchFamily="18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 rot="16200000">
              <a:off x="1781412" y="3279435"/>
              <a:ext cx="529458" cy="529458"/>
              <a:chOff x="2728749" y="1818290"/>
              <a:chExt cx="719959" cy="719959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  <p:sp>
            <p:nvSpPr>
              <p:cNvPr id="17" name="도넛 16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200000">
              <a:off x="4502159" y="3279435"/>
              <a:ext cx="529458" cy="529458"/>
              <a:chOff x="2728749" y="1818290"/>
              <a:chExt cx="719959" cy="719959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  <p:sp>
            <p:nvSpPr>
              <p:cNvPr id="15" name="도넛 14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6200000">
              <a:off x="7222906" y="3279435"/>
              <a:ext cx="529458" cy="529458"/>
              <a:chOff x="2728749" y="1818290"/>
              <a:chExt cx="719959" cy="719959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  <p:sp>
            <p:nvSpPr>
              <p:cNvPr id="13" name="도넛 12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16200000">
              <a:off x="9943652" y="3279435"/>
              <a:ext cx="529458" cy="529458"/>
              <a:chOff x="2728749" y="1818290"/>
              <a:chExt cx="719959" cy="719959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2768164" y="1818290"/>
                <a:ext cx="641131" cy="6411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  <p:sp>
            <p:nvSpPr>
              <p:cNvPr id="11" name="도넛 10"/>
              <p:cNvSpPr/>
              <p:nvPr/>
            </p:nvSpPr>
            <p:spPr>
              <a:xfrm>
                <a:off x="2728749" y="1818290"/>
                <a:ext cx="719959" cy="719959"/>
              </a:xfrm>
              <a:prstGeom prst="donut">
                <a:avLst>
                  <a:gd name="adj" fmla="val 17241"/>
                </a:avLst>
              </a:prstGeom>
              <a:solidFill>
                <a:srgbClr val="64C0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1105593" y="2812831"/>
            <a:ext cx="182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찾기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32415" y="4050588"/>
            <a:ext cx="1878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확인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33804" y="2820721"/>
            <a:ext cx="182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변환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35440" y="4050588"/>
            <a:ext cx="1895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생성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생성</a:t>
            </a:r>
            <a:endParaRPr lang="en-US" altLang="ko-KR" sz="28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2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91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생성 </a:t>
            </a:r>
            <a:r>
              <a:rPr lang="en-US" altLang="ko-KR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</a:t>
            </a:r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로드 및 확인</a:t>
            </a:r>
            <a:endParaRPr lang="en-US" altLang="ko-KR" sz="28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45" y="3801308"/>
            <a:ext cx="2390775" cy="160972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58934" y="5649640"/>
            <a:ext cx="4153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서울 </a:t>
            </a:r>
            <a:r>
              <a:rPr lang="ko-KR" altLang="en-US" dirty="0" err="1" smtClean="0"/>
              <a:t>열린데이터</a:t>
            </a:r>
            <a:r>
              <a:rPr lang="ko-KR" altLang="en-US" dirty="0" smtClean="0"/>
              <a:t> 광장에서 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FF0000"/>
                </a:solidFill>
              </a:rPr>
              <a:t>지하철호선별 </a:t>
            </a:r>
            <a:r>
              <a:rPr lang="ko-KR" altLang="en-US" dirty="0" err="1" smtClean="0">
                <a:solidFill>
                  <a:srgbClr val="FF0000"/>
                </a:solidFill>
              </a:rPr>
              <a:t>역별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승하차</a:t>
            </a:r>
            <a:r>
              <a:rPr lang="ko-KR" altLang="en-US" dirty="0" smtClean="0">
                <a:solidFill>
                  <a:srgbClr val="FF0000"/>
                </a:solidFill>
              </a:rPr>
              <a:t> 인원 정보</a:t>
            </a:r>
            <a:r>
              <a:rPr lang="en-US" altLang="ko-KR" dirty="0" smtClean="0"/>
              <a:t>”</a:t>
            </a:r>
          </a:p>
          <a:p>
            <a:r>
              <a:rPr lang="ko-KR" altLang="en-US" dirty="0" smtClean="0"/>
              <a:t>데이터 활용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34" y="1612284"/>
            <a:ext cx="2381582" cy="89547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5518" y="2663626"/>
            <a:ext cx="298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생성을 위한 </a:t>
            </a:r>
            <a:r>
              <a:rPr lang="en-US" altLang="ko-KR" dirty="0" smtClean="0"/>
              <a:t>import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61" y="1615568"/>
            <a:ext cx="3895725" cy="1743075"/>
          </a:xfrm>
          <a:prstGeom prst="rect">
            <a:avLst/>
          </a:prstGeom>
        </p:spPr>
      </p:pic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2640516" y="2060021"/>
            <a:ext cx="117063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48" y="3502999"/>
            <a:ext cx="3990128" cy="3155496"/>
          </a:xfrm>
          <a:prstGeom prst="rect">
            <a:avLst/>
          </a:prstGeom>
        </p:spPr>
      </p:pic>
      <p:cxnSp>
        <p:nvCxnSpPr>
          <p:cNvPr id="36" name="직선 화살표 연결선 35"/>
          <p:cNvCxnSpPr/>
          <p:nvPr/>
        </p:nvCxnSpPr>
        <p:spPr>
          <a:xfrm flipV="1">
            <a:off x="3152220" y="3415003"/>
            <a:ext cx="778841" cy="541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5026807" y="3379743"/>
            <a:ext cx="651909" cy="868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06964" y="4421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확인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922708" y="5788139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컬럼이 </a:t>
            </a:r>
            <a:endParaRPr lang="en-US" altLang="ko-KR" dirty="0" smtClean="0"/>
          </a:p>
          <a:p>
            <a:r>
              <a:rPr lang="ko-KR" altLang="en-US" dirty="0" smtClean="0"/>
              <a:t>밀린 것을 확인</a:t>
            </a:r>
            <a:endParaRPr lang="ko-KR" altLang="en-US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59" y="1645624"/>
            <a:ext cx="2590800" cy="1857375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 flipV="1">
            <a:off x="9795776" y="3523251"/>
            <a:ext cx="778841" cy="541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185196" y="3813773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등록일자 </a:t>
            </a:r>
            <a:endParaRPr lang="en-US" altLang="ko-KR" dirty="0" smtClean="0"/>
          </a:p>
          <a:p>
            <a:r>
              <a:rPr lang="ko-KR" altLang="en-US" dirty="0" smtClean="0"/>
              <a:t>컬럼 삭제하고 </a:t>
            </a:r>
            <a:endParaRPr lang="en-US" altLang="ko-KR" dirty="0" smtClean="0"/>
          </a:p>
          <a:p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805648" y="3686000"/>
            <a:ext cx="3863196" cy="4965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98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생성 </a:t>
            </a:r>
            <a:r>
              <a:rPr lang="en-US" altLang="ko-KR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컬럼명</a:t>
            </a:r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변경 및 추가</a:t>
            </a:r>
            <a:endParaRPr lang="en-US" altLang="ko-KR" sz="28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517692"/>
            <a:ext cx="3480967" cy="26568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833" y="1676401"/>
            <a:ext cx="646940" cy="24981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8070" y="4235841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Index </a:t>
            </a:r>
            <a:r>
              <a:rPr lang="ko-KR" altLang="en-US" dirty="0" smtClean="0"/>
              <a:t>컬럼을 활용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65" y="1604348"/>
            <a:ext cx="4161349" cy="1577879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V="1">
            <a:off x="3953933" y="1845734"/>
            <a:ext cx="1134532" cy="4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467" y="2466691"/>
            <a:ext cx="2281804" cy="1607256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9249814" y="1628459"/>
            <a:ext cx="1026525" cy="758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783" y="4212706"/>
            <a:ext cx="3520053" cy="154151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H="1">
            <a:off x="10108150" y="4073947"/>
            <a:ext cx="689002" cy="658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93" y="5614407"/>
            <a:ext cx="3663949" cy="11658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65" y="4532740"/>
            <a:ext cx="2980101" cy="2163333"/>
          </a:xfrm>
          <a:prstGeom prst="rect">
            <a:avLst/>
          </a:prstGeom>
        </p:spPr>
      </p:pic>
      <p:cxnSp>
        <p:nvCxnSpPr>
          <p:cNvPr id="40" name="직선 화살표 연결선 39"/>
          <p:cNvCxnSpPr/>
          <p:nvPr/>
        </p:nvCxnSpPr>
        <p:spPr>
          <a:xfrm flipH="1">
            <a:off x="5342923" y="5270721"/>
            <a:ext cx="1117600" cy="185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81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생성 </a:t>
            </a:r>
            <a:r>
              <a:rPr lang="en-US" altLang="ko-KR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 err="1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날짜형</a:t>
            </a:r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변환</a:t>
            </a:r>
            <a:endParaRPr lang="en-US" altLang="ko-KR" sz="28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3374967" y="2566259"/>
            <a:ext cx="1194806" cy="808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3286713"/>
            <a:ext cx="2962275" cy="215265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72966" y="3286713"/>
            <a:ext cx="2147291" cy="5719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0644" y="5689006"/>
            <a:ext cx="722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Int</a:t>
            </a:r>
            <a:r>
              <a:rPr lang="ko-KR" altLang="en-US" dirty="0" smtClean="0"/>
              <a:t>형태의 날짜 컬럼을 문자열 형태로 변환 뒤</a:t>
            </a:r>
            <a:r>
              <a:rPr lang="en-US" altLang="ko-KR" dirty="0"/>
              <a:t> </a:t>
            </a:r>
            <a:r>
              <a:rPr lang="en-US" altLang="ko-KR" dirty="0" err="1" smtClean="0"/>
              <a:t>Datatime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변환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73" y="1556610"/>
            <a:ext cx="3095625" cy="1457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71" y="1629363"/>
            <a:ext cx="3152775" cy="3314700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7665398" y="2539919"/>
            <a:ext cx="1281073" cy="923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37244" y="3140493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변환된 날짜 컬럼에서 </a:t>
            </a:r>
            <a:endParaRPr lang="en-US" altLang="ko-KR" dirty="0" smtClean="0"/>
          </a:p>
          <a:p>
            <a:r>
              <a:rPr lang="ko-KR" altLang="en-US" dirty="0" smtClean="0"/>
              <a:t>월과 일을 추출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9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생성 </a:t>
            </a:r>
            <a:r>
              <a:rPr lang="en-US" altLang="ko-KR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요일 컬럼 추가</a:t>
            </a:r>
            <a:endParaRPr lang="en-US" altLang="ko-KR" sz="28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665093"/>
            <a:ext cx="3048000" cy="18383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27" y="4724257"/>
            <a:ext cx="3875765" cy="20181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4851446"/>
            <a:ext cx="4383124" cy="120022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364182" y="4851446"/>
            <a:ext cx="491908" cy="5719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520966" y="3503418"/>
            <a:ext cx="843216" cy="1348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445" y="398179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요일이 숫자 형태로 나타남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9" idx="3"/>
          </p:cNvCxnSpPr>
          <p:nvPr/>
        </p:nvCxnSpPr>
        <p:spPr>
          <a:xfrm flipV="1">
            <a:off x="4856090" y="5137444"/>
            <a:ext cx="95104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929745" y="5423443"/>
            <a:ext cx="2881745" cy="2042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587047" y="505411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요일 리스트 생성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852361" y="5690638"/>
            <a:ext cx="3858531" cy="10518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738889" y="5627716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람다식</a:t>
            </a:r>
            <a:r>
              <a:rPr lang="ko-KR" altLang="en-US" dirty="0" smtClean="0"/>
              <a:t> 활용하여 </a:t>
            </a:r>
            <a:endParaRPr lang="en-US" altLang="ko-KR" dirty="0" smtClean="0"/>
          </a:p>
          <a:p>
            <a:r>
              <a:rPr lang="ko-KR" altLang="en-US" dirty="0" smtClean="0"/>
              <a:t>요일 적용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8254538" y="3981227"/>
            <a:ext cx="91440" cy="726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89" y="1482771"/>
            <a:ext cx="4555086" cy="248183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 flipH="1">
            <a:off x="10216341" y="1665093"/>
            <a:ext cx="272433" cy="23161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-36512" y="655843"/>
            <a:ext cx="12228512" cy="361374"/>
          </a:xfrm>
          <a:prstGeom prst="rect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72966" y="315310"/>
            <a:ext cx="6379780" cy="956441"/>
          </a:xfrm>
          <a:prstGeom prst="roundRect">
            <a:avLst>
              <a:gd name="adj" fmla="val 50000"/>
            </a:avLst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8070" y="409903"/>
            <a:ext cx="6169571" cy="759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761445" y="483070"/>
            <a:ext cx="625920" cy="613041"/>
          </a:xfrm>
          <a:prstGeom prst="ellipse">
            <a:avLst/>
          </a:prstGeom>
          <a:solidFill>
            <a:srgbClr val="64C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474773" y="505047"/>
            <a:ext cx="433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생성 </a:t>
            </a:r>
            <a:r>
              <a:rPr lang="en-US" altLang="ko-KR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 smtClean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데이터 합치기</a:t>
            </a:r>
            <a:endParaRPr lang="en-US" altLang="ko-KR" sz="2800" dirty="0" smtClean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833" y="466424"/>
            <a:ext cx="49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702550"/>
            <a:ext cx="3905250" cy="257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966" y="4527734"/>
            <a:ext cx="399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변환된 데이터 저장 후 불러와서</a:t>
            </a:r>
            <a:endParaRPr lang="en-US" altLang="ko-KR" dirty="0" smtClean="0"/>
          </a:p>
          <a:p>
            <a:r>
              <a:rPr lang="ko-KR" altLang="en-US" dirty="0" smtClean="0"/>
              <a:t>하나로 합침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744" y="1790440"/>
            <a:ext cx="5743575" cy="4391025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4237001" y="4209678"/>
            <a:ext cx="1840743" cy="1722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76850" y="6247967"/>
            <a:ext cx="612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r>
              <a:rPr lang="en-US" altLang="ko-KR" dirty="0" smtClean="0"/>
              <a:t>~8</a:t>
            </a:r>
            <a:r>
              <a:rPr lang="ko-KR" altLang="en-US" dirty="0" smtClean="0"/>
              <a:t>월까지의 서울 지하철 데이터 생성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8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567</Words>
  <Application>Microsoft Office PowerPoint</Application>
  <PresentationFormat>와이드스크린</PresentationFormat>
  <Paragraphs>142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Arial</vt:lpstr>
      <vt:lpstr>경기천년제목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KB</cp:lastModifiedBy>
  <cp:revision>41</cp:revision>
  <dcterms:created xsi:type="dcterms:W3CDTF">2020-07-11T06:38:07Z</dcterms:created>
  <dcterms:modified xsi:type="dcterms:W3CDTF">2022-09-30T07:39:53Z</dcterms:modified>
</cp:coreProperties>
</file>