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B53792F-CFBB-4B21-B1B0-55DB7CBE7929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37010C4-741C-4503-BDEB-79030B4A0C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2431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792F-CFBB-4B21-B1B0-55DB7CBE7929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10C4-741C-4503-BDEB-79030B4A0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90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792F-CFBB-4B21-B1B0-55DB7CBE7929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10C4-741C-4503-BDEB-79030B4A0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33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792F-CFBB-4B21-B1B0-55DB7CBE7929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10C4-741C-4503-BDEB-79030B4A0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10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B53792F-CFBB-4B21-B1B0-55DB7CBE7929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37010C4-741C-4503-BDEB-79030B4A0C6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22518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792F-CFBB-4B21-B1B0-55DB7CBE7929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10C4-741C-4503-BDEB-79030B4A0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3388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792F-CFBB-4B21-B1B0-55DB7CBE7929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10C4-741C-4503-BDEB-79030B4A0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2978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792F-CFBB-4B21-B1B0-55DB7CBE7929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10C4-741C-4503-BDEB-79030B4A0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62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792F-CFBB-4B21-B1B0-55DB7CBE7929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10C4-741C-4503-BDEB-79030B4A0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63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B53792F-CFBB-4B21-B1B0-55DB7CBE7929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37010C4-741C-4503-BDEB-79030B4A0C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09361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B53792F-CFBB-4B21-B1B0-55DB7CBE7929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37010C4-741C-4503-BDEB-79030B4A0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27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B53792F-CFBB-4B21-B1B0-55DB7CBE7929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37010C4-741C-4503-BDEB-79030B4A0C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989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78EFB-331E-6EDF-931A-EB1CB05525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800" b="1" dirty="0"/>
              <a:t>타이타닉 데이터를 이용한</a:t>
            </a:r>
            <a:br>
              <a:rPr lang="en-US" altLang="ko-KR" sz="4800" b="1" dirty="0"/>
            </a:br>
            <a:r>
              <a:rPr lang="ko-KR" altLang="en-US" sz="4800" b="1" dirty="0"/>
              <a:t> 분석 및 시각화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298BB5-B89F-1F40-9A62-7DF40EFD6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4986" y="5759612"/>
            <a:ext cx="8045373" cy="742279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 </a:t>
            </a:r>
            <a:r>
              <a:rPr lang="ko-KR" altLang="en-US" sz="2800" dirty="0" err="1">
                <a:latin typeface="+mj-ea"/>
                <a:ea typeface="+mj-ea"/>
              </a:rPr>
              <a:t>금동욱</a:t>
            </a:r>
            <a:endParaRPr lang="en-US" altLang="ko-KR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9261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9F5DC-BF76-AF44-2213-D264B25E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>
                <a:latin typeface="+mj-ea"/>
              </a:rPr>
              <a:t>3.</a:t>
            </a:r>
            <a:r>
              <a:rPr lang="ko-KR" altLang="en-US" sz="4800" dirty="0">
                <a:latin typeface="+mj-ea"/>
              </a:rPr>
              <a:t>데이터 수정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5AA7BF-3895-40E4-9A5C-04EE8ABD1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247" y="3053452"/>
            <a:ext cx="9842135" cy="134953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ko-KR" altLang="en-US" b="0" i="0" dirty="0">
                <a:solidFill>
                  <a:schemeClr val="tx1"/>
                </a:solidFill>
                <a:effectLst/>
                <a:latin typeface="+mn-ea"/>
              </a:rPr>
              <a:t>과대 적합</a:t>
            </a:r>
            <a:endParaRPr lang="en-US" altLang="ko-KR" b="0" i="0" dirty="0">
              <a:solidFill>
                <a:schemeClr val="tx1"/>
              </a:solidFill>
              <a:effectLst/>
              <a:latin typeface="+mn-ea"/>
            </a:endParaRPr>
          </a:p>
          <a:p>
            <a:pPr marL="0" indent="0" algn="l">
              <a:buNone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현재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ea"/>
              </a:rPr>
              <a:t>상관 관계가 없는 칼럼이나 표준편차에 벗어 나는 값들이 너무 많이 존재 하는 상태</a:t>
            </a:r>
            <a:endParaRPr lang="en-US" altLang="ko-KR" b="0" i="0" dirty="0">
              <a:solidFill>
                <a:schemeClr val="tx1"/>
              </a:solidFill>
              <a:effectLst/>
              <a:latin typeface="+mn-ea"/>
            </a:endParaRPr>
          </a:p>
          <a:p>
            <a:pPr marL="0" indent="0" algn="l">
              <a:buNone/>
            </a:pPr>
            <a:endParaRPr lang="en-US" altLang="ko-KR" b="0" i="0" dirty="0">
              <a:solidFill>
                <a:schemeClr val="tx1"/>
              </a:solidFill>
              <a:effectLst/>
              <a:latin typeface="+mn-ea"/>
            </a:endParaRPr>
          </a:p>
          <a:p>
            <a:pPr marL="0" indent="0" algn="l">
              <a:buNone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좀더 정확한 예측을 위해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Ticket, Cabin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피쳐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삭제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EC591D-ADA0-88D5-905D-BB6C714E5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247" y="1384970"/>
            <a:ext cx="9505950" cy="15847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508C202-0E5E-FDC4-EF1E-5161BABC7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4486738"/>
            <a:ext cx="3371850" cy="1857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A0D26F-405F-FFF0-4A70-9CD8AFB8B849}"/>
              </a:ext>
            </a:extLst>
          </p:cNvPr>
          <p:cNvSpPr txBox="1"/>
          <p:nvPr/>
        </p:nvSpPr>
        <p:spPr>
          <a:xfrm>
            <a:off x="5536734" y="4973675"/>
            <a:ext cx="389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rgbClr val="C00000"/>
                </a:solidFill>
              </a:rPr>
              <a:t>before, after </a:t>
            </a:r>
            <a:r>
              <a:rPr lang="ko-KR" altLang="en-US" dirty="0">
                <a:solidFill>
                  <a:srgbClr val="C00000"/>
                </a:solidFill>
              </a:rPr>
              <a:t>행 열 의 수 변화 확인</a:t>
            </a:r>
            <a:r>
              <a:rPr lang="en-US" altLang="ko-KR" dirty="0">
                <a:solidFill>
                  <a:srgbClr val="C00000"/>
                </a:solidFill>
              </a:rPr>
              <a:t>.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C23F75E2-8206-95E6-73FD-836D267F6BDA}"/>
              </a:ext>
            </a:extLst>
          </p:cNvPr>
          <p:cNvSpPr/>
          <p:nvPr/>
        </p:nvSpPr>
        <p:spPr>
          <a:xfrm>
            <a:off x="4924338" y="5041783"/>
            <a:ext cx="528506" cy="301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188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9428C-CF91-B613-1161-F02277FF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>
                <a:latin typeface="+mj-ea"/>
              </a:rPr>
              <a:t>3.</a:t>
            </a:r>
            <a:r>
              <a:rPr lang="ko-KR" altLang="en-US" sz="4800" dirty="0">
                <a:latin typeface="+mj-ea"/>
              </a:rPr>
              <a:t>데이터 수정 </a:t>
            </a:r>
            <a:endParaRPr lang="ko-KR" altLang="en-US" sz="4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16167DB-3FAA-7DB6-644A-E6BA5C2F2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1128451"/>
            <a:ext cx="3832383" cy="534716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4EAD26-41E4-96B2-5CC4-F087A9B5B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768" y="1128451"/>
            <a:ext cx="4492786" cy="3677768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98B42F8-E031-AAD7-6602-97DB6E09881E}"/>
              </a:ext>
            </a:extLst>
          </p:cNvPr>
          <p:cNvSpPr/>
          <p:nvPr/>
        </p:nvSpPr>
        <p:spPr>
          <a:xfrm>
            <a:off x="5377133" y="2860020"/>
            <a:ext cx="486562" cy="360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4A0A16-3040-FF48-06DE-7E03DFA9FC11}"/>
              </a:ext>
            </a:extLst>
          </p:cNvPr>
          <p:cNvSpPr txBox="1"/>
          <p:nvPr/>
        </p:nvSpPr>
        <p:spPr>
          <a:xfrm>
            <a:off x="6084815" y="4806219"/>
            <a:ext cx="42005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Name </a:t>
            </a:r>
            <a:r>
              <a:rPr lang="ko-KR" altLang="en-US" dirty="0"/>
              <a:t>항목에서  새로운 상관관계를 발견 할 수 있을 것 같아서</a:t>
            </a:r>
            <a:r>
              <a:rPr lang="en-US" altLang="ko-KR" dirty="0"/>
              <a:t>,  Title </a:t>
            </a:r>
            <a:r>
              <a:rPr lang="ko-KR" altLang="en-US" dirty="0"/>
              <a:t>항목을 추출 하여 분류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384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EAE90-8FC7-058F-52F5-F542B603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>
                <a:latin typeface="+mj-ea"/>
              </a:rPr>
              <a:t>3.</a:t>
            </a:r>
            <a:r>
              <a:rPr lang="ko-KR" altLang="en-US" sz="4800" dirty="0">
                <a:latin typeface="+mj-ea"/>
              </a:rPr>
              <a:t>데이터 수정 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8C79F7-F3CC-54E3-B11F-F0FB0DF55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0104" y="1287762"/>
            <a:ext cx="4039299" cy="775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1.</a:t>
            </a:r>
            <a:r>
              <a:rPr lang="ko-KR" altLang="en-US" sz="1800" dirty="0">
                <a:solidFill>
                  <a:schemeClr val="tx1"/>
                </a:solidFill>
              </a:rPr>
              <a:t>문자 열 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데이터를</a:t>
            </a:r>
            <a:r>
              <a:rPr lang="ko-KR" altLang="en-US" sz="1800" dirty="0">
                <a:solidFill>
                  <a:schemeClr val="tx1"/>
                </a:solidFill>
              </a:rPr>
              <a:t> 숫자형 데이터로 변환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250B4A-5E5C-2785-DF58-58A8666B1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104" y="1757045"/>
            <a:ext cx="3895725" cy="8001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93ADCF5-1AE1-6045-83A6-2C6325BAB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104" y="3610250"/>
            <a:ext cx="3667125" cy="638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ACFA92-9719-1B9B-969F-74176714FB67}"/>
              </a:ext>
            </a:extLst>
          </p:cNvPr>
          <p:cNvSpPr txBox="1"/>
          <p:nvPr/>
        </p:nvSpPr>
        <p:spPr>
          <a:xfrm>
            <a:off x="1430104" y="2703262"/>
            <a:ext cx="3280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불필요해진 </a:t>
            </a:r>
            <a:r>
              <a:rPr lang="en-US" altLang="ko-KR" dirty="0"/>
              <a:t> </a:t>
            </a:r>
            <a:r>
              <a:rPr lang="ko-KR" altLang="en-US" dirty="0"/>
              <a:t>데이터인 </a:t>
            </a:r>
            <a:endParaRPr lang="en-US" altLang="ko-KR" dirty="0"/>
          </a:p>
          <a:p>
            <a:r>
              <a:rPr lang="en-US" altLang="ko-KR" dirty="0"/>
              <a:t>Name , </a:t>
            </a:r>
            <a:r>
              <a:rPr lang="en-US" altLang="ko-KR" dirty="0" err="1"/>
              <a:t>PassengerId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0D4B679-7E1E-2D6A-AA66-1B0BEBCBC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0104" y="5203525"/>
            <a:ext cx="4305300" cy="7334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A68F06-220C-1393-F2AD-957898060F94}"/>
              </a:ext>
            </a:extLst>
          </p:cNvPr>
          <p:cNvSpPr txBox="1"/>
          <p:nvPr/>
        </p:nvSpPr>
        <p:spPr>
          <a:xfrm>
            <a:off x="1430104" y="4402698"/>
            <a:ext cx="3569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3. </a:t>
            </a:r>
            <a:r>
              <a:rPr lang="ko-KR" altLang="en-US" dirty="0">
                <a:latin typeface="+mn-ea"/>
              </a:rPr>
              <a:t>문자열 포함하는 성별 </a:t>
            </a:r>
            <a:r>
              <a:rPr lang="ko-KR" altLang="en-US" dirty="0" err="1">
                <a:latin typeface="+mn-ea"/>
              </a:rPr>
              <a:t>피쳐를</a:t>
            </a:r>
            <a:r>
              <a:rPr lang="ko-KR" altLang="en-US" dirty="0">
                <a:latin typeface="+mn-ea"/>
              </a:rPr>
              <a:t> 숫자로 변환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여성 </a:t>
            </a:r>
            <a:r>
              <a:rPr lang="en-US" altLang="ko-KR" dirty="0">
                <a:latin typeface="+mn-ea"/>
              </a:rPr>
              <a:t>1, </a:t>
            </a:r>
            <a:r>
              <a:rPr lang="ko-KR" altLang="en-US" dirty="0">
                <a:latin typeface="+mn-ea"/>
              </a:rPr>
              <a:t>남성 </a:t>
            </a:r>
            <a:r>
              <a:rPr lang="en-US" altLang="ko-KR" dirty="0">
                <a:latin typeface="+mn-ea"/>
              </a:rPr>
              <a:t>0) </a:t>
            </a:r>
            <a:endParaRPr lang="ko-KR" altLang="en-US" dirty="0">
              <a:latin typeface="+mn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0FAA79B-0ACB-7C50-FF92-82F8B17772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4625" y="2325155"/>
            <a:ext cx="4905375" cy="1762125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BE7E261-ED7C-07AA-4D16-419188F3EA7F}"/>
              </a:ext>
            </a:extLst>
          </p:cNvPr>
          <p:cNvSpPr/>
          <p:nvPr/>
        </p:nvSpPr>
        <p:spPr>
          <a:xfrm>
            <a:off x="5735404" y="3087452"/>
            <a:ext cx="475376" cy="459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221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76B39-DD3F-76FD-3A6C-3424BCD1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>
                <a:latin typeface="+mj-ea"/>
              </a:rPr>
              <a:t>3.</a:t>
            </a:r>
            <a:r>
              <a:rPr lang="ko-KR" altLang="en-US" sz="4800" dirty="0">
                <a:latin typeface="+mj-ea"/>
              </a:rPr>
              <a:t>데이터 수정 </a:t>
            </a:r>
            <a:endParaRPr lang="ko-KR" altLang="en-US" sz="4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C6144BC-DE3F-F656-F44E-F3B38CB7B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1128451"/>
            <a:ext cx="5343525" cy="30289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D047B4-8B58-7E12-E66F-297154509452}"/>
              </a:ext>
            </a:extLst>
          </p:cNvPr>
          <p:cNvSpPr txBox="1"/>
          <p:nvPr/>
        </p:nvSpPr>
        <p:spPr>
          <a:xfrm>
            <a:off x="7200579" y="1344052"/>
            <a:ext cx="3624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Age </a:t>
            </a:r>
            <a:r>
              <a:rPr lang="ko-KR" altLang="en-US" dirty="0"/>
              <a:t>항목을 범위로 나누어 주고</a:t>
            </a:r>
            <a:r>
              <a:rPr lang="en-US" altLang="ko-KR" dirty="0"/>
              <a:t>, </a:t>
            </a:r>
            <a:r>
              <a:rPr lang="ko-KR" altLang="en-US" dirty="0"/>
              <a:t>이후 </a:t>
            </a:r>
            <a:r>
              <a:rPr lang="en-US" altLang="ko-KR" dirty="0" err="1"/>
              <a:t>Ageband</a:t>
            </a:r>
            <a:r>
              <a:rPr lang="en-US" altLang="ko-KR" dirty="0"/>
              <a:t>  </a:t>
            </a:r>
            <a:r>
              <a:rPr lang="ko-KR" altLang="en-US" dirty="0"/>
              <a:t>항목을 삭제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7D5E3F-7319-1F85-7AA0-520E341DE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4315217"/>
            <a:ext cx="45815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90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B0AC5-40E5-4ADF-29B3-8BD964685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>
                <a:latin typeface="+mj-ea"/>
              </a:rPr>
              <a:t>3.</a:t>
            </a:r>
            <a:r>
              <a:rPr lang="ko-KR" altLang="en-US" sz="4800" dirty="0">
                <a:latin typeface="+mj-ea"/>
              </a:rPr>
              <a:t>데이터 수정 </a:t>
            </a:r>
            <a:endParaRPr lang="ko-KR" altLang="en-US" sz="4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8777110-FE8E-7006-F2EB-CFFD0D076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114" y="1128451"/>
            <a:ext cx="4185417" cy="35941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6DBF0D-ACB1-CCF3-7DDE-04A56E8D8318}"/>
              </a:ext>
            </a:extLst>
          </p:cNvPr>
          <p:cNvSpPr txBox="1"/>
          <p:nvPr/>
        </p:nvSpPr>
        <p:spPr>
          <a:xfrm>
            <a:off x="1251676" y="4940899"/>
            <a:ext cx="438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1.Parch </a:t>
            </a:r>
            <a:r>
              <a:rPr lang="ko-KR" altLang="en-US" dirty="0"/>
              <a:t>와</a:t>
            </a:r>
            <a:r>
              <a:rPr lang="en-US" altLang="ko-KR" dirty="0"/>
              <a:t>, </a:t>
            </a:r>
            <a:r>
              <a:rPr lang="en-US" altLang="ko-KR" dirty="0" err="1"/>
              <a:t>sibsp</a:t>
            </a:r>
            <a:r>
              <a:rPr lang="en-US" altLang="ko-KR" dirty="0"/>
              <a:t> </a:t>
            </a:r>
            <a:r>
              <a:rPr lang="ko-KR" altLang="en-US" dirty="0"/>
              <a:t>결합한 </a:t>
            </a:r>
            <a:r>
              <a:rPr lang="en-US" altLang="ko-KR" dirty="0" err="1"/>
              <a:t>Familysize</a:t>
            </a:r>
            <a:r>
              <a:rPr lang="en-US" altLang="ko-KR" dirty="0"/>
              <a:t> </a:t>
            </a:r>
            <a:r>
              <a:rPr lang="ko-KR" altLang="en-US" dirty="0" err="1"/>
              <a:t>피쳐</a:t>
            </a:r>
            <a:r>
              <a:rPr lang="ko-KR" altLang="en-US" dirty="0"/>
              <a:t> 생성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5FEC19-6D9E-CA59-B2DE-CB039928A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988" y="943455"/>
            <a:ext cx="4257675" cy="1905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305F15-DABE-1DBC-B24F-688EA942E763}"/>
              </a:ext>
            </a:extLst>
          </p:cNvPr>
          <p:cNvSpPr txBox="1"/>
          <p:nvPr/>
        </p:nvSpPr>
        <p:spPr>
          <a:xfrm>
            <a:off x="6340839" y="3043876"/>
            <a:ext cx="4257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혼자 탑승 여부 </a:t>
            </a:r>
            <a:r>
              <a:rPr lang="ko-KR" altLang="en-US" dirty="0" err="1"/>
              <a:t>알수</a:t>
            </a:r>
            <a:r>
              <a:rPr lang="ko-KR" altLang="en-US" dirty="0"/>
              <a:t> 있는 </a:t>
            </a:r>
            <a:r>
              <a:rPr lang="en-US" altLang="ko-KR" dirty="0" err="1"/>
              <a:t>isAlone</a:t>
            </a:r>
            <a:r>
              <a:rPr lang="en-US" altLang="ko-KR" dirty="0"/>
              <a:t> </a:t>
            </a:r>
            <a:r>
              <a:rPr lang="ko-KR" altLang="en-US" dirty="0" err="1"/>
              <a:t>피쳐</a:t>
            </a:r>
            <a:r>
              <a:rPr lang="ko-KR" altLang="en-US" dirty="0"/>
              <a:t> 생성</a:t>
            </a:r>
            <a:r>
              <a:rPr lang="en-US" altLang="ko-KR" dirty="0"/>
              <a:t>,  </a:t>
            </a:r>
          </a:p>
          <a:p>
            <a:r>
              <a:rPr lang="en-US" altLang="ko-KR" dirty="0"/>
              <a:t>3. </a:t>
            </a:r>
            <a:r>
              <a:rPr lang="en-US" altLang="ko-KR" dirty="0" err="1"/>
              <a:t>parch,sibsp</a:t>
            </a:r>
            <a:r>
              <a:rPr lang="en-US" altLang="ko-KR" dirty="0"/>
              <a:t>, family size </a:t>
            </a:r>
            <a:r>
              <a:rPr lang="ko-KR" altLang="en-US" dirty="0"/>
              <a:t>항목 삭제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3A20D6A-2E23-40F5-4607-DAB404011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839" y="3793540"/>
            <a:ext cx="43719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27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4E1F3-BD01-B869-30FE-31EE6A43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>
                <a:latin typeface="+mj-ea"/>
              </a:rPr>
              <a:t>3.</a:t>
            </a:r>
            <a:r>
              <a:rPr lang="ko-KR" altLang="en-US" sz="4800" dirty="0">
                <a:latin typeface="+mj-ea"/>
              </a:rPr>
              <a:t>데이터 수정 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AEC27B-A5DB-6747-9A57-E2CB74327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886" y="5497541"/>
            <a:ext cx="4240635" cy="57040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요금 밴드를 </a:t>
            </a:r>
            <a:r>
              <a:rPr lang="en-US" altLang="ko-KR" dirty="0"/>
              <a:t>4</a:t>
            </a:r>
            <a:r>
              <a:rPr lang="ko-KR" altLang="en-US" dirty="0"/>
              <a:t>등분으로 나눔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69B2B3-CAE8-3A07-785B-7A9643572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826" y="3043383"/>
            <a:ext cx="3971925" cy="5048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583F18-AC5B-9772-7E68-BA1CE7038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839" y="1267027"/>
            <a:ext cx="3752850" cy="20764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F694612-9EB4-72C2-51E0-F25A9FEF7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826" y="1360459"/>
            <a:ext cx="3248025" cy="704850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24499F16-9101-DE54-B8D2-8965074FD4DC}"/>
              </a:ext>
            </a:extLst>
          </p:cNvPr>
          <p:cNvSpPr txBox="1">
            <a:spLocks/>
          </p:cNvSpPr>
          <p:nvPr/>
        </p:nvSpPr>
        <p:spPr>
          <a:xfrm>
            <a:off x="1196337" y="2305252"/>
            <a:ext cx="4240635" cy="570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ko-KR" altLang="en-US" dirty="0"/>
              <a:t>승선항을 숫자형 데이터로 변환</a:t>
            </a:r>
            <a:endParaRPr lang="en-US" altLang="ko-KR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3F911541-FFB8-EEF9-13FB-6C4C7EAA0F29}"/>
              </a:ext>
            </a:extLst>
          </p:cNvPr>
          <p:cNvSpPr txBox="1">
            <a:spLocks/>
          </p:cNvSpPr>
          <p:nvPr/>
        </p:nvSpPr>
        <p:spPr>
          <a:xfrm>
            <a:off x="1269886" y="3780987"/>
            <a:ext cx="4240635" cy="570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2. </a:t>
            </a:r>
            <a:r>
              <a:rPr lang="ko-KR" altLang="en-US" dirty="0"/>
              <a:t>요금 항목 표준편차 중앙값으로 삽입</a:t>
            </a:r>
            <a:endParaRPr lang="en-US" altLang="ko-KR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524C651-5F81-1FFE-C97D-A70790E2D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8826" y="4584175"/>
            <a:ext cx="4105275" cy="495300"/>
          </a:xfrm>
          <a:prstGeom prst="rect">
            <a:avLst/>
          </a:prstGeom>
        </p:spPr>
      </p:pic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6C6F8539-1F92-00B5-B0CC-D3B14C93339D}"/>
              </a:ext>
            </a:extLst>
          </p:cNvPr>
          <p:cNvSpPr txBox="1">
            <a:spLocks/>
          </p:cNvSpPr>
          <p:nvPr/>
        </p:nvSpPr>
        <p:spPr>
          <a:xfrm>
            <a:off x="6096946" y="3657710"/>
            <a:ext cx="4240635" cy="5704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4. </a:t>
            </a:r>
            <a:r>
              <a:rPr lang="ko-KR" altLang="en-US" dirty="0"/>
              <a:t>요금 밴드를 기준으로 </a:t>
            </a:r>
            <a:r>
              <a:rPr lang="ko-KR" altLang="en-US" dirty="0" err="1"/>
              <a:t>피쳐를</a:t>
            </a:r>
            <a:r>
              <a:rPr lang="ko-KR" altLang="en-US" dirty="0"/>
              <a:t> </a:t>
            </a:r>
            <a:r>
              <a:rPr lang="ko-KR" altLang="en-US" dirty="0" err="1"/>
              <a:t>서수값으로</a:t>
            </a:r>
            <a:r>
              <a:rPr lang="ko-KR" altLang="en-US" dirty="0"/>
              <a:t> 대체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9459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84378-F915-CA57-10FE-783794A0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>
                <a:latin typeface="+mj-ea"/>
              </a:rPr>
              <a:t>4.</a:t>
            </a:r>
            <a:r>
              <a:rPr lang="ko-KR" altLang="en-US" sz="4800" dirty="0">
                <a:latin typeface="+mj-ea"/>
              </a:rPr>
              <a:t>모델 예측 및 제출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5D065BB-69A6-A98B-3FD0-25622A42B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7638" y="1475690"/>
            <a:ext cx="5054164" cy="342348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DE289E-22F8-0888-B121-A79F527662EE}"/>
              </a:ext>
            </a:extLst>
          </p:cNvPr>
          <p:cNvSpPr txBox="1"/>
          <p:nvPr/>
        </p:nvSpPr>
        <p:spPr>
          <a:xfrm>
            <a:off x="1560351" y="5088479"/>
            <a:ext cx="287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최종 수정이 끝난 데이터 </a:t>
            </a:r>
          </a:p>
        </p:txBody>
      </p:sp>
    </p:spTree>
    <p:extLst>
      <p:ext uri="{BB962C8B-B14F-4D97-AF65-F5344CB8AC3E}">
        <p14:creationId xmlns:p14="http://schemas.microsoft.com/office/powerpoint/2010/main" val="2636977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851EC-3353-3B9D-80A2-23359229B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>
                <a:latin typeface="+mj-ea"/>
              </a:rPr>
              <a:t>4.</a:t>
            </a:r>
            <a:r>
              <a:rPr lang="ko-KR" altLang="en-US" sz="4800" dirty="0">
                <a:latin typeface="+mj-ea"/>
              </a:rPr>
              <a:t>모델 예측 및 제출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409EDB-C4DF-0092-6CA5-C6F924E0A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5238749"/>
            <a:ext cx="4100498" cy="5748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1.</a:t>
            </a:r>
            <a:r>
              <a:rPr lang="ko-KR" altLang="en-US" sz="1800" dirty="0">
                <a:solidFill>
                  <a:schemeClr val="tx1"/>
                </a:solidFill>
              </a:rPr>
              <a:t>모델에 대한 평가 순위 매김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2. </a:t>
            </a:r>
            <a:r>
              <a:rPr lang="ko-KR" altLang="en-US" sz="1800" dirty="0">
                <a:solidFill>
                  <a:schemeClr val="tx1"/>
                </a:solidFill>
              </a:rPr>
              <a:t>랜덤 포레스트 모델을 사용하기로 결정 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3. </a:t>
            </a:r>
            <a:r>
              <a:rPr lang="ko-KR" altLang="en-US" sz="1800" dirty="0">
                <a:solidFill>
                  <a:schemeClr val="tx1"/>
                </a:solidFill>
              </a:rPr>
              <a:t>제출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2B0C2AC-5FC7-735F-1A6C-E73C45167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182942"/>
            <a:ext cx="4200140" cy="24208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21BF1E8-DA64-21AC-4743-ADEB57768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957" y="1247581"/>
            <a:ext cx="3236359" cy="380661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1BEE997-6EA7-61E9-3956-DA08102EA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47581"/>
            <a:ext cx="2819400" cy="2647950"/>
          </a:xfrm>
          <a:prstGeom prst="rect">
            <a:avLst/>
          </a:prstGeom>
        </p:spPr>
      </p:pic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BE12A474-CAE2-06C2-0242-0D1319043077}"/>
              </a:ext>
            </a:extLst>
          </p:cNvPr>
          <p:cNvSpPr txBox="1">
            <a:spLocks/>
          </p:cNvSpPr>
          <p:nvPr/>
        </p:nvSpPr>
        <p:spPr>
          <a:xfrm>
            <a:off x="6340839" y="3895531"/>
            <a:ext cx="3479713" cy="574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236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CE8EE-B6C7-3BD5-8818-4FF41FFC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177" y="3041695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/>
              <a:t>감사 합니다</a:t>
            </a:r>
            <a:r>
              <a:rPr lang="en-US" altLang="ko-KR" sz="6000" dirty="0"/>
              <a:t>.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25832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69334-4CA0-2BCA-1215-77407F17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7DD783-A5C6-80FF-AAB5-CD2F598D8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2965"/>
            <a:ext cx="10178322" cy="432033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altLang="ko-KR" sz="5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 algn="ctr">
              <a:buNone/>
            </a:pPr>
            <a:r>
              <a:rPr lang="en-US" altLang="ko-KR" sz="7400" b="1" dirty="0">
                <a:solidFill>
                  <a:schemeClr val="tx1"/>
                </a:solidFill>
                <a:latin typeface="+mj-ea"/>
                <a:ea typeface="+mj-ea"/>
              </a:rPr>
              <a:t>“ </a:t>
            </a:r>
            <a:r>
              <a:rPr lang="ko-KR" altLang="en-US" sz="74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타이타닉 탑승객 중 어떤 부류의 사람들이 생존할 가능성이 더 높은가</a:t>
            </a:r>
            <a:r>
              <a:rPr lang="en-US" altLang="ko-KR" sz="74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? “ </a:t>
            </a:r>
          </a:p>
          <a:p>
            <a:pPr marL="0" indent="0" algn="ctr">
              <a:buNone/>
            </a:pPr>
            <a:r>
              <a:rPr lang="ko-KR" altLang="en-US" sz="74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라는 질문에 답하는 예측 모델 구축</a:t>
            </a:r>
            <a:endParaRPr lang="en-US" altLang="ko-KR" sz="74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5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5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 algn="l">
              <a:buNone/>
            </a:pPr>
            <a:r>
              <a:rPr lang="en-US" altLang="ko-KR" sz="4800" b="1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train.csv</a:t>
            </a:r>
          </a:p>
          <a:p>
            <a:pPr marL="0" indent="0" algn="l">
              <a:buNone/>
            </a:pPr>
            <a:r>
              <a:rPr lang="ko-KR" altLang="en-US" sz="48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분석해야 할 파일</a:t>
            </a:r>
            <a:r>
              <a:rPr lang="en-US" altLang="ko-KR" sz="48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48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예측 모델 생성에 사용됩니다</a:t>
            </a:r>
            <a:r>
              <a:rPr lang="en-US" altLang="ko-KR" sz="48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.</a:t>
            </a:r>
          </a:p>
          <a:p>
            <a:pPr marL="0" indent="0" algn="l">
              <a:buNone/>
            </a:pPr>
            <a:endParaRPr lang="en-US" altLang="ko-KR" sz="4800" b="0" i="0" dirty="0">
              <a:solidFill>
                <a:srgbClr val="212529"/>
              </a:solidFill>
              <a:effectLst/>
              <a:latin typeface="+mj-ea"/>
              <a:ea typeface="+mj-ea"/>
            </a:endParaRPr>
          </a:p>
          <a:p>
            <a:pPr marL="0" indent="0" algn="l">
              <a:buNone/>
            </a:pPr>
            <a:r>
              <a:rPr lang="en-US" altLang="ko-KR" sz="4800" b="1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test.csv</a:t>
            </a:r>
          </a:p>
          <a:p>
            <a:pPr marL="0" indent="0" algn="l">
              <a:buNone/>
            </a:pPr>
            <a:r>
              <a:rPr lang="ko-KR" altLang="en-US" sz="48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예측해야 할 탑승객 목록</a:t>
            </a:r>
            <a:r>
              <a:rPr lang="en-US" altLang="ko-KR" sz="48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48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생존여부</a:t>
            </a:r>
            <a:r>
              <a:rPr lang="en-US" altLang="ko-KR" sz="48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(Survived) </a:t>
            </a:r>
            <a:r>
              <a:rPr lang="ko-KR" altLang="en-US" sz="48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칼럼이 없습니다</a:t>
            </a:r>
            <a:r>
              <a:rPr lang="en-US" altLang="ko-KR" sz="48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.</a:t>
            </a:r>
          </a:p>
          <a:p>
            <a:pPr marL="0" indent="0" algn="l">
              <a:buNone/>
            </a:pPr>
            <a:endParaRPr lang="en-US" altLang="ko-KR" sz="4800" b="0" i="0" dirty="0">
              <a:solidFill>
                <a:srgbClr val="212529"/>
              </a:solidFill>
              <a:effectLst/>
              <a:latin typeface="+mj-ea"/>
              <a:ea typeface="+mj-ea"/>
            </a:endParaRPr>
          </a:p>
          <a:p>
            <a:pPr marL="0" indent="0" algn="l">
              <a:buNone/>
            </a:pPr>
            <a:r>
              <a:rPr lang="en-US" altLang="ko-KR" sz="4800" b="1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gender_submission.csv</a:t>
            </a:r>
          </a:p>
          <a:p>
            <a:pPr marL="0" indent="0" algn="l">
              <a:buNone/>
            </a:pPr>
            <a:r>
              <a:rPr lang="ko-KR" altLang="en-US" sz="48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성별만으로 생존여부를 예측한 샘플</a:t>
            </a:r>
            <a:r>
              <a:rPr lang="en-US" altLang="ko-KR" sz="48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ko-KR" altLang="en-US" sz="56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en-US" altLang="ko-KR" sz="5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28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28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28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800" b="1" dirty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800" b="1" dirty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800" b="1" dirty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800" b="1" dirty="0">
              <a:latin typeface="+mj-ea"/>
              <a:ea typeface="+mj-ea"/>
            </a:endParaRPr>
          </a:p>
          <a:p>
            <a:endParaRPr lang="en-US" altLang="ko-KR" sz="28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ko-KR" altLang="en-US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964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3BC2C-63FE-5C79-DC43-A38127436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5300" dirty="0">
                <a:latin typeface="+mj-ea"/>
              </a:rPr>
              <a:t>1.</a:t>
            </a:r>
            <a:r>
              <a:rPr lang="ko-KR" altLang="en-US" sz="5300" dirty="0">
                <a:latin typeface="+mj-ea"/>
              </a:rPr>
              <a:t>데이터 탐색 및 분석</a:t>
            </a:r>
            <a:br>
              <a:rPr lang="en-US" altLang="ko-KR" dirty="0"/>
            </a:br>
            <a:r>
              <a:rPr lang="en-US" altLang="ko-KR" dirty="0"/>
              <a:t>	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BAF61A-DC15-E398-8034-44F104275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75705" y="1669409"/>
            <a:ext cx="4245689" cy="3892142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chemeClr val="tx1"/>
                </a:solidFill>
                <a:effectLst/>
                <a:latin typeface="+mn-ea"/>
              </a:rPr>
              <a:t>Survi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ved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ea"/>
              </a:rPr>
              <a:t>생존여부 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n-ea"/>
              </a:rPr>
              <a:t>0=No, 1=Yes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+mn-ea"/>
              </a:rPr>
              <a:t>Pclass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n-ea"/>
              </a:rPr>
              <a:t> : 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ea"/>
              </a:rPr>
              <a:t>티켓 클래스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n-ea"/>
              </a:rPr>
              <a:t>1=1st, 2=2nd, 3=3rd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chemeClr val="tx1"/>
                </a:solidFill>
                <a:effectLst/>
                <a:latin typeface="+mn-ea"/>
              </a:rPr>
              <a:t>Sex 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ea"/>
              </a:rPr>
              <a:t>성별</a:t>
            </a:r>
            <a:endParaRPr lang="en-US" altLang="ko-KR" b="0" i="0" dirty="0">
              <a:solidFill>
                <a:schemeClr val="tx1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chemeClr val="tx1"/>
                </a:solidFill>
                <a:effectLst/>
                <a:latin typeface="+mn-ea"/>
              </a:rPr>
              <a:t>Name 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ea"/>
              </a:rPr>
              <a:t>탑승자 이름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chemeClr val="tx1"/>
                </a:solidFill>
                <a:effectLst/>
                <a:latin typeface="+mn-ea"/>
              </a:rPr>
              <a:t>Age 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ea"/>
              </a:rPr>
              <a:t>나이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+mn-ea"/>
              </a:rPr>
              <a:t>SibSp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n-ea"/>
              </a:rPr>
              <a:t> 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ea"/>
              </a:rPr>
              <a:t>형제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n-ea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ea"/>
              </a:rPr>
              <a:t>자매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n-ea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ea"/>
              </a:rPr>
              <a:t>배우자 수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chemeClr val="tx1"/>
                </a:solidFill>
                <a:effectLst/>
                <a:latin typeface="+mn-ea"/>
              </a:rPr>
              <a:t>Parch: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ea"/>
              </a:rPr>
              <a:t>부모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n-ea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ea"/>
              </a:rPr>
              <a:t>자녀의 수</a:t>
            </a:r>
            <a:endParaRPr lang="en-US" altLang="ko-KR" b="0" i="0" dirty="0">
              <a:solidFill>
                <a:schemeClr val="tx1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T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n-ea"/>
              </a:rPr>
              <a:t>icket :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ea"/>
              </a:rPr>
              <a:t>티켓 번호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chemeClr val="tx1"/>
                </a:solidFill>
                <a:effectLst/>
                <a:latin typeface="+mn-ea"/>
              </a:rPr>
              <a:t>Fare :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ea"/>
              </a:rPr>
              <a:t>지불 금액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chemeClr val="tx1"/>
                </a:solidFill>
                <a:effectLst/>
                <a:latin typeface="+mn-ea"/>
              </a:rPr>
              <a:t>Cabin: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ea"/>
              </a:rPr>
              <a:t>객실 번호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chemeClr val="tx1"/>
                </a:solidFill>
                <a:effectLst/>
                <a:latin typeface="+mn-ea"/>
              </a:rPr>
              <a:t>Embarked :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+mn-ea"/>
              </a:rPr>
              <a:t>승선항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ea"/>
              </a:rPr>
              <a:t> </a:t>
            </a:r>
            <a:endParaRPr lang="en-US" altLang="ko-KR" b="0" i="0" dirty="0">
              <a:solidFill>
                <a:schemeClr val="tx1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chemeClr val="tx1"/>
                </a:solidFill>
                <a:effectLst/>
                <a:latin typeface="+mn-ea"/>
              </a:rPr>
              <a:t>C=Cherbourg, Q= Queenstown, S=Southampton</a:t>
            </a:r>
          </a:p>
          <a:p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BF4DB67-5DCE-79F8-8B84-D464B99A02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0284" y="1337869"/>
            <a:ext cx="6363303" cy="4555222"/>
          </a:xfrm>
        </p:spPr>
      </p:pic>
    </p:spTree>
    <p:extLst>
      <p:ext uri="{BB962C8B-B14F-4D97-AF65-F5344CB8AC3E}">
        <p14:creationId xmlns:p14="http://schemas.microsoft.com/office/powerpoint/2010/main" val="2200073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FFC1ABD-5F8F-DE5C-006C-30728BC31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85021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latin typeface="+mj-ea"/>
              </a:rPr>
              <a:t>1.</a:t>
            </a:r>
            <a:r>
              <a:rPr lang="ko-KR" altLang="en-US" sz="4800" dirty="0">
                <a:latin typeface="+mj-ea"/>
              </a:rPr>
              <a:t>데이터 탐색 및 분석</a:t>
            </a:r>
            <a:endParaRPr lang="ko-KR" altLang="en-US" sz="1800" dirty="0">
              <a:latin typeface="+mj-ea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79B7E4-55D1-1597-4A37-D293D8BEC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3953" y="1963388"/>
            <a:ext cx="5006509" cy="3593591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01B693E-A3A0-9316-B37B-5C62A9F2F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439" y="4397486"/>
            <a:ext cx="3903734" cy="20781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4EBA58-E1C3-064F-E573-494E4D9B0687}"/>
              </a:ext>
            </a:extLst>
          </p:cNvPr>
          <p:cNvSpPr txBox="1"/>
          <p:nvPr/>
        </p:nvSpPr>
        <p:spPr>
          <a:xfrm>
            <a:off x="5797651" y="1527160"/>
            <a:ext cx="46391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먼저 </a:t>
            </a:r>
            <a:r>
              <a:rPr lang="ko-KR" altLang="en-US" dirty="0" err="1">
                <a:latin typeface="+mn-ea"/>
              </a:rPr>
              <a:t>결측치를</a:t>
            </a:r>
            <a:r>
              <a:rPr lang="ko-KR" altLang="en-US" dirty="0">
                <a:latin typeface="+mn-ea"/>
              </a:rPr>
              <a:t> 확인해보면 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Age, Cabin, Embarked </a:t>
            </a:r>
            <a:r>
              <a:rPr lang="ko-KR" altLang="en-US" dirty="0">
                <a:latin typeface="+mn-ea"/>
              </a:rPr>
              <a:t>항목에서 누락됨을 알 수 있음</a:t>
            </a:r>
            <a:r>
              <a:rPr lang="en-US" altLang="ko-KR" dirty="0"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</a:t>
            </a:r>
          </a:p>
          <a:p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r>
              <a:rPr lang="ko-KR" altLang="en-US" dirty="0" err="1">
                <a:latin typeface="+mn-ea"/>
              </a:rPr>
              <a:t>결측치</a:t>
            </a:r>
            <a:r>
              <a:rPr lang="ko-KR" altLang="en-US" dirty="0">
                <a:latin typeface="+mn-ea"/>
              </a:rPr>
              <a:t> 가 존재하면 분석 정확성이 떨어지기 때문에 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+mn-ea"/>
              </a:rPr>
              <a:t>너무 적을 때 삭제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+mn-ea"/>
              </a:rPr>
              <a:t>평균이나 </a:t>
            </a:r>
            <a:r>
              <a:rPr lang="ko-KR" alt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+mn-ea"/>
              </a:rPr>
              <a:t>최빈도수로</a:t>
            </a:r>
            <a:r>
              <a:rPr lang="ko-KR" alt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+mn-ea"/>
              </a:rPr>
              <a:t> 삽입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+mn-ea"/>
              </a:rPr>
              <a:t>평균과 표준편차 사이의 난수를 생성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+mn-ea"/>
              </a:rPr>
              <a:t>다른 </a:t>
            </a:r>
            <a:r>
              <a:rPr lang="ko-KR" alt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+mn-ea"/>
              </a:rPr>
              <a:t>피쳐들과의</a:t>
            </a:r>
            <a:r>
              <a:rPr lang="ko-KR" alt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+mn-ea"/>
              </a:rPr>
              <a:t> 상관관계를 찾아서 삽입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챕터 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에서 추후 수정 할 예정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32D4C09-E13D-8B56-8CCF-FE774D3F4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438" y="1367406"/>
            <a:ext cx="3903735" cy="271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05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98741-E627-03D8-3FF0-4ED9E5746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>
                <a:latin typeface="+mj-ea"/>
              </a:rPr>
              <a:t>1.</a:t>
            </a:r>
            <a:r>
              <a:rPr lang="ko-KR" altLang="en-US" sz="4800" dirty="0">
                <a:latin typeface="+mj-ea"/>
              </a:rPr>
              <a:t>데이터 탐색 및 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5E1B70-F03A-782D-7CDD-93402B5FB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5694825"/>
            <a:ext cx="9830178" cy="78079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각 항목과 생존율의 상관관계를 확인해보면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Pclass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Sex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항목은 등급이 높을수록 생존율이 높고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여성일수록 생존율 이 높다는 유의미한 상관관계를 가지고 있는 것으로 확인되었고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 Parch ,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Sibsp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항목은 상관관계가 적은 것으로 확인 된다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593133-C221-420E-A54D-49C697E33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264205"/>
            <a:ext cx="4572000" cy="43564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4507F6-CB11-A94E-228C-58642DE7E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264204"/>
            <a:ext cx="4985857" cy="435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0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263EF-B847-FAE8-B155-F92B9B24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>
                <a:latin typeface="+mj-ea"/>
              </a:rPr>
              <a:t>2.</a:t>
            </a:r>
            <a:r>
              <a:rPr lang="ko-KR" altLang="en-US" sz="4800" dirty="0">
                <a:latin typeface="+mj-ea"/>
              </a:rPr>
              <a:t>데이터 시각화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8B33B-FAE1-5BA6-0DCD-68E0219E2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5602" y="1731263"/>
            <a:ext cx="3670183" cy="359359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그래프로 시각화 해보면 좀더 쉽게 상관 관계를 확인해 볼 수 있음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Age , Survived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에 대한 시각화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chemeClr val="tx1"/>
                </a:solidFill>
                <a:effectLst/>
                <a:latin typeface="+mn-ea"/>
              </a:rPr>
              <a:t>유아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+mn-ea"/>
              </a:rPr>
              <a:t>(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+mn-ea"/>
              </a:rPr>
              <a:t>나이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+mn-ea"/>
              </a:rPr>
              <a:t>&lt;=5)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+mn-ea"/>
              </a:rPr>
              <a:t>생존율이 높았다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chemeClr val="tx1"/>
                </a:solidFill>
                <a:effectLst/>
                <a:latin typeface="+mn-ea"/>
              </a:rPr>
              <a:t>80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+mn-ea"/>
              </a:rPr>
              <a:t>세 승객은 생존 했다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chemeClr val="tx1"/>
                </a:solidFill>
                <a:effectLst/>
                <a:latin typeface="+mn-ea"/>
              </a:rPr>
              <a:t>15-25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+mn-ea"/>
              </a:rPr>
              <a:t>세가 많은 수가 살아 남자 못했다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chemeClr val="tx1"/>
                </a:solidFill>
                <a:effectLst/>
                <a:latin typeface="+mn-ea"/>
              </a:rPr>
              <a:t>대부분 승객은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+mn-ea"/>
              </a:rPr>
              <a:t>15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+mn-ea"/>
              </a:rPr>
              <a:t>세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+mn-ea"/>
              </a:rPr>
              <a:t>~35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+mn-ea"/>
              </a:rPr>
              <a:t>세 사이다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ko-KR" altLang="en-US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850A67-9E75-659B-3B30-E8E61A90F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88" y="1676400"/>
            <a:ext cx="59436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57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6C584-689D-ACF6-09BF-41A0086A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>
                <a:latin typeface="+mj-ea"/>
              </a:rPr>
              <a:t>2.</a:t>
            </a:r>
            <a:r>
              <a:rPr lang="ko-KR" altLang="en-US" sz="4800" dirty="0">
                <a:latin typeface="+mj-ea"/>
              </a:rPr>
              <a:t>데이터 시각화</a:t>
            </a:r>
            <a:endParaRPr lang="ko-KR" altLang="en-US" sz="4800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A9D877B3-9950-0080-2CBA-397B7898E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5061" y="1208438"/>
            <a:ext cx="3572138" cy="377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err="1">
                <a:solidFill>
                  <a:schemeClr val="tx1"/>
                </a:solidFill>
                <a:latin typeface="+mn-ea"/>
              </a:rPr>
              <a:t>Pclass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 ,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Age,  Survived 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에 대한 시각화</a:t>
            </a:r>
            <a:endParaRPr lang="en-US" altLang="ko-KR" sz="1800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800" b="0" i="0" dirty="0" err="1">
                <a:solidFill>
                  <a:schemeClr val="tx1"/>
                </a:solidFill>
                <a:effectLst/>
                <a:latin typeface="+mn-ea"/>
              </a:rPr>
              <a:t>Pclass</a:t>
            </a:r>
            <a:r>
              <a:rPr lang="en-US" altLang="ko-KR" sz="1800" b="0" i="0" dirty="0">
                <a:solidFill>
                  <a:schemeClr val="tx1"/>
                </a:solidFill>
                <a:effectLst/>
                <a:latin typeface="+mn-ea"/>
              </a:rPr>
              <a:t>=3 </a:t>
            </a:r>
            <a:r>
              <a:rPr lang="ko-KR" altLang="en-US" sz="1800" b="0" i="0" dirty="0">
                <a:solidFill>
                  <a:schemeClr val="tx1"/>
                </a:solidFill>
                <a:effectLst/>
                <a:latin typeface="+mn-ea"/>
              </a:rPr>
              <a:t>대부분의 승객</a:t>
            </a:r>
            <a:r>
              <a:rPr lang="en-US" altLang="ko-KR" sz="1800" b="0" i="0" dirty="0">
                <a:solidFill>
                  <a:schemeClr val="tx1"/>
                </a:solidFill>
                <a:effectLst/>
                <a:latin typeface="+mn-ea"/>
              </a:rPr>
              <a:t>, </a:t>
            </a:r>
            <a:r>
              <a:rPr lang="ko-KR" altLang="en-US" sz="1800" b="0" i="0" dirty="0">
                <a:solidFill>
                  <a:schemeClr val="tx1"/>
                </a:solidFill>
                <a:effectLst/>
                <a:latin typeface="+mn-ea"/>
              </a:rPr>
              <a:t>대부분 살아 남지 못했다 </a:t>
            </a:r>
            <a:r>
              <a:rPr lang="en-US" altLang="ko-KR" sz="1800" b="0" i="0" dirty="0">
                <a:solidFill>
                  <a:schemeClr val="tx1"/>
                </a:solidFill>
                <a:effectLst/>
                <a:latin typeface="+mn-ea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배의 구조와 관계 있을 확률이 높음</a:t>
            </a:r>
            <a:endParaRPr lang="ko-KR" altLang="en-US" sz="1800" b="0" i="0" dirty="0">
              <a:solidFill>
                <a:schemeClr val="tx1"/>
              </a:solidFill>
              <a:effectLst/>
              <a:latin typeface="+mn-ea"/>
            </a:endParaRPr>
          </a:p>
          <a:p>
            <a:r>
              <a:rPr lang="en-US" altLang="ko-KR" sz="1800" b="0" i="0" dirty="0">
                <a:solidFill>
                  <a:schemeClr val="tx1"/>
                </a:solidFill>
                <a:effectLst/>
                <a:latin typeface="+mn-ea"/>
              </a:rPr>
              <a:t>Pc=3,Pc=2,Pc=1 </a:t>
            </a:r>
            <a:r>
              <a:rPr lang="ko-KR" altLang="en-US" sz="1800" b="0" i="0" dirty="0">
                <a:solidFill>
                  <a:schemeClr val="tx1"/>
                </a:solidFill>
                <a:effectLst/>
                <a:latin typeface="+mn-ea"/>
              </a:rPr>
              <a:t>유아 승객이 생존 비율이 높았다</a:t>
            </a:r>
          </a:p>
          <a:p>
            <a:r>
              <a:rPr lang="en-US" altLang="ko-KR" sz="1800" b="0" i="0" dirty="0">
                <a:solidFill>
                  <a:schemeClr val="tx1"/>
                </a:solidFill>
                <a:effectLst/>
                <a:latin typeface="+mn-ea"/>
              </a:rPr>
              <a:t>Pc=1 </a:t>
            </a:r>
            <a:r>
              <a:rPr lang="ko-KR" altLang="en-US" sz="1800" b="0" i="0" dirty="0">
                <a:solidFill>
                  <a:schemeClr val="tx1"/>
                </a:solidFill>
                <a:effectLst/>
                <a:latin typeface="+mn-ea"/>
              </a:rPr>
              <a:t>승객 대부분은 생존</a:t>
            </a:r>
            <a:endParaRPr lang="en-US" altLang="ko-KR" sz="1800" b="0" i="0" dirty="0"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8B480DD-BD0F-6B6F-FD7F-00D8D042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694" y="1277967"/>
            <a:ext cx="4277264" cy="4417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80E1A2-BB62-F7A1-E817-8DF451FC5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694" y="1719741"/>
            <a:ext cx="5938284" cy="492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61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187F1-4187-90C0-36D8-87903BC6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>
                <a:latin typeface="+mj-ea"/>
              </a:rPr>
              <a:t>2.</a:t>
            </a:r>
            <a:r>
              <a:rPr lang="ko-KR" altLang="en-US" sz="4800" dirty="0">
                <a:latin typeface="+mj-ea"/>
              </a:rPr>
              <a:t>데이터 시각화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2DFDB-AB09-7BA5-BE81-BB538D7CF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104" y="4454554"/>
            <a:ext cx="10248895" cy="14250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b="0" i="0" dirty="0" err="1">
                <a:solidFill>
                  <a:schemeClr val="tx1"/>
                </a:solidFill>
                <a:effectLst/>
                <a:latin typeface="+mn-ea"/>
              </a:rPr>
              <a:t>승선항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n-ea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ea"/>
              </a:rPr>
              <a:t>성별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n-ea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ea"/>
              </a:rPr>
              <a:t>좌석등급에 대해 시각화</a:t>
            </a:r>
            <a:endParaRPr lang="en-US" altLang="ko-KR" b="0" i="0" dirty="0">
              <a:solidFill>
                <a:schemeClr val="tx1"/>
              </a:solidFill>
              <a:effectLst/>
              <a:latin typeface="+mn-ea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+mn-ea"/>
              </a:rPr>
              <a:t>여성 승객이 남성 승객보다 생존율이 높다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chemeClr val="tx1"/>
                </a:solidFill>
                <a:effectLst/>
                <a:latin typeface="+mn-ea"/>
              </a:rPr>
              <a:t>C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ea"/>
              </a:rPr>
              <a:t>승선항은 남성이 더 생존함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n-ea"/>
              </a:rPr>
              <a:t>. 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+mn-ea"/>
              </a:rPr>
              <a:t>Pclass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ea"/>
              </a:rPr>
              <a:t>와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n-ea"/>
              </a:rPr>
              <a:t>Embarked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ea"/>
              </a:rPr>
              <a:t>의 상관관계 일 수 있다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n-ea"/>
              </a:rPr>
              <a:t>. 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+mn-ea"/>
              </a:rPr>
              <a:t>Pclass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ea"/>
              </a:rPr>
              <a:t>와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n-ea"/>
              </a:rPr>
              <a:t>Survived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ea"/>
              </a:rPr>
              <a:t>와의 상관관계가 깊다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697069-9C29-ED7B-D2B5-29BE91837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4" y="1350642"/>
            <a:ext cx="2981325" cy="5238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5E6051-D026-F8A8-3A4C-F5BFCE1E1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4" y="1912777"/>
            <a:ext cx="2454971" cy="22511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C5773BE-341F-8875-4756-A8BC4F415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353" y="1912777"/>
            <a:ext cx="2716198" cy="22412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223605E-3B13-1A44-7117-71A8DF203B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5551" y="1922752"/>
            <a:ext cx="2061584" cy="224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67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B7593-103F-0980-D0F1-F0AC911C3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>
                <a:latin typeface="+mj-ea"/>
              </a:rPr>
              <a:t>2.</a:t>
            </a:r>
            <a:r>
              <a:rPr lang="ko-KR" altLang="en-US" sz="4800" dirty="0">
                <a:latin typeface="+mj-ea"/>
              </a:rPr>
              <a:t>데이터 시각화</a:t>
            </a:r>
            <a:endParaRPr lang="ko-KR" altLang="en-US" sz="4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AAD7F49-5E81-8BEC-D5AB-60DC0B999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013" y="1983995"/>
            <a:ext cx="4587282" cy="449161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585A46C-82A7-D6CD-DC93-F6A38012A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013" y="1612520"/>
            <a:ext cx="4124325" cy="371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383B3B-D0A4-4416-F548-AA29C92AF7E9}"/>
              </a:ext>
            </a:extLst>
          </p:cNvPr>
          <p:cNvSpPr txBox="1"/>
          <p:nvPr/>
        </p:nvSpPr>
        <p:spPr>
          <a:xfrm>
            <a:off x="6702803" y="1936868"/>
            <a:ext cx="48068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승선항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성별 </a:t>
            </a:r>
            <a:r>
              <a:rPr lang="en-US" altLang="ko-KR" dirty="0"/>
              <a:t>, </a:t>
            </a:r>
            <a:r>
              <a:rPr lang="ko-KR" altLang="en-US" dirty="0"/>
              <a:t>요금 </a:t>
            </a:r>
            <a:r>
              <a:rPr lang="en-US" altLang="ko-KR" dirty="0"/>
              <a:t>, </a:t>
            </a:r>
            <a:r>
              <a:rPr lang="ko-KR" altLang="en-US" dirty="0"/>
              <a:t>생존</a:t>
            </a:r>
            <a:r>
              <a:rPr lang="en-US" altLang="ko-KR" dirty="0"/>
              <a:t> </a:t>
            </a:r>
            <a:r>
              <a:rPr lang="ko-KR" altLang="en-US" dirty="0"/>
              <a:t>상관관계 확인</a:t>
            </a:r>
            <a:endParaRPr lang="en-US" altLang="ko-KR" dirty="0"/>
          </a:p>
          <a:p>
            <a:endParaRPr lang="en-US" altLang="ko-K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 요금을 더 많이 낸 승객이 많이 생존 했다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 승선 항도 생존율과 상관 관계가 있다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4635299"/>
      </p:ext>
    </p:extLst>
  </p:cSld>
  <p:clrMapOvr>
    <a:masterClrMapping/>
  </p:clrMapOvr>
</p:sld>
</file>

<file path=ppt/theme/theme1.xml><?xml version="1.0" encoding="utf-8"?>
<a:theme xmlns:a="http://schemas.openxmlformats.org/drawingml/2006/main" name="배지">
  <a:themeElements>
    <a:clrScheme name="배지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배지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배지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TM10001106[[fn=배지]]</Template>
  <TotalTime>4659</TotalTime>
  <Words>622</Words>
  <Application>Microsoft Office PowerPoint</Application>
  <PresentationFormat>와이드스크린</PresentationFormat>
  <Paragraphs>112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-apple-system</vt:lpstr>
      <vt:lpstr>맑은 고딕</vt:lpstr>
      <vt:lpstr>휴먼매직체</vt:lpstr>
      <vt:lpstr>Arial</vt:lpstr>
      <vt:lpstr>Gill Sans MT</vt:lpstr>
      <vt:lpstr>Impact</vt:lpstr>
      <vt:lpstr>배지</vt:lpstr>
      <vt:lpstr>타이타닉 데이터를 이용한  분석 및 시각화</vt:lpstr>
      <vt:lpstr>목표 </vt:lpstr>
      <vt:lpstr>1.데이터 탐색 및 분석   </vt:lpstr>
      <vt:lpstr>1.데이터 탐색 및 분석</vt:lpstr>
      <vt:lpstr>1.데이터 탐색 및 분석</vt:lpstr>
      <vt:lpstr>2.데이터 시각화</vt:lpstr>
      <vt:lpstr>2.데이터 시각화</vt:lpstr>
      <vt:lpstr>2.데이터 시각화</vt:lpstr>
      <vt:lpstr>2.데이터 시각화</vt:lpstr>
      <vt:lpstr>3.데이터 수정 </vt:lpstr>
      <vt:lpstr>3.데이터 수정 </vt:lpstr>
      <vt:lpstr>3.데이터 수정 </vt:lpstr>
      <vt:lpstr>3.데이터 수정 </vt:lpstr>
      <vt:lpstr>3.데이터 수정 </vt:lpstr>
      <vt:lpstr>3.데이터 수정 </vt:lpstr>
      <vt:lpstr>4.모델 예측 및 제출</vt:lpstr>
      <vt:lpstr>4.모델 예측 및 제출</vt:lpstr>
      <vt:lpstr>감사 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타이타닉 데이터를 이용한  생존자 분석 및 예측 </dc:title>
  <dc:creator>ny gold</dc:creator>
  <cp:lastModifiedBy>ny gold</cp:lastModifiedBy>
  <cp:revision>60</cp:revision>
  <dcterms:created xsi:type="dcterms:W3CDTF">2022-09-29T13:08:56Z</dcterms:created>
  <dcterms:modified xsi:type="dcterms:W3CDTF">2022-10-03T18:05:26Z</dcterms:modified>
</cp:coreProperties>
</file>