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59" r:id="rId2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700"/>
    <a:srgbClr val="C2C2C2"/>
    <a:srgbClr val="CECEC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1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5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3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2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260F-7AA9-453F-959B-F591AAD0895B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0743-8A1E-4540-BB4F-9BA81CE02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B50ED0-FE56-42D8-A093-3C615060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4FC74-A872-42F5-B2CA-C49E92345CBE}"/>
              </a:ext>
            </a:extLst>
          </p:cNvPr>
          <p:cNvSpPr txBox="1"/>
          <p:nvPr/>
        </p:nvSpPr>
        <p:spPr>
          <a:xfrm>
            <a:off x="2352783" y="2743583"/>
            <a:ext cx="1720343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900" spc="-150" dirty="0" smtClean="0">
                <a:solidFill>
                  <a:srgbClr val="F4F4F4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D2612-D9B8-4447-B6A7-8AC6ABB8B32E}"/>
              </a:ext>
            </a:extLst>
          </p:cNvPr>
          <p:cNvSpPr txBox="1"/>
          <p:nvPr/>
        </p:nvSpPr>
        <p:spPr>
          <a:xfrm>
            <a:off x="2121150" y="4069805"/>
            <a:ext cx="218361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spc="-150" dirty="0" smtClean="0">
                <a:solidFill>
                  <a:srgbClr val="F4F4F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House Price</a:t>
            </a:r>
          </a:p>
          <a:p>
            <a:pPr algn="ctr">
              <a:lnSpc>
                <a:spcPct val="90000"/>
              </a:lnSpc>
            </a:pPr>
            <a:r>
              <a:rPr lang="en-US" altLang="ko-KR" sz="3200" spc="-150" dirty="0" err="1" smtClean="0">
                <a:solidFill>
                  <a:srgbClr val="F4F4F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Predect</a:t>
            </a:r>
            <a:endParaRPr lang="ko-KR" altLang="en-US" sz="3200" spc="-150" dirty="0">
              <a:solidFill>
                <a:srgbClr val="F4F4F4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D86B1-83E8-4743-92E2-C25969D42352}"/>
              </a:ext>
            </a:extLst>
          </p:cNvPr>
          <p:cNvSpPr txBox="1"/>
          <p:nvPr/>
        </p:nvSpPr>
        <p:spPr>
          <a:xfrm>
            <a:off x="2506995" y="5491411"/>
            <a:ext cx="14119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500" spc="-90" dirty="0" err="1" smtClean="0">
                <a:solidFill>
                  <a:srgbClr val="F4F4F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Kaggle</a:t>
            </a:r>
            <a:r>
              <a:rPr lang="en-US" altLang="ko-KR" sz="1500" spc="-90" dirty="0" smtClean="0">
                <a:solidFill>
                  <a:srgbClr val="F4F4F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500" spc="-90" dirty="0">
                <a:solidFill>
                  <a:srgbClr val="F4F4F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/ </a:t>
            </a:r>
            <a:r>
              <a:rPr lang="ko-KR" altLang="en-US" sz="1500" spc="-90" dirty="0" err="1" smtClean="0">
                <a:solidFill>
                  <a:srgbClr val="F4F4F4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김남우</a:t>
            </a:r>
            <a:endParaRPr lang="ko-KR" altLang="en-US" sz="1500" spc="-90" dirty="0">
              <a:solidFill>
                <a:srgbClr val="F4F4F4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31B18-B253-4C9F-8A1D-40EC37D515E9}"/>
              </a:ext>
            </a:extLst>
          </p:cNvPr>
          <p:cNvSpPr txBox="1"/>
          <p:nvPr/>
        </p:nvSpPr>
        <p:spPr>
          <a:xfrm>
            <a:off x="2040205" y="5964458"/>
            <a:ext cx="2345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Kaggle</a:t>
            </a:r>
            <a:r>
              <a:rPr lang="ko-KR" altLang="en-US" sz="1200" dirty="0" smtClean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의 </a:t>
            </a:r>
            <a:r>
              <a:rPr lang="en-US" altLang="ko-KR" sz="1200" dirty="0" smtClean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competition</a:t>
            </a:r>
            <a:r>
              <a:rPr lang="ko-KR" altLang="en-US" sz="12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 err="1" smtClean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자료이용</a:t>
            </a:r>
            <a:endParaRPr lang="ko-KR" altLang="en-US" sz="1200" dirty="0">
              <a:solidFill>
                <a:srgbClr val="A3B700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Data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의 정의 및 시각화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303206" y="1804657"/>
            <a:ext cx="507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자료 내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숫자형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자료와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alePrice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간의 상관관계 시각화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1" y="2477910"/>
            <a:ext cx="4442627" cy="11321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28" y="2507964"/>
            <a:ext cx="3781953" cy="866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0" y="3944698"/>
            <a:ext cx="4293308" cy="31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3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Data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의 정의 및 시각화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466390" y="1722293"/>
            <a:ext cx="507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자료 내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숫자형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자료와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alePrice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간의 상관관계 시각화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0" y="2458640"/>
            <a:ext cx="5874905" cy="48355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66744" y="6153912"/>
            <a:ext cx="2478024" cy="1140284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9667258">
            <a:off x="4128254" y="5430450"/>
            <a:ext cx="3123241" cy="366755"/>
          </a:xfrm>
          <a:prstGeom prst="rightArrow">
            <a:avLst/>
          </a:prstGeom>
          <a:solidFill>
            <a:srgbClr val="A3B700"/>
          </a:solidFill>
          <a:ln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08879" y="4389120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일부 통계에 잡히지 않거나 </a:t>
            </a:r>
            <a:endParaRPr lang="en-US" altLang="ko-KR" dirty="0" smtClean="0"/>
          </a:p>
          <a:p>
            <a:r>
              <a:rPr lang="ko-KR" altLang="en-US" dirty="0" smtClean="0"/>
              <a:t>예외적인 파일 삭제 필요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32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자료 변형</a:t>
            </a: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(</a:t>
            </a:r>
            <a:r>
              <a:rPr lang="ko-KR" altLang="en-US" sz="2800" spc="-150" dirty="0" err="1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범주형의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자료 변형</a:t>
            </a: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303206" y="1804657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자료 내 범주형 자료 변경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4" y="2452747"/>
            <a:ext cx="4726752" cy="48436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33" y="2434694"/>
            <a:ext cx="3091223" cy="3323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98" y="1804657"/>
            <a:ext cx="3048534" cy="30485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06" y="3688564"/>
            <a:ext cx="2731066" cy="3221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91" y="3922499"/>
            <a:ext cx="4769867" cy="31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303206" y="1804657"/>
            <a:ext cx="7276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결측이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된 량이 많은 몇몇 칼럼 삭제 또는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체우기고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상관관계가 낮은 칼럼 삭제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자료 변형</a:t>
            </a: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(</a:t>
            </a:r>
            <a:r>
              <a:rPr lang="ko-KR" altLang="en-US" sz="2800" spc="-150" dirty="0" err="1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결측치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제거</a:t>
            </a: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, 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채우기</a:t>
            </a: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40" y="3889767"/>
            <a:ext cx="6458851" cy="390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40" y="2710144"/>
            <a:ext cx="4553585" cy="11526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9" y="2503529"/>
            <a:ext cx="2258410" cy="49873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51479" y="607035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상관관계 </a:t>
            </a:r>
            <a:r>
              <a:rPr lang="en-US" altLang="ko-KR" dirty="0" smtClean="0"/>
              <a:t>0.45</a:t>
            </a:r>
            <a:r>
              <a:rPr lang="ko-KR" altLang="en-US" dirty="0" smtClean="0"/>
              <a:t>미만 삭제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9" y="4257558"/>
            <a:ext cx="6861546" cy="158545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45539" y="3879127"/>
            <a:ext cx="6458851" cy="1963888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2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1120446" y="1127167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자료 변형</a:t>
            </a: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(0.45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기준 낮은 상관관계 제거</a:t>
            </a: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37396"/>
            <a:ext cx="10691813" cy="48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0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0" y="1828800"/>
            <a:ext cx="1976146" cy="5357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자료 변형</a:t>
            </a: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(</a:t>
            </a:r>
            <a:r>
              <a:rPr lang="ko-KR" altLang="en-US" sz="2800" spc="-150" dirty="0" err="1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결측치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확인</a:t>
            </a: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34" y="1883554"/>
            <a:ext cx="2075326" cy="5236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72784" y="309067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결측이</a:t>
            </a:r>
            <a:r>
              <a:rPr lang="ko-KR" altLang="en-US" dirty="0" smtClean="0"/>
              <a:t> 없음을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32031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800" spc="-15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 예측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1012890" y="1918429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측정 변경 준비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01" y="2850912"/>
            <a:ext cx="9080457" cy="2635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12890" y="3138985"/>
            <a:ext cx="7353188" cy="791570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2890" y="4722125"/>
            <a:ext cx="7353188" cy="791570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6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32031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800" spc="-15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 예측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1012890" y="1918429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측정 변경 준비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01" y="2850912"/>
            <a:ext cx="9080457" cy="2635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12890" y="3138985"/>
            <a:ext cx="7353188" cy="791570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2890" y="4722125"/>
            <a:ext cx="7353188" cy="791570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1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32031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800" spc="-15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 예측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1026538" y="1524349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예측 실행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2" y="2346895"/>
            <a:ext cx="2718064" cy="4710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67" y="2346895"/>
            <a:ext cx="6222042" cy="455023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81767" y="5001768"/>
            <a:ext cx="1933233" cy="2056002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053328" y="5961888"/>
            <a:ext cx="576072" cy="301752"/>
          </a:xfrm>
          <a:prstGeom prst="rightArrow">
            <a:avLst/>
          </a:prstGeom>
          <a:solidFill>
            <a:srgbClr val="A3B700"/>
          </a:solidFill>
          <a:ln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288" y="59618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측청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17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32031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800" spc="-15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 예측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1026538" y="1524349"/>
            <a:ext cx="2265302" cy="71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예측 실행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2" y="2346895"/>
            <a:ext cx="2718064" cy="4710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67" y="2346895"/>
            <a:ext cx="6222042" cy="455023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81767" y="5001768"/>
            <a:ext cx="1933233" cy="2056002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053328" y="5961888"/>
            <a:ext cx="576072" cy="301752"/>
          </a:xfrm>
          <a:prstGeom prst="rightArrow">
            <a:avLst/>
          </a:prstGeom>
          <a:solidFill>
            <a:srgbClr val="A3B700"/>
          </a:solidFill>
          <a:ln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288" y="59618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측청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1767" y="5230368"/>
            <a:ext cx="1933233" cy="201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" idx="3"/>
          </p:cNvCxnSpPr>
          <p:nvPr/>
        </p:nvCxnSpPr>
        <p:spPr>
          <a:xfrm flipV="1">
            <a:off x="5715000" y="5294376"/>
            <a:ext cx="338328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6480" y="5230368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이를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가장 높은 수치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0C57159-E4F7-4576-A5AD-4E15E3874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58390-5F57-4E65-9AEF-A759B7B5D5ED}"/>
              </a:ext>
            </a:extLst>
          </p:cNvPr>
          <p:cNvSpPr txBox="1"/>
          <p:nvPr/>
        </p:nvSpPr>
        <p:spPr>
          <a:xfrm>
            <a:off x="1362571" y="1762508"/>
            <a:ext cx="29744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>
                <a:solidFill>
                  <a:srgbClr val="A3B7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CONTENTS</a:t>
            </a:r>
            <a:endParaRPr lang="ko-KR" altLang="en-US" sz="2800" spc="-150" dirty="0">
              <a:solidFill>
                <a:srgbClr val="A3B7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1A222-0DC0-41D5-940C-31D59ADA76A1}"/>
              </a:ext>
            </a:extLst>
          </p:cNvPr>
          <p:cNvSpPr txBox="1"/>
          <p:nvPr/>
        </p:nvSpPr>
        <p:spPr>
          <a:xfrm>
            <a:off x="2129423" y="2129058"/>
            <a:ext cx="1858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C2C2C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빅데이터 예측 밑 시각화</a:t>
            </a:r>
            <a:endParaRPr lang="ko-KR" altLang="en-US" sz="1200" dirty="0">
              <a:solidFill>
                <a:srgbClr val="C2C2C2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601F9-18F2-41A9-A57D-196F059666B8}"/>
              </a:ext>
            </a:extLst>
          </p:cNvPr>
          <p:cNvSpPr txBox="1"/>
          <p:nvPr/>
        </p:nvSpPr>
        <p:spPr>
          <a:xfrm>
            <a:off x="1639449" y="2772607"/>
            <a:ext cx="347723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+mj-lt"/>
              <a:buAutoNum type="romanUcPeriod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Data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출처 및 프로그램 목적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>
              <a:lnSpc>
                <a:spcPct val="300000"/>
              </a:lnSpc>
              <a:buFont typeface="+mj-lt"/>
              <a:buAutoNum type="romanUcPeriod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Data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의 정의 및 시각화</a:t>
            </a:r>
          </a:p>
          <a:p>
            <a:pPr marL="285750" indent="-285750">
              <a:lnSpc>
                <a:spcPct val="300000"/>
              </a:lnSpc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자료 변형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범주형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결측치등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오류제거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400" dirty="0" smtClean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>
              <a:lnSpc>
                <a:spcPct val="300000"/>
              </a:lnSpc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 예측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 algn="ctr">
              <a:lnSpc>
                <a:spcPct val="300000"/>
              </a:lnSpc>
              <a:buFont typeface="+mj-lt"/>
              <a:buAutoNum type="romanUcPeriod"/>
            </a:pP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5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32031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800" spc="-15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 예측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1026538" y="1524349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예측 실행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0556" y="1568515"/>
            <a:ext cx="8560739" cy="3017133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356268" y="6295997"/>
            <a:ext cx="576072" cy="301752"/>
          </a:xfrm>
          <a:prstGeom prst="rightArrow">
            <a:avLst/>
          </a:prstGeom>
          <a:solidFill>
            <a:srgbClr val="A3B700"/>
          </a:solidFill>
          <a:ln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66" y="2548160"/>
            <a:ext cx="4197283" cy="7605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" y="4966648"/>
            <a:ext cx="10315575" cy="819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54680" y="629599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0.0000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3100</a:t>
            </a:r>
            <a:r>
              <a:rPr lang="ko-KR" altLang="en-US" dirty="0" smtClean="0"/>
              <a:t>번째 번 예측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3" y="1683246"/>
            <a:ext cx="3305636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7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53E9B4-2D60-433B-AF1C-D9B7DF09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1FB44-4855-4D21-8A52-F70091145D97}"/>
              </a:ext>
            </a:extLst>
          </p:cNvPr>
          <p:cNvSpPr txBox="1"/>
          <p:nvPr/>
        </p:nvSpPr>
        <p:spPr>
          <a:xfrm>
            <a:off x="1457822" y="3319843"/>
            <a:ext cx="297447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400" dirty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THANKS</a:t>
            </a:r>
            <a:endParaRPr lang="ko-KR" altLang="en-US" sz="340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8F3F1-776F-481B-9313-66BAA613F707}"/>
              </a:ext>
            </a:extLst>
          </p:cNvPr>
          <p:cNvSpPr txBox="1"/>
          <p:nvPr/>
        </p:nvSpPr>
        <p:spPr>
          <a:xfrm>
            <a:off x="761703" y="3741737"/>
            <a:ext cx="43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>
                <a:solidFill>
                  <a:srgbClr val="A3B7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FOR WATCHING</a:t>
            </a:r>
            <a:endParaRPr lang="ko-KR" altLang="en-US" sz="2000" dirty="0">
              <a:solidFill>
                <a:srgbClr val="A3B700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33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910134" y="1120305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Data 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출처 및 프로그램 목적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4626864" y="4987106"/>
            <a:ext cx="490070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Kaggle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의 한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경쟁파일을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선택하여 진행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기존 데이터로 다양한 범주의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data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보유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예측 확인으로 비교하여 다른 이들과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차이확인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815351"/>
            <a:ext cx="8000623" cy="31589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26864" y="2843784"/>
            <a:ext cx="1892808" cy="1645920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4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910134" y="1120305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Data 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출처 및 프로그램 목적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5941732" y="2889197"/>
            <a:ext cx="2786340" cy="131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필요 기능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Import 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파일을 데이터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폴더아래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 정보 화인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0" y="2029575"/>
            <a:ext cx="4629796" cy="30388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6110" y="3486255"/>
            <a:ext cx="4629796" cy="912009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9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Data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의 정의 및 시각화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303206" y="1804657"/>
            <a:ext cx="4187878" cy="510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자료 내 요약 과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‘object’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속성의 요약 확인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466567"/>
            <a:ext cx="10691813" cy="2643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5261981"/>
            <a:ext cx="10691813" cy="16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4984934" y="3879780"/>
            <a:ext cx="2618024" cy="995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Main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contents according to the theme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Data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의 정의 및 시각화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7" y="1570722"/>
            <a:ext cx="7735380" cy="5601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4662" y="381746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err="1" smtClean="0"/>
              <a:t>Colomn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결측치의</a:t>
            </a:r>
            <a:r>
              <a:rPr lang="ko-KR" altLang="en-US" dirty="0" smtClean="0"/>
              <a:t> 비율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51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Data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의 정의 및 시각화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7" y="1926410"/>
            <a:ext cx="4159123" cy="9644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7" y="2912555"/>
            <a:ext cx="6746567" cy="44300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0720" y="2157984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비율의 시각화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2960" y="3035808"/>
            <a:ext cx="2487168" cy="4160520"/>
          </a:xfrm>
          <a:prstGeom prst="rect">
            <a:avLst/>
          </a:prstGeom>
          <a:noFill/>
          <a:ln w="28575"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465576" y="4232677"/>
            <a:ext cx="4663100" cy="366755"/>
          </a:xfrm>
          <a:prstGeom prst="rightArrow">
            <a:avLst/>
          </a:prstGeom>
          <a:solidFill>
            <a:srgbClr val="A3B700"/>
          </a:solidFill>
          <a:ln>
            <a:solidFill>
              <a:srgbClr val="A3B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56570" y="4160520"/>
            <a:ext cx="15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과한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내역확인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7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" y="2563954"/>
            <a:ext cx="8069984" cy="4820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Data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의 정의 및 시각화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303206" y="1804657"/>
            <a:ext cx="507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자료 내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숫자형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자료와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alePrice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간의 상관관계 시각화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7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E51CFE-E267-410F-8A8B-E26A293D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E0F25-5679-4CE2-B292-4D30D3CE8699}"/>
              </a:ext>
            </a:extLst>
          </p:cNvPr>
          <p:cNvSpPr txBox="1"/>
          <p:nvPr/>
        </p:nvSpPr>
        <p:spPr>
          <a:xfrm>
            <a:off x="754686" y="1090591"/>
            <a:ext cx="59935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Data</a:t>
            </a:r>
            <a:r>
              <a:rPr lang="ko-KR" altLang="en-US" sz="2800" spc="-150" dirty="0" smtClean="0">
                <a:solidFill>
                  <a:srgbClr val="A3B7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의 정의 및 시각화</a:t>
            </a:r>
            <a:endParaRPr lang="ko-KR" altLang="en-US" sz="2800" spc="-150" dirty="0">
              <a:solidFill>
                <a:srgbClr val="A3B700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7774-9AF8-4DCC-A964-7BE5A1E6CBAF}"/>
              </a:ext>
            </a:extLst>
          </p:cNvPr>
          <p:cNvSpPr txBox="1"/>
          <p:nvPr/>
        </p:nvSpPr>
        <p:spPr>
          <a:xfrm>
            <a:off x="303206" y="1804657"/>
            <a:ext cx="507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자료 내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숫자형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자료와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alePrice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간의 상관관계 시각화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6" y="2660794"/>
            <a:ext cx="5377031" cy="4593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36208" y="3282696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SalePrice</a:t>
            </a:r>
            <a:r>
              <a:rPr lang="ko-KR" altLang="en-US" dirty="0" smtClean="0"/>
              <a:t>와 가장 관계성이 높은 </a:t>
            </a:r>
            <a:endParaRPr lang="en-US" altLang="ko-KR" dirty="0" smtClean="0"/>
          </a:p>
          <a:p>
            <a:r>
              <a:rPr lang="en-US" altLang="ko-KR" dirty="0" err="1" smtClean="0"/>
              <a:t>GrLivArea</a:t>
            </a:r>
            <a:r>
              <a:rPr lang="ko-KR" altLang="en-US" dirty="0" smtClean="0"/>
              <a:t>의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54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284</Words>
  <Application>Microsoft Office PowerPoint</Application>
  <PresentationFormat>사용자 지정</PresentationFormat>
  <Paragraphs>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 Sans KR Black</vt:lpstr>
      <vt:lpstr>Noto Sans KR Bold</vt:lpstr>
      <vt:lpstr>Noto Sans KR Light</vt:lpstr>
      <vt:lpstr>Noto Sans KR Thin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임동현</dc:creator>
  <cp:lastModifiedBy>KB</cp:lastModifiedBy>
  <cp:revision>17</cp:revision>
  <dcterms:created xsi:type="dcterms:W3CDTF">2017-08-31T06:00:05Z</dcterms:created>
  <dcterms:modified xsi:type="dcterms:W3CDTF">2022-10-04T00:45:25Z</dcterms:modified>
</cp:coreProperties>
</file>