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1" r:id="rId3"/>
    <p:sldId id="292" r:id="rId4"/>
    <p:sldId id="262" r:id="rId5"/>
    <p:sldId id="265" r:id="rId6"/>
    <p:sldId id="266" r:id="rId7"/>
    <p:sldId id="267" r:id="rId8"/>
    <p:sldId id="268" r:id="rId9"/>
    <p:sldId id="29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6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2022-09-29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2022-09-29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2022-09-29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2022-09-29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2022-09-29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2022-09-29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2022-09-29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2022-09-29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2022-09-29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2022-09-29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2022-09-29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2022-09-29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2022-09-29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매매가 예상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김여준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2422078" y="4125458"/>
            <a:ext cx="506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i="0" dirty="0">
                <a:effectLst/>
              </a:rPr>
              <a:t>Correlation</a:t>
            </a:r>
            <a:r>
              <a:rPr lang="en-US" altLang="ko-KR" sz="2400" b="1" i="0" dirty="0">
                <a:effectLst/>
              </a:rPr>
              <a:t> </a:t>
            </a:r>
            <a:r>
              <a:rPr lang="en-US" altLang="ko-KR" sz="2400" dirty="0"/>
              <a:t>Heat Map</a:t>
            </a:r>
            <a:r>
              <a:rPr lang="ko-KR" altLang="en-US" sz="2400" dirty="0"/>
              <a:t>을 통해</a:t>
            </a:r>
            <a:endParaRPr lang="en-US" altLang="ko-KR" sz="2400" dirty="0"/>
          </a:p>
          <a:p>
            <a:r>
              <a:rPr lang="ko-KR" altLang="en-US" sz="2400" dirty="0"/>
              <a:t>  수치형 </a:t>
            </a:r>
            <a:r>
              <a:rPr lang="ko-KR" altLang="en-US" sz="2400" dirty="0" err="1"/>
              <a:t>변수들과의</a:t>
            </a:r>
            <a:r>
              <a:rPr lang="en-US" altLang="ko-KR" sz="2400" dirty="0"/>
              <a:t> </a:t>
            </a:r>
            <a:r>
              <a:rPr lang="ko-KR" altLang="en-US" sz="2400" dirty="0"/>
              <a:t>상관관계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B4E8E-8D7D-4BD2-9072-5E55C6ED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6963747" cy="2791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00F52-3137-4683-9DF8-07838561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0" y="2596243"/>
            <a:ext cx="4172844" cy="39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493226" y="3697889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좀 더 밀접한 관계가 있는 변수들을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7E381-5E62-4B10-A44E-E39A6E4A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7983064" cy="1362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A6853-CA30-4375-BE76-99BAAD8C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2592702"/>
            <a:ext cx="5582429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C72E0F-E838-46EE-A501-9CE5643CD453}"/>
              </a:ext>
            </a:extLst>
          </p:cNvPr>
          <p:cNvSpPr txBox="1"/>
          <p:nvPr/>
        </p:nvSpPr>
        <p:spPr>
          <a:xfrm>
            <a:off x="493226" y="4159554"/>
            <a:ext cx="506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GrLivArea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GarageCars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en-US" altLang="ko-KR" sz="2400" dirty="0" err="1"/>
              <a:t>OverallQual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SalePrice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큰 관계를 보임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5339F4-244B-4421-9C7C-DB7ADEBE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5" y="2189419"/>
            <a:ext cx="4878385" cy="4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368300" y="2181136"/>
            <a:ext cx="6452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예측에 부정적인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영향을 미치는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다중공산성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변수를 제외하고 서로 간의 연관성을</a:t>
            </a:r>
          </a:p>
          <a:p>
            <a:r>
              <a:rPr lang="en-US" altLang="ko-KR" sz="2400" dirty="0">
                <a:latin typeface="+mj-ea"/>
                <a:ea typeface="+mj-ea"/>
              </a:rPr>
              <a:t>  Pair Plot</a:t>
            </a:r>
            <a:r>
              <a:rPr lang="ko-KR" altLang="en-US" sz="2400" dirty="0">
                <a:latin typeface="+mj-ea"/>
                <a:ea typeface="+mj-ea"/>
              </a:rPr>
              <a:t>으로 확인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93E17-F7BE-4B22-A239-5729D26C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6" y="1226152"/>
            <a:ext cx="5514713" cy="883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1A114-080E-467E-BC46-E11E43C4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43" y="1188694"/>
            <a:ext cx="5288376" cy="5236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488881" y="4348507"/>
            <a:ext cx="5894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TotalBsmtSF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GrLiveArea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-&gt;</a:t>
            </a:r>
          </a:p>
          <a:p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지하실이 지상층보다 더 클 수 없다</a:t>
            </a:r>
            <a:endParaRPr lang="en-US" altLang="ko-KR" sz="2400" dirty="0">
              <a:latin typeface="+mj-ea"/>
              <a:ea typeface="+mj-ea"/>
            </a:endParaRPr>
          </a:p>
          <a:p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YearBuilt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 -&gt;</a:t>
            </a:r>
          </a:p>
          <a:p>
            <a:r>
              <a:rPr lang="ko-KR" altLang="en-US" sz="2400" b="0" dirty="0">
                <a:effectLst/>
                <a:latin typeface="+mj-ea"/>
                <a:ea typeface="+mj-ea"/>
              </a:rPr>
              <a:t>  전년도 대비 주택 가격 상승 가속</a:t>
            </a:r>
          </a:p>
        </p:txBody>
      </p:sp>
    </p:spTree>
    <p:extLst>
      <p:ext uri="{BB962C8B-B14F-4D97-AF65-F5344CB8AC3E}">
        <p14:creationId xmlns:p14="http://schemas.microsoft.com/office/powerpoint/2010/main" val="331560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067299" y="1290146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 연관이 깊은 변수들로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Scatter Plot</a:t>
            </a:r>
            <a:r>
              <a:rPr lang="ko-KR" altLang="en-US" sz="2400" dirty="0">
                <a:latin typeface="+mj-ea"/>
                <a:ea typeface="+mj-ea"/>
              </a:rPr>
              <a:t>을 그림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C409A-047C-4192-A63B-810502A9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" y="1214094"/>
            <a:ext cx="4580341" cy="5199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FE5CC0-C6A4-45ED-AA64-B969295B1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2988460"/>
            <a:ext cx="4274069" cy="3424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2B7457-FDBA-41C8-907B-9F70C77A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68" y="5003504"/>
            <a:ext cx="1930400" cy="1436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1419F-EF9C-41B7-AC87-C4DD758FAA91}"/>
              </a:ext>
            </a:extLst>
          </p:cNvPr>
          <p:cNvSpPr txBox="1"/>
          <p:nvPr/>
        </p:nvSpPr>
        <p:spPr>
          <a:xfrm>
            <a:off x="5067299" y="2081411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OverallQual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GarageCars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Fullbath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특징을 보임</a:t>
            </a:r>
          </a:p>
        </p:txBody>
      </p:sp>
    </p:spTree>
    <p:extLst>
      <p:ext uri="{BB962C8B-B14F-4D97-AF65-F5344CB8AC3E}">
        <p14:creationId xmlns:p14="http://schemas.microsoft.com/office/powerpoint/2010/main" val="3853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탐색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147088" y="1797028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변수들의 수량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5A64D-6FA4-44BA-B94B-AC4FDF9D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10" y="1162371"/>
            <a:ext cx="3067478" cy="60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3E21C-9833-4F0B-995E-BD4A73DB5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11" y="1797028"/>
            <a:ext cx="1899477" cy="47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탐색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880099" y="1370345"/>
            <a:ext cx="5117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범주형 변수와 매매가의 관계를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 Box Plot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으로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4166F2-31E1-40C8-B7BE-18E71F87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0345"/>
            <a:ext cx="5499099" cy="2317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013075-37A5-4CB7-94C4-6B5BBDF8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874358"/>
            <a:ext cx="2280307" cy="115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24E4F3-4E04-4A86-9A15-5822FB774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7" y="3866598"/>
            <a:ext cx="2280307" cy="11439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87DF1E-6D5B-423A-BBB6-2012590C8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13" y="3866598"/>
            <a:ext cx="2280307" cy="1156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665F1E-9F6A-43C8-93AB-C46D179E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3861742"/>
            <a:ext cx="2280307" cy="11584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5D65D-1817-4F82-9F4A-60F57B14B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200018"/>
            <a:ext cx="2280307" cy="11651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26301A-44A8-4DFF-86E3-1C67CA627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6" y="5203869"/>
            <a:ext cx="2280307" cy="11574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AF2C08-2050-4BA8-9C82-0ACF9761E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77" y="5200017"/>
            <a:ext cx="2293643" cy="11593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CBC557E-D11E-412D-91DA-8E2BA881F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5198059"/>
            <a:ext cx="1491863" cy="1156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6E2533-BA7A-4DD5-A319-0E3CA72E4716}"/>
              </a:ext>
            </a:extLst>
          </p:cNvPr>
          <p:cNvSpPr txBox="1"/>
          <p:nvPr/>
        </p:nvSpPr>
        <p:spPr>
          <a:xfrm>
            <a:off x="5838742" y="2472657"/>
            <a:ext cx="6096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MSZoning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Neighborhood, Condition2,</a:t>
            </a:r>
          </a:p>
          <a:p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MasVnrType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ExterQual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BsmtQual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CentralAir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Electrical,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KitchenQual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가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000" dirty="0">
                <a:latin typeface="+mj-ea"/>
                <a:ea typeface="+mj-ea"/>
              </a:rPr>
              <a:t>에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 영향을 많이 줌</a:t>
            </a:r>
          </a:p>
        </p:txBody>
      </p:sp>
    </p:spTree>
    <p:extLst>
      <p:ext uri="{BB962C8B-B14F-4D97-AF65-F5344CB8AC3E}">
        <p14:creationId xmlns:p14="http://schemas.microsoft.com/office/powerpoint/2010/main" val="183505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분석 후 분리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997700" y="1550905"/>
            <a:ext cx="450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매매가와 관련이 큰 변수와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작은 변수를 분리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- Id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Submission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을 위해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1AB63-A3B1-45D1-B3E5-33DBF0A0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9" y="1587758"/>
            <a:ext cx="6507701" cy="1303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8F5B6-A8E1-4780-BE32-D380923E1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" y="3113094"/>
            <a:ext cx="6507701" cy="17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182179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/>
              <a:t>Log </a:t>
            </a:r>
            <a:r>
              <a:rPr lang="ko-KR" altLang="en-US" dirty="0"/>
              <a:t>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519130" y="1474621"/>
            <a:ext cx="473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결과값과 그래프가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정상적으로 분포되어 있지 않다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64D997-2B23-4409-85BA-FF741065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8988"/>
            <a:ext cx="6125430" cy="1362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42F4D7-F125-4D73-9B3E-3BD460D2C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3" y="2571253"/>
            <a:ext cx="5333107" cy="38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로그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146800" y="1214094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더 정확한 예측을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로그 값으로 변환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(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정규근사화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)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7B23E-342B-49F4-995F-E1DB704E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74103"/>
            <a:ext cx="5702300" cy="1994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2C08F-312B-4977-A6D8-02399F27D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56" y="3168211"/>
            <a:ext cx="4635344" cy="3219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46800" y="233721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버림</a:t>
            </a:r>
          </a:p>
        </p:txBody>
      </p:sp>
    </p:spTree>
    <p:extLst>
      <p:ext uri="{BB962C8B-B14F-4D97-AF65-F5344CB8AC3E}">
        <p14:creationId xmlns:p14="http://schemas.microsoft.com/office/powerpoint/2010/main" val="10697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659E4B2-F8D1-4C25-8AB8-0A7DF4C7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흐름도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6C2B6-0665-436E-9C43-BB4CA3A3EA49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3BA66C-0205-4378-B2FD-3E392A874D2B}"/>
              </a:ext>
            </a:extLst>
          </p:cNvPr>
          <p:cNvSpPr txBox="1"/>
          <p:nvPr/>
        </p:nvSpPr>
        <p:spPr>
          <a:xfrm>
            <a:off x="1304682" y="2002888"/>
            <a:ext cx="316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이상치 제거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왜도</a:t>
            </a:r>
            <a:r>
              <a:rPr lang="en-US" altLang="ko-KR" sz="2400" dirty="0"/>
              <a:t>, </a:t>
            </a:r>
            <a:r>
              <a:rPr lang="ko-KR" altLang="en-US" sz="2400" dirty="0"/>
              <a:t>첨도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7884-3ACA-45BA-806D-247B03C0788B}"/>
              </a:ext>
            </a:extLst>
          </p:cNvPr>
          <p:cNvSpPr txBox="1"/>
          <p:nvPr/>
        </p:nvSpPr>
        <p:spPr>
          <a:xfrm>
            <a:off x="4466982" y="1504776"/>
            <a:ext cx="3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데이터 분석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AEC18-22AE-42B9-A057-5F19B8BD149B}"/>
              </a:ext>
            </a:extLst>
          </p:cNvPr>
          <p:cNvSpPr txBox="1"/>
          <p:nvPr/>
        </p:nvSpPr>
        <p:spPr>
          <a:xfrm>
            <a:off x="3196982" y="4171016"/>
            <a:ext cx="4829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Log </a:t>
            </a:r>
            <a:r>
              <a:rPr lang="ko-KR" altLang="en-US" sz="2400" dirty="0"/>
              <a:t>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무의미한 데이터 삭제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범주형을 수치형 데이터로 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10DA-F7A4-4928-BA26-D51514B51413}"/>
              </a:ext>
            </a:extLst>
          </p:cNvPr>
          <p:cNvSpPr txBox="1"/>
          <p:nvPr/>
        </p:nvSpPr>
        <p:spPr>
          <a:xfrm>
            <a:off x="8089900" y="4171016"/>
            <a:ext cx="287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XGBoost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교차검증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Submisson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6B033-2213-4316-8FDD-CC0BDABBDFD2}"/>
              </a:ext>
            </a:extLst>
          </p:cNvPr>
          <p:cNvSpPr txBox="1"/>
          <p:nvPr/>
        </p:nvSpPr>
        <p:spPr>
          <a:xfrm>
            <a:off x="7734300" y="3688067"/>
            <a:ext cx="225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F6B4B-9389-4AC9-8B30-FB7CDEF1A340}"/>
              </a:ext>
            </a:extLst>
          </p:cNvPr>
          <p:cNvSpPr txBox="1"/>
          <p:nvPr/>
        </p:nvSpPr>
        <p:spPr>
          <a:xfrm>
            <a:off x="1104900" y="1504776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en-US" altLang="ko-K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E5AAE-7021-44FC-AD1F-A088A5B992CC}"/>
              </a:ext>
            </a:extLst>
          </p:cNvPr>
          <p:cNvSpPr txBox="1"/>
          <p:nvPr/>
        </p:nvSpPr>
        <p:spPr>
          <a:xfrm>
            <a:off x="4666764" y="2002888"/>
            <a:ext cx="3334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수치형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분석 후 분리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ECE5D-4946-4186-8C39-203C0FEBD27A}"/>
              </a:ext>
            </a:extLst>
          </p:cNvPr>
          <p:cNvSpPr txBox="1"/>
          <p:nvPr/>
        </p:nvSpPr>
        <p:spPr>
          <a:xfrm>
            <a:off x="2997200" y="3693963"/>
            <a:ext cx="232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변수 생성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931473" y="346033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결측치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처리 정도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B32D5-33F2-4286-A106-0FF90D44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85" y="3324081"/>
            <a:ext cx="6001588" cy="2819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72AFA5-FA78-4184-8231-7A9183FC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7" y="1503660"/>
            <a:ext cx="6420746" cy="1667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9FCBF-5D48-4EC6-963F-5ECEA8A59990}"/>
              </a:ext>
            </a:extLst>
          </p:cNvPr>
          <p:cNvSpPr txBox="1"/>
          <p:nvPr/>
        </p:nvSpPr>
        <p:spPr>
          <a:xfrm>
            <a:off x="6931473" y="1502302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빈 값이 아닌 없다는 의미를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갖고 있는 변수들을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None</a:t>
            </a:r>
            <a:r>
              <a:rPr lang="ko-KR" altLang="en-US" sz="2400" dirty="0">
                <a:latin typeface="+mj-ea"/>
                <a:ea typeface="+mj-ea"/>
              </a:rPr>
              <a:t>으로 대체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9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6" y="1358877"/>
            <a:ext cx="517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나머지 빈 값들은 평균값으로 대체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E9534-7455-4447-8E9A-9A6489BF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05" y="1295316"/>
            <a:ext cx="4846812" cy="599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A6561-A4B0-4938-919F-41156E43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" y="1965325"/>
            <a:ext cx="597300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무의미한 데이터 삭제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7" y="2327897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매매가와 상관관계가 얕은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1F057-0357-491E-8DE9-2B0A221D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72" y="2327897"/>
            <a:ext cx="4874545" cy="2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범주형을 수치형 데이터로 변환</a:t>
            </a:r>
            <a:endParaRPr lang="en-US" altLang="ko-KR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679484" y="1238183"/>
            <a:ext cx="542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형변환을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Violin Plot</a:t>
            </a:r>
            <a:r>
              <a:rPr lang="ko-KR" altLang="en-US" sz="2400" dirty="0">
                <a:latin typeface="+mj-ea"/>
                <a:ea typeface="+mj-ea"/>
              </a:rPr>
              <a:t>으로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와의 관계 확인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A1550-F7E1-4372-8F8A-90C494A6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1234386"/>
            <a:ext cx="5145693" cy="1113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2EA34-BD44-4290-BAEF-17684C13E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38" y="2337812"/>
            <a:ext cx="1716658" cy="402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977906-FC89-44E9-BD13-EE6C54047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92" y="2327897"/>
            <a:ext cx="1708789" cy="4029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A94569-53F8-48BF-ACCB-25B8FBC92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2327897"/>
            <a:ext cx="1708789" cy="4029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501E87-C9BA-4BDC-9DD8-9AAAD5178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84" y="3461530"/>
            <a:ext cx="6021898" cy="29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0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316242" y="1214094"/>
            <a:ext cx="588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각 범주들의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</a:t>
            </a:r>
            <a:r>
              <a:rPr lang="en-US" altLang="ko-KR" sz="2400" dirty="0" err="1">
                <a:latin typeface="+mj-ea"/>
                <a:ea typeface="+mj-ea"/>
              </a:rPr>
              <a:t>Log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값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평균을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2F6B7-EA27-4499-AEDD-B2BBE3AE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0300"/>
            <a:ext cx="4460003" cy="5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796924" y="1252182"/>
            <a:ext cx="702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Violin Plot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과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 평균값을 참고해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각 변수들의 범주들을 그룹화 및 수치화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CF7A6-07D3-4E8F-BF41-B529115C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117600"/>
            <a:ext cx="3479800" cy="5348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989F9A-01F2-47F7-A60B-B39E78BB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3686768"/>
            <a:ext cx="4135970" cy="2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4787899" y="2731421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새로 만들어진 수치형 변수들의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Zoomed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Heat Map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D996C-8E4E-4621-A1CD-F95CC2D6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7600"/>
            <a:ext cx="7506748" cy="1505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D0B23-6D4D-47FD-9551-4F376C12C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2603042"/>
            <a:ext cx="4279900" cy="3885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EC0E1-3EA3-463F-98BC-5EECE5E30AFC}"/>
              </a:ext>
            </a:extLst>
          </p:cNvPr>
          <p:cNvSpPr txBox="1"/>
          <p:nvPr/>
        </p:nvSpPr>
        <p:spPr>
          <a:xfrm>
            <a:off x="4787898" y="3434385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pt-BR" altLang="ko-KR" sz="2400" b="0" dirty="0">
                <a:effectLst/>
                <a:latin typeface="+mj-ea"/>
                <a:ea typeface="+mj-ea"/>
              </a:rPr>
              <a:t>NbHd_num, ExtQ_num, BsQ_num, KiQ_num</a:t>
            </a:r>
            <a:r>
              <a:rPr lang="pt-BR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은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와 상관관계가 깊음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4230D4-0E0A-4CFE-BADC-88CD127F9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5077007"/>
            <a:ext cx="6363333" cy="528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C518B2-8430-46F7-B690-7463CB50472B}"/>
              </a:ext>
            </a:extLst>
          </p:cNvPr>
          <p:cNvSpPr txBox="1"/>
          <p:nvPr/>
        </p:nvSpPr>
        <p:spPr>
          <a:xfrm>
            <a:off x="4787897" y="5687638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상관관계가 얕은 변수 삭제</a:t>
            </a:r>
          </a:p>
        </p:txBody>
      </p:sp>
    </p:spTree>
    <p:extLst>
      <p:ext uri="{BB962C8B-B14F-4D97-AF65-F5344CB8AC3E}">
        <p14:creationId xmlns:p14="http://schemas.microsoft.com/office/powerpoint/2010/main" val="274608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변수 정리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47066" y="2624284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유의하다고 판단되는 변수들만 남기기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DB06C-CC9B-4B1C-A0FF-B21691CB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" y="1544412"/>
            <a:ext cx="10651483" cy="8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0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93867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66556" y="1304332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- 20%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점검용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80%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학습용으로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84443-7C86-4D32-AA7D-F4F5CADA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785556" cy="1965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1754B-F314-4B30-B3E1-6A41129EB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366195"/>
            <a:ext cx="7056686" cy="2922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356475-0D8F-4AA7-B03E-FB78DD4C6FA7}"/>
              </a:ext>
            </a:extLst>
          </p:cNvPr>
          <p:cNvSpPr txBox="1"/>
          <p:nvPr/>
        </p:nvSpPr>
        <p:spPr>
          <a:xfrm>
            <a:off x="6179256" y="2814292"/>
            <a:ext cx="469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XGBoost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모델 생성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44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5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58171" y="1674168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훈련용 데이터를 기반으로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예측된 값에 대한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Scatter Plot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58CE9-70BC-4FBE-A86A-65E44386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064471" cy="5030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53FD8-A1C9-4176-ABD5-CCEB808D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71" y="5501522"/>
            <a:ext cx="221010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76758" y="1724581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검증용 데이터를 기반으로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예측된 값에 대한 </a:t>
            </a:r>
            <a:r>
              <a:rPr lang="en-US" altLang="ko-KR" sz="2400" dirty="0">
                <a:latin typeface="+mj-ea"/>
                <a:ea typeface="+mj-ea"/>
              </a:rPr>
              <a:t>Scatter Plot</a:t>
            </a:r>
            <a:r>
              <a:rPr lang="ko-KR" altLang="en-US" sz="2400" dirty="0">
                <a:latin typeface="+mj-ea"/>
                <a:ea typeface="+mj-ea"/>
              </a:rPr>
              <a:t>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664DB-1CD7-488A-AD43-4CA6BE198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"/>
          <a:stretch/>
        </p:blipFill>
        <p:spPr>
          <a:xfrm>
            <a:off x="386888" y="1214094"/>
            <a:ext cx="5071283" cy="5135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796122-C90D-4345-BAF2-1A9FA8A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58" y="5469790"/>
            <a:ext cx="2651241" cy="8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교차검증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Submission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08700" y="1633076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교차 검증을 통한 정확도 계산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80EA92-2540-420C-98DC-37F604A0B2DB}"/>
              </a:ext>
            </a:extLst>
          </p:cNvPr>
          <p:cNvGrpSpPr/>
          <p:nvPr/>
        </p:nvGrpSpPr>
        <p:grpSpPr>
          <a:xfrm>
            <a:off x="2275941" y="3693330"/>
            <a:ext cx="3820058" cy="1567207"/>
            <a:chOff x="465939" y="4915783"/>
            <a:chExt cx="3820058" cy="15672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8265B9-A600-4973-8135-292F05E95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8"/>
            <a:stretch/>
          </p:blipFill>
          <p:spPr>
            <a:xfrm>
              <a:off x="465939" y="5181600"/>
              <a:ext cx="3820058" cy="13013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62CC9C-1FD5-4011-AA75-F4CD5A127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542"/>
            <a:stretch/>
          </p:blipFill>
          <p:spPr>
            <a:xfrm>
              <a:off x="465939" y="4915783"/>
              <a:ext cx="3820058" cy="2658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F7F278-5D5E-462F-B51D-8C521469F157}"/>
              </a:ext>
            </a:extLst>
          </p:cNvPr>
          <p:cNvGrpSpPr/>
          <p:nvPr/>
        </p:nvGrpSpPr>
        <p:grpSpPr>
          <a:xfrm>
            <a:off x="465938" y="1633076"/>
            <a:ext cx="5630062" cy="1795924"/>
            <a:chOff x="465938" y="2047695"/>
            <a:chExt cx="5630062" cy="17959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35FE2B-0357-4AD1-8F24-3CE9056EA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32"/>
            <a:stretch/>
          </p:blipFill>
          <p:spPr>
            <a:xfrm>
              <a:off x="465939" y="2729051"/>
              <a:ext cx="5630061" cy="111456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69BC39C-CBB7-49B5-904E-638B0C1C3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425"/>
            <a:stretch/>
          </p:blipFill>
          <p:spPr>
            <a:xfrm>
              <a:off x="465938" y="2047695"/>
              <a:ext cx="5630061" cy="6958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FAD3275-3B5D-4D14-99CB-424DF39E52FD}"/>
              </a:ext>
            </a:extLst>
          </p:cNvPr>
          <p:cNvSpPr txBox="1"/>
          <p:nvPr/>
        </p:nvSpPr>
        <p:spPr>
          <a:xfrm>
            <a:off x="6095999" y="3595405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제출용 데이터 파일 생성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5853B9-2CC0-4E26-9952-63BF64A76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1" y="5295595"/>
            <a:ext cx="8859839" cy="10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3D497-F00D-4993-8FDA-096EF62E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01494"/>
            <a:ext cx="5730072" cy="1478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A5B11-39A5-45C2-9F02-3F923EA4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14610"/>
            <a:ext cx="5749682" cy="194639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664082" y="3527310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편한 작업을 위해 </a:t>
            </a:r>
            <a:endParaRPr lang="en-US" altLang="ko-KR" sz="2400" dirty="0"/>
          </a:p>
          <a:p>
            <a:r>
              <a:rPr lang="ko-KR" altLang="en-US" sz="2400" dirty="0"/>
              <a:t>  객체형과 객체형이 아닌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변수들을 나눈다</a:t>
            </a:r>
          </a:p>
        </p:txBody>
      </p:sp>
    </p:spTree>
    <p:extLst>
      <p:ext uri="{BB962C8B-B14F-4D97-AF65-F5344CB8AC3E}">
        <p14:creationId xmlns:p14="http://schemas.microsoft.com/office/powerpoint/2010/main" val="18692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이상치 제거</a:t>
            </a:r>
            <a:r>
              <a:rPr lang="en-US" altLang="ko-KR" dirty="0"/>
              <a:t>(IQR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8140701" y="1356019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중앙값에서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너무 벗어난</a:t>
            </a:r>
            <a:r>
              <a:rPr lang="en-US" altLang="ko-KR" sz="2400" dirty="0"/>
              <a:t> </a:t>
            </a:r>
            <a:r>
              <a:rPr lang="ko-KR" altLang="en-US" sz="2400" dirty="0"/>
              <a:t>값들을</a:t>
            </a:r>
            <a:endParaRPr lang="en-US" altLang="ko-KR" sz="2400" dirty="0"/>
          </a:p>
          <a:p>
            <a:r>
              <a:rPr lang="ko-KR" altLang="en-US" sz="2400" dirty="0"/>
              <a:t>  제거한다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9824F-DE13-4189-AB54-F3C88548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14094"/>
            <a:ext cx="7658101" cy="4287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53E955-1C0B-447B-AB96-1B5A779D2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501981"/>
            <a:ext cx="509658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743701" y="1911024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처리를 하기위한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129E6-798D-43E0-9DA5-22372C11D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1248914"/>
            <a:ext cx="3753374" cy="752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DCB373-7CD8-4420-BFF8-B0F02C8C5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2756129"/>
            <a:ext cx="3762900" cy="552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7BEF03-8CF9-497C-9908-66923AF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24" y="1707823"/>
            <a:ext cx="2810267" cy="10288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A28A71-6945-4D0C-8C1B-C199E8D53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3189553"/>
            <a:ext cx="2876951" cy="16385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265BDC-9A1D-4C53-A503-5C59F5FF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4956532"/>
            <a:ext cx="261974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정도를</a:t>
            </a:r>
            <a:br>
              <a:rPr lang="en-US" altLang="ko-KR" sz="2400" dirty="0"/>
            </a:br>
            <a:r>
              <a:rPr lang="ko-KR" altLang="en-US" sz="2400" dirty="0"/>
              <a:t>  </a:t>
            </a:r>
            <a:r>
              <a:rPr lang="en-US" altLang="ko-KR" sz="2400" dirty="0"/>
              <a:t>Bar Graph</a:t>
            </a:r>
            <a:r>
              <a:rPr lang="ko-KR" altLang="en-US" sz="2400" dirty="0"/>
              <a:t>로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C9AD4-285D-4ACE-BC38-1CA68DEA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1" y="1361728"/>
            <a:ext cx="519185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왜도</a:t>
            </a:r>
            <a:r>
              <a:rPr lang="en-US" altLang="ko-KR" dirty="0"/>
              <a:t>,</a:t>
            </a:r>
            <a:r>
              <a:rPr lang="ko-KR" altLang="en-US" dirty="0"/>
              <a:t> 첨도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수치형 변수의 분포도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20B76-C060-4AA2-91B6-2398EEE5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3" y="1214094"/>
            <a:ext cx="5172797" cy="1162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FD41FF-A284-4A43-82D7-BBB27AA2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49" y="2133215"/>
            <a:ext cx="3403951" cy="42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52335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{CB91941E-107E-4D49-BD2D-009CAA5118B6}tf78438558_win32</Template>
  <TotalTime>941</TotalTime>
  <Words>544</Words>
  <Application>Microsoft Office PowerPoint</Application>
  <PresentationFormat>와이드스크린</PresentationFormat>
  <Paragraphs>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</vt:lpstr>
      <vt:lpstr>Arial</vt:lpstr>
      <vt:lpstr>Calibri</vt:lpstr>
      <vt:lpstr>Century Gothic</vt:lpstr>
      <vt:lpstr>Garamond</vt:lpstr>
      <vt:lpstr>SavonVTI</vt:lpstr>
      <vt:lpstr>매매가 예상</vt:lpstr>
      <vt:lpstr>흐름도</vt:lpstr>
      <vt:lpstr>데이터 전처리</vt:lpstr>
      <vt:lpstr>데이터 확인</vt:lpstr>
      <vt:lpstr>이상치 제거(IQR 방법)</vt:lpstr>
      <vt:lpstr>결측치 확인</vt:lpstr>
      <vt:lpstr>결측치 확인</vt:lpstr>
      <vt:lpstr>왜도, 첨도 확인</vt:lpstr>
      <vt:lpstr>데이터 분석</vt:lpstr>
      <vt:lpstr>수치형 데이터 분석</vt:lpstr>
      <vt:lpstr>수치형 데이터 분석</vt:lpstr>
      <vt:lpstr>수치형 데이터 분석</vt:lpstr>
      <vt:lpstr>수치형 데이터 분석</vt:lpstr>
      <vt:lpstr>범주형 데이터 탐색</vt:lpstr>
      <vt:lpstr>범주형 데이터 탐색</vt:lpstr>
      <vt:lpstr>분석 후 분리</vt:lpstr>
      <vt:lpstr>변수 생성</vt:lpstr>
      <vt:lpstr>Log 변환</vt:lpstr>
      <vt:lpstr>로그 변환</vt:lpstr>
      <vt:lpstr>결측치 처리</vt:lpstr>
      <vt:lpstr>결측치 처리</vt:lpstr>
      <vt:lpstr>무의미한 데이터 삭제</vt:lpstr>
      <vt:lpstr>범주형을 수치형 데이터로 변환</vt:lpstr>
      <vt:lpstr>범주형을 수치형 데이터로 변환</vt:lpstr>
      <vt:lpstr>범주형을 수치형 데이터로 변환</vt:lpstr>
      <vt:lpstr>범주형을 수치형 데이터로 변환</vt:lpstr>
      <vt:lpstr>변수 정리</vt:lpstr>
      <vt:lpstr>모델링</vt:lpstr>
      <vt:lpstr>XGBoost</vt:lpstr>
      <vt:lpstr>XGBoost</vt:lpstr>
      <vt:lpstr>XGBoost</vt:lpstr>
      <vt:lpstr>교차검증 및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User</dc:creator>
  <cp:lastModifiedBy>User</cp:lastModifiedBy>
  <cp:revision>90</cp:revision>
  <dcterms:created xsi:type="dcterms:W3CDTF">2022-09-27T02:22:27Z</dcterms:created>
  <dcterms:modified xsi:type="dcterms:W3CDTF">2022-09-29T07:39:26Z</dcterms:modified>
</cp:coreProperties>
</file>