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5" r:id="rId10"/>
    <p:sldId id="286" r:id="rId11"/>
    <p:sldId id="288" r:id="rId12"/>
    <p:sldId id="283" r:id="rId13"/>
    <p:sldId id="287" r:id="rId14"/>
    <p:sldId id="289" r:id="rId15"/>
    <p:sldId id="284" r:id="rId16"/>
    <p:sldId id="290" r:id="rId17"/>
    <p:sldId id="291" r:id="rId18"/>
    <p:sldId id="292" r:id="rId19"/>
    <p:sldId id="281" r:id="rId20"/>
    <p:sldId id="298" r:id="rId21"/>
    <p:sldId id="294" r:id="rId22"/>
    <p:sldId id="295" r:id="rId23"/>
    <p:sldId id="293" r:id="rId24"/>
    <p:sldId id="296" r:id="rId25"/>
    <p:sldId id="297" r:id="rId26"/>
    <p:sldId id="300" r:id="rId27"/>
    <p:sldId id="299" r:id="rId28"/>
    <p:sldId id="302" r:id="rId29"/>
    <p:sldId id="279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/>
    <p:restoredTop sz="99752"/>
  </p:normalViewPr>
  <p:slideViewPr>
    <p:cSldViewPr snapToGrid="0">
      <p:cViewPr varScale="1">
        <p:scale>
          <a:sx n="65" d="100"/>
          <a:sy n="65" d="100"/>
        </p:scale>
        <p:origin x="58" y="254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A81C-2CF1-4CF4-8BE6-7AC8B2EAF84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11AD-BBD4-4C78-93FE-955D0B73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2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611AD-BBD4-4C78-93FE-955D0B7308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611AD-BBD4-4C78-93FE-955D0B7308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1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159364" y="2964465"/>
            <a:ext cx="5128702" cy="94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800" b="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TTF)-SemiBold"/>
                <a:ea typeface="아리따-돋움4.0(TTF)-SemiBold"/>
              </a:rPr>
              <a:t>데이터 분석 및 시각화 프로젝트</a:t>
            </a:r>
          </a:p>
          <a:p>
            <a:pPr algn="ctr">
              <a:defRPr lang="ko-KR" altLang="en-US"/>
            </a:pPr>
            <a:r>
              <a:rPr lang="ko-KR" altLang="en-US" sz="2800" b="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TTF)-SemiBold"/>
                <a:ea typeface="아리따-돋움4.0(TTF)-SemiBold"/>
              </a:rPr>
              <a:t>- </a:t>
            </a:r>
            <a:r>
              <a:rPr lang="en-US" altLang="ko-KR" sz="2800" b="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TTF)-SemiBold"/>
                <a:ea typeface="아리따-돋움4.0(TTF)-SemiBold"/>
              </a:rPr>
              <a:t>Titanic</a:t>
            </a:r>
            <a:r>
              <a:rPr lang="ko-KR" altLang="en-US" sz="2800" b="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TTF)-SemiBold"/>
                <a:ea typeface="아리따-돋움4.0(TTF)-SemiBold"/>
              </a:rPr>
              <a:t> 생존자 예측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622410" y="5857725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000" b="0" spc="600" dirty="0">
                <a:solidFill>
                  <a:schemeClr val="bg2">
                    <a:lumMod val="50000"/>
                  </a:schemeClr>
                </a:solidFill>
                <a:latin typeface="아리따-돋움4.0(TTF)-Medium"/>
                <a:ea typeface="아리따-돋움4.0(TTF)-Medium"/>
              </a:rPr>
              <a:t>양명지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121" y="2180296"/>
            <a:ext cx="863600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85826">
              <a:buClrTx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완료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Age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는 상관관계가 높기 때문에 </a:t>
            </a:r>
            <a:r>
              <a:rPr lang="ko-KR" altLang="en-US" sz="1600" spc="3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결측치를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처리하여 완성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Embarked </a:t>
            </a:r>
            <a:r>
              <a:rPr lang="ko-KR" altLang="en-US" sz="1600" spc="3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결측치를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처리하여 완성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lvl="0" defTabSz="885826">
              <a:buClrTx/>
              <a:defRPr lang="ko-KR"/>
            </a:pP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lvl="0" defTabSz="885826"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수정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Ticket, Cabin, </a:t>
            </a:r>
            <a:r>
              <a:rPr lang="en-US" altLang="ko-KR" sz="1600" spc="3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Pld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, Name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제외 될 수 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lvl="0" defTabSz="885826"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생성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en-US" altLang="ko-KR" sz="1600" spc="3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SibSp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, Parch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총 가족수로 변환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Name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칼럼에서 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Title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새 칼럼으로 추출 가능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Age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범위를 새롭게 칼럼으로 만들 수 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요금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(Fare)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범주형으로 만들 수 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lvl="0" defTabSz="885826"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분류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여성이 생존했을 가능성이 높다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어린이가 생존했을 가능성이 높다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85750" lvl="0" indent="-285750" defTabSz="885826"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상류층 승객이 생존했을 가능성이 높다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8307756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 분석을 기반으로 가정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-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상관 관계 찾기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293585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767877"/>
            <a:ext cx="990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여성의 생존율이 남성보다 높다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피봇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D6CA9-4280-B096-B394-18F5F2C9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1" y="2346881"/>
            <a:ext cx="8710246" cy="18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117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767877"/>
            <a:ext cx="990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객실 등급이 좋을 수록 생존율이 높다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피봇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53508F-0CBB-5713-2AC5-7A1C51A5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1" y="2191477"/>
            <a:ext cx="8342240" cy="23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941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767877"/>
            <a:ext cx="990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C 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승선항의 생존율이 가장 높다</a:t>
            </a:r>
            <a:endParaRPr lang="ko-KR" altLang="en-US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피봇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891BD-EBCB-8E27-1A3A-202F60E8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8" y="2090123"/>
            <a:ext cx="8565664" cy="22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63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5595127"/>
            <a:ext cx="990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동행이 적은 경우 생존율이 높다</a:t>
            </a:r>
            <a:endParaRPr lang="ko-KR" altLang="en-US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피봇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BB7AC2-BA78-6725-3521-4C330A27E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48" y="2105208"/>
            <a:ext cx="7020409" cy="2647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0F4C3-9C5A-765D-90A2-83E7AE08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754" y="2843675"/>
            <a:ext cx="6518031" cy="24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84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43339" y="2003590"/>
            <a:ext cx="3175697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관찰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4</a:t>
            </a: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세 이하 유아의 생존율이 높다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15~25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세 많은 수가 살아남지 못했다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결정 사항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모델 훈련에서 나이 고려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Null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값을 처리하여 나이를 완성</a:t>
            </a:r>
            <a:endParaRPr lang="ko-KR" altLang="en-US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데이터를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시각화하여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3E1CD-BBB2-B331-52AE-2CE1BC2C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7" y="2111582"/>
            <a:ext cx="5987749" cy="38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500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0167" y="1375328"/>
            <a:ext cx="4176834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관찰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Pclass</a:t>
            </a:r>
            <a:r>
              <a:rPr lang="en-US" altLang="ko-KR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=3 </a:t>
            </a: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대부분의 승객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이 살아 남지 못했다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Pc=3,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2, 1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유아 승객의 생존 비율이 높았다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Pc=1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승객의 대부분이 생존했다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3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Pclass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는 승객 연령 분포가 다양하다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결정 사항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모델 학습을 위해 </a:t>
            </a:r>
            <a:r>
              <a:rPr lang="en-US" altLang="ko-KR" sz="1600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Pclass</a:t>
            </a:r>
            <a:r>
              <a:rPr lang="en-US" altLang="ko-KR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고려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9593D-E28A-5952-D41A-D1F10402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8" y="1451449"/>
            <a:ext cx="4073702" cy="40444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81D673A-A314-DEA3-1B72-7F41A943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6" y="2228607"/>
            <a:ext cx="4742561" cy="40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768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53553" y="1157372"/>
            <a:ext cx="3580846" cy="410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관찰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여성 승객이 남성 승객보다 생존율이 높다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C 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승선항은 남성이 더 생존했다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결정 사항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모델 학습에서 성별 </a:t>
            </a:r>
            <a:r>
              <a:rPr lang="ko-KR" altLang="en-US" sz="1600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피쳐를</a:t>
            </a: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추가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모델 학습에서 승선항도 완성 시켜서 추가</a:t>
            </a:r>
            <a:endParaRPr lang="ko-KR" altLang="en-US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8926F6-94B9-25BD-1420-A58FEA51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87" y="1949642"/>
            <a:ext cx="3149950" cy="46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5B7514-0872-D594-071B-C863859F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95" y="1259555"/>
            <a:ext cx="3979654" cy="5879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5032F3-61ED-7A37-B5F0-C86E3559B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941" y="3626447"/>
            <a:ext cx="1822305" cy="11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39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8890" y="1293962"/>
            <a:ext cx="3580846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관찰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요금을 더 많이 낸 승객의 생존율이 높다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승선 항구도 생존율과 상관관계가 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lvl="0" defTabSz="885826">
              <a:lnSpc>
                <a:spcPct val="150000"/>
              </a:lnSpc>
              <a:buClrTx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결정 사항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요금 범위도 만들어서 </a:t>
            </a:r>
            <a:r>
              <a:rPr lang="ko-KR" altLang="en-US" sz="1600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피쳐로</a:t>
            </a:r>
            <a:r>
              <a:rPr lang="ko-KR" altLang="en-US" sz="1600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활용</a:t>
            </a:r>
            <a:endParaRPr lang="en-US" altLang="ko-KR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승선 항구도 </a:t>
            </a:r>
            <a:r>
              <a:rPr lang="ko-KR" altLang="en-US" sz="1600" spc="3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피쳐로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활용</a:t>
            </a:r>
            <a:endParaRPr lang="ko-KR" altLang="en-US" sz="1600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03088B-447E-4BDE-282D-027D61D1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3" y="2284989"/>
            <a:ext cx="4358384" cy="398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B1B744-7C7E-12BB-5A16-A883FE7A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49" y="1337393"/>
            <a:ext cx="4047852" cy="4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497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628810"/>
            <a:ext cx="990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Ticket, Cabin </a:t>
            </a:r>
            <a:r>
              <a:rPr lang="ko-KR" altLang="en-US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피쳐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삭제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과대 적합 해결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CF759-4AB9-C287-D03A-2540EF94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33" y="2754017"/>
            <a:ext cx="7745934" cy="9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840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5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87187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i="0" u="none" kern="1200" spc="-150" dirty="0">
                <a:solidFill>
                  <a:prstClr val="black">
                    <a:lumMod val="65000"/>
                    <a:lumOff val="35000"/>
                  </a:prstClr>
                </a:solidFill>
                <a:uLnTx/>
                <a:uFillTx/>
                <a:latin typeface="아리따-돋움4.0(TTF)-SemiBold"/>
                <a:ea typeface="아리따-돋움4.0(TTF)-SemiBold"/>
                <a:cs typeface="+mn-cs"/>
              </a:rPr>
              <a:t>기획 의도</a:t>
            </a:r>
          </a:p>
        </p:txBody>
      </p:sp>
      <p:sp>
        <p:nvSpPr>
          <p:cNvPr id="45" name="직사각형 23"/>
          <p:cNvSpPr/>
          <p:nvPr/>
        </p:nvSpPr>
        <p:spPr>
          <a:xfrm>
            <a:off x="0" y="4060937"/>
            <a:ext cx="10058400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4463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이름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,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나이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,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성별 등 다양한 변수를 통해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0" lvl="0" indent="0" algn="ctr" defTabSz="84463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어떤 종류의 사람이 더 높은 생존율을 가졌는가에 대해 분석하고</a:t>
            </a:r>
            <a:endParaRPr lang="en-US" altLang="ko-KR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0" lvl="0" indent="0" algn="ctr" defTabSz="84463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예측하는 모델을 구축하는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7C254-FA1A-8A7B-EB40-4BDE22DD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3" y="1208405"/>
            <a:ext cx="9050013" cy="2448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06290" y="2062200"/>
            <a:ext cx="3146981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Name </a:t>
            </a:r>
            <a:r>
              <a:rPr lang="ko-KR" altLang="en-US" sz="1600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피쳐에서</a:t>
            </a:r>
            <a:r>
              <a:rPr lang="ko-KR" altLang="en-US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Title </a:t>
            </a:r>
            <a:r>
              <a:rPr lang="ko-KR" altLang="en-US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추출</a:t>
            </a:r>
            <a:endParaRPr lang="en-US" altLang="ko-KR" sz="1600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일반적인 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Title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로 수정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범주형 문자열 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Title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을 순서형 숫자로 변환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Name, </a:t>
            </a:r>
            <a:r>
              <a:rPr lang="en-US" altLang="ko-KR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Pid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ko-KR" altLang="en-US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삭제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0" y="1303355"/>
            <a:ext cx="755747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기존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피쳐에서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추출하여 새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작성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5832C-C992-FE2D-7811-78AC56DB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0" y="2250287"/>
            <a:ext cx="5417443" cy="735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7773FB-5375-FB5F-2E26-B86425D2B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0" y="5088808"/>
            <a:ext cx="5417443" cy="7516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192B0D-43FB-CAFF-82D0-311BEAC41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03" y="3274694"/>
            <a:ext cx="5412660" cy="15250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CE40D8E-3EE0-B9AC-297A-AA2756B25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20" y="6104830"/>
            <a:ext cx="5417443" cy="4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64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06290" y="2426715"/>
            <a:ext cx="3146981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SibSp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와 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Parch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를 결합하여 </a:t>
            </a:r>
            <a:r>
              <a:rPr lang="en-US" altLang="ko-KR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FamilySize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ko-KR" altLang="en-US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피쳐를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생성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IsAlone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ko-KR" altLang="en-US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생성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이를 통해 기존 </a:t>
            </a:r>
            <a:r>
              <a:rPr lang="ko-KR" altLang="en-US" sz="1600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삭제 가능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0" y="1303355"/>
            <a:ext cx="755747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기존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피쳐에서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추출하여 새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작성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19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045DB0-8CCC-F740-94B6-BF06FE65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0" y="2536245"/>
            <a:ext cx="5412660" cy="6092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C23B9BE-C584-2EA0-30E3-B8B04898F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7" y="3542871"/>
            <a:ext cx="5412661" cy="8657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D51412-873A-29D0-89A5-68B5C9F60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08" y="4805947"/>
            <a:ext cx="5388406" cy="7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86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263784"/>
            <a:ext cx="99060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문자열을 포함하는 </a:t>
            </a:r>
            <a:r>
              <a:rPr lang="ko-KR" altLang="en-US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피쳐를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숫자로 변환</a:t>
            </a:r>
            <a:endParaRPr lang="en-US" altLang="ko-KR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male=0, female=1 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변환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범주형 문자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변환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322FA7-4738-6D62-BDA0-046D3F76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6" y="2594216"/>
            <a:ext cx="8338567" cy="7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1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08986" y="1943832"/>
            <a:ext cx="2239108" cy="388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85826">
              <a:lnSpc>
                <a:spcPct val="200000"/>
              </a:lnSpc>
              <a:buClrTx/>
              <a:defRPr lang="ko-KR"/>
            </a:pPr>
            <a:r>
              <a:rPr lang="en-US" altLang="ko-KR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Train_df</a:t>
            </a:r>
            <a:endParaRPr lang="en-US" altLang="ko-KR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Age</a:t>
            </a: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Embar</a:t>
            </a: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ked</a:t>
            </a: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lvl="0" defTabSz="885826">
              <a:lnSpc>
                <a:spcPct val="200000"/>
              </a:lnSpc>
              <a:buClrTx/>
              <a:defRPr lang="ko-KR"/>
            </a:pPr>
            <a:r>
              <a:rPr lang="en-US" altLang="ko-KR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Test_df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Age</a:t>
            </a: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Fare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결측치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확인 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73CAB7-DBC0-F3FF-5ABC-6B853CC3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8" y="2061063"/>
            <a:ext cx="6480892" cy="40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148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결측치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처리 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499E3-0719-F72E-C07C-9C39330F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1" y="2020527"/>
            <a:ext cx="787827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532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결측치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처리 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0549B-564E-52B4-3D47-10E149AC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2" y="2072786"/>
            <a:ext cx="8861415" cy="2534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8F1958-69BB-A15C-78FC-1B757A9A0319}"/>
              </a:ext>
            </a:extLst>
          </p:cNvPr>
          <p:cNvSpPr/>
          <p:nvPr/>
        </p:nvSpPr>
        <p:spPr>
          <a:xfrm>
            <a:off x="-1" y="4882106"/>
            <a:ext cx="99060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Age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를 범위 밴드형으로 만들고 생존 상관 관계 확인</a:t>
            </a:r>
            <a:endParaRPr lang="en-US" altLang="ko-KR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Age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를 서수로 대체 후 </a:t>
            </a:r>
            <a:r>
              <a:rPr lang="en-US" altLang="ko-KR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AgeBand</a:t>
            </a: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삭제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7031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결측치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처리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8F1958-69BB-A15C-78FC-1B757A9A0319}"/>
              </a:ext>
            </a:extLst>
          </p:cNvPr>
          <p:cNvSpPr/>
          <p:nvPr/>
        </p:nvSpPr>
        <p:spPr>
          <a:xfrm>
            <a:off x="-3" y="4729706"/>
            <a:ext cx="990600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요금의 </a:t>
            </a:r>
            <a:r>
              <a:rPr lang="ko-KR" altLang="en-US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결측치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처리는 표준편차 중앙값으로 삽입</a:t>
            </a:r>
            <a:endParaRPr lang="en-US" altLang="ko-KR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FareBand</a:t>
            </a: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ko-KR" altLang="en-US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피쳐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생성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FareBand</a:t>
            </a: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기준으로 요금 </a:t>
            </a:r>
            <a:r>
              <a:rPr lang="ko-KR" altLang="en-US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피쳐를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</a:t>
            </a:r>
            <a:r>
              <a:rPr lang="ko-KR" altLang="en-US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서수값으로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대체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BEBA4-5682-9C87-8D68-DBB1BB28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95" y="1995825"/>
            <a:ext cx="7343464" cy="413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8BFE3E-12B8-9C93-4D14-A01D61B2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94" y="2663938"/>
            <a:ext cx="7343464" cy="18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011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전처리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–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범주형 </a:t>
            </a:r>
            <a:r>
              <a:rPr lang="ko-KR" altLang="en-US" sz="2000" spc="300" dirty="0" err="1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피쳐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 완성</a:t>
            </a:r>
            <a:r>
              <a:rPr lang="en-US" altLang="ko-KR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, </a:t>
            </a: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변환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8F1958-69BB-A15C-78FC-1B757A9A0319}"/>
              </a:ext>
            </a:extLst>
          </p:cNvPr>
          <p:cNvSpPr/>
          <p:nvPr/>
        </p:nvSpPr>
        <p:spPr>
          <a:xfrm>
            <a:off x="-3" y="4729706"/>
            <a:ext cx="99060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승선항의 </a:t>
            </a:r>
            <a:r>
              <a:rPr lang="ko-KR" altLang="en-US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결측치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처리는 가장 흔한 값</a:t>
            </a:r>
            <a:r>
              <a:rPr lang="en-US" altLang="ko-KR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(S)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으로 삽입</a:t>
            </a:r>
            <a:endParaRPr lang="en-US" altLang="ko-KR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카테고리형 </a:t>
            </a:r>
            <a:r>
              <a:rPr lang="ko-KR" altLang="en-US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피쳐</a:t>
            </a:r>
            <a:r>
              <a:rPr lang="ko-KR" altLang="en-US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를</a:t>
            </a:r>
            <a:r>
              <a:rPr lang="ko-KR" altLang="en-US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 숫자형으로 변환</a:t>
            </a:r>
            <a:endParaRPr lang="en-US" altLang="ko-KR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C606F-941C-D9F1-F7A4-8CAA1360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03" y="2265906"/>
            <a:ext cx="7087589" cy="10193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59FD66-F5AC-051A-F331-CC2F92C1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203" y="3639808"/>
            <a:ext cx="7087589" cy="5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28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모델링</a:t>
            </a:r>
            <a:endParaRPr lang="en-US" altLang="ko-KR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8F1958-69BB-A15C-78FC-1B757A9A0319}"/>
              </a:ext>
            </a:extLst>
          </p:cNvPr>
          <p:cNvSpPr/>
          <p:nvPr/>
        </p:nvSpPr>
        <p:spPr>
          <a:xfrm>
            <a:off x="4749988" y="2100495"/>
            <a:ext cx="4229890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ko-KR" altLang="en-US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모델에 대한 평가 순위를 매겨서 도출</a:t>
            </a:r>
            <a:endParaRPr lang="en-US" altLang="ko-KR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결정 트리는 교육 세트에 </a:t>
            </a:r>
            <a:r>
              <a:rPr lang="ko-KR" altLang="en-US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과적합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하는 단점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200000"/>
              </a:lnSpc>
              <a:buClrTx/>
              <a:buFont typeface="Arial"/>
              <a:buChar char="•"/>
              <a:defRPr lang="ko-KR"/>
            </a:pPr>
            <a:r>
              <a:rPr lang="ko-KR" altLang="en-US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랜덤 포레스트 모델 사용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F894B-5609-C573-29F7-81CF1A56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58" y="2100495"/>
            <a:ext cx="3266833" cy="41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0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622410" y="5857725"/>
            <a:ext cx="397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600">
                <a:solidFill>
                  <a:srgbClr val="E7E6E6">
                    <a:lumMod val="50000"/>
                  </a:srgbClr>
                </a:solidFill>
                <a:latin typeface="아리따-돋움4.0(TTF)-Medium" panose="02020603020101020101" pitchFamily="18" charset="-127"/>
                <a:ea typeface="아리따-돋움4.0(TTF)-Medium" panose="02020603020101020101" pitchFamily="18" charset="-127"/>
              </a:rPr>
              <a:t>양명지</a:t>
            </a:r>
            <a:endParaRPr kumimoji="0" lang="en-US" altLang="ko-KR" sz="1200" b="0" i="0" u="none" strike="noStrike" kern="1200" cap="none" spc="6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아리따-돋움4.0(TTF)-Medium" panose="02020603020101020101" pitchFamily="18" charset="-127"/>
              <a:ea typeface="아리따-돋움4.0(TTF)-Medium" panose="0202060302010102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B9B5A6-8933-CF63-DB0D-6766417DBBB5}"/>
              </a:ext>
            </a:extLst>
          </p:cNvPr>
          <p:cNvSpPr/>
          <p:nvPr/>
        </p:nvSpPr>
        <p:spPr>
          <a:xfrm>
            <a:off x="3306084" y="3274399"/>
            <a:ext cx="386522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아리따-돋움4.0(TTF)-SemiBold" panose="02020603020101020101" pitchFamily="18" charset="-127"/>
              <a:ea typeface="아리따-돋움4.0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6693" y="4545138"/>
            <a:ext cx="7437748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Pandas 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: 데이터 분석 라이브러리</a:t>
            </a: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Matplotlib, Seaborn : 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시각화 라이브러리 </a:t>
            </a:r>
          </a:p>
          <a:p>
            <a:pPr marL="257040" lvl="0" indent="-257040" algn="ctr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pc="600" dirty="0" err="1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N</a:t>
            </a:r>
            <a:r>
              <a:rPr lang="en-US" altLang="ko-KR" b="0" i="0" u="none" kern="1200" spc="6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umpy</a:t>
            </a:r>
            <a:r>
              <a:rPr lang="en-US" altLang="ko-KR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: </a:t>
            </a:r>
            <a:r>
              <a:rPr lang="ko-KR" altLang="en-US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수치 해석 라이브러리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9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 분석 환경 준비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- 데이터 분석용 라이브러리 로드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01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5178" y="2629492"/>
            <a:ext cx="8735643" cy="140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9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121" y="4517861"/>
            <a:ext cx="8678485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train_df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: 모델 학습에 사용되는 데이터</a:t>
            </a: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test_df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: 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이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알고리즘의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정확도를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테스트하기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위한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데이터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combine : </a:t>
            </a:r>
            <a:r>
              <a:rPr lang="ko-KR" altLang="en-US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데이터 조작을 빠르게</a:t>
            </a:r>
            <a:r>
              <a:rPr lang="en-US" altLang="ko-KR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(</a:t>
            </a:r>
            <a:r>
              <a:rPr lang="ko-KR" altLang="en-US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동시에</a:t>
            </a:r>
            <a:r>
              <a:rPr lang="en-US" altLang="ko-KR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) </a:t>
            </a:r>
            <a:r>
              <a:rPr lang="ko-KR" altLang="en-US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하기 위한 결합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4598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데이터셋 불러오기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</a:t>
            </a:r>
            <a:r>
              <a:rPr lang="ko-KR" altLang="en-US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2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120" y="2257262"/>
            <a:ext cx="8678486" cy="11717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1D6810-16E4-AE2E-696A-0A4D96B67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2" y="3786117"/>
            <a:ext cx="8678484" cy="466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2510" y="3208143"/>
            <a:ext cx="6181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Survived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생존 여부 0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=No, 1=Yes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Pclass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티켓 클래스 1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=1st, 2=2nd, 3=3rd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Sex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성별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Age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나이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SibSp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함께 탑승한 형제, 자매 또는 배우자 수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Parch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함께 탑승한 부모 또는 자녀의 수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Ticket 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티켓 번호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Fare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지불 금액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Cabin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객실 번호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Embarked </a:t>
            </a:r>
            <a:r>
              <a:rPr lang="ko-KR" altLang="en-US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승선항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C, Q, S</a:t>
            </a:r>
          </a:p>
          <a:p>
            <a:pPr marL="257040" lvl="0" indent="-257040" defTabSz="885826">
              <a:buClrTx/>
              <a:buFont typeface="Arial"/>
              <a:buChar char="•"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4598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spc="30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데이터셋의 특성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</a:t>
            </a:r>
            <a:r>
              <a:rPr lang="ko-KR" altLang="en-US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A5873-2ECA-9A41-054F-240323E1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0" y="1955475"/>
            <a:ext cx="8145012" cy="99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4598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데이터셋의 자료형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</a:t>
            </a:r>
            <a:r>
              <a:rPr lang="ko-KR" altLang="en-US" sz="150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4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0561" y="1913897"/>
            <a:ext cx="3052604" cy="333567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6578" y="1912347"/>
            <a:ext cx="2849294" cy="33339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750D1A-9412-47A2-9C35-0A27E41A70E0}"/>
              </a:ext>
            </a:extLst>
          </p:cNvPr>
          <p:cNvSpPr txBox="1"/>
          <p:nvPr/>
        </p:nvSpPr>
        <p:spPr>
          <a:xfrm>
            <a:off x="924742" y="5700627"/>
            <a:ext cx="4020652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 err="1">
                <a:solidFill>
                  <a:schemeClr val="bg2">
                    <a:lumMod val="50000"/>
                  </a:schemeClr>
                </a:solidFill>
              </a:rPr>
              <a:t>결측치</a:t>
            </a: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</a:rPr>
              <a:t> 파악</a:t>
            </a:r>
            <a:r>
              <a:rPr lang="en-US" altLang="ko-KR" spc="3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</a:rPr>
              <a:t>제거</a:t>
            </a:r>
            <a:endParaRPr lang="en-US" altLang="ko-KR" spc="3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300" dirty="0">
                <a:solidFill>
                  <a:schemeClr val="bg2">
                    <a:lumMod val="50000"/>
                  </a:schemeClr>
                </a:solidFill>
              </a:rPr>
              <a:t>Object </a:t>
            </a:r>
            <a:r>
              <a:rPr lang="ko-KR" altLang="en-US" spc="300" dirty="0">
                <a:solidFill>
                  <a:schemeClr val="bg2">
                    <a:lumMod val="50000"/>
                  </a:schemeClr>
                </a:solidFill>
              </a:rPr>
              <a:t>타입 수치형으로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4598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spc="300" dirty="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자료형에 따라 데이터 분류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05</a:t>
            </a:r>
            <a:endParaRPr lang="ko-KR" altLang="en-US" sz="1500" dirty="0">
              <a:solidFill>
                <a:prstClr val="white">
                  <a:lumMod val="65000"/>
                </a:prstClr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29" name="직사각형 23"/>
          <p:cNvSpPr/>
          <p:nvPr/>
        </p:nvSpPr>
        <p:spPr>
          <a:xfrm>
            <a:off x="751256" y="2122660"/>
            <a:ext cx="63282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58145">
              <a:buClrTx/>
              <a:buFont typeface="Arial"/>
              <a:buNone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범주형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None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명목형 : 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Survived, Sex, Embarked</a:t>
            </a: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순서형 :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Pclass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None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숫자형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None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이산형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:</a:t>
            </a: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 </a:t>
            </a:r>
            <a:r>
              <a:rPr lang="en-US" altLang="ko-KR" b="0" i="0" u="none" kern="1200" spc="300" dirty="0" err="1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SipSp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, Parch</a:t>
            </a: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연속형</a:t>
            </a: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: Age, Fare</a:t>
            </a: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None/>
              <a:defRPr lang="ko-KR"/>
            </a:pPr>
            <a:r>
              <a:rPr lang="ko-KR" altLang="en-US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혼합 데이터 유형</a:t>
            </a:r>
            <a:endParaRPr lang="en-US" altLang="ko-KR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None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Ticket</a:t>
            </a: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r>
              <a:rPr lang="en-US" altLang="ko-KR" b="0" i="0" u="none" kern="1200" spc="3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Cabin</a:t>
            </a:r>
          </a:p>
          <a:p>
            <a:pPr marL="257040" lvl="0" indent="-257040" defTabSz="858145">
              <a:buClrTx/>
              <a:buFont typeface="Arial"/>
              <a:buNone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  <a:p>
            <a:pPr marL="257040" lvl="0" indent="-257040" defTabSz="858145">
              <a:buClrTx/>
              <a:buFont typeface="Arial"/>
              <a:buChar char="•"/>
              <a:defRPr lang="ko-KR"/>
            </a:pPr>
            <a:endParaRPr lang="ko-KR" altLang="en-US" b="0" i="0" u="none" kern="1200" spc="3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4148" y="5154002"/>
            <a:ext cx="990599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전체 승객 중 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38%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만 생존했다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ko-KR" altLang="en-US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배에 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탑승한 주요 연령대는 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20~38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세이며 최고령은 </a:t>
            </a:r>
            <a:r>
              <a:rPr lang="en-US" altLang="ko-KR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80</a:t>
            </a:r>
            <a:r>
              <a:rPr lang="ko-KR" altLang="en-US" sz="1600" spc="6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세이다</a:t>
            </a:r>
            <a:endParaRPr lang="en-US" altLang="ko-KR" sz="1600" spc="6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257040" lvl="0" indent="-257040" defTabSz="885826">
              <a:lnSpc>
                <a:spcPct val="150000"/>
              </a:lnSpc>
              <a:buClrTx/>
              <a:buFont typeface="Arial"/>
              <a:buChar char="•"/>
              <a:defRPr lang="ko-KR"/>
            </a:pPr>
            <a:r>
              <a:rPr lang="en-US" altLang="ko-KR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70% </a:t>
            </a:r>
            <a:r>
              <a:rPr lang="ko-KR" altLang="en-US" sz="1600" b="0" i="0" u="none" kern="1200" spc="600" dirty="0">
                <a:solidFill>
                  <a:srgbClr val="E7E6E6">
                    <a:lumMod val="50000"/>
                  </a:srgbClr>
                </a:solidFill>
                <a:uLnTx/>
                <a:uFillTx/>
                <a:latin typeface="아리따-돋움4.0(TTF)-Medium"/>
                <a:ea typeface="아리따-돋움4.0(TTF)-Medium"/>
                <a:cs typeface="+mn-cs"/>
              </a:rPr>
              <a:t>이상의 승객들이 혼자 탑승했다</a:t>
            </a:r>
            <a:endParaRPr lang="en-US" altLang="ko-KR" sz="1600" b="0" i="0" u="none" kern="1200" spc="600" dirty="0">
              <a:solidFill>
                <a:srgbClr val="E7E6E6">
                  <a:lumMod val="50000"/>
                </a:srgbClr>
              </a:solidFill>
              <a:uLnTx/>
              <a:uFillTx/>
              <a:latin typeface="아리따-돋움4.0(TTF)-Medium"/>
              <a:ea typeface="아리따-돋움4.0(TTF)-Medium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 분석</a:t>
            </a:r>
            <a:endParaRPr lang="ko-KR" altLang="en-US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D548D4-9539-494F-F411-20391346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80" y="1924204"/>
            <a:ext cx="6495931" cy="31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01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48" y="228432"/>
            <a:ext cx="3979654" cy="36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ko-KR" altLang="en-US" sz="1900" b="0" spc="-150">
                <a:solidFill>
                  <a:prstClr val="black">
                    <a:lumMod val="65000"/>
                    <a:lumOff val="35000"/>
                  </a:prstClr>
                </a:solidFill>
                <a:latin typeface="아리따-돋움4.0(TTF)-SemiBold"/>
                <a:ea typeface="아리따-돋움4.0(TTF)-SemiBold"/>
              </a:rPr>
              <a:t>내 용</a:t>
            </a:r>
            <a:endParaRPr lang="en-US" altLang="ko-KR" sz="1900" b="0" i="0" u="none" kern="1200" spc="-150">
              <a:solidFill>
                <a:prstClr val="black">
                  <a:lumMod val="65000"/>
                  <a:lumOff val="35000"/>
                </a:prstClr>
              </a:solidFill>
              <a:uLnTx/>
              <a:uFillTx/>
              <a:latin typeface="아리따-돋움4.0(TTF)-SemiBold"/>
              <a:ea typeface="아리따-돋움4.0(TTF)-SemiBold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121" y="4830171"/>
            <a:ext cx="9310986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885826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같은 이름을 가진 사람이 없었다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342900" lvl="0" indent="-342900" defTabSz="885826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전체 승객의 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65%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가 남성이다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342900" lvl="0" indent="-342900" defTabSz="885826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여러 명의 승객이 객실을 공유했다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  <a:p>
            <a:pPr marL="342900" lvl="0" indent="-342900" defTabSz="885826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lang="ko-KR"/>
            </a:pP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세가지 항구에서 승객이 탑승했으며 대부분의 승객이 </a:t>
            </a:r>
            <a:r>
              <a:rPr lang="en-US" altLang="ko-KR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S</a:t>
            </a:r>
            <a:r>
              <a:rPr lang="ko-KR" altLang="en-US" sz="1600" spc="300" dirty="0">
                <a:solidFill>
                  <a:srgbClr val="E7E6E6">
                    <a:lumMod val="50000"/>
                  </a:srgbClr>
                </a:solidFill>
                <a:latin typeface="아리따-돋움4.0(TTF)-Medium"/>
                <a:ea typeface="아리따-돋움4.0(TTF)-Medium"/>
              </a:rPr>
              <a:t>항에서 승선했다</a:t>
            </a:r>
            <a:endParaRPr lang="en-US" altLang="ko-KR" sz="1600" spc="300" dirty="0">
              <a:solidFill>
                <a:srgbClr val="E7E6E6">
                  <a:lumMod val="50000"/>
                </a:srgbClr>
              </a:solidFill>
              <a:latin typeface="아리따-돋움4.0(TTF)-Medium"/>
              <a:ea typeface="아리따-돋움4.0(TTF)-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21" y="1303355"/>
            <a:ext cx="521963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spc="300">
                <a:solidFill>
                  <a:schemeClr val="bg2">
                    <a:lumMod val="50000"/>
                  </a:schemeClr>
                </a:solidFill>
                <a:latin typeface="아리따-돋움4.0(TTF)-SemiBold"/>
                <a:ea typeface="아리따-돋움4.0(TTF)-SemiBold"/>
              </a:rPr>
              <a:t>데이터 분석</a:t>
            </a:r>
            <a:endParaRPr lang="ko-KR" altLang="en-US" sz="2000" spc="300" dirty="0">
              <a:solidFill>
                <a:schemeClr val="bg2">
                  <a:lumMod val="50000"/>
                </a:schemeClr>
              </a:solidFill>
              <a:latin typeface="아리따-돋움4.0(TTF)-SemiBold"/>
              <a:ea typeface="아리따-돋움4.0(TTF)-Semi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991" y="8342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>
                <a:solidFill>
                  <a:prstClr val="white">
                    <a:lumMod val="65000"/>
                  </a:prstClr>
                </a:solidFill>
                <a:latin typeface="아리따-돋움4.0(TTF)-Medium"/>
                <a:ea typeface="아리따-돋움4.0(TTF)-Medium"/>
              </a:rPr>
              <a:t>07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6D8B7-7069-9D64-8CF8-DC8C41C1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1" y="2061297"/>
            <a:ext cx="818311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62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730</Words>
  <Application>Microsoft Office PowerPoint</Application>
  <PresentationFormat>A4 용지(210x297mm)</PresentationFormat>
  <Paragraphs>208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아리따-돋움4.0(TTF)-Medium</vt:lpstr>
      <vt:lpstr>아리따-돋움4.0(TTF)-SemiBold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A3220</cp:lastModifiedBy>
  <cp:revision>756</cp:revision>
  <dcterms:created xsi:type="dcterms:W3CDTF">2017-09-07T10:48:07Z</dcterms:created>
  <dcterms:modified xsi:type="dcterms:W3CDTF">2022-10-02T13:49:23Z</dcterms:modified>
</cp:coreProperties>
</file>