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80" r:id="rId17"/>
    <p:sldId id="277" r:id="rId18"/>
    <p:sldId id="278" r:id="rId19"/>
    <p:sldId id="261" r:id="rId20"/>
    <p:sldId id="279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5455" autoAdjust="0"/>
  </p:normalViewPr>
  <p:slideViewPr>
    <p:cSldViewPr snapToGrid="0">
      <p:cViewPr varScale="1">
        <p:scale>
          <a:sx n="114" d="100"/>
          <a:sy n="114" d="100"/>
        </p:scale>
        <p:origin x="168" y="5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9CF7-372B-4BF3-89E9-DA256543447E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8EC5-9710-4F84-BE3E-D0A2F8E01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3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1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8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5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43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7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2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6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2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0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8EC5-9710-4F84-BE3E-D0A2F8E01B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codestates.com/blog/content/dom-javascript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fontawesome.com/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cssgradient.io/" TargetMode="Externa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developer.mozilla.org/ko/docs/Glossary/Java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ko/docs/Glossary/CSS" TargetMode="External"/><Relationship Id="rId5" Type="http://schemas.openxmlformats.org/officeDocument/2006/relationships/hyperlink" Target="https://developer.mozilla.org/ko/docs/Glossary/HTML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ozi0316.tistory.com/entry/JavaScript-ECMAScript%EB%9E%80-ES5%EC%99%80-ES6%EC%9D%98-%EC%B0%A8%EC%9D%B4var-const-let-%ED%99%94%EC%82%B4%ED%91%9C-%ED%95%A8%EC%88%98-clas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2nd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06931" y="2074740"/>
            <a:ext cx="57294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기초 </a:t>
            </a:r>
            <a:r>
              <a:rPr lang="en-US" altLang="ko-KR" sz="6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Javascript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윤석현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55C028-53CB-0C16-AD62-F2A9ACDB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3" y="2453686"/>
            <a:ext cx="4407772" cy="44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541790" y="1547375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–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이벤트 핸들링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604F67-40C2-6334-BB8C-FE175258075F}"/>
              </a:ext>
            </a:extLst>
          </p:cNvPr>
          <p:cNvSpPr txBox="1"/>
          <p:nvPr/>
        </p:nvSpPr>
        <p:spPr>
          <a:xfrm>
            <a:off x="1511030" y="2335632"/>
            <a:ext cx="7570779" cy="3648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// html </a:t>
            </a:r>
            <a:r>
              <a:rPr lang="ko-KR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태그</a:t>
            </a: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&lt;input type="button" id="target" value="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DannyJae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태그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    var 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targetBtn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('target');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targetBtn.addEventListener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('click', function (event) 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        alert('Hello world ' + 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event.target.value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    });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763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486146" y="1772930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– 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DOM API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E4846-D801-8F9D-AB0A-E91D6768F0B6}"/>
              </a:ext>
            </a:extLst>
          </p:cNvPr>
          <p:cNvSpPr txBox="1"/>
          <p:nvPr/>
        </p:nvSpPr>
        <p:spPr>
          <a:xfrm>
            <a:off x="6405805" y="2527997"/>
            <a:ext cx="5670133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문서 객체 모델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(The Document Object Model,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이하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DOM)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은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HTML, XML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문서의 프로그래밍 </a:t>
            </a:r>
            <a:endParaRPr lang="en-US" altLang="ko-KR" b="0" i="0" dirty="0">
              <a:solidFill>
                <a:srgbClr val="1B1B1B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interface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Inter"/>
              </a:rPr>
              <a:t>이다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Inter"/>
              </a:rPr>
              <a:t>. 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C75AC-7F36-64F2-AB0A-DD4ECBAAAA78}"/>
              </a:ext>
            </a:extLst>
          </p:cNvPr>
          <p:cNvSpPr txBox="1"/>
          <p:nvPr/>
        </p:nvSpPr>
        <p:spPr>
          <a:xfrm>
            <a:off x="6370856" y="5193600"/>
            <a:ext cx="5821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5"/>
              </a:rPr>
              <a:t>https://www.codestates.com/blog/content/dom-javascript</a:t>
            </a:r>
            <a:endParaRPr lang="ko-KR" altLang="en-US" sz="14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B842C31-0B17-7926-BD32-9C0BC5E0E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58" y="2520127"/>
            <a:ext cx="5101391" cy="30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806891" y="95989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73A54-AC39-3B6A-9F42-37D97C1D2E7A}"/>
              </a:ext>
            </a:extLst>
          </p:cNvPr>
          <p:cNvSpPr txBox="1"/>
          <p:nvPr/>
        </p:nvSpPr>
        <p:spPr>
          <a:xfrm>
            <a:off x="1688849" y="1858570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동작 설명 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1C80CD-7457-E5C5-9BCD-A04F8B202A30}"/>
              </a:ext>
            </a:extLst>
          </p:cNvPr>
          <p:cNvSpPr txBox="1"/>
          <p:nvPr/>
        </p:nvSpPr>
        <p:spPr>
          <a:xfrm>
            <a:off x="1677532" y="2611890"/>
            <a:ext cx="43583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B1B1B"/>
                </a:solidFill>
                <a:latin typeface="Inter"/>
              </a:rPr>
              <a:t>1. 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사용자로부터 키보드 입력을 받음</a:t>
            </a:r>
            <a:r>
              <a:rPr lang="en-US" altLang="ko-KR" dirty="0">
                <a:solidFill>
                  <a:srgbClr val="1B1B1B"/>
                </a:solidFill>
                <a:latin typeface="Inter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r>
              <a:rPr lang="en-US" altLang="ko-KR" dirty="0">
                <a:solidFill>
                  <a:srgbClr val="1B1B1B"/>
                </a:solidFill>
                <a:latin typeface="Inter"/>
              </a:rPr>
              <a:t>2. </a:t>
            </a:r>
            <a:r>
              <a:rPr lang="ko-KR" altLang="en-US" dirty="0" err="1">
                <a:solidFill>
                  <a:srgbClr val="1B1B1B"/>
                </a:solidFill>
                <a:latin typeface="Inter"/>
              </a:rPr>
              <a:t>입력값을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 받아와서 </a:t>
            </a:r>
            <a:r>
              <a:rPr lang="en-US" altLang="ko-KR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안에 </a:t>
            </a:r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r>
              <a:rPr lang="ko-KR" altLang="en-US" dirty="0">
                <a:solidFill>
                  <a:srgbClr val="1B1B1B"/>
                </a:solidFill>
                <a:latin typeface="Inter"/>
              </a:rPr>
              <a:t>넣어주어야 함</a:t>
            </a:r>
            <a:r>
              <a:rPr lang="en-US" altLang="ko-KR" dirty="0">
                <a:solidFill>
                  <a:srgbClr val="1B1B1B"/>
                </a:solidFill>
                <a:latin typeface="Inter"/>
              </a:rPr>
              <a:t>(DOM 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객체 조작</a:t>
            </a:r>
            <a:r>
              <a:rPr lang="en-US" altLang="ko-KR" dirty="0">
                <a:solidFill>
                  <a:srgbClr val="1B1B1B"/>
                </a:solidFill>
                <a:latin typeface="Inter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r>
              <a:rPr lang="en-US" altLang="ko-KR" dirty="0">
                <a:solidFill>
                  <a:srgbClr val="1B1B1B"/>
                </a:solidFill>
                <a:latin typeface="Inter"/>
              </a:rPr>
              <a:t>3. 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삭제버튼을 이용해서 해당 아이템 삭제</a:t>
            </a:r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r>
              <a:rPr lang="en-US" altLang="ko-KR" dirty="0">
                <a:solidFill>
                  <a:srgbClr val="1B1B1B"/>
                </a:solidFill>
                <a:latin typeface="Inter"/>
              </a:rPr>
              <a:t>4. 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아이템들을 전체 출력</a:t>
            </a:r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endParaRPr lang="en-US" altLang="ko-KR" dirty="0">
              <a:solidFill>
                <a:srgbClr val="1B1B1B"/>
              </a:solidFill>
              <a:latin typeface="Inter"/>
            </a:endParaRPr>
          </a:p>
          <a:p>
            <a:r>
              <a:rPr lang="en-US" altLang="ko-KR" dirty="0">
                <a:solidFill>
                  <a:srgbClr val="1B1B1B"/>
                </a:solidFill>
                <a:latin typeface="Inter"/>
              </a:rPr>
              <a:t>5. Input</a:t>
            </a:r>
            <a:r>
              <a:rPr lang="ko-KR" altLang="en-US" dirty="0">
                <a:solidFill>
                  <a:srgbClr val="1B1B1B"/>
                </a:solidFill>
                <a:latin typeface="Inter"/>
              </a:rPr>
              <a:t> 입력 값 초기화</a:t>
            </a:r>
            <a:endParaRPr lang="en-US" altLang="ko-KR" dirty="0">
              <a:solidFill>
                <a:srgbClr val="1B1B1B"/>
              </a:solidFill>
              <a:latin typeface="Inter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A6F3C26-0A24-4B19-6AE0-CB74C09C5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337" y="1421122"/>
            <a:ext cx="4229265" cy="45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2724372" y="1313897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html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작성 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B33BDE5-4D58-DED9-8CFE-74092E1F7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428" y="1902426"/>
            <a:ext cx="714474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5625" y="471343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1702101" y="1773077"/>
            <a:ext cx="6419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css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,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js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,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fontawesome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경로 설정 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66471D-B398-4B25-4314-1310AFF1929A}"/>
              </a:ext>
            </a:extLst>
          </p:cNvPr>
          <p:cNvSpPr txBox="1"/>
          <p:nvPr/>
        </p:nvSpPr>
        <p:spPr>
          <a:xfrm>
            <a:off x="7428283" y="4884733"/>
            <a:ext cx="3263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1B1B1B"/>
                </a:solidFill>
                <a:effectLst/>
                <a:latin typeface="Inter"/>
                <a:hlinkClick r:id="rId5"/>
              </a:rPr>
              <a:t>https://fontawesome.com/</a:t>
            </a:r>
            <a:endParaRPr lang="ko-KR" altLang="en-US" sz="20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3DCC4DD-0556-98E6-72F3-94A0526CD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845" y="2462300"/>
            <a:ext cx="8739937" cy="23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5625" y="44196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1344767" y="1559865"/>
            <a:ext cx="6419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css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코드 작성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FB37E0-0907-13C7-88AB-640D2E0FC56B}"/>
              </a:ext>
            </a:extLst>
          </p:cNvPr>
          <p:cNvSpPr txBox="1"/>
          <p:nvPr/>
        </p:nvSpPr>
        <p:spPr>
          <a:xfrm>
            <a:off x="9013240" y="5265151"/>
            <a:ext cx="2029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https://cssgradient.io/</a:t>
            </a:r>
            <a:endParaRPr lang="ko-KR" altLang="en-US" sz="14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C06EA83-DD4D-51B2-4EAA-8799FFFAE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250" y="2198444"/>
            <a:ext cx="955490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562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2753749" y="1351339"/>
            <a:ext cx="6419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css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코드 작성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E069ABF-176E-453F-9E0C-1F00C734C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133" y="2015387"/>
            <a:ext cx="437258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371509" y="-396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2171903" y="1347240"/>
            <a:ext cx="7214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css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코드 작성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D6DA33F-D7C5-6AAB-B949-9481C7ADA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32" y="1980900"/>
            <a:ext cx="3629532" cy="40867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686DE5A-1887-61BE-AC30-7CB1677C4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987" y="1979699"/>
            <a:ext cx="3552268" cy="40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371509" y="-396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780514" y="962758"/>
            <a:ext cx="10958750" cy="5420850"/>
            <a:chOff x="1994848" y="750629"/>
            <a:chExt cx="8354704" cy="522936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9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Todolist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DFB18-78F8-24C6-B551-712F68439462}"/>
              </a:ext>
            </a:extLst>
          </p:cNvPr>
          <p:cNvSpPr txBox="1"/>
          <p:nvPr/>
        </p:nvSpPr>
        <p:spPr>
          <a:xfrm>
            <a:off x="1325521" y="1638612"/>
            <a:ext cx="6419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Todolist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–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2800" b="1" dirty="0" err="1">
                <a:solidFill>
                  <a:srgbClr val="1B1B1B"/>
                </a:solidFill>
                <a:latin typeface="Inter"/>
              </a:rPr>
              <a:t>css</a:t>
            </a:r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코드 작성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C398F56-7BB6-D2B0-06FE-EEEFCD2C29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88" b="55071"/>
          <a:stretch/>
        </p:blipFill>
        <p:spPr>
          <a:xfrm>
            <a:off x="1409780" y="2302155"/>
            <a:ext cx="4554324" cy="28155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D343268-BD14-385A-797F-FB99C50B8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710" r="1320"/>
          <a:stretch/>
        </p:blipFill>
        <p:spPr>
          <a:xfrm>
            <a:off x="6056582" y="2302156"/>
            <a:ext cx="4700543" cy="35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211273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  <a:p>
            <a:pPr algn="ctr"/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4E05C29D-CCDF-A617-682E-A867FA23A1F2}"/>
              </a:ext>
            </a:extLst>
          </p:cNvPr>
          <p:cNvSpPr/>
          <p:nvPr/>
        </p:nvSpPr>
        <p:spPr>
          <a:xfrm>
            <a:off x="5310661" y="1464169"/>
            <a:ext cx="6651079" cy="7216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  객체를 사실 만들 필요는 없지만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 만들어서 사용해 개발하는 방법도 존재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AD5238-4932-5134-E4D0-D24F85FFA33D}"/>
              </a:ext>
            </a:extLst>
          </p:cNvPr>
          <p:cNvGrpSpPr/>
          <p:nvPr/>
        </p:nvGrpSpPr>
        <p:grpSpPr>
          <a:xfrm>
            <a:off x="5286535" y="2381121"/>
            <a:ext cx="6675212" cy="4148398"/>
            <a:chOff x="1997659" y="1616410"/>
            <a:chExt cx="8354704" cy="5229366"/>
          </a:xfrm>
        </p:grpSpPr>
        <p:sp>
          <p:nvSpPr>
            <p:cNvPr id="50" name="모서리가 둥근 직사각형 42">
              <a:extLst>
                <a:ext uri="{FF2B5EF4-FFF2-40B4-BE49-F238E27FC236}">
                  <a16:creationId xmlns:a16="http://schemas.microsoft.com/office/drawing/2014/main" id="{15EE5992-06A6-F925-4FCF-B01B5580F03E}"/>
                </a:ext>
              </a:extLst>
            </p:cNvPr>
            <p:cNvSpPr/>
            <p:nvPr/>
          </p:nvSpPr>
          <p:spPr>
            <a:xfrm>
              <a:off x="2150059" y="1768810"/>
              <a:ext cx="8202304" cy="5076966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43">
              <a:extLst>
                <a:ext uri="{FF2B5EF4-FFF2-40B4-BE49-F238E27FC236}">
                  <a16:creationId xmlns:a16="http://schemas.microsoft.com/office/drawing/2014/main" id="{DBE259F8-8B6F-5A53-E754-F3E76DA64B14}"/>
                </a:ext>
              </a:extLst>
            </p:cNvPr>
            <p:cNvSpPr/>
            <p:nvPr/>
          </p:nvSpPr>
          <p:spPr>
            <a:xfrm>
              <a:off x="1997659" y="1616410"/>
              <a:ext cx="8202304" cy="5076969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Object.keys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(</a:t>
              </a:r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Todo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).length;</a:t>
              </a:r>
            </a:p>
            <a:p>
              <a:pPr algn="ctr"/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Todo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객체의 </a:t>
              </a:r>
              <a:r>
                <a:rPr lang="ko-KR" altLang="en-US" sz="1600" dirty="0" err="1">
                  <a:solidFill>
                    <a:schemeClr val="bg2">
                      <a:lumMod val="10000"/>
                    </a:schemeClr>
                  </a:solidFill>
                </a:rPr>
                <a:t>키값들의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개수를 반환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Todo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 = { …</a:t>
              </a:r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Todo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, [count]:text }</a:t>
              </a:r>
            </a:p>
            <a:p>
              <a:pPr algn="ctr"/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Todo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객체복사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count</a:t>
              </a:r>
              <a:r>
                <a:rPr lang="ko-KR" altLang="en-US" sz="1600" dirty="0" err="1">
                  <a:solidFill>
                    <a:schemeClr val="bg2">
                      <a:lumMod val="1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600" dirty="0" err="1">
                  <a:solidFill>
                    <a:schemeClr val="bg2">
                      <a:lumMod val="10000"/>
                    </a:schemeClr>
                  </a:solidFill>
                </a:rPr>
                <a:t>키값으로한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text value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저장 반환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appendChild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(item) </a:t>
              </a:r>
            </a:p>
            <a:p>
              <a:pPr algn="ctr"/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“html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태그의 요소를 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querySelect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로 불러와 그 태그안에 자식추가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e.target.value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 = ‘ ‘;</a:t>
              </a:r>
            </a:p>
            <a:p>
              <a:pPr algn="ctr"/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Onchange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이벤트가 발생한 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dom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요소의 값을 </a:t>
              </a:r>
              <a:r>
                <a:rPr lang="ko-KR" altLang="en-US" sz="1600" dirty="0" err="1">
                  <a:solidFill>
                    <a:schemeClr val="bg2">
                      <a:lumMod val="10000"/>
                    </a:schemeClr>
                  </a:solidFill>
                </a:rPr>
                <a:t>텅빈값으로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 수정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6E42850D-62F7-6D07-8B39-83FFD394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3" y="1453550"/>
            <a:ext cx="4932612" cy="50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JS</a:t>
              </a:r>
              <a:r>
                <a:rPr lang="ko-KR" alt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문법 기초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3-5</a:t>
              </a:r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60056" y="2662332"/>
            <a:ext cx="7298089" cy="523220"/>
            <a:chOff x="3526970" y="1929358"/>
            <a:chExt cx="7298089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JS</a:t>
              </a:r>
              <a:r>
                <a:rPr lang="ko-KR" alt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문법 실습</a:t>
              </a:r>
              <a:r>
                <a:rPr lang="en-US" altLang="ko-KR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 </a:t>
              </a:r>
              <a:endParaRPr lang="ko-KR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6-12</a:t>
              </a:r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67314" y="3366274"/>
            <a:ext cx="7298089" cy="908108"/>
            <a:chOff x="3526970" y="1929358"/>
            <a:chExt cx="7298089" cy="908108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 </a:t>
              </a:r>
              <a:r>
                <a:rPr lang="en-US" altLang="ko-KR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– todolist1</a:t>
              </a:r>
              <a:endParaRPr lang="ko-KR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  <a:p>
              <a:endParaRPr lang="ko-KR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13</a:t>
              </a:r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60055" y="4128276"/>
            <a:ext cx="7298089" cy="908108"/>
            <a:chOff x="3526970" y="1929358"/>
            <a:chExt cx="7298089" cy="908108"/>
          </a:xfrm>
        </p:grpSpPr>
        <p:sp>
          <p:nvSpPr>
            <p:cNvPr id="74" name="TextBox 73"/>
            <p:cNvSpPr txBox="1"/>
            <p:nvPr/>
          </p:nvSpPr>
          <p:spPr>
            <a:xfrm>
              <a:off x="3526970" y="1944914"/>
              <a:ext cx="249038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 </a:t>
              </a:r>
              <a:r>
                <a:rPr lang="en-US" altLang="ko-KR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– todolist2</a:t>
              </a:r>
              <a:endParaRPr lang="ko-KR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  <a:p>
              <a:endParaRPr lang="ko-KR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14-20</a:t>
              </a:r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D94958E-73D8-8BF1-2D4B-A5338EE4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7" y="3539268"/>
            <a:ext cx="3295273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211273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  <a:p>
            <a:pPr algn="ctr"/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AD5238-4932-5134-E4D0-D24F85FFA33D}"/>
              </a:ext>
            </a:extLst>
          </p:cNvPr>
          <p:cNvGrpSpPr/>
          <p:nvPr/>
        </p:nvGrpSpPr>
        <p:grpSpPr>
          <a:xfrm>
            <a:off x="5119494" y="2225736"/>
            <a:ext cx="6807321" cy="4375358"/>
            <a:chOff x="2245250" y="1681130"/>
            <a:chExt cx="8354704" cy="5229368"/>
          </a:xfrm>
        </p:grpSpPr>
        <p:sp>
          <p:nvSpPr>
            <p:cNvPr id="50" name="모서리가 둥근 직사각형 42">
              <a:extLst>
                <a:ext uri="{FF2B5EF4-FFF2-40B4-BE49-F238E27FC236}">
                  <a16:creationId xmlns:a16="http://schemas.microsoft.com/office/drawing/2014/main" id="{15EE5992-06A6-F925-4FCF-B01B5580F03E}"/>
                </a:ext>
              </a:extLst>
            </p:cNvPr>
            <p:cNvSpPr/>
            <p:nvPr/>
          </p:nvSpPr>
          <p:spPr>
            <a:xfrm>
              <a:off x="2397650" y="1833531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43">
              <a:extLst>
                <a:ext uri="{FF2B5EF4-FFF2-40B4-BE49-F238E27FC236}">
                  <a16:creationId xmlns:a16="http://schemas.microsoft.com/office/drawing/2014/main" id="{DBE259F8-8B6F-5A53-E754-F3E76DA64B14}"/>
                </a:ext>
              </a:extLst>
            </p:cNvPr>
            <p:cNvSpPr/>
            <p:nvPr/>
          </p:nvSpPr>
          <p:spPr>
            <a:xfrm>
              <a:off x="2245250" y="1681130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document.createElement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(‘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태그이름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’);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동적으로 </a:t>
              </a:r>
              <a:r>
                <a:rPr lang="en-US" altLang="ko-KR" sz="1600" dirty="0" err="1">
                  <a:solidFill>
                    <a:schemeClr val="bg2">
                      <a:lumMod val="10000"/>
                    </a:schemeClr>
                  </a:solidFill>
                </a:rPr>
                <a:t>dom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요소를 추가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태그이름에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li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나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h1, div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등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setAttribute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속성을 설정하는 구문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여기선 </a:t>
              </a:r>
              <a:r>
                <a:rPr lang="en-US" altLang="ko-KR" sz="1600" dirty="0">
                  <a:solidFill>
                    <a:schemeClr val="bg2">
                      <a:lumMod val="10000"/>
                    </a:schemeClr>
                  </a:solidFill>
                </a:rPr>
                <a:t>class</a:t>
              </a:r>
              <a:r>
                <a:rPr lang="ko-KR" altLang="en-US" sz="1600" dirty="0">
                  <a:solidFill>
                    <a:schemeClr val="bg2">
                      <a:lumMod val="10000"/>
                    </a:schemeClr>
                  </a:solidFill>
                </a:rPr>
                <a:t>이름 추가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bg2">
                      <a:lumMod val="10000"/>
                    </a:schemeClr>
                  </a:solidFill>
                </a:rPr>
                <a:t>innerHTML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“</a:t>
              </a:r>
              <a:r>
                <a:rPr lang="ko-KR" altLang="en-US" b="0" i="0" dirty="0">
                  <a:solidFill>
                    <a:srgbClr val="1B1B1B"/>
                  </a:solidFill>
                  <a:effectLst/>
                  <a:latin typeface="Inter"/>
                </a:rPr>
                <a:t> 요소</a:t>
              </a:r>
              <a:r>
                <a:rPr lang="en-US" altLang="ko-KR" b="0" i="0" dirty="0">
                  <a:solidFill>
                    <a:srgbClr val="1B1B1B"/>
                  </a:solidFill>
                  <a:effectLst/>
                  <a:latin typeface="Inter"/>
                </a:rPr>
                <a:t>(element) </a:t>
              </a:r>
              <a:r>
                <a:rPr lang="ko-KR" altLang="en-US" b="0" i="0" dirty="0">
                  <a:solidFill>
                    <a:srgbClr val="1B1B1B"/>
                  </a:solidFill>
                  <a:effectLst/>
                  <a:latin typeface="Inter"/>
                </a:rPr>
                <a:t>내에 값 추가</a:t>
              </a:r>
              <a:r>
                <a:rPr lang="en-US" altLang="ko-KR" b="0" i="0" dirty="0">
                  <a:solidFill>
                    <a:srgbClr val="1B1B1B"/>
                  </a:solidFill>
                  <a:effectLst/>
                  <a:latin typeface="Inter"/>
                </a:rPr>
                <a:t>, </a:t>
              </a:r>
              <a:r>
                <a:rPr lang="ko-KR" altLang="en-US" b="0" i="0" dirty="0">
                  <a:solidFill>
                    <a:srgbClr val="1B1B1B"/>
                  </a:solidFill>
                  <a:effectLst/>
                  <a:latin typeface="Inter"/>
                </a:rPr>
                <a:t>태그 </a:t>
              </a:r>
              <a:r>
                <a:rPr lang="ko-KR" altLang="en-US" b="0" i="0" dirty="0" err="1">
                  <a:solidFill>
                    <a:srgbClr val="1B1B1B"/>
                  </a:solidFill>
                  <a:effectLst/>
                  <a:latin typeface="Inter"/>
                </a:rPr>
                <a:t>추가등</a:t>
              </a:r>
              <a:r>
                <a:rPr lang="en-US" altLang="ko-KR" b="0" i="0" dirty="0">
                  <a:solidFill>
                    <a:srgbClr val="1B1B1B"/>
                  </a:solidFill>
                  <a:effectLst/>
                  <a:latin typeface="Inter"/>
                </a:rPr>
                <a:t>.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”</a:t>
              </a: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748189E-59D0-F542-BB00-45F6244501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6" b="1111"/>
          <a:stretch/>
        </p:blipFill>
        <p:spPr>
          <a:xfrm>
            <a:off x="260345" y="1281077"/>
            <a:ext cx="4705723" cy="53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>
                <a:solidFill>
                  <a:schemeClr val="bg1"/>
                </a:solidFill>
                <a:latin typeface="+mn-ea"/>
              </a:rPr>
              <a:t>프론트엔드 </a:t>
            </a:r>
            <a:r>
              <a:rPr lang="en-US" altLang="ko-KR" b="1" spc="300">
                <a:solidFill>
                  <a:schemeClr val="bg1"/>
                </a:solidFill>
                <a:latin typeface="+mn-ea"/>
              </a:rPr>
              <a:t>2nd</a:t>
            </a:r>
            <a:r>
              <a:rPr lang="ko-KR" altLang="en-US" b="1" spc="30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</a:t>
            </a:r>
            <a:r>
              <a:rPr lang="ko-KR" altLang="en-US" sz="2400" b="1" spc="600">
                <a:solidFill>
                  <a:schemeClr val="bg1"/>
                </a:solidFill>
              </a:rPr>
              <a:t> 이론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CE19B7-82C7-18D7-99E4-C859AA9E23C5}"/>
              </a:ext>
            </a:extLst>
          </p:cNvPr>
          <p:cNvSpPr txBox="1"/>
          <p:nvPr/>
        </p:nvSpPr>
        <p:spPr>
          <a:xfrm>
            <a:off x="5299657" y="1770493"/>
            <a:ext cx="6107184" cy="3935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i="0" u="sng" dirty="0">
                <a:solidFill>
                  <a:srgbClr val="1B1B1B"/>
                </a:solidFill>
                <a:effectLst/>
                <a:latin typeface="Inter"/>
                <a:hlinkClick r:id="rId5"/>
              </a:rPr>
              <a:t> HTML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은 웹 콘텐츠의 구조를 짜고 의미를 부여하는 마크업 언어입니다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예를 들어 페이지의 어디가 문단이고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헤딩이고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데이터 표와 외부 이미지</a:t>
            </a:r>
            <a:endParaRPr lang="en-US" altLang="ko-KR" sz="1400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/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비디오인지 정의합니다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. (</a:t>
            </a:r>
            <a:r>
              <a:rPr lang="ko-KR" altLang="en-US" sz="1400" b="1" dirty="0">
                <a:solidFill>
                  <a:srgbClr val="1B1B1B"/>
                </a:solidFill>
                <a:latin typeface="Inter"/>
              </a:rPr>
              <a:t>건물 골격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400" b="1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  <a:hlinkClick r:id="rId6"/>
              </a:rPr>
              <a:t>  </a:t>
            </a:r>
            <a:r>
              <a:rPr lang="en-US" altLang="ko-KR" sz="1400" b="1" i="0" u="sng" dirty="0">
                <a:solidFill>
                  <a:srgbClr val="1B1B1B"/>
                </a:solidFill>
                <a:effectLst/>
                <a:latin typeface="Inter"/>
                <a:hlinkClick r:id="rId6"/>
              </a:rPr>
              <a:t>CSS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는 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HTML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콘텐츠에 스타일을 적용할 수 있는 스타일 규칙 언어입니다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배경색을 추가하고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글꼴을 바꾸고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콘텐츠를 신문처럼 </a:t>
            </a:r>
            <a:r>
              <a:rPr lang="ko-KR" altLang="en-US" sz="1400" b="0" i="0" dirty="0" err="1">
                <a:solidFill>
                  <a:srgbClr val="1B1B1B"/>
                </a:solidFill>
                <a:effectLst/>
                <a:latin typeface="Inter"/>
              </a:rPr>
              <a:t>다열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 레이아웃으로</a:t>
            </a:r>
            <a:endParaRPr lang="en-US" altLang="ko-KR" sz="1400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배치할 수 있습니다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. 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(</a:t>
            </a:r>
            <a:r>
              <a:rPr lang="ko-KR" altLang="en-US" sz="1400" b="1" i="0" dirty="0">
                <a:solidFill>
                  <a:srgbClr val="1B1B1B"/>
                </a:solidFill>
                <a:effectLst/>
                <a:latin typeface="Inter"/>
              </a:rPr>
              <a:t>건물 색상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400" b="1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i="0" u="sng" dirty="0">
                <a:solidFill>
                  <a:srgbClr val="1B1B1B"/>
                </a:solidFill>
                <a:effectLst/>
                <a:latin typeface="Inter"/>
                <a:hlinkClick r:id="rId7"/>
              </a:rPr>
              <a:t> JavaScript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는 동적으로 콘텐츠를 바꾸고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멀티미디어를 제어하고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애니메이션을 추가하는 등 거의 모든 것을 만들 수 있는 </a:t>
            </a:r>
            <a:r>
              <a:rPr lang="ko-KR" altLang="en-US" sz="1400" b="0" i="0" dirty="0" err="1">
                <a:solidFill>
                  <a:srgbClr val="1B1B1B"/>
                </a:solidFill>
                <a:effectLst/>
                <a:latin typeface="Inter"/>
              </a:rPr>
              <a:t>스크립팅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endParaRPr lang="en-US" altLang="ko-KR" sz="1400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언어입니다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. (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정말 모든 게 가능하지는 않겠지만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, JavaScript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코드 몇 줄</a:t>
            </a:r>
            <a:endParaRPr lang="en-US" altLang="ko-KR" sz="1400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sz="1400" b="0" i="0" dirty="0">
                <a:solidFill>
                  <a:srgbClr val="1B1B1B"/>
                </a:solidFill>
                <a:effectLst/>
                <a:latin typeface="Inter"/>
              </a:rPr>
              <a:t>만으로도 놀라운 결과를 이룰 수 있습니다</a:t>
            </a:r>
            <a:r>
              <a:rPr lang="en-US" altLang="ko-KR" sz="1400" b="0" i="0" dirty="0">
                <a:solidFill>
                  <a:srgbClr val="1B1B1B"/>
                </a:solidFill>
                <a:effectLst/>
                <a:latin typeface="Inter"/>
              </a:rPr>
              <a:t>) 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(</a:t>
            </a:r>
            <a:r>
              <a:rPr lang="ko-KR" altLang="en-US" sz="1400" b="1" dirty="0">
                <a:solidFill>
                  <a:srgbClr val="1B1B1B"/>
                </a:solidFill>
                <a:latin typeface="Inter"/>
              </a:rPr>
              <a:t>엘리베이터</a:t>
            </a:r>
            <a:r>
              <a:rPr lang="en-US" altLang="ko-KR" sz="1400" b="1" i="0" dirty="0">
                <a:solidFill>
                  <a:srgbClr val="1B1B1B"/>
                </a:solidFill>
                <a:effectLst/>
                <a:latin typeface="Inter"/>
              </a:rPr>
              <a:t>)</a:t>
            </a:r>
          </a:p>
        </p:txBody>
      </p:sp>
      <p:pic>
        <p:nvPicPr>
          <p:cNvPr id="1026" name="Picture 2" descr="T.I.L 1st Week (HTML &amp;&amp; CSS)">
            <a:extLst>
              <a:ext uri="{FF2B5EF4-FFF2-40B4-BE49-F238E27FC236}">
                <a16:creationId xmlns:a16="http://schemas.microsoft.com/office/drawing/2014/main" id="{09214FDB-46D4-C838-935F-8998D7DDB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" t="18554" r="8603" b="21893"/>
          <a:stretch/>
        </p:blipFill>
        <p:spPr bwMode="auto">
          <a:xfrm>
            <a:off x="989138" y="2195927"/>
            <a:ext cx="4055094" cy="283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</a:t>
            </a:r>
            <a:r>
              <a:rPr lang="ko-KR" altLang="en-US" sz="2400" b="1" spc="600">
                <a:solidFill>
                  <a:schemeClr val="bg1"/>
                </a:solidFill>
              </a:rPr>
              <a:t> 이론</a:t>
            </a:r>
          </a:p>
        </p:txBody>
      </p:sp>
      <p:pic>
        <p:nvPicPr>
          <p:cNvPr id="5122" name="Picture 2" descr="ECMAScript 5 정의 - 인코덤, 생물정보 전문위키">
            <a:extLst>
              <a:ext uri="{FF2B5EF4-FFF2-40B4-BE49-F238E27FC236}">
                <a16:creationId xmlns:a16="http://schemas.microsoft.com/office/drawing/2014/main" id="{3DDF9E8E-B1BF-5174-69AC-09F1F9A2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3" y="2320569"/>
            <a:ext cx="8763631" cy="30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A42B4-F344-0609-D3D3-F993D05C74AC}"/>
              </a:ext>
            </a:extLst>
          </p:cNvPr>
          <p:cNvSpPr txBox="1"/>
          <p:nvPr/>
        </p:nvSpPr>
        <p:spPr>
          <a:xfrm>
            <a:off x="1635624" y="1456749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ECMASCRIPT?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A5EBD-339B-051D-4C7B-ABDBFC0E122C}"/>
              </a:ext>
            </a:extLst>
          </p:cNvPr>
          <p:cNvSpPr txBox="1"/>
          <p:nvPr/>
        </p:nvSpPr>
        <p:spPr>
          <a:xfrm>
            <a:off x="5203337" y="5508202"/>
            <a:ext cx="55136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hlinkClick r:id="rId5"/>
              </a:rPr>
              <a:t>https://doozi0316.tistory.com/entry/JavaScript-ECMAScript%EB%9E%80-ES5%EC%99%80-ES6%EC%9D%98-%EC%B0%A8%EC%9D%B4var-const-let-%ED%99%94%EC%82%B4%ED%91%9C-%ED%95%A8%EC%88%98-class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10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946" y="10162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16816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</a:t>
            </a:r>
            <a:r>
              <a:rPr lang="ko-KR" altLang="en-US" sz="2400" b="1" spc="600">
                <a:solidFill>
                  <a:schemeClr val="bg1"/>
                </a:solidFill>
              </a:rPr>
              <a:t> 이론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529605" y="2110093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A772E-4AA8-8B0D-34A2-707EDE04D4BF}"/>
              </a:ext>
            </a:extLst>
          </p:cNvPr>
          <p:cNvSpPr txBox="1"/>
          <p:nvPr/>
        </p:nvSpPr>
        <p:spPr>
          <a:xfrm>
            <a:off x="1529605" y="2966763"/>
            <a:ext cx="85474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변수에 값을 저장할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어느 프로그래밍 언어처럼 배열</a:t>
            </a:r>
            <a:r>
              <a:rPr lang="en-US" altLang="ko-KR" dirty="0"/>
              <a:t>, </a:t>
            </a:r>
            <a:r>
              <a:rPr lang="ko-KR" altLang="en-US" dirty="0"/>
              <a:t>객체 등의 자료구조가 존재한다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웹 페이지에서 발생하는 이벤트에 대한 응답이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Application Programming Interface(API)</a:t>
            </a:r>
            <a:r>
              <a:rPr lang="ko-KR" altLang="en-US" dirty="0" err="1"/>
              <a:t>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33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116083" y="2450545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-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변수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0364-2927-1793-4C90-8C2442A9DE16}"/>
              </a:ext>
            </a:extLst>
          </p:cNvPr>
          <p:cNvSpPr txBox="1"/>
          <p:nvPr/>
        </p:nvSpPr>
        <p:spPr>
          <a:xfrm>
            <a:off x="5798204" y="2278579"/>
            <a:ext cx="7017743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globalName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= 'global name’;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age = 4;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age;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age = 2;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age = 3;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55D58-A6E7-5612-3146-9FAE84450AE1}"/>
              </a:ext>
            </a:extLst>
          </p:cNvPr>
          <p:cNvSpPr txBox="1"/>
          <p:nvPr/>
        </p:nvSpPr>
        <p:spPr>
          <a:xfrm>
            <a:off x="1103537" y="3283995"/>
            <a:ext cx="4455845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데이터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(data)</a:t>
            </a:r>
            <a:r>
              <a:rPr lang="ko-KR" altLang="en-US" b="0" i="0" dirty="0" err="1">
                <a:solidFill>
                  <a:srgbClr val="040C28"/>
                </a:solidFill>
                <a:effectLst/>
                <a:latin typeface="Apple SD Gothic Neo"/>
              </a:rPr>
              <a:t>를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 저장할 수 있는 메모리 </a:t>
            </a:r>
            <a:endParaRPr lang="en-US" altLang="ko-KR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공간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의미하며 숫자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문자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등을 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저장할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4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238865" y="1668995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-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배열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0364-2927-1793-4C90-8C2442A9DE16}"/>
              </a:ext>
            </a:extLst>
          </p:cNvPr>
          <p:cNvSpPr txBox="1"/>
          <p:nvPr/>
        </p:nvSpPr>
        <p:spPr>
          <a:xfrm>
            <a:off x="6300321" y="1406425"/>
            <a:ext cx="53197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const arr1 = new Array();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const arr2 = [1, 2];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const fruits = ['</a:t>
            </a:r>
            <a:r>
              <a:rPr lang="ko-KR" altLang="en-US" sz="2000" dirty="0">
                <a:effectLst/>
                <a:latin typeface="Consolas" panose="020B0609020204030204" pitchFamily="49" charset="0"/>
              </a:rPr>
              <a:t>🍎</a:t>
            </a:r>
            <a:r>
              <a:rPr lang="en-US" altLang="ko-KR" sz="2000" dirty="0">
                <a:effectLst/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effectLst/>
                <a:latin typeface="Consolas" panose="020B0609020204030204" pitchFamily="49" charset="0"/>
              </a:rPr>
              <a:t>🍌</a:t>
            </a:r>
            <a:r>
              <a:rPr lang="en-US" altLang="ko-KR" sz="2000" dirty="0">
                <a:effectLst/>
                <a:latin typeface="Consolas" panose="020B0609020204030204" pitchFamily="49" charset="0"/>
              </a:rPr>
              <a:t>'];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effectLst/>
                <a:latin typeface="Consolas" panose="020B0609020204030204" pitchFamily="49" charset="0"/>
              </a:rPr>
              <a:t>console.log</a:t>
            </a:r>
            <a:r>
              <a:rPr lang="en-US" altLang="ko-KR" sz="2000" dirty="0">
                <a:effectLst/>
                <a:latin typeface="Consolas" panose="020B0609020204030204" pitchFamily="49" charset="0"/>
              </a:rPr>
              <a:t>(fruits);</a:t>
            </a:r>
          </a:p>
          <a:p>
            <a:pPr>
              <a:lnSpc>
                <a:spcPct val="150000"/>
              </a:lnSpc>
            </a:pPr>
            <a:r>
              <a:rPr lang="fr-FR" altLang="ko-KR" sz="2000" dirty="0" err="1">
                <a:effectLst/>
                <a:latin typeface="Consolas" panose="020B0609020204030204" pitchFamily="49" charset="0"/>
              </a:rPr>
              <a:t>console.log</a:t>
            </a:r>
            <a:r>
              <a:rPr lang="fr-FR" altLang="ko-KR" sz="2000" dirty="0">
                <a:effectLst/>
                <a:latin typeface="Consolas" panose="020B0609020204030204" pitchFamily="49" charset="0"/>
              </a:rPr>
              <a:t>(fruits[0]);</a:t>
            </a:r>
          </a:p>
          <a:p>
            <a:pPr>
              <a:lnSpc>
                <a:spcPct val="150000"/>
              </a:lnSpc>
            </a:pPr>
            <a:r>
              <a:rPr lang="fr-FR" altLang="ko-KR" sz="2000" dirty="0" err="1">
                <a:effectLst/>
                <a:latin typeface="Consolas" panose="020B0609020204030204" pitchFamily="49" charset="0"/>
              </a:rPr>
              <a:t>console.log</a:t>
            </a:r>
            <a:r>
              <a:rPr lang="fr-FR" altLang="ko-KR" sz="2000" dirty="0">
                <a:effectLst/>
                <a:latin typeface="Consolas" panose="020B0609020204030204" pitchFamily="49" charset="0"/>
              </a:rPr>
              <a:t>(fruits[1]);</a:t>
            </a:r>
          </a:p>
          <a:p>
            <a:pPr>
              <a:lnSpc>
                <a:spcPct val="150000"/>
              </a:lnSpc>
            </a:pPr>
            <a:r>
              <a:rPr lang="fr-FR" altLang="ko-KR" sz="2000" dirty="0" err="1">
                <a:effectLst/>
                <a:latin typeface="Consolas" panose="020B0609020204030204" pitchFamily="49" charset="0"/>
              </a:rPr>
              <a:t>console.log</a:t>
            </a:r>
            <a:r>
              <a:rPr lang="fr-FR" altLang="ko-KR" sz="2000" dirty="0">
                <a:effectLst/>
                <a:latin typeface="Consolas" panose="020B0609020204030204" pitchFamily="49" charset="0"/>
              </a:rPr>
              <a:t>(fruits[2]);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for (let fruit of fruits)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dirty="0" err="1">
                <a:effectLst/>
                <a:latin typeface="Consolas" panose="020B0609020204030204" pitchFamily="49" charset="0"/>
              </a:rPr>
              <a:t>console.log</a:t>
            </a:r>
            <a:r>
              <a:rPr lang="en-US" altLang="ko-KR" sz="2000" dirty="0">
                <a:effectLst/>
                <a:latin typeface="Consolas" panose="020B0609020204030204" pitchFamily="49" charset="0"/>
              </a:rPr>
              <a:t>(fruit);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D8208-D203-F11F-E774-FFDB15C400C7}"/>
              </a:ext>
            </a:extLst>
          </p:cNvPr>
          <p:cNvSpPr txBox="1"/>
          <p:nvPr/>
        </p:nvSpPr>
        <p:spPr>
          <a:xfrm>
            <a:off x="1224705" y="2330031"/>
            <a:ext cx="4462024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배열은 연관된 데이터를 모아서 관리하기 위해서 사용되는 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3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637930" y="2050787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- 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객체</a:t>
            </a:r>
            <a:endParaRPr lang="ko-KR" altLang="en-US" sz="28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45D08-504E-DD6E-D36B-7F93884872D6}"/>
              </a:ext>
            </a:extLst>
          </p:cNvPr>
          <p:cNvSpPr txBox="1"/>
          <p:nvPr/>
        </p:nvSpPr>
        <p:spPr>
          <a:xfrm>
            <a:off x="1637930" y="3832340"/>
            <a:ext cx="7320448" cy="9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altLang="ko-KR" sz="2400" dirty="0">
                <a:latin typeface="Consolas" panose="020B0609020204030204" pitchFamily="49" charset="0"/>
              </a:rPr>
              <a:t>people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 = { name: ‘lion</a:t>
            </a:r>
            <a:r>
              <a:rPr lang="en-US" altLang="ko-KR" sz="2400" dirty="0">
                <a:latin typeface="Consolas" panose="020B0609020204030204" pitchFamily="49" charset="0"/>
              </a:rPr>
              <a:t>’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sz="2400" dirty="0">
                <a:latin typeface="Consolas" panose="020B0609020204030204" pitchFamily="49" charset="0"/>
              </a:rPr>
              <a:t>25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sz="2400" dirty="0">
                <a:latin typeface="Consolas" panose="020B0609020204030204" pitchFamily="49" charset="0"/>
              </a:rPr>
              <a:t>people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E4846-D801-8F9D-AB0A-E91D6768F0B6}"/>
              </a:ext>
            </a:extLst>
          </p:cNvPr>
          <p:cNvSpPr txBox="1"/>
          <p:nvPr/>
        </p:nvSpPr>
        <p:spPr>
          <a:xfrm>
            <a:off x="1617759" y="2793250"/>
            <a:ext cx="8801626" cy="510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객체는 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Apple SD Gothic Neo"/>
              </a:rPr>
              <a:t>키</a:t>
            </a:r>
            <a:r>
              <a:rPr lang="en-US" altLang="ko-KR" sz="2000" b="0" i="0" dirty="0">
                <a:solidFill>
                  <a:srgbClr val="040C28"/>
                </a:solidFill>
                <a:effectLst/>
                <a:latin typeface="Apple SD Gothic Neo"/>
              </a:rPr>
              <a:t>(key)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Apple SD Gothic Neo"/>
              </a:rPr>
              <a:t>과 값</a:t>
            </a:r>
            <a:r>
              <a:rPr lang="en-US" altLang="ko-KR" sz="2000" b="0" i="0" dirty="0">
                <a:solidFill>
                  <a:srgbClr val="040C28"/>
                </a:solidFill>
                <a:effectLst/>
                <a:latin typeface="Apple SD Gothic Neo"/>
              </a:rPr>
              <a:t>(value)</a:t>
            </a:r>
            <a:r>
              <a:rPr lang="ko-KR" altLang="en-US" sz="2000" b="0" i="0" dirty="0" err="1">
                <a:solidFill>
                  <a:srgbClr val="040C28"/>
                </a:solidFill>
                <a:effectLst/>
                <a:latin typeface="Apple SD Gothic Neo"/>
              </a:rPr>
              <a:t>으로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Apple SD Gothic Neo"/>
              </a:rPr>
              <a:t> 구성된 프로퍼티</a:t>
            </a:r>
            <a:r>
              <a:rPr lang="en-US" altLang="ko-KR" sz="2000" b="0" i="0" dirty="0">
                <a:solidFill>
                  <a:srgbClr val="040C28"/>
                </a:solidFill>
                <a:effectLst/>
                <a:latin typeface="Apple SD Gothic Neo"/>
              </a:rPr>
              <a:t>(Property)</a:t>
            </a:r>
            <a:r>
              <a:rPr lang="ko-KR" altLang="en-US" sz="2000" b="0" i="0" dirty="0">
                <a:solidFill>
                  <a:srgbClr val="040C28"/>
                </a:solidFill>
                <a:effectLst/>
                <a:latin typeface="Apple SD Gothic Neo"/>
              </a:rPr>
              <a:t>들의 집합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이다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2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74113" y="23445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1006984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>
                <a:solidFill>
                  <a:schemeClr val="bg1"/>
                </a:solidFill>
              </a:rPr>
              <a:t>JAVASCRIPT </a:t>
            </a:r>
            <a:r>
              <a:rPr lang="ko-KR" altLang="en-US" sz="2400" b="1" spc="60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B4B28E-9461-596D-435D-92014C5013E1}"/>
              </a:ext>
            </a:extLst>
          </p:cNvPr>
          <p:cNvSpPr txBox="1"/>
          <p:nvPr/>
        </p:nvSpPr>
        <p:spPr>
          <a:xfrm>
            <a:off x="1423395" y="1465298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1B1B1B"/>
                </a:solidFill>
                <a:latin typeface="Inter"/>
              </a:rPr>
              <a:t>JS</a:t>
            </a:r>
            <a:r>
              <a:rPr lang="ko-KR" altLang="en-US" sz="2800" b="1" dirty="0">
                <a:solidFill>
                  <a:srgbClr val="1B1B1B"/>
                </a:solidFill>
                <a:latin typeface="Inter"/>
              </a:rPr>
              <a:t>로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할 수 있는 것들 </a:t>
            </a:r>
            <a:r>
              <a:rPr lang="en-US" altLang="ko-KR" sz="2800" b="1" i="0" dirty="0">
                <a:solidFill>
                  <a:srgbClr val="1B1B1B"/>
                </a:solidFill>
                <a:effectLst/>
                <a:latin typeface="Inter"/>
              </a:rPr>
              <a:t>– </a:t>
            </a:r>
            <a:r>
              <a:rPr lang="ko-KR" altLang="en-US" sz="2800" b="1" i="0" dirty="0">
                <a:solidFill>
                  <a:srgbClr val="1B1B1B"/>
                </a:solidFill>
                <a:effectLst/>
                <a:latin typeface="Inter"/>
              </a:rPr>
              <a:t>이벤트 핸들링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E4846-D801-8F9D-AB0A-E91D6768F0B6}"/>
              </a:ext>
            </a:extLst>
          </p:cNvPr>
          <p:cNvSpPr txBox="1"/>
          <p:nvPr/>
        </p:nvSpPr>
        <p:spPr>
          <a:xfrm>
            <a:off x="6655086" y="3373851"/>
            <a:ext cx="4349479" cy="25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Noto Sans Demilight"/>
              </a:rPr>
              <a:t>이벤트</a:t>
            </a:r>
            <a:r>
              <a:rPr lang="en-US" altLang="ko-KR" b="0" i="0" dirty="0">
                <a:effectLst/>
                <a:latin typeface="Noto Sans Demilight"/>
              </a:rPr>
              <a:t>(Event)</a:t>
            </a:r>
            <a:r>
              <a:rPr lang="ko-KR" altLang="en-US" b="0" i="0" dirty="0">
                <a:effectLst/>
                <a:latin typeface="Noto Sans Demilight"/>
              </a:rPr>
              <a:t>는 </a:t>
            </a:r>
            <a:r>
              <a:rPr lang="ko-KR" altLang="en-US" b="1" i="0" dirty="0">
                <a:effectLst/>
                <a:latin typeface="Noto Sans Demilight"/>
              </a:rPr>
              <a:t>어떤 사건</a:t>
            </a:r>
            <a:r>
              <a:rPr lang="ko-KR" altLang="en-US" b="0" i="0" dirty="0">
                <a:effectLst/>
                <a:latin typeface="Noto Sans Demilight"/>
              </a:rPr>
              <a:t>을 의미합니다</a:t>
            </a:r>
            <a:r>
              <a:rPr lang="en-US" altLang="ko-KR" b="0" i="0" dirty="0">
                <a:effectLst/>
                <a:latin typeface="Noto Sans Demilight"/>
              </a:rPr>
              <a:t>. </a:t>
            </a:r>
            <a:r>
              <a:rPr lang="ko-KR" altLang="en-US" b="0" i="0" dirty="0">
                <a:effectLst/>
                <a:latin typeface="Noto Sans Demilight"/>
              </a:rPr>
              <a:t>브라우저에서의 사건이란 사용자가 </a:t>
            </a:r>
            <a:br>
              <a:rPr lang="en-US" altLang="ko-KR" b="0" i="0" dirty="0">
                <a:effectLst/>
                <a:latin typeface="Noto Sans Demilight"/>
              </a:rPr>
            </a:b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ko-KR" altLang="en-US" b="1" i="0" dirty="0">
                <a:effectLst/>
                <a:latin typeface="Noto Sans Demilight"/>
              </a:rPr>
              <a:t>클릭을 했을 때</a:t>
            </a: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en-US" altLang="ko-KR" b="0" i="0" dirty="0">
                <a:effectLst/>
                <a:latin typeface="Noto Sans Demilight"/>
              </a:rPr>
              <a:t>, </a:t>
            </a: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ko-KR" altLang="en-US" b="1" i="0" dirty="0">
                <a:effectLst/>
                <a:latin typeface="Noto Sans Demilight"/>
              </a:rPr>
              <a:t>스크롤을 했을 때</a:t>
            </a: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en-US" altLang="ko-KR" b="0" i="0" dirty="0">
                <a:effectLst/>
                <a:latin typeface="Noto Sans Demilight"/>
              </a:rPr>
              <a:t>, </a:t>
            </a:r>
            <a:br>
              <a:rPr lang="en-US" altLang="ko-KR" b="0" i="0" dirty="0">
                <a:effectLst/>
                <a:latin typeface="Noto Sans Demilight"/>
              </a:rPr>
            </a:b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ko-KR" altLang="en-US" b="1" i="0" dirty="0">
                <a:effectLst/>
                <a:latin typeface="Noto Sans Demilight"/>
              </a:rPr>
              <a:t>무언가 입력했을 때</a:t>
            </a:r>
            <a:r>
              <a:rPr lang="en-US" altLang="ko-KR" b="1" i="0" dirty="0">
                <a:effectLst/>
                <a:latin typeface="Noto Sans Demilight"/>
              </a:rPr>
              <a:t>"</a:t>
            </a:r>
            <a:r>
              <a:rPr lang="ko-KR" altLang="en-US" b="0" i="0" dirty="0">
                <a:effectLst/>
                <a:latin typeface="Noto Sans Demilight"/>
              </a:rPr>
              <a:t> 등의 상호작용으로 인해 일어나는 사건을 의미하는데</a:t>
            </a:r>
            <a:r>
              <a:rPr lang="en-US" altLang="ko-KR" b="0" i="0" dirty="0">
                <a:effectLst/>
                <a:latin typeface="Noto Sans Demilight"/>
              </a:rPr>
              <a:t>, </a:t>
            </a:r>
            <a:br>
              <a:rPr lang="en-US" altLang="ko-KR" b="0" i="0" dirty="0"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2E343C"/>
                </a:solidFill>
                <a:effectLst/>
                <a:latin typeface="Noto Sans Demilight"/>
              </a:rPr>
              <a:t>DOM </a:t>
            </a:r>
            <a:r>
              <a:rPr lang="ko-KR" altLang="en-US" b="0" i="0" dirty="0">
                <a:solidFill>
                  <a:srgbClr val="2E343C"/>
                </a:solidFill>
                <a:effectLst/>
                <a:latin typeface="Noto Sans Demilight"/>
              </a:rPr>
              <a:t>요소와 관련이 있습니다</a:t>
            </a:r>
            <a:r>
              <a:rPr lang="en-US" altLang="ko-KR" b="0" i="0" dirty="0">
                <a:solidFill>
                  <a:srgbClr val="2E343C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966702D-5680-60D4-5783-0FB7F21EC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58" y="2157083"/>
            <a:ext cx="5065080" cy="38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861</Words>
  <Application>Microsoft Macintosh PowerPoint</Application>
  <PresentationFormat>와이드스크린</PresentationFormat>
  <Paragraphs>153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Apple SD Gothic Neo</vt:lpstr>
      <vt:lpstr>HY견고딕</vt:lpstr>
      <vt:lpstr>Inter</vt:lpstr>
      <vt:lpstr>맑은 고딕</vt:lpstr>
      <vt:lpstr>NanumGothic</vt:lpstr>
      <vt:lpstr>Noto Sans Demilight</vt:lpstr>
      <vt:lpstr>Arial</vt:lpstr>
      <vt:lpstr>Consolas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Microsoft Office User</cp:lastModifiedBy>
  <cp:revision>68</cp:revision>
  <dcterms:created xsi:type="dcterms:W3CDTF">2023-02-07T08:27:46Z</dcterms:created>
  <dcterms:modified xsi:type="dcterms:W3CDTF">2023-05-03T09:01:15Z</dcterms:modified>
</cp:coreProperties>
</file>