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70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737"/>
    <a:srgbClr val="1F2778"/>
    <a:srgbClr val="336799"/>
    <a:srgbClr val="2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41E4-A0C6-2348-92ED-B5C74800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39A20-E839-7D40-BB27-ED1DC60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FACCE-29E1-BC4D-AB08-AFA3B9F1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63DB8-9F64-C942-A2DB-57E813CD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F2A65-8E79-3B45-B2FE-C224D310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09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497B-7555-3E47-88B8-AEEC6518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F0AA-690A-3A48-9763-34E523E7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5C09-5E09-6C42-A775-2991F5C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C5FBC-08C9-9441-A9D4-192D9420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3F4C6-3BBC-CE4B-B3A8-899E8160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326A14-3D77-0E43-9FD2-6DF10895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77B2E-6436-BD49-98E8-A8E721F3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79D87-249F-FC48-B86E-5C285913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71475-AE1B-9540-AB1A-6D537AF1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B4F4-CAC0-2947-8D91-004A8DE3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4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9C49-0EF3-E546-93A0-FA557779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9570E-FF40-D44D-9385-73DB6F5B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23B20-F82E-3F48-A226-3EF5B4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9F9A9-3939-AE43-BDDD-1F4644EB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36651-8DC4-294B-82A5-9BD3E977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0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F0FD-22F5-C44E-A5C0-BE56D442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949D7-DEBB-DD45-807A-29A1D68F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1A758-7D01-524C-AD77-89D5024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C8A61-CC0B-3E47-B27F-92067A79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C5197-3C01-F945-B89F-7A8EF9D3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4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ED06-74B3-0643-8F45-FF01AA9F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3966F-DA54-8343-9144-40FB65397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08F26-26C0-9246-AA36-11E119FF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D8135-3514-4D4B-9900-E6BFFE92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EEDB-9F02-5846-BD5F-321E3A63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8938F-42CC-9A40-97C6-01775B0B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8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199D-FE14-874A-BFDA-6D8DA0A8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6956E-BA86-BF42-8C54-E3DE036F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696EC-8EBD-404F-8637-FFAAA09D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9837C-508C-624A-B062-B6ED6B35E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AAF30-0E18-C941-A7D2-0449881A2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84C8B4-EE01-7349-AA24-43C8757F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0C648-EF19-A04D-A07C-CDFB3E8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F65760-3C65-934D-9F27-BC1F2184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82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F3C1-27EC-734E-9695-A830AD9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E86F2-44C3-0A48-A0C3-7689D955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E2359-6E5B-734A-9885-50AD8FA5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100FD-4CCC-4F48-BB21-6E350083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9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F0177-836B-A540-BEF9-F9053DE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E5074D-5358-1B4A-A9AD-1565EE34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178A0-4E34-8144-B30A-2F7FAC9A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4AE8-4CA4-B147-8733-A6BB6F75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E43E-F76A-5F4C-BCC5-CE78B205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111DC-272E-1C47-8BFC-F4304F42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35BC6-E31E-494A-9F98-955F4858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67F42-74C1-D247-BDAA-AEFBD7E2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CA955-8F1D-3A4E-9875-0D6328D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875EA-D65E-0148-B964-CABDA096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915749-35D1-524C-904B-CEA210DC6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446C7-CB94-7341-979D-36818F96E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6E64F-B492-8541-8D89-7BBE23DC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D507E-EC79-0F4C-A619-1DEDC90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05115-1394-9342-80CA-83E84132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63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E0D7-9B9B-C245-8D22-3AB96FC2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20036-84F1-FC47-8967-EE71DAF6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ECCD1-D09C-AF4F-9E98-8FE32CE95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3319-3B64-B34D-B3D6-7C21AD5DF987}" type="datetimeFigureOut">
              <a:rPr kumimoji="1" lang="ko-Kore-KR" altLang="en-US" smtClean="0"/>
              <a:t>2020. 9. 15.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62E82-A6D8-C649-9FE9-D6F64CEA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BD1D5-5CA9-4A4A-A32B-40F5D19F4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9CCE-52A0-E040-914B-71F53C2214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09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3D0D4-D2AB-CF46-BA1B-59B72C794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1"/>
                    </a14:imgEffect>
                  </a14:imgLayer>
                </a14:imgProps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867A25-A477-6B47-BE23-E2298BEDD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2C320E4D-2F19-7445-9C5F-B74734E2C463}"/>
              </a:ext>
            </a:extLst>
          </p:cNvPr>
          <p:cNvCxnSpPr>
            <a:cxnSpLocks/>
          </p:cNvCxnSpPr>
          <p:nvPr/>
        </p:nvCxnSpPr>
        <p:spPr>
          <a:xfrm>
            <a:off x="10790080" y="0"/>
            <a:ext cx="0" cy="6858000"/>
          </a:xfrm>
          <a:prstGeom prst="line">
            <a:avLst/>
          </a:prstGeom>
          <a:ln w="127000">
            <a:solidFill>
              <a:srgbClr val="CF3737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780176"/>
            <a:ext cx="12192000" cy="0"/>
          </a:xfrm>
          <a:prstGeom prst="line">
            <a:avLst/>
          </a:prstGeom>
          <a:ln w="127000">
            <a:solidFill>
              <a:srgbClr val="CF3737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E6E6B2-4CCA-3744-BBAB-56AC029A29B6}"/>
              </a:ext>
            </a:extLst>
          </p:cNvPr>
          <p:cNvGrpSpPr/>
          <p:nvPr/>
        </p:nvGrpSpPr>
        <p:grpSpPr>
          <a:xfrm>
            <a:off x="-218417" y="751608"/>
            <a:ext cx="6532835" cy="5354783"/>
            <a:chOff x="-21381" y="974577"/>
            <a:chExt cx="5988789" cy="490884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034" name="Picture 10" descr="목업 테마 사진, 이미지, 일러스트, 캘리그라피 - 크라우드픽">
              <a:extLst>
                <a:ext uri="{FF2B5EF4-FFF2-40B4-BE49-F238E27FC236}">
                  <a16:creationId xmlns:a16="http://schemas.microsoft.com/office/drawing/2014/main" id="{71E1A172-A685-4B45-848E-A6FB38EED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81" y="974577"/>
              <a:ext cx="5988789" cy="490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373DBEB5-7B12-9342-B650-16CED407C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318" y="2757783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4EC73D7D-DB48-9444-A422-5DC89C65D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253" y="2771799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F8F577-C5AC-6943-9BEA-17C196472E5C}"/>
              </a:ext>
            </a:extLst>
          </p:cNvPr>
          <p:cNvSpPr txBox="1"/>
          <p:nvPr/>
        </p:nvSpPr>
        <p:spPr>
          <a:xfrm>
            <a:off x="6314418" y="2237490"/>
            <a:ext cx="49167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dirty="0">
                <a:ln w="0"/>
                <a:effectLst>
                  <a:outerShdw blurRad="165100" dist="63500" dir="2700000" sx="98000" sy="98000" algn="ctr" rotWithShape="0">
                    <a:srgbClr val="000000">
                      <a:alpha val="51000"/>
                    </a:srgbClr>
                  </a:outerShdw>
                </a:effectLst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구세군 </a:t>
            </a:r>
            <a:r>
              <a:rPr kumimoji="1" lang="ko-KR" altLang="en-US" sz="6000" dirty="0" err="1">
                <a:ln w="0"/>
                <a:effectLst>
                  <a:outerShdw blurRad="165100" dist="63500" dir="2700000" sx="98000" sy="98000" algn="ctr" rotWithShape="0">
                    <a:srgbClr val="000000">
                      <a:alpha val="51000"/>
                    </a:srgbClr>
                  </a:outerShdw>
                </a:effectLst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청년부</a:t>
            </a:r>
            <a:endParaRPr kumimoji="1" lang="en-US" altLang="ko-KR" sz="6000" dirty="0">
              <a:ln w="0"/>
              <a:effectLst>
                <a:outerShdw blurRad="165100" dist="63500" dir="2700000" sx="98000" sy="98000" algn="ctr" rotWithShape="0">
                  <a:srgbClr val="000000">
                    <a:alpha val="51000"/>
                  </a:srgbClr>
                </a:outerShdw>
              </a:effectLst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6000" dirty="0">
                <a:ln w="0"/>
                <a:solidFill>
                  <a:srgbClr val="1F2778"/>
                </a:solidFill>
                <a:effectLst>
                  <a:outerShdw blurRad="165100" dist="63500" dir="2700000" sx="98000" sy="98000" algn="ctr" rotWithShape="0">
                    <a:srgbClr val="000000">
                      <a:alpha val="51000"/>
                    </a:srgbClr>
                  </a:outerShdw>
                </a:effectLst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커뮤니티</a:t>
            </a:r>
            <a:r>
              <a:rPr kumimoji="1" lang="ko-KR" altLang="en-US" sz="6000" dirty="0">
                <a:solidFill>
                  <a:schemeClr val="bg1">
                    <a:lumMod val="95000"/>
                  </a:schemeClr>
                </a:solidFill>
                <a:effectLst>
                  <a:outerShdw blurRad="165100" dist="63500" dir="2700000" sx="98000" sy="98000" algn="ctr" rotWithShape="0">
                    <a:srgbClr val="000000">
                      <a:alpha val="51000"/>
                    </a:srgbClr>
                  </a:outerShdw>
                </a:effectLst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6000" dirty="0">
                <a:ln w="0"/>
                <a:effectLst>
                  <a:outerShdw blurRad="165100" dist="63500" dir="2700000" sx="98000" sy="98000" algn="ctr" rotWithShape="0">
                    <a:srgbClr val="000000">
                      <a:alpha val="51000"/>
                    </a:srgbClr>
                  </a:outerShdw>
                </a:effectLst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플랫폼</a:t>
            </a:r>
            <a:endParaRPr kumimoji="1" lang="ko-Kore-KR" altLang="en-US" sz="6000" dirty="0">
              <a:solidFill>
                <a:schemeClr val="bg1">
                  <a:lumMod val="95000"/>
                </a:schemeClr>
              </a:solidFill>
              <a:effectLst>
                <a:outerShdw blurRad="165100" dist="63500" dir="2700000" sx="98000" sy="98000" algn="ctr" rotWithShape="0">
                  <a:srgbClr val="000000">
                    <a:alpha val="51000"/>
                  </a:srgbClr>
                </a:outerShdw>
              </a:effectLst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0C92E-85D8-8E42-9F7A-53BE6E580643}"/>
              </a:ext>
            </a:extLst>
          </p:cNvPr>
          <p:cNvSpPr txBox="1"/>
          <p:nvPr/>
        </p:nvSpPr>
        <p:spPr>
          <a:xfrm>
            <a:off x="6314418" y="4209706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CF3737">
                    <a:alpha val="80000"/>
                  </a:srgb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세대</a:t>
            </a:r>
            <a:r>
              <a:rPr kumimoji="1" lang="ko-Kore-KR" altLang="en-US" sz="2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와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 발을 맞추면 </a:t>
            </a:r>
            <a:r>
              <a:rPr kumimoji="1" lang="ko-KR" altLang="en-US" sz="2400" dirty="0">
                <a:solidFill>
                  <a:srgbClr val="1F2778">
                    <a:alpha val="80000"/>
                  </a:srgb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세상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이 발을 맞춘다</a:t>
            </a: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4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C1AA-63BD-7849-8B9C-4E7E766E1E15}"/>
              </a:ext>
            </a:extLst>
          </p:cNvPr>
          <p:cNvSpPr/>
          <p:nvPr/>
        </p:nvSpPr>
        <p:spPr>
          <a:xfrm>
            <a:off x="3932783" y="1271588"/>
            <a:ext cx="4326433" cy="5586412"/>
          </a:xfrm>
          <a:prstGeom prst="rect">
            <a:avLst/>
          </a:prstGeom>
          <a:solidFill>
            <a:srgbClr val="CF373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87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BF421-0691-8B4F-AD1D-E9E974CE7A46}"/>
              </a:ext>
            </a:extLst>
          </p:cNvPr>
          <p:cNvSpPr txBox="1"/>
          <p:nvPr/>
        </p:nvSpPr>
        <p:spPr>
          <a:xfrm>
            <a:off x="4194863" y="1411890"/>
            <a:ext cx="278473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Database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RDB : </a:t>
            </a: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MySQL</a:t>
            </a: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RDBMS : </a:t>
            </a: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MySQL-workbench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7D23000E-D034-2E4E-8560-8FC3A7899C5B}"/>
              </a:ext>
            </a:extLst>
          </p:cNvPr>
          <p:cNvCxnSpPr>
            <a:cxnSpLocks/>
          </p:cNvCxnSpPr>
          <p:nvPr/>
        </p:nvCxnSpPr>
        <p:spPr>
          <a:xfrm>
            <a:off x="-1" y="2075577"/>
            <a:ext cx="12192000" cy="0"/>
          </a:xfrm>
          <a:prstGeom prst="line">
            <a:avLst/>
          </a:prstGeom>
          <a:ln w="127000">
            <a:solidFill>
              <a:srgbClr val="1F2778">
                <a:alpha val="5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CE2A53-3DFB-EC4B-9D3F-D6B9CC305578}"/>
              </a:ext>
            </a:extLst>
          </p:cNvPr>
          <p:cNvSpPr txBox="1"/>
          <p:nvPr/>
        </p:nvSpPr>
        <p:spPr>
          <a:xfrm>
            <a:off x="8521296" y="1411890"/>
            <a:ext cx="215155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Cloud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Web-Server :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AWS EC2, 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ACM, 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Route53,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Load Balancer</a:t>
            </a:r>
          </a:p>
          <a:p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RDB : 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AWS RDS</a:t>
            </a:r>
          </a:p>
          <a:p>
            <a:endParaRPr kumimoji="1" lang="en-US" altLang="ko-Kore-KR" sz="2400" dirty="0">
              <a:solidFill>
                <a:schemeClr val="tx1">
                  <a:lumMod val="50000"/>
                  <a:lumOff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Storage :</a:t>
            </a:r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</a:p>
          <a:p>
            <a:r>
              <a:rPr kumimoji="1" lang="en-US" altLang="ko-Kore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AWS S3</a:t>
            </a: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</a:t>
            </a:r>
            <a:endParaRPr kumimoji="1" lang="en-US" altLang="ko-Kore-KR" sz="2400" dirty="0">
              <a:solidFill>
                <a:schemeClr val="tx1">
                  <a:lumMod val="50000"/>
                  <a:lumOff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D3E4F39-D229-9947-BBB5-DA9B7D7EC9B6}"/>
              </a:ext>
            </a:extLst>
          </p:cNvPr>
          <p:cNvCxnSpPr>
            <a:cxnSpLocks/>
          </p:cNvCxnSpPr>
          <p:nvPr/>
        </p:nvCxnSpPr>
        <p:spPr>
          <a:xfrm>
            <a:off x="-1" y="5228352"/>
            <a:ext cx="8259217" cy="0"/>
          </a:xfrm>
          <a:prstGeom prst="line">
            <a:avLst/>
          </a:prstGeom>
          <a:ln w="127000">
            <a:solidFill>
              <a:srgbClr val="1F2778">
                <a:alpha val="5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7E26FA-6BDB-314C-97E1-B8897A54BF34}"/>
              </a:ext>
            </a:extLst>
          </p:cNvPr>
          <p:cNvSpPr txBox="1"/>
          <p:nvPr/>
        </p:nvSpPr>
        <p:spPr>
          <a:xfrm>
            <a:off x="403913" y="1411890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Server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Server-Framework :</a:t>
            </a: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Node.js</a:t>
            </a: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Web-Framework :</a:t>
            </a:r>
          </a:p>
          <a:p>
            <a:r>
              <a:rPr kumimoji="1"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Express.js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10775-DE75-F64A-9DE4-9E2077059D4E}"/>
              </a:ext>
            </a:extLst>
          </p:cNvPr>
          <p:cNvSpPr txBox="1"/>
          <p:nvPr/>
        </p:nvSpPr>
        <p:spPr>
          <a:xfrm>
            <a:off x="394014" y="4617516"/>
            <a:ext cx="35108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Web-Front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Web-Front-Framework :</a:t>
            </a:r>
          </a:p>
          <a:p>
            <a:r>
              <a:rPr kumimoji="1"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Vue.js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BE4C8-0946-304D-8708-95253BDEEB22}"/>
              </a:ext>
            </a:extLst>
          </p:cNvPr>
          <p:cNvSpPr txBox="1"/>
          <p:nvPr/>
        </p:nvSpPr>
        <p:spPr>
          <a:xfrm>
            <a:off x="4188576" y="4617516"/>
            <a:ext cx="40975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Mobile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Cross-Platform-Framework :</a:t>
            </a: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Flutter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8D76-DF56-174F-8321-714D3778FFB2}"/>
              </a:ext>
            </a:extLst>
          </p:cNvPr>
          <p:cNvSpPr txBox="1"/>
          <p:nvPr/>
        </p:nvSpPr>
        <p:spPr>
          <a:xfrm>
            <a:off x="1606633" y="420257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어떠한 기술을 사용하는가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66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87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8D76-DF56-174F-8321-714D3778FFB2}"/>
              </a:ext>
            </a:extLst>
          </p:cNvPr>
          <p:cNvSpPr txBox="1"/>
          <p:nvPr/>
        </p:nvSpPr>
        <p:spPr>
          <a:xfrm>
            <a:off x="1606633" y="420257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비용은 얼마나 드는가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D1053-5FDA-934C-B6B3-3AC9FAB5ABD7}"/>
              </a:ext>
            </a:extLst>
          </p:cNvPr>
          <p:cNvSpPr txBox="1"/>
          <p:nvPr/>
        </p:nvSpPr>
        <p:spPr>
          <a:xfrm>
            <a:off x="403913" y="1327593"/>
            <a:ext cx="90396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웹서버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구축 비용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월 </a:t>
            </a:r>
            <a:r>
              <a:rPr kumimoji="1" lang="en-US" altLang="ko-KR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10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4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AWS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클라우드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대여비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개발단계에서는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년간 무료로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테스트용을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대여할 수 있다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개발이 완료된 이후에는 지정한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클라우드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성능에 따라 요금이 차감된다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이는 클라이언트의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접속량과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사용량에 따라 성능을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정해야한다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월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10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400" dirty="0">
              <a:solidFill>
                <a:schemeClr val="bg2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2.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홈페이지 구축 비용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 </a:t>
            </a:r>
            <a:r>
              <a:rPr kumimoji="1" lang="en-US" altLang="ko-KR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13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4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도메인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대여비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도메인마다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다르다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연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000" dirty="0">
              <a:solidFill>
                <a:schemeClr val="bg2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Https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보안 유지비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 SSL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인증서마다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다르다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연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10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000" dirty="0">
              <a:solidFill>
                <a:schemeClr val="bg2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3,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데이터베이스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대여비용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월 </a:t>
            </a:r>
            <a:r>
              <a:rPr kumimoji="1" lang="en-US" altLang="ko-KR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15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4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AWS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클라우드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대여비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개발단계에서는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년간 무료로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테스트용을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대여할 수 있다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4.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스토리지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대여비용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예측 불가</a:t>
            </a:r>
            <a:endParaRPr kumimoji="1" lang="en-US" altLang="ko-KR" sz="24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사용하는 만큼 빠져나간다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bg2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5.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추가 예산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월 </a:t>
            </a:r>
            <a:r>
              <a:rPr kumimoji="1" lang="en-US" altLang="ko-KR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10</a:t>
            </a:r>
            <a:r>
              <a:rPr kumimoji="1" lang="ko-KR" altLang="en-US" sz="24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endParaRPr kumimoji="1" lang="en-US" altLang="ko-KR" sz="24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클라우드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사용시 예상치 못한 금액이 빠져나가는 상황들이 간혹 생기고 있다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요구사항에 따라 추가 서버를 대여해야하는 경우가 생긴다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 과정에서 미처 생각하지 못했던 부분이 분명 생길 것이다</a:t>
            </a:r>
            <a:r>
              <a:rPr kumimoji="1" lang="en-US" altLang="ko-KR" sz="2000" dirty="0">
                <a:solidFill>
                  <a:schemeClr val="bg2">
                    <a:lumMod val="50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endParaRPr kumimoji="1" lang="en-US" altLang="ko-KR" sz="1100" dirty="0">
              <a:solidFill>
                <a:schemeClr val="bg2">
                  <a:lumMod val="50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예상 시스템 구축비용 총 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30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월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400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만원</a:t>
            </a:r>
            <a:r>
              <a:rPr kumimoji="1" lang="en-US" altLang="ko-KR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/</a:t>
            </a:r>
            <a:r>
              <a:rPr kumimoji="1" lang="ko-KR" altLang="en-US" sz="2400" b="1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 </a:t>
            </a:r>
            <a:endParaRPr kumimoji="1" lang="en-US" altLang="ko-KR" sz="2400" b="1" dirty="0">
              <a:solidFill>
                <a:srgbClr val="CF3737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1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1F2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2464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BENEFIT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D8830-5911-4C41-94A7-857A054BBE0F}"/>
              </a:ext>
            </a:extLst>
          </p:cNvPr>
          <p:cNvSpPr txBox="1"/>
          <p:nvPr/>
        </p:nvSpPr>
        <p:spPr>
          <a:xfrm>
            <a:off x="2556916" y="420257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하면 뭐가 좋은가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8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28D44B-47EF-6B4B-9F76-F4778ED98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/>
            <a:stretch>
              <a:fillRect t="-13000" b="-1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6FD5D5-F05F-4145-90C7-E01AF60411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F730A1-C9FC-2541-B926-8262EAD5CFFA}"/>
              </a:ext>
            </a:extLst>
          </p:cNvPr>
          <p:cNvSpPr/>
          <p:nvPr/>
        </p:nvSpPr>
        <p:spPr>
          <a:xfrm>
            <a:off x="1015024" y="2364581"/>
            <a:ext cx="2128838" cy="2128838"/>
          </a:xfrm>
          <a:prstGeom prst="ellipse">
            <a:avLst/>
          </a:prstGeom>
          <a:solidFill>
            <a:srgbClr val="1F2778">
              <a:alpha val="3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1A6411-A5A6-DA4C-8813-C6F816E8E366}"/>
              </a:ext>
            </a:extLst>
          </p:cNvPr>
          <p:cNvSpPr/>
          <p:nvPr/>
        </p:nvSpPr>
        <p:spPr>
          <a:xfrm>
            <a:off x="3828159" y="2364581"/>
            <a:ext cx="2128838" cy="2128838"/>
          </a:xfrm>
          <a:prstGeom prst="ellipse">
            <a:avLst/>
          </a:prstGeom>
          <a:solidFill>
            <a:srgbClr val="CF3737">
              <a:alpha val="3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E9F4E06-91E4-404F-94F3-30EC5DECB733}"/>
              </a:ext>
            </a:extLst>
          </p:cNvPr>
          <p:cNvSpPr/>
          <p:nvPr/>
        </p:nvSpPr>
        <p:spPr>
          <a:xfrm>
            <a:off x="6623553" y="2364581"/>
            <a:ext cx="2128838" cy="2128838"/>
          </a:xfrm>
          <a:prstGeom prst="ellipse">
            <a:avLst/>
          </a:prstGeom>
          <a:solidFill>
            <a:srgbClr val="1F2778">
              <a:alpha val="3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6D9C93-C51A-D649-80C3-C2D9B195BE0D}"/>
              </a:ext>
            </a:extLst>
          </p:cNvPr>
          <p:cNvSpPr/>
          <p:nvPr/>
        </p:nvSpPr>
        <p:spPr>
          <a:xfrm>
            <a:off x="9436688" y="2364581"/>
            <a:ext cx="2128838" cy="2128838"/>
          </a:xfrm>
          <a:prstGeom prst="ellipse">
            <a:avLst/>
          </a:prstGeom>
          <a:solidFill>
            <a:srgbClr val="CF3737">
              <a:alpha val="3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1123076"/>
            <a:ext cx="12192000" cy="0"/>
          </a:xfrm>
          <a:prstGeom prst="line">
            <a:avLst/>
          </a:prstGeom>
          <a:ln w="127000">
            <a:solidFill>
              <a:srgbClr val="CF3737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148023"/>
            <a:ext cx="644369" cy="81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167458"/>
            <a:ext cx="4703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Table of Contents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4F0EE1-C9B1-F54C-91B9-03517AB90854}"/>
              </a:ext>
            </a:extLst>
          </p:cNvPr>
          <p:cNvGrpSpPr/>
          <p:nvPr/>
        </p:nvGrpSpPr>
        <p:grpSpPr>
          <a:xfrm>
            <a:off x="1149474" y="2486412"/>
            <a:ext cx="10281600" cy="2798871"/>
            <a:chOff x="1240448" y="2268481"/>
            <a:chExt cx="10281600" cy="2798871"/>
          </a:xfrm>
        </p:grpSpPr>
        <p:pic>
          <p:nvPicPr>
            <p:cNvPr id="6" name="그래픽 5" descr="혼란스러운 사람">
              <a:extLst>
                <a:ext uri="{FF2B5EF4-FFF2-40B4-BE49-F238E27FC236}">
                  <a16:creationId xmlns:a16="http://schemas.microsoft.com/office/drawing/2014/main" id="{FA719D26-549B-D84D-9E13-5C3D16E0F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0448" y="2268482"/>
              <a:ext cx="1859939" cy="1859939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882D69-7818-2846-AFC0-CD556FAD62BD}"/>
                </a:ext>
              </a:extLst>
            </p:cNvPr>
            <p:cNvSpPr txBox="1"/>
            <p:nvPr/>
          </p:nvSpPr>
          <p:spPr>
            <a:xfrm>
              <a:off x="1661303" y="4544132"/>
              <a:ext cx="1018227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WHY</a:t>
              </a:r>
              <a:endParaRPr kumimoji="1" lang="ko-Kore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  <p:pic>
          <p:nvPicPr>
            <p:cNvPr id="16" name="그래픽 15" descr="스마트폰">
              <a:extLst>
                <a:ext uri="{FF2B5EF4-FFF2-40B4-BE49-F238E27FC236}">
                  <a16:creationId xmlns:a16="http://schemas.microsoft.com/office/drawing/2014/main" id="{8730CFAE-D4F7-6043-97E4-D86E6F2B7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53584" y="2268481"/>
              <a:ext cx="1859939" cy="1859939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50C965-73FF-3D4F-8FB0-60DBF3DF6B02}"/>
                </a:ext>
              </a:extLst>
            </p:cNvPr>
            <p:cNvSpPr txBox="1"/>
            <p:nvPr/>
          </p:nvSpPr>
          <p:spPr>
            <a:xfrm>
              <a:off x="4476842" y="4544131"/>
              <a:ext cx="1013419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HOW</a:t>
              </a:r>
              <a:endParaRPr kumimoji="1" lang="ko-Kore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096C1-001A-8B44-A6B2-A0F982B4401D}"/>
                </a:ext>
              </a:extLst>
            </p:cNvPr>
            <p:cNvSpPr txBox="1"/>
            <p:nvPr/>
          </p:nvSpPr>
          <p:spPr>
            <a:xfrm>
              <a:off x="7147201" y="4544131"/>
              <a:ext cx="1263487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WHAT</a:t>
              </a:r>
              <a:endParaRPr kumimoji="1" lang="ko-Kore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  <p:pic>
          <p:nvPicPr>
            <p:cNvPr id="25" name="그래픽 24" descr="막대 그래프 상향 추세">
              <a:extLst>
                <a:ext uri="{FF2B5EF4-FFF2-40B4-BE49-F238E27FC236}">
                  <a16:creationId xmlns:a16="http://schemas.microsoft.com/office/drawing/2014/main" id="{43C3BE09-A64D-9542-A87C-29EC42BC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62110" y="2268481"/>
              <a:ext cx="1859938" cy="1859938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30FCF-222D-2E48-AD39-E3ABA7E29D0F}"/>
                </a:ext>
              </a:extLst>
            </p:cNvPr>
            <p:cNvSpPr txBox="1"/>
            <p:nvPr/>
          </p:nvSpPr>
          <p:spPr>
            <a:xfrm>
              <a:off x="9775990" y="4544131"/>
              <a:ext cx="163217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BENEFIT</a:t>
              </a:r>
              <a:endParaRPr kumimoji="1" lang="ko-Kore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pic>
        <p:nvPicPr>
          <p:cNvPr id="34" name="그래픽 33" descr="포스트잇">
            <a:extLst>
              <a:ext uri="{FF2B5EF4-FFF2-40B4-BE49-F238E27FC236}">
                <a16:creationId xmlns:a16="http://schemas.microsoft.com/office/drawing/2014/main" id="{621F9343-E162-C943-A989-950552B669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58002" y="2486411"/>
            <a:ext cx="1859939" cy="1859939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1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95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WHY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12209-5A78-7245-9294-215F32A74B83}"/>
              </a:ext>
            </a:extLst>
          </p:cNvPr>
          <p:cNvSpPr txBox="1"/>
          <p:nvPr/>
        </p:nvSpPr>
        <p:spPr>
          <a:xfrm>
            <a:off x="142286" y="1571625"/>
            <a:ext cx="120981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시대가 급변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하고 있다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온라인 서비스가 세대를 주도한다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포스트 코로나로인한 대면 행사 및 예배가 갈 수록 줄어들고 있다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</a:t>
            </a:r>
            <a:endParaRPr kumimoji="1" lang="en-US" altLang="ko-KR" sz="28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다음 세대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 위한 구세군 서비스가 없다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페이스북 등의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SNS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로 접근하였으나 지속적 관리가 이루어지지 않고 있다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세대가 모바일을 원하기에 웹 서비스로는 다음 세대의 요구를 반영하기 힘들다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endParaRPr kumimoji="1" lang="en-US" altLang="ko-Kore-KR" sz="28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온라인 </a:t>
            </a:r>
            <a:r>
              <a:rPr kumimoji="1" lang="ko-KR" altLang="en-US" sz="28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결제 및 이체 시스템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없다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온라인 예배로 인한 헌금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캠프 등의 회비 납부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구세군 용품 구입 등에서 요구</a:t>
            </a:r>
            <a:endParaRPr kumimoji="1" lang="en-US" altLang="ko-KR" sz="28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된다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kumimoji="1" lang="en-US" altLang="ko-Kore-KR" sz="28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9EB82-D109-1B4D-A06C-B20A418A21B9}"/>
              </a:ext>
            </a:extLst>
          </p:cNvPr>
          <p:cNvSpPr txBox="1"/>
          <p:nvPr/>
        </p:nvSpPr>
        <p:spPr>
          <a:xfrm>
            <a:off x="1585365" y="42025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왜 필요한가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1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95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WHY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12209-5A78-7245-9294-215F32A74B83}"/>
              </a:ext>
            </a:extLst>
          </p:cNvPr>
          <p:cNvSpPr txBox="1"/>
          <p:nvPr/>
        </p:nvSpPr>
        <p:spPr>
          <a:xfrm>
            <a:off x="142286" y="1571625"/>
            <a:ext cx="116429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4.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구세군인들의 </a:t>
            </a:r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피드백을 즉각 수용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할 수 있는 서비스가 없다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오프라인으로 실시하던 캠프 후 설문 조사 등을 온라인으로 실시함으로써 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빠른 전달과 집계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통계가 가능해진다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더 나아가 행사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캠프 등의 온라인 사전 접수 및 신청이 가능하다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5.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다음 </a:t>
            </a:r>
            <a:r>
              <a:rPr kumimoji="1" lang="ko-KR" altLang="en-US" sz="28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세대를 양육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하라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다음 세대와의 거리감이 점점 심해질 것이다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다음 세대가 다가올 수 있도록 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자리를 마련 해야한다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세대와 발을 맞추면 세상이 발을 맞춘다</a:t>
            </a:r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9C91-335A-BE48-B59C-AF180864C1B5}"/>
              </a:ext>
            </a:extLst>
          </p:cNvPr>
          <p:cNvSpPr txBox="1"/>
          <p:nvPr/>
        </p:nvSpPr>
        <p:spPr>
          <a:xfrm>
            <a:off x="1585365" y="42025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왜 필요한가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77153A2-9E85-274C-8950-9507D7970A08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1F2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82397D-7190-0C4E-A40F-EA8BFD7495E3}"/>
              </a:ext>
            </a:extLst>
          </p:cNvPr>
          <p:cNvSpPr txBox="1"/>
          <p:nvPr/>
        </p:nvSpPr>
        <p:spPr>
          <a:xfrm>
            <a:off x="219075" y="224610"/>
            <a:ext cx="1880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WHAT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312209-5A78-7245-9294-215F32A74B83}"/>
              </a:ext>
            </a:extLst>
          </p:cNvPr>
          <p:cNvSpPr txBox="1"/>
          <p:nvPr/>
        </p:nvSpPr>
        <p:spPr>
          <a:xfrm>
            <a:off x="3173759" y="1539952"/>
            <a:ext cx="81547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플랫폼 명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커뮤니티 플랫폼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프로젝트 명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kumimoji="1" lang="ko-KR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프로젝트팀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명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어플리케이션 명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endParaRPr kumimoji="1"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목적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편리함과 친근함을 더해주어 </a:t>
            </a:r>
            <a:r>
              <a:rPr kumimoji="1"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청학생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세대를 이끈다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타겟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구세군 </a:t>
            </a:r>
            <a:r>
              <a:rPr kumimoji="1"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청년부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ore-KR" sz="2800" dirty="0">
              <a:solidFill>
                <a:schemeClr val="tx1">
                  <a:lumMod val="95000"/>
                  <a:lumOff val="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클라이언트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Android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Application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iOS Application</a:t>
            </a:r>
          </a:p>
          <a:p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(3) Web Application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</a:t>
            </a:r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(4) 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관리자용 시스템</a:t>
            </a:r>
            <a:endParaRPr kumimoji="1" lang="en-US" altLang="ko-Kore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98B92E-DEE6-D043-AFE9-CE35D111211F}"/>
              </a:ext>
            </a:extLst>
          </p:cNvPr>
          <p:cNvGrpSpPr/>
          <p:nvPr/>
        </p:nvGrpSpPr>
        <p:grpSpPr>
          <a:xfrm>
            <a:off x="-107538" y="1278607"/>
            <a:ext cx="3428343" cy="5354783"/>
            <a:chOff x="2824573" y="974577"/>
            <a:chExt cx="3142835" cy="490884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7" name="Picture 10" descr="목업 테마 사진, 이미지, 일러스트, 캘리그라피 - 크라우드픽">
              <a:extLst>
                <a:ext uri="{FF2B5EF4-FFF2-40B4-BE49-F238E27FC236}">
                  <a16:creationId xmlns:a16="http://schemas.microsoft.com/office/drawing/2014/main" id="{9400DE45-1EF0-7548-BEE7-B4B4A8E57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21"/>
            <a:stretch/>
          </p:blipFill>
          <p:spPr bwMode="auto">
            <a:xfrm>
              <a:off x="2824573" y="974577"/>
              <a:ext cx="3142835" cy="490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737C0389-005A-F34F-B0C0-2B29E6FA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318" y="2757783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9E4117-8253-794D-A08C-B49726219059}"/>
              </a:ext>
            </a:extLst>
          </p:cNvPr>
          <p:cNvSpPr txBox="1"/>
          <p:nvPr/>
        </p:nvSpPr>
        <p:spPr>
          <a:xfrm>
            <a:off x="1998423" y="420257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무엇을 해야하는가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3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1F2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312209-5A78-7245-9294-215F32A74B83}"/>
              </a:ext>
            </a:extLst>
          </p:cNvPr>
          <p:cNvSpPr txBox="1"/>
          <p:nvPr/>
        </p:nvSpPr>
        <p:spPr>
          <a:xfrm>
            <a:off x="3172156" y="1833781"/>
            <a:ext cx="8957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주 기능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군국 및 각 지방의 소식을 구세군인 모두가 편리하게 확인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게시글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등록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수정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삭제를 통한 구세군인들의 실시간 소통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보조 기능</a:t>
            </a:r>
            <a:r>
              <a:rPr kumimoji="1"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</a:p>
          <a:p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헌금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캠프 회비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구세군 용품 구입 등을 위한 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실시간 온라인 결제 및 이체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빠르고 편리한 피드백 수용을 위한 온라인 설문 조사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(3)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온라인 사전 접수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및 신청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(4)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구세군 행사 및 친교를 위해 심플한 온라인 게임 지원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98B92E-DEE6-D043-AFE9-CE35D111211F}"/>
              </a:ext>
            </a:extLst>
          </p:cNvPr>
          <p:cNvGrpSpPr/>
          <p:nvPr/>
        </p:nvGrpSpPr>
        <p:grpSpPr>
          <a:xfrm>
            <a:off x="-107538" y="1278607"/>
            <a:ext cx="3428343" cy="5354783"/>
            <a:chOff x="2824573" y="974577"/>
            <a:chExt cx="3142835" cy="490884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7" name="Picture 10" descr="목업 테마 사진, 이미지, 일러스트, 캘리그라피 - 크라우드픽">
              <a:extLst>
                <a:ext uri="{FF2B5EF4-FFF2-40B4-BE49-F238E27FC236}">
                  <a16:creationId xmlns:a16="http://schemas.microsoft.com/office/drawing/2014/main" id="{9400DE45-1EF0-7548-BEE7-B4B4A8E57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21"/>
            <a:stretch/>
          </p:blipFill>
          <p:spPr bwMode="auto">
            <a:xfrm>
              <a:off x="2824573" y="974577"/>
              <a:ext cx="3142835" cy="490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737C0389-005A-F34F-B0C0-2B29E6FA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318" y="2757783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3FFB3B-D8CC-F946-BACE-93E3555982ED}"/>
              </a:ext>
            </a:extLst>
          </p:cNvPr>
          <p:cNvSpPr txBox="1"/>
          <p:nvPr/>
        </p:nvSpPr>
        <p:spPr>
          <a:xfrm>
            <a:off x="219075" y="224610"/>
            <a:ext cx="1880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WHAT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2F5B1-0ADB-754C-90A5-25406F73A6A1}"/>
              </a:ext>
            </a:extLst>
          </p:cNvPr>
          <p:cNvSpPr txBox="1"/>
          <p:nvPr/>
        </p:nvSpPr>
        <p:spPr>
          <a:xfrm>
            <a:off x="1998423" y="420257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무엇을 해야하는가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97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1F2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312209-5A78-7245-9294-215F32A74B83}"/>
              </a:ext>
            </a:extLst>
          </p:cNvPr>
          <p:cNvSpPr txBox="1"/>
          <p:nvPr/>
        </p:nvSpPr>
        <p:spPr>
          <a:xfrm>
            <a:off x="3285073" y="1833781"/>
            <a:ext cx="68210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지속적 관리를 위한 </a:t>
            </a:r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기술자 영입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필요하다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서비스는 지속적 업데이트를 전제로 한다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관리가 소홀하면 유저는 떠나게 되어있다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적극적인 지원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뒷받침되어야 한다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서비스는 함께 만드는 것이다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3.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적극적인 홍보</a:t>
            </a:r>
            <a:r>
              <a:rPr kumimoji="1" lang="ko-KR" altLang="en-US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는 필수적이어야 한다</a:t>
            </a:r>
            <a:r>
              <a:rPr kumimoji="1" lang="en-US" altLang="ko-KR" sz="28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알지못하면 검색 조차 못한다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=&gt;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서비스의 시작은 홍보에 달렸다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98B92E-DEE6-D043-AFE9-CE35D111211F}"/>
              </a:ext>
            </a:extLst>
          </p:cNvPr>
          <p:cNvGrpSpPr/>
          <p:nvPr/>
        </p:nvGrpSpPr>
        <p:grpSpPr>
          <a:xfrm>
            <a:off x="-107538" y="1278607"/>
            <a:ext cx="3428343" cy="5354783"/>
            <a:chOff x="2824573" y="974577"/>
            <a:chExt cx="3142835" cy="490884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7" name="Picture 10" descr="목업 테마 사진, 이미지, 일러스트, 캘리그라피 - 크라우드픽">
              <a:extLst>
                <a:ext uri="{FF2B5EF4-FFF2-40B4-BE49-F238E27FC236}">
                  <a16:creationId xmlns:a16="http://schemas.microsoft.com/office/drawing/2014/main" id="{9400DE45-1EF0-7548-BEE7-B4B4A8E57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21"/>
            <a:stretch/>
          </p:blipFill>
          <p:spPr bwMode="auto">
            <a:xfrm>
              <a:off x="2824573" y="974577"/>
              <a:ext cx="3142835" cy="490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737C0389-005A-F34F-B0C0-2B29E6FA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318" y="2757783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3FFB3B-D8CC-F946-BACE-93E3555982ED}"/>
              </a:ext>
            </a:extLst>
          </p:cNvPr>
          <p:cNvSpPr txBox="1"/>
          <p:nvPr/>
        </p:nvSpPr>
        <p:spPr>
          <a:xfrm>
            <a:off x="219075" y="224610"/>
            <a:ext cx="1880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WHAT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2F5B1-0ADB-754C-90A5-25406F73A6A1}"/>
              </a:ext>
            </a:extLst>
          </p:cNvPr>
          <p:cNvSpPr txBox="1"/>
          <p:nvPr/>
        </p:nvSpPr>
        <p:spPr>
          <a:xfrm>
            <a:off x="1998423" y="420257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무엇을 해야하는가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7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87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98B92E-DEE6-D043-AFE9-CE35D111211F}"/>
              </a:ext>
            </a:extLst>
          </p:cNvPr>
          <p:cNvGrpSpPr/>
          <p:nvPr/>
        </p:nvGrpSpPr>
        <p:grpSpPr>
          <a:xfrm>
            <a:off x="531758" y="1201316"/>
            <a:ext cx="1987542" cy="3104373"/>
            <a:chOff x="2824573" y="974577"/>
            <a:chExt cx="3142835" cy="490884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7" name="Picture 10" descr="목업 테마 사진, 이미지, 일러스트, 캘리그라피 - 크라우드픽">
              <a:extLst>
                <a:ext uri="{FF2B5EF4-FFF2-40B4-BE49-F238E27FC236}">
                  <a16:creationId xmlns:a16="http://schemas.microsoft.com/office/drawing/2014/main" id="{9400DE45-1EF0-7548-BEE7-B4B4A8E57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21"/>
            <a:stretch/>
          </p:blipFill>
          <p:spPr bwMode="auto">
            <a:xfrm>
              <a:off x="2824573" y="974577"/>
              <a:ext cx="3142835" cy="490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737C0389-005A-F34F-B0C0-2B29E6FA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318" y="2757783"/>
              <a:ext cx="1066590" cy="13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 descr="백인 남성, 3D 모델, 외딴, 3D, 모델, 가득 차 있는 몸, 화이트, 내각, 서버 캐비닛">
            <a:extLst>
              <a:ext uri="{FF2B5EF4-FFF2-40B4-BE49-F238E27FC236}">
                <a16:creationId xmlns:a16="http://schemas.microsoft.com/office/drawing/2014/main" id="{61D21B8C-7BA8-6840-876A-6383E55D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07" y="1281889"/>
            <a:ext cx="2518586" cy="25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데이터베이스, 데이터, 컴퓨터, 네트워크, 구름, 저장, 서버, 보안, 아이콘">
            <a:extLst>
              <a:ext uri="{FF2B5EF4-FFF2-40B4-BE49-F238E27FC236}">
                <a16:creationId xmlns:a16="http://schemas.microsoft.com/office/drawing/2014/main" id="{D3D93217-AA9C-3A49-9401-8D35B61F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69" y="5210469"/>
            <a:ext cx="2518586" cy="16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7C3C06D-9423-2941-AA6F-055E61F24309}"/>
              </a:ext>
            </a:extLst>
          </p:cNvPr>
          <p:cNvGrpSpPr/>
          <p:nvPr/>
        </p:nvGrpSpPr>
        <p:grpSpPr>
          <a:xfrm>
            <a:off x="8893635" y="1441628"/>
            <a:ext cx="3079290" cy="2623748"/>
            <a:chOff x="8007377" y="2248287"/>
            <a:chExt cx="3643363" cy="31043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302B26-563F-CC49-9AFE-0F0827F6ADD3}"/>
                </a:ext>
              </a:extLst>
            </p:cNvPr>
            <p:cNvGrpSpPr/>
            <p:nvPr/>
          </p:nvGrpSpPr>
          <p:grpSpPr>
            <a:xfrm>
              <a:off x="8007377" y="2248287"/>
              <a:ext cx="3643363" cy="3104374"/>
              <a:chOff x="8007377" y="2248287"/>
              <a:chExt cx="3643363" cy="3104374"/>
            </a:xfrm>
          </p:grpSpPr>
          <p:pic>
            <p:nvPicPr>
              <p:cNvPr id="7174" name="Picture 6" descr="모바일 장치, 웹사이트, 실물 크기의 모형, 웹, 웹 디자인, 응답, 사업, 시작, 기술, 그것">
                <a:extLst>
                  <a:ext uri="{FF2B5EF4-FFF2-40B4-BE49-F238E27FC236}">
                    <a16:creationId xmlns:a16="http://schemas.microsoft.com/office/drawing/2014/main" id="{4B6D0E63-6C11-3845-B15F-A42E57391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52" r="13867"/>
              <a:stretch/>
            </p:blipFill>
            <p:spPr bwMode="auto">
              <a:xfrm>
                <a:off x="8007377" y="2248287"/>
                <a:ext cx="3643363" cy="3104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EC0E7AE-37C7-B640-AD3E-42C2108D63E5}"/>
                  </a:ext>
                </a:extLst>
              </p:cNvPr>
              <p:cNvSpPr/>
              <p:nvPr/>
            </p:nvSpPr>
            <p:spPr>
              <a:xfrm>
                <a:off x="8615363" y="2943225"/>
                <a:ext cx="2500312" cy="1500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5" name="Picture 12" descr="상징 | 구세군 신앙 | 구세군 | 구세군대한본영">
              <a:extLst>
                <a:ext uri="{FF2B5EF4-FFF2-40B4-BE49-F238E27FC236}">
                  <a16:creationId xmlns:a16="http://schemas.microsoft.com/office/drawing/2014/main" id="{7036CECE-393C-7943-8429-5735F8BC7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261" y="3268839"/>
              <a:ext cx="674516" cy="84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2A4DFF-185C-C342-A92E-9F413ECCA48F}"/>
              </a:ext>
            </a:extLst>
          </p:cNvPr>
          <p:cNvCxnSpPr>
            <a:cxnSpLocks/>
          </p:cNvCxnSpPr>
          <p:nvPr/>
        </p:nvCxnSpPr>
        <p:spPr>
          <a:xfrm>
            <a:off x="2366286" y="2369479"/>
            <a:ext cx="304563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520D25-1D03-7C4F-B8A7-C0E69EDA8B7F}"/>
              </a:ext>
            </a:extLst>
          </p:cNvPr>
          <p:cNvCxnSpPr>
            <a:cxnSpLocks/>
          </p:cNvCxnSpPr>
          <p:nvPr/>
        </p:nvCxnSpPr>
        <p:spPr>
          <a:xfrm flipH="1">
            <a:off x="2366287" y="3273795"/>
            <a:ext cx="30456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58064D-B18F-7141-914A-C4F96F8ED442}"/>
              </a:ext>
            </a:extLst>
          </p:cNvPr>
          <p:cNvCxnSpPr>
            <a:cxnSpLocks/>
          </p:cNvCxnSpPr>
          <p:nvPr/>
        </p:nvCxnSpPr>
        <p:spPr>
          <a:xfrm flipH="1">
            <a:off x="6733455" y="2380536"/>
            <a:ext cx="23352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CCF819-DE6C-894B-A5CE-604165F65826}"/>
              </a:ext>
            </a:extLst>
          </p:cNvPr>
          <p:cNvCxnSpPr>
            <a:cxnSpLocks/>
          </p:cNvCxnSpPr>
          <p:nvPr/>
        </p:nvCxnSpPr>
        <p:spPr>
          <a:xfrm>
            <a:off x="6733455" y="3273793"/>
            <a:ext cx="21419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AF5581-1513-0247-8357-A2BA4FCB201B}"/>
              </a:ext>
            </a:extLst>
          </p:cNvPr>
          <p:cNvGrpSpPr/>
          <p:nvPr/>
        </p:nvGrpSpPr>
        <p:grpSpPr>
          <a:xfrm>
            <a:off x="2633033" y="1937465"/>
            <a:ext cx="883575" cy="857539"/>
            <a:chOff x="3328756" y="1710800"/>
            <a:chExt cx="883575" cy="85753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A1DE8B-A686-A44E-B7F3-E29E13E1CC42}"/>
                </a:ext>
              </a:extLst>
            </p:cNvPr>
            <p:cNvSpPr/>
            <p:nvPr/>
          </p:nvSpPr>
          <p:spPr>
            <a:xfrm>
              <a:off x="3350749" y="1710800"/>
              <a:ext cx="857539" cy="8575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BDFC9F-3D75-F34E-BB3A-5F4AFC67493B}"/>
                </a:ext>
              </a:extLst>
            </p:cNvPr>
            <p:cNvSpPr txBox="1"/>
            <p:nvPr/>
          </p:nvSpPr>
          <p:spPr>
            <a:xfrm>
              <a:off x="3328756" y="1954563"/>
              <a:ext cx="8835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1F2778"/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request</a:t>
              </a:r>
              <a:endParaRPr kumimoji="1" lang="ko-Kore-KR" altLang="en-US" sz="28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7D30F109-5EB7-D344-BD7B-7B1E47004EB1}"/>
              </a:ext>
            </a:extLst>
          </p:cNvPr>
          <p:cNvSpPr/>
          <p:nvPr/>
        </p:nvSpPr>
        <p:spPr>
          <a:xfrm>
            <a:off x="8074813" y="1904090"/>
            <a:ext cx="857539" cy="857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19633F-C93F-FB47-8EBE-7B7AB324A3FB}"/>
              </a:ext>
            </a:extLst>
          </p:cNvPr>
          <p:cNvSpPr/>
          <p:nvPr/>
        </p:nvSpPr>
        <p:spPr>
          <a:xfrm>
            <a:off x="4206366" y="2845025"/>
            <a:ext cx="857539" cy="8575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DA7FAE0-E8E9-E84F-9F35-660B976997B7}"/>
              </a:ext>
            </a:extLst>
          </p:cNvPr>
          <p:cNvGrpSpPr/>
          <p:nvPr/>
        </p:nvGrpSpPr>
        <p:grpSpPr>
          <a:xfrm>
            <a:off x="6958840" y="2845025"/>
            <a:ext cx="1007007" cy="857539"/>
            <a:chOff x="3290302" y="1710800"/>
            <a:chExt cx="1007007" cy="85753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A8E7273-435B-194F-852E-484A271146E2}"/>
                </a:ext>
              </a:extLst>
            </p:cNvPr>
            <p:cNvSpPr/>
            <p:nvPr/>
          </p:nvSpPr>
          <p:spPr>
            <a:xfrm>
              <a:off x="3350749" y="1710800"/>
              <a:ext cx="857539" cy="8575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6FD89D-4234-DE4E-9C95-64ABB95D15EF}"/>
                </a:ext>
              </a:extLst>
            </p:cNvPr>
            <p:cNvSpPr txBox="1"/>
            <p:nvPr/>
          </p:nvSpPr>
          <p:spPr>
            <a:xfrm>
              <a:off x="3290302" y="1970291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CF3737"/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response</a:t>
              </a:r>
              <a:endParaRPr kumimoji="1" lang="ko-Kore-KR" altLang="en-US" sz="16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0B19AA-EDDA-8A40-9AA1-DFD8723F54CD}"/>
              </a:ext>
            </a:extLst>
          </p:cNvPr>
          <p:cNvCxnSpPr/>
          <p:nvPr/>
        </p:nvCxnSpPr>
        <p:spPr>
          <a:xfrm>
            <a:off x="6062662" y="4114802"/>
            <a:ext cx="0" cy="10429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B7D5792-348B-5344-BBAE-D2C4C5A4C6CA}"/>
              </a:ext>
            </a:extLst>
          </p:cNvPr>
          <p:cNvSpPr txBox="1"/>
          <p:nvPr/>
        </p:nvSpPr>
        <p:spPr>
          <a:xfrm>
            <a:off x="942677" y="425134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Mobile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A0E6B-3514-4E44-90FF-5015D3001053}"/>
              </a:ext>
            </a:extLst>
          </p:cNvPr>
          <p:cNvSpPr txBox="1"/>
          <p:nvPr/>
        </p:nvSpPr>
        <p:spPr>
          <a:xfrm>
            <a:off x="10016944" y="425134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896476-751D-2C4F-B950-90B418141C9B}"/>
              </a:ext>
            </a:extLst>
          </p:cNvPr>
          <p:cNvSpPr txBox="1"/>
          <p:nvPr/>
        </p:nvSpPr>
        <p:spPr>
          <a:xfrm>
            <a:off x="5422717" y="3603694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32389B-F9BD-A145-82B8-638FB850C1E9}"/>
              </a:ext>
            </a:extLst>
          </p:cNvPr>
          <p:cNvSpPr txBox="1"/>
          <p:nvPr/>
        </p:nvSpPr>
        <p:spPr>
          <a:xfrm>
            <a:off x="7206387" y="597337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Database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21550F0-863F-4048-8ED2-370BF78C05A5}"/>
              </a:ext>
            </a:extLst>
          </p:cNvPr>
          <p:cNvGrpSpPr/>
          <p:nvPr/>
        </p:nvGrpSpPr>
        <p:grpSpPr>
          <a:xfrm>
            <a:off x="4109344" y="4342476"/>
            <a:ext cx="3906631" cy="523220"/>
            <a:chOff x="4109344" y="4342476"/>
            <a:chExt cx="3906631" cy="523220"/>
          </a:xfrm>
        </p:grpSpPr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ABCFE009-07EA-674F-BE40-2D0B69515930}"/>
                </a:ext>
              </a:extLst>
            </p:cNvPr>
            <p:cNvSpPr/>
            <p:nvPr/>
          </p:nvSpPr>
          <p:spPr>
            <a:xfrm>
              <a:off x="4109344" y="4366363"/>
              <a:ext cx="3906631" cy="433651"/>
            </a:xfrm>
            <a:prstGeom prst="roundRect">
              <a:avLst/>
            </a:prstGeom>
            <a:solidFill>
              <a:srgbClr val="1F2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3D1CC6-0A7B-0E4D-AEA9-12CD1DD69015}"/>
                </a:ext>
              </a:extLst>
            </p:cNvPr>
            <p:cNvSpPr txBox="1"/>
            <p:nvPr/>
          </p:nvSpPr>
          <p:spPr>
            <a:xfrm>
              <a:off x="4279677" y="4342476"/>
              <a:ext cx="3522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800" dirty="0">
                  <a:solidFill>
                    <a:schemeClr val="bg1"/>
                  </a:solidFill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Data Save And Load</a:t>
              </a:r>
              <a:endParaRPr kumimoji="1" lang="ko-Kore-KR" altLang="en-US" sz="28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40D9522-E570-8041-9BE0-464EC7A1B50D}"/>
              </a:ext>
            </a:extLst>
          </p:cNvPr>
          <p:cNvSpPr txBox="1"/>
          <p:nvPr/>
        </p:nvSpPr>
        <p:spPr>
          <a:xfrm>
            <a:off x="8061794" y="2179281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request</a:t>
            </a:r>
            <a:endParaRPr kumimoji="1" lang="ko-Kore-KR" altLang="en-US" sz="28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AA830-827F-3642-A683-FDA12A0C4CC2}"/>
              </a:ext>
            </a:extLst>
          </p:cNvPr>
          <p:cNvSpPr txBox="1"/>
          <p:nvPr/>
        </p:nvSpPr>
        <p:spPr>
          <a:xfrm>
            <a:off x="4139902" y="3102454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response</a:t>
            </a:r>
            <a:endParaRPr kumimoji="1" lang="ko-Kore-KR" altLang="en-US" sz="1600" dirty="0">
              <a:solidFill>
                <a:srgbClr val="CF3737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5F6EC-5F78-554C-845B-9780169596E4}"/>
              </a:ext>
            </a:extLst>
          </p:cNvPr>
          <p:cNvSpPr txBox="1"/>
          <p:nvPr/>
        </p:nvSpPr>
        <p:spPr>
          <a:xfrm>
            <a:off x="1606633" y="42025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어떻게 개발할 것인가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9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63B25A6-BD67-E543-916C-4C9E1B55F0BC}"/>
              </a:ext>
            </a:extLst>
          </p:cNvPr>
          <p:cNvSpPr txBox="1"/>
          <p:nvPr/>
        </p:nvSpPr>
        <p:spPr>
          <a:xfrm>
            <a:off x="236343" y="5036476"/>
            <a:ext cx="105336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Current</a:t>
            </a:r>
            <a:r>
              <a:rPr kumimoji="1" lang="ko-KR" altLang="en-US" sz="2800" dirty="0">
                <a:solidFill>
                  <a:srgbClr val="1F2778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R" sz="2800" dirty="0">
              <a:solidFill>
                <a:srgbClr val="1F2778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800" dirty="0">
              <a:solidFill>
                <a:srgbClr val="CF3737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Chief Officer : 1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CTO &amp; Server &amp; Web &amp; Flutter( Android &amp;&amp; iOS ) &amp; Design : 1</a:t>
            </a:r>
            <a:r>
              <a:rPr kumimoji="1"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C1AA-63BD-7849-8B9C-4E7E766E1E15}"/>
              </a:ext>
            </a:extLst>
          </p:cNvPr>
          <p:cNvSpPr/>
          <p:nvPr/>
        </p:nvSpPr>
        <p:spPr>
          <a:xfrm>
            <a:off x="3932783" y="1271588"/>
            <a:ext cx="4326433" cy="4428252"/>
          </a:xfrm>
          <a:prstGeom prst="rect">
            <a:avLst/>
          </a:prstGeom>
          <a:solidFill>
            <a:srgbClr val="CF373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FC4969C-7AF5-104C-A349-0D493B7E51E9}"/>
              </a:ext>
            </a:extLst>
          </p:cNvPr>
          <p:cNvCxnSpPr>
            <a:cxnSpLocks/>
          </p:cNvCxnSpPr>
          <p:nvPr/>
        </p:nvCxnSpPr>
        <p:spPr>
          <a:xfrm>
            <a:off x="0" y="623014"/>
            <a:ext cx="12192000" cy="0"/>
          </a:xfrm>
          <a:prstGeom prst="line">
            <a:avLst/>
          </a:prstGeom>
          <a:ln w="1270000">
            <a:solidFill>
              <a:srgbClr val="C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상징 | 구세군 신앙 | 구세군 | 구세군대한본영">
            <a:extLst>
              <a:ext uri="{FF2B5EF4-FFF2-40B4-BE49-F238E27FC236}">
                <a16:creationId xmlns:a16="http://schemas.microsoft.com/office/drawing/2014/main" id="{373DBEB5-7B12-9342-B650-16CED407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6" y="205175"/>
            <a:ext cx="644369" cy="811017"/>
          </a:xfrm>
          <a:prstGeom prst="rect">
            <a:avLst/>
          </a:prstGeom>
          <a:noFill/>
          <a:effectLst>
            <a:outerShdw blurRad="114300" dist="50800" dir="2700000" algn="tl" rotWithShape="0">
              <a:prstClr val="black">
                <a:alpha val="5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35009-E620-2648-B2FD-2BEB83FB9705}"/>
              </a:ext>
            </a:extLst>
          </p:cNvPr>
          <p:cNvSpPr txBox="1"/>
          <p:nvPr/>
        </p:nvSpPr>
        <p:spPr>
          <a:xfrm>
            <a:off x="219075" y="224610"/>
            <a:ext cx="1487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HOW</a:t>
            </a:r>
            <a:endParaRPr kumimoji="1" lang="ko-Kore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BF421-0691-8B4F-AD1D-E9E974CE7A46}"/>
              </a:ext>
            </a:extLst>
          </p:cNvPr>
          <p:cNvSpPr txBox="1"/>
          <p:nvPr/>
        </p:nvSpPr>
        <p:spPr>
          <a:xfrm>
            <a:off x="4194863" y="1411890"/>
            <a:ext cx="19623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Developer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Server :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Android :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iOS : 2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 : 2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7D23000E-D034-2E4E-8560-8FC3A7899C5B}"/>
              </a:ext>
            </a:extLst>
          </p:cNvPr>
          <p:cNvCxnSpPr>
            <a:cxnSpLocks/>
          </p:cNvCxnSpPr>
          <p:nvPr/>
        </p:nvCxnSpPr>
        <p:spPr>
          <a:xfrm>
            <a:off x="-1" y="2075577"/>
            <a:ext cx="12192000" cy="0"/>
          </a:xfrm>
          <a:prstGeom prst="line">
            <a:avLst/>
          </a:prstGeom>
          <a:ln w="127000">
            <a:solidFill>
              <a:srgbClr val="1F2778">
                <a:alpha val="5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CE2A53-3DFB-EC4B-9D3F-D6B9CC305578}"/>
              </a:ext>
            </a:extLst>
          </p:cNvPr>
          <p:cNvSpPr txBox="1"/>
          <p:nvPr/>
        </p:nvSpPr>
        <p:spPr>
          <a:xfrm>
            <a:off x="8521296" y="1411890"/>
            <a:ext cx="27655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Designer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Android &amp; iOS : 1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Web : 1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9249D-0CBD-8B41-88E8-B3AC283274E2}"/>
              </a:ext>
            </a:extLst>
          </p:cNvPr>
          <p:cNvSpPr txBox="1"/>
          <p:nvPr/>
        </p:nvSpPr>
        <p:spPr>
          <a:xfrm>
            <a:off x="236343" y="1411890"/>
            <a:ext cx="309411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800" dirty="0">
                <a:solidFill>
                  <a:srgbClr val="CF3737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Officer</a:t>
            </a:r>
          </a:p>
          <a:p>
            <a:endParaRPr kumimoji="1" lang="en-US" altLang="ko-Kore-KR" sz="28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Chief Officer : 1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Chief Technology </a:t>
            </a:r>
          </a:p>
          <a:p>
            <a:r>
              <a:rPr kumimoji="1" lang="en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Officer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: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Project Manager : 1</a:t>
            </a:r>
            <a:r>
              <a:rPr kumimoji="1"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</a:t>
            </a:r>
            <a:endParaRPr kumimoji="1" lang="en-US" altLang="ko-Kore-KR" sz="2400" dirty="0">
              <a:solidFill>
                <a:schemeClr val="tx1">
                  <a:lumMod val="85000"/>
                  <a:lumOff val="1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D3E4F39-D229-9947-BBB5-DA9B7D7EC9B6}"/>
              </a:ext>
            </a:extLst>
          </p:cNvPr>
          <p:cNvCxnSpPr>
            <a:cxnSpLocks/>
          </p:cNvCxnSpPr>
          <p:nvPr/>
        </p:nvCxnSpPr>
        <p:spPr>
          <a:xfrm>
            <a:off x="0" y="5699840"/>
            <a:ext cx="12192000" cy="0"/>
          </a:xfrm>
          <a:prstGeom prst="line">
            <a:avLst/>
          </a:prstGeom>
          <a:ln w="127000">
            <a:solidFill>
              <a:srgbClr val="1F2778">
                <a:alpha val="5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5C2A10-7381-CF43-A772-3FF1BBE8A75D}"/>
              </a:ext>
            </a:extLst>
          </p:cNvPr>
          <p:cNvSpPr txBox="1"/>
          <p:nvPr/>
        </p:nvSpPr>
        <p:spPr>
          <a:xfrm>
            <a:off x="1606633" y="420257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alpha val="65000"/>
                  </a:schemeClr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기술자는 얼마나 필요한가</a:t>
            </a:r>
            <a:endParaRPr kumimoji="1" lang="en-US" altLang="ko-Kore-KR" sz="2800" dirty="0">
              <a:solidFill>
                <a:schemeClr val="bg1">
                  <a:alpha val="65000"/>
                </a:schemeClr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3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740</Words>
  <Application>Microsoft Macintosh PowerPoint</Application>
  <PresentationFormat>와이드스크린</PresentationFormat>
  <Paragraphs>167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BM EULJIRO</vt:lpstr>
      <vt:lpstr>BM HANNA 11yrs old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박우림</dc:creator>
  <cp:lastModifiedBy>박우림</cp:lastModifiedBy>
  <cp:revision>54</cp:revision>
  <dcterms:created xsi:type="dcterms:W3CDTF">2020-09-15T09:10:54Z</dcterms:created>
  <dcterms:modified xsi:type="dcterms:W3CDTF">2020-09-15T19:02:49Z</dcterms:modified>
</cp:coreProperties>
</file>