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72" r:id="rId2"/>
    <p:sldId id="273" r:id="rId3"/>
    <p:sldId id="274" r:id="rId4"/>
    <p:sldId id="291" r:id="rId5"/>
    <p:sldId id="281" r:id="rId6"/>
    <p:sldId id="290" r:id="rId7"/>
    <p:sldId id="285" r:id="rId8"/>
    <p:sldId id="275" r:id="rId9"/>
    <p:sldId id="299" r:id="rId10"/>
    <p:sldId id="295" r:id="rId11"/>
    <p:sldId id="287" r:id="rId12"/>
    <p:sldId id="288" r:id="rId13"/>
    <p:sldId id="297" r:id="rId14"/>
    <p:sldId id="296" r:id="rId15"/>
    <p:sldId id="298" r:id="rId16"/>
    <p:sldId id="308" r:id="rId17"/>
    <p:sldId id="309" r:id="rId18"/>
    <p:sldId id="301" r:id="rId19"/>
    <p:sldId id="302" r:id="rId20"/>
    <p:sldId id="303" r:id="rId21"/>
    <p:sldId id="304" r:id="rId22"/>
    <p:sldId id="276" r:id="rId23"/>
    <p:sldId id="306" r:id="rId24"/>
    <p:sldId id="305" r:id="rId25"/>
    <p:sldId id="307" r:id="rId26"/>
    <p:sldId id="292" r:id="rId27"/>
    <p:sldId id="293" r:id="rId28"/>
    <p:sldId id="279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1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2020년 6월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95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49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34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1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5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12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1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583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9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444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93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89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20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68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118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26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64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48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21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3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3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59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5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45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2020년 6월 5일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key.kr/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r.mouser.com/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snapeda.com/hom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onentsearchengine.com/index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lcpcb.com/" TargetMode="External"/><Relationship Id="rId5" Type="http://schemas.openxmlformats.org/officeDocument/2006/relationships/hyperlink" Target="https://www.hsdgt.com/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cublog.co.kr/1828" TargetMode="Externa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pdf1.alldatasheet.com/datasheet-pdf/view/451845/MICREL/MIC5332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vensense.tdk.com/wp-content/uploads/2016/10/DS-000176-ICM-20602-v1.0.pdf?ref_disty=digikey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.com/commerce/DocumentDelivery/DDEController?Action=srchrtrv&amp;DocNm=MS5611-01BA03&amp;DocType=Data+Sheet&amp;DocLang=English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TC7wE5RL_Q&amp;t=1119s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ionrepair.com/hot-air-rework-station-quick-861dw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unionrepair.com/7-45x-szm45t-b1-trinocular-industrial-stereo-microscope-with-led-light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onrepair.com/jbc-cd-2she-with-t210-a-handle-precision-soldering-station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xhawk/Hardware/blob/master/FMUv3_REV_D/Schematic%20Print/Schematic%20Prints.PDF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kicad-pcb.org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df1.alldatasheet.com/datasheet-pdf/view/451845/MICREL/MIC533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youtube.com/results?search_query=%EB%B0%98%EC%A7%80%ED%95%98%EA%B3%B5%EC%9E%91%EC%8B%A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www.youtube.com/user/EVENTIA77/search?query=%EC%B9%B4%EC%9D%B4%EC%BA%90%EB%93%9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youtube.com/watch?v=vaCVh2SAZY4&amp;t=492s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www.youtube.com/channel/UCclJCqMDAkyVGsm5oFOTXI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DroneMap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교육 중간보고서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김우섭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Digi-Key BOM </a:t>
            </a:r>
            <a:r>
              <a:rPr lang="ko-KR" altLang="en-US" sz="2800" dirty="0">
                <a:solidFill>
                  <a:schemeClr val="tx1"/>
                </a:solidFill>
              </a:rPr>
              <a:t>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460009"/>
            <a:ext cx="7716792" cy="73866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변경점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L1: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KNH16C104bA5TS EMI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filter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삭제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C3:</a:t>
            </a:r>
            <a:r>
              <a:rPr lang="en-US" altLang="ko-KR" sz="1400" dirty="0"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CC0402KRX7R7BB103(311-1042-1-ND)   =&gt;  GRM155R7103KA01J(490-6326-1-ND) 변경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2187571"/>
            <a:ext cx="8516620" cy="16637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29582" y="5968484"/>
            <a:ext cx="364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</a:rPr>
              <a:t>DigiKey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https://www.digikey.kr/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MOUSER BOM </a:t>
            </a:r>
            <a:r>
              <a:rPr lang="ko-KR" altLang="en-US" sz="2800" dirty="0">
                <a:solidFill>
                  <a:schemeClr val="tx1"/>
                </a:solidFill>
              </a:rPr>
              <a:t>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9600" y="4408275"/>
            <a:ext cx="7924800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변경점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L1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ko-KR" altLang="ko-KR" sz="1400" dirty="0">
                <a:latin typeface="+mn-ea"/>
              </a:rPr>
              <a:t> 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KNH16C104bA5TS EMI </a:t>
            </a:r>
            <a:r>
              <a:rPr lang="ko-KR" altLang="ko-KR" sz="140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filter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삭제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C1, C5, C7 :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CC0402ZRY5V7BB104 =&gt;  CC0402ZRY5V7BB104(603-CC402ZRY5V7BB104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 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C3 : 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CC0402KRX7R7BB103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 =&gt; C0402C103K4PACTU (80-C0402C103K4P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 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C6, C8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CL21A226MAQNNNE  =&gt;  GRM21BR61E226ME44K(81-GRM21BR61E226ME4K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C2</a:t>
            </a:r>
            <a:r>
              <a:rPr lang="en-US" altLang="ko-KR" sz="1400" dirty="0">
                <a:latin typeface="+mn-ea"/>
              </a:rPr>
              <a:t> :</a:t>
            </a:r>
            <a:r>
              <a:rPr lang="ko-KR" altLang="ko-KR" sz="1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CL21A106KAYNNNE =&gt; TMK212BBJ106KD-T(963-TMK212BBJ106KD-T</a:t>
            </a:r>
            <a:r>
              <a:rPr lang="ko-KR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변경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56397"/>
            <a:ext cx="9901946" cy="14861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19575" y="5997317"/>
            <a:ext cx="376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MOUSER 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https://kr.mouser.com/</a:t>
            </a:r>
            <a:r>
              <a:rPr lang="en-US" altLang="ko-KR" dirty="0"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4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PCB </a:t>
            </a:r>
            <a:r>
              <a:rPr lang="ko-KR" altLang="en-US" sz="2800" dirty="0">
                <a:solidFill>
                  <a:schemeClr val="tx1"/>
                </a:solidFill>
              </a:rPr>
              <a:t>수정 후 </a:t>
            </a:r>
            <a:r>
              <a:rPr lang="en-US" altLang="ko-KR" sz="2800" dirty="0">
                <a:solidFill>
                  <a:schemeClr val="tx1"/>
                </a:solidFill>
              </a:rPr>
              <a:t>3D </a:t>
            </a:r>
            <a:r>
              <a:rPr lang="ko-KR" altLang="en-US" sz="2800" dirty="0">
                <a:solidFill>
                  <a:schemeClr val="tx1"/>
                </a:solidFill>
              </a:rPr>
              <a:t>모델링 적용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2294" name="Picture 6" descr="https://lh6.googleusercontent.com/dwyhb7WMeYpjVnEXL4y5h0K45_x9vmO0GCUZO_9zV7wt9TTrldIvAMiNVKc-TOjO9oht96jLYkj-OxuZNZlREYvxoTLoSeOzm18vFBCfmkiHryMeBy-J8-svPMpZQvJXVzd4WA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47140"/>
            <a:ext cx="31189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lh6.googleusercontent.com/tDAHdL8gH8PRx_fV5aFDjta1-5pAmm4SRbA30D1xeoBY3-8CVYbjeFFfxhVD3s8NAukvX4Io6vZWswm0nqipZaxxEuzgmX0iN0ZEfC2EuhwLLAeoV1i7WENXbHguLPOV6sV6_Xl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247140"/>
            <a:ext cx="3209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8225" y="4367524"/>
            <a:ext cx="1047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2750" y="4353548"/>
            <a:ext cx="10477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40500" y="6027003"/>
            <a:ext cx="565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</a:rPr>
              <a:t>부품 </a:t>
            </a:r>
            <a:r>
              <a:rPr lang="en-US" altLang="ko-KR" sz="1600" dirty="0">
                <a:latin typeface="맑은 고딕" panose="020B0503020000020004" pitchFamily="50" charset="-127"/>
              </a:rPr>
              <a:t>lib,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footfrint</a:t>
            </a:r>
            <a:r>
              <a:rPr lang="en-US" altLang="ko-KR" sz="1600" dirty="0">
                <a:latin typeface="맑은 고딕" panose="020B0503020000020004" pitchFamily="50" charset="-127"/>
              </a:rPr>
              <a:t> , 3D </a:t>
            </a:r>
            <a:r>
              <a:rPr lang="ko-KR" altLang="en-US" sz="1600" dirty="0">
                <a:latin typeface="맑은 고딕" panose="020B0503020000020004" pitchFamily="50" charset="-127"/>
              </a:rPr>
              <a:t>모델링 다운 사이트</a:t>
            </a:r>
          </a:p>
          <a:p>
            <a:r>
              <a:rPr lang="en-US" altLang="ko-KR" sz="1600" u="sng" dirty="0">
                <a:latin typeface="맑은 고딕" panose="020B0503020000020004" pitchFamily="50" charset="-127"/>
                <a:hlinkClick r:id="rId6"/>
              </a:rPr>
              <a:t>https://componentsearchengine.com/index.html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</a:rPr>
              <a:t>추천</a:t>
            </a:r>
          </a:p>
          <a:p>
            <a:r>
              <a:rPr lang="en-US" altLang="ko-KR" sz="1600" u="sng" dirty="0">
                <a:latin typeface="맑은 고딕" panose="020B0503020000020004" pitchFamily="50" charset="-127"/>
                <a:hlinkClick r:id="rId7"/>
              </a:rPr>
              <a:t>https://www.snapeda.com/home/</a:t>
            </a:r>
            <a:endParaRPr lang="en-US" altLang="ko-KR" sz="1600" u="sng" dirty="0"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5190275"/>
            <a:ext cx="44862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L1:</a:t>
            </a:r>
            <a:r>
              <a:rPr lang="ko-KR" altLang="ko-KR" dirty="0" smtClean="0">
                <a:latin typeface="+mn-ea"/>
              </a:rPr>
              <a:t> 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KNH16C104bA5TS EMI </a:t>
            </a:r>
            <a:r>
              <a:rPr lang="ko-KR" altLang="ko-KR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filter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삭제</a:t>
            </a:r>
            <a:endParaRPr lang="ko-KR" altLang="ko-KR" dirty="0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66875" y="2352605"/>
            <a:ext cx="466725" cy="4857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47825" y="1983273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solidFill>
                  <a:schemeClr val="tx1"/>
                </a:solidFill>
              </a:rPr>
              <a:t>거버파일</a:t>
            </a:r>
            <a:r>
              <a:rPr lang="ko-KR" altLang="en-US" sz="2800" dirty="0">
                <a:solidFill>
                  <a:schemeClr val="tx1"/>
                </a:solidFill>
              </a:rPr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4" y="2419350"/>
            <a:ext cx="2845063" cy="1670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8" y="2419350"/>
            <a:ext cx="2843212" cy="167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2988" y="4215884"/>
            <a:ext cx="70008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2174" y="4215884"/>
            <a:ext cx="7524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후방</a:t>
            </a:r>
            <a:endParaRPr lang="en-US" altLang="ko-KR" dirty="0" smtClean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07897"/>
              </p:ext>
            </p:extLst>
          </p:nvPr>
        </p:nvGraphicFramePr>
        <p:xfrm>
          <a:off x="9302750" y="5921375"/>
          <a:ext cx="18875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포장기 셸 개체" showAsIcon="1" r:id="rId7" imgW="1887120" imgH="550800" progId="Package">
                  <p:embed/>
                </p:oleObj>
              </mc:Choice>
              <mc:Fallback>
                <p:oleObj name="포장기 셸 개체" showAsIcon="1" r:id="rId7" imgW="1887120" imgH="550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0" y="5921375"/>
                        <a:ext cx="18875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9224" y="6102906"/>
            <a:ext cx="12160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207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err="1">
                <a:solidFill>
                  <a:schemeClr val="tx1"/>
                </a:solidFill>
              </a:rPr>
              <a:t>한샘디지텍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- PCB</a:t>
            </a:r>
            <a:r>
              <a:rPr lang="ko-KR" altLang="en-US" sz="2800" dirty="0">
                <a:solidFill>
                  <a:schemeClr val="tx1"/>
                </a:solidFill>
              </a:rPr>
              <a:t>제작 의뢰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6386" name="Picture 2" descr="https://lh4.googleusercontent.com/t7JmTDe7tkH-GoYLJEvxUJGxnP1bkKh6O0EDDZyUbGqG-owiLDwQv6dxHK3r7GhnQNoHxOnk6GzhZURy78YdAAR084iiAycS-IcTT8Cp_PXOi8iX2dLt1KjqektBlP5bamXV1SQ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69875"/>
            <a:ext cx="7684365" cy="2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29500" y="5934670"/>
            <a:ext cx="4762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PCB </a:t>
            </a:r>
            <a:r>
              <a:rPr lang="ko-KR" altLang="en-US" dirty="0">
                <a:latin typeface="맑은 고딕" panose="020B0503020000020004" pitchFamily="50" charset="-127"/>
              </a:rPr>
              <a:t>주문 사이트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ko-KR" altLang="en-US" dirty="0" err="1">
                <a:latin typeface="맑은 고딕" panose="020B0503020000020004" pitchFamily="50" charset="-127"/>
              </a:rPr>
              <a:t>한샘디지텍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hlinkClick r:id="rId5"/>
              </a:rPr>
              <a:t>https://www.hsdgt.com/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</a:rPr>
              <a:t>jlcpcb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https://jlcpcb.com/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5257800"/>
            <a:ext cx="40005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주문 후 수정사항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 smtClean="0"/>
              <a:t>F-</a:t>
            </a:r>
            <a:r>
              <a:rPr lang="en-US" altLang="ko-KR" dirty="0" err="1" smtClean="0"/>
              <a:t>SilkS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작성한 텍스트 크기 수정</a:t>
            </a:r>
          </a:p>
        </p:txBody>
      </p:sp>
    </p:spTree>
    <p:extLst>
      <p:ext uri="{BB962C8B-B14F-4D97-AF65-F5344CB8AC3E}">
        <p14:creationId xmlns:p14="http://schemas.microsoft.com/office/powerpoint/2010/main" val="2259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SPI </a:t>
            </a:r>
            <a:r>
              <a:rPr lang="ko-KR" altLang="en-US" sz="2800" dirty="0">
                <a:solidFill>
                  <a:schemeClr val="tx1"/>
                </a:solidFill>
              </a:rPr>
              <a:t>통신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4562" y="1969875"/>
            <a:ext cx="765968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MCU</a:t>
            </a:r>
            <a:r>
              <a:rPr lang="ko-KR" altLang="en-US" dirty="0" smtClean="0"/>
              <a:t>와 주변장치간의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통신을 위한 규약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ko-KR" dirty="0"/>
              <a:t>하나의 마스터와 다수의</a:t>
            </a:r>
            <a:r>
              <a:rPr lang="en-US" altLang="ko-KR" dirty="0"/>
              <a:t> Slave</a:t>
            </a:r>
            <a:r>
              <a:rPr lang="ko-KR" altLang="ko-KR" dirty="0"/>
              <a:t>가 연결되는 구조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/>
              <a:t>Clock</a:t>
            </a:r>
            <a:r>
              <a:rPr lang="ko-KR" altLang="ko-KR" dirty="0"/>
              <a:t>을 사용하는 통신방식</a:t>
            </a:r>
            <a:r>
              <a:rPr lang="en-US" altLang="ko-KR" dirty="0"/>
              <a:t> , </a:t>
            </a:r>
            <a:r>
              <a:rPr lang="ko-KR" altLang="ko-KR" dirty="0"/>
              <a:t>동기화된 </a:t>
            </a:r>
            <a:r>
              <a:rPr lang="ko-KR" altLang="ko-KR" dirty="0" err="1"/>
              <a:t>직렬통신</a:t>
            </a:r>
            <a:r>
              <a:rPr lang="ko-KR" altLang="ko-KR" dirty="0"/>
              <a:t> 방식을 사용함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44562" y="3629501"/>
            <a:ext cx="6096000" cy="25825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2000" kern="0" dirty="0">
                <a:latin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용어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SCLK : Serial Clock.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마스터가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출력하는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동기용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클럭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MOSI : Master Output Slave Input.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마스터의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출력이며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슬레이브에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MISO : Master Input Slave Output.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슬레이브의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출력이며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마스터에</a:t>
            </a:r>
            <a:r>
              <a:rPr lang="ko-KR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latin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SS : Slave Select.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마스터의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출력으로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슬레이브를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선택하기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위한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신호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입력이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‘0’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동안에만</a:t>
            </a:r>
            <a:r>
              <a:rPr lang="ko-KR" altLang="ko-KR" sz="1200" kern="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활성화</a:t>
            </a:r>
            <a:endParaRPr lang="ko-KR" altLang="en-US" sz="1200" dirty="0"/>
          </a:p>
        </p:txBody>
      </p:sp>
      <p:pic>
        <p:nvPicPr>
          <p:cNvPr id="19457" name="Picture 1" descr="다운로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7" y="3934586"/>
            <a:ext cx="2308225" cy="18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31187" y="6212003"/>
            <a:ext cx="396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www.mcublog.co.kr/1828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5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IMU Sensor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870" y="2233650"/>
            <a:ext cx="5972432" cy="1877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n-ea"/>
              </a:rPr>
              <a:t>자력계</a:t>
            </a:r>
            <a:r>
              <a:rPr lang="en-US" altLang="ko-KR" dirty="0" smtClean="0">
                <a:latin typeface="+mn-ea"/>
              </a:rPr>
              <a:t>(magnetometer)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나침반 기능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자북을</a:t>
            </a:r>
            <a:r>
              <a:rPr lang="ko-KR" altLang="en-US" sz="1400" dirty="0" smtClean="0">
                <a:latin typeface="+mn-ea"/>
              </a:rPr>
              <a:t> 측정하여 </a:t>
            </a: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방향 정보 생성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주변의 자성을 띄는 물체에 영향을 받기때문에 </a:t>
            </a:r>
            <a:r>
              <a:rPr lang="ko-KR" altLang="en-US" sz="1400" dirty="0" err="1" smtClean="0">
                <a:latin typeface="+mn-ea"/>
              </a:rPr>
              <a:t>드론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켈리브레이션을</a:t>
            </a:r>
            <a:r>
              <a:rPr lang="ko-KR" altLang="en-US" sz="1400" dirty="0" smtClean="0">
                <a:latin typeface="+mn-ea"/>
              </a:rPr>
              <a:t> 모든 부품을 장착한 상태에서 주변에 철 구조물이 없는 장소에서 실행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일정 위도 이상에서는 사용이 제한됨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3870" y="4048898"/>
            <a:ext cx="597243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축 </a:t>
            </a:r>
            <a:r>
              <a:rPr lang="ko-KR" altLang="en-US" dirty="0" err="1" smtClean="0">
                <a:latin typeface="+mn-ea"/>
              </a:rPr>
              <a:t>자이로스코프</a:t>
            </a:r>
            <a:r>
              <a:rPr lang="ko-KR" altLang="en-US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gyroscope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수평 유지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세 축 방향의 각 가속도를 측정하여 </a:t>
            </a:r>
            <a:r>
              <a:rPr lang="ko-KR" altLang="en-US" sz="1400" dirty="0" err="1" smtClean="0">
                <a:latin typeface="+mn-ea"/>
              </a:rPr>
              <a:t>드론의</a:t>
            </a:r>
            <a:r>
              <a:rPr lang="ko-KR" altLang="en-US" sz="1400" dirty="0" smtClean="0">
                <a:latin typeface="+mn-ea"/>
              </a:rPr>
              <a:t> 기울기를 측정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870" y="5217816"/>
            <a:ext cx="5972432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축 가속도계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Accelerometer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자이로스코프의</a:t>
            </a:r>
            <a:r>
              <a:rPr lang="ko-KR" altLang="en-US" sz="1400" dirty="0" smtClean="0">
                <a:latin typeface="+mn-ea"/>
              </a:rPr>
              <a:t> 오차를 보정 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X , Y , Z </a:t>
            </a:r>
            <a:r>
              <a:rPr lang="ko-KR" altLang="en-US" sz="1400" dirty="0" smtClean="0">
                <a:latin typeface="+mn-ea"/>
              </a:rPr>
              <a:t>축의 센서에 가해지는 가속도를 측정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Sensor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870" y="2233650"/>
            <a:ext cx="5972432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/>
              <a:t>기압계</a:t>
            </a:r>
            <a:r>
              <a:rPr lang="en-US" altLang="ko-KR" dirty="0" smtClean="0"/>
              <a:t>(barometer)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대기압을 측정하여 고도를 계산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빛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바람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온도에 반응하여 오차가 생기기 때문에 정확도가 높지 않음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03870" y="3586550"/>
            <a:ext cx="597243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GPS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드론의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위치좌표와</a:t>
            </a:r>
            <a:r>
              <a:rPr lang="ko-KR" altLang="en-US" sz="1400" dirty="0" smtClean="0"/>
              <a:t> 고도를 측정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918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MPU-9250(IMU : </a:t>
            </a:r>
            <a:r>
              <a:rPr lang="ko-KR" altLang="en-US" sz="2800" dirty="0">
                <a:solidFill>
                  <a:schemeClr val="tx1"/>
                </a:solidFill>
              </a:rPr>
              <a:t>관성측정장치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07352" y="3006089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2.4</a:t>
            </a:r>
            <a:r>
              <a:rPr lang="en-US" altLang="ko-KR" dirty="0">
                <a:latin typeface="Apple SD Gothic Neo"/>
              </a:rPr>
              <a:t>V</a:t>
            </a:r>
            <a:r>
              <a:rPr lang="en-US" altLang="ko-KR" dirty="0" smtClean="0">
                <a:latin typeface="Apple SD Gothic Neo"/>
              </a:rPr>
              <a:t> ~ 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가속도계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자이로스코프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자력계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9</a:t>
            </a:r>
            <a:r>
              <a:rPr lang="ko-KR" altLang="en-US" dirty="0" smtClean="0">
                <a:latin typeface="Apple SD Gothic Neo"/>
              </a:rPr>
              <a:t>축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24</a:t>
            </a:r>
            <a:r>
              <a:rPr lang="ko-KR" altLang="en-US" dirty="0" smtClean="0">
                <a:latin typeface="Apple SD Gothic Neo"/>
              </a:rPr>
              <a:t>핀 </a:t>
            </a:r>
            <a:r>
              <a:rPr lang="en-US" altLang="ko-KR" dirty="0" smtClean="0">
                <a:latin typeface="Apple SD Gothic Neo"/>
              </a:rPr>
              <a:t>3mm x 3mm x 1mm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작동온도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</a:t>
            </a:r>
            <a:r>
              <a:rPr lang="en-US" altLang="ko-KR" dirty="0"/>
              <a:t>40°C ~ </a:t>
            </a:r>
            <a:r>
              <a:rPr lang="en-US" altLang="ko-KR" dirty="0" smtClean="0"/>
              <a:t>85°C</a:t>
            </a:r>
            <a:endParaRPr lang="en-US" altLang="ko-KR" dirty="0" smtClean="0">
              <a:latin typeface="Apple SD Gothic Ne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6524" y="6150114"/>
            <a:ext cx="951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MIC-5332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규격서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  <a:hlinkClick r:id="rId4"/>
              </a:rPr>
              <a:t>https://pdf1.alldatasheet.com/datasheet-pdf/view/451845/MICREL/MIC5332.html</a:t>
            </a:r>
            <a:endParaRPr lang="en-US" altLang="ko-KR" sz="2000" dirty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02" y="2738126"/>
            <a:ext cx="2117725" cy="2323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627" y="3016252"/>
            <a:ext cx="1686861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ICM-20602(IMU : </a:t>
            </a:r>
            <a:r>
              <a:rPr lang="ko-KR" altLang="en-US" sz="2800" dirty="0" smtClean="0">
                <a:solidFill>
                  <a:schemeClr val="tx1"/>
                </a:solidFill>
              </a:rPr>
              <a:t>관성측정장치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38775" y="2774327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1.71V </a:t>
            </a:r>
            <a:r>
              <a:rPr lang="en-US" altLang="ko-KR" dirty="0">
                <a:latin typeface="Apple SD Gothic Neo"/>
              </a:rPr>
              <a:t>~ </a:t>
            </a:r>
            <a:r>
              <a:rPr lang="en-US" altLang="ko-KR" dirty="0" smtClean="0">
                <a:latin typeface="Apple SD Gothic Neo"/>
              </a:rPr>
              <a:t>3.45V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가속도계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err="1" smtClean="0">
                <a:latin typeface="Apple SD Gothic Neo"/>
              </a:rPr>
              <a:t>자이로스코프</a:t>
            </a:r>
            <a:r>
              <a:rPr lang="ko-KR" altLang="en-US" dirty="0" smtClean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, </a:t>
            </a:r>
            <a:r>
              <a:rPr lang="ko-KR" altLang="en-US" dirty="0" smtClean="0">
                <a:latin typeface="Apple SD Gothic Neo"/>
              </a:rPr>
              <a:t>온도 </a:t>
            </a:r>
            <a:r>
              <a:rPr lang="en-US" altLang="ko-KR" dirty="0">
                <a:latin typeface="Apple SD Gothic Neo"/>
              </a:rPr>
              <a:t>:</a:t>
            </a:r>
            <a:r>
              <a:rPr lang="en-US" altLang="ko-KR" dirty="0" smtClean="0">
                <a:latin typeface="Apple SD Gothic Neo"/>
              </a:rPr>
              <a:t> 6</a:t>
            </a:r>
            <a:r>
              <a:rPr lang="ko-KR" altLang="en-US" dirty="0" smtClean="0">
                <a:latin typeface="Apple SD Gothic Neo"/>
              </a:rPr>
              <a:t>축</a:t>
            </a:r>
            <a:r>
              <a:rPr lang="en-US" altLang="ko-KR" dirty="0" smtClean="0">
                <a:latin typeface="Apple SD Gothic Neo"/>
              </a:rPr>
              <a:t> </a:t>
            </a:r>
            <a:endParaRPr lang="en-US" altLang="ko-KR" dirty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16 </a:t>
            </a:r>
            <a:r>
              <a:rPr lang="ko-KR" altLang="en-US" dirty="0">
                <a:latin typeface="Apple SD Gothic Neo"/>
              </a:rPr>
              <a:t>핀 </a:t>
            </a:r>
            <a:r>
              <a:rPr lang="en-US" altLang="ko-KR" dirty="0" smtClean="0">
                <a:latin typeface="Apple SD Gothic Neo"/>
              </a:rPr>
              <a:t>3mm </a:t>
            </a:r>
            <a:r>
              <a:rPr lang="en-US" altLang="ko-KR" dirty="0">
                <a:latin typeface="Apple SD Gothic Neo"/>
              </a:rPr>
              <a:t>x </a:t>
            </a:r>
            <a:r>
              <a:rPr lang="en-US" altLang="ko-KR" dirty="0" smtClean="0">
                <a:latin typeface="Apple SD Gothic Neo"/>
              </a:rPr>
              <a:t>3mm x 0.75mm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작동온도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</a:t>
            </a:r>
            <a:r>
              <a:rPr lang="en-US" altLang="ko-KR" dirty="0"/>
              <a:t>40°C ~ 85°C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24" y="2766768"/>
            <a:ext cx="1811451" cy="1769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73" y="2766768"/>
            <a:ext cx="1827652" cy="17721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91075" y="593467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ICM-20602 </a:t>
            </a:r>
            <a:r>
              <a:rPr lang="ko-KR" altLang="en-US" dirty="0">
                <a:latin typeface="+mn-ea"/>
              </a:rPr>
              <a:t>규격서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hlinkClick r:id="rId6"/>
              </a:rPr>
              <a:t>https://invensense.tdk.com/wp-content/uploads/2016/10/DS-000176-ICM-20602-v1.0.pdf?ref_disty=digikey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2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05.12 ~ 05.20</a:t>
            </a:r>
          </a:p>
          <a:p>
            <a:pPr marL="0" indent="0" rtl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  <a:p>
            <a:pPr rtl="0"/>
            <a:r>
              <a:rPr lang="en-US" altLang="ko-KR" dirty="0" smtClean="0"/>
              <a:t>05.21 ~ 05.28</a:t>
            </a:r>
          </a:p>
          <a:p>
            <a:pPr rtl="0"/>
            <a:endParaRPr lang="en-US" altLang="ko-KR" dirty="0"/>
          </a:p>
          <a:p>
            <a:pPr rtl="0"/>
            <a:r>
              <a:rPr lang="en-US" altLang="ko-KR" dirty="0" smtClean="0"/>
              <a:t>05.29 ~ 06.03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dirty="0" smtClean="0"/>
              <a:t>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MS5611(</a:t>
            </a:r>
            <a:r>
              <a:rPr lang="ko-KR" altLang="en-US" sz="2800" dirty="0" smtClean="0">
                <a:solidFill>
                  <a:schemeClr val="tx1"/>
                </a:solidFill>
              </a:rPr>
              <a:t>기압 센서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76750" y="1768265"/>
            <a:ext cx="6096000" cy="1754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</a:t>
            </a:r>
            <a:r>
              <a:rPr lang="en-US" altLang="ko-KR" dirty="0" smtClean="0">
                <a:latin typeface="Apple SD Gothic Neo"/>
              </a:rPr>
              <a:t>1.8V </a:t>
            </a:r>
            <a:r>
              <a:rPr lang="en-US" altLang="ko-KR" dirty="0">
                <a:latin typeface="Apple SD Gothic Neo"/>
              </a:rPr>
              <a:t>~ </a:t>
            </a:r>
            <a:r>
              <a:rPr lang="en-US" altLang="ko-KR" dirty="0" smtClean="0">
                <a:latin typeface="Apple SD Gothic Neo"/>
              </a:rPr>
              <a:t>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작동 압력 </a:t>
            </a:r>
            <a:r>
              <a:rPr lang="en-US" altLang="ko-KR" dirty="0" smtClean="0">
                <a:latin typeface="Apple SD Gothic Neo"/>
              </a:rPr>
              <a:t>: </a:t>
            </a:r>
            <a:r>
              <a:rPr lang="en-US" altLang="ko-KR" dirty="0"/>
              <a:t>0.15PSI ~ 17.4PSI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8</a:t>
            </a:r>
            <a:r>
              <a:rPr lang="ko-KR" altLang="en-US" dirty="0" smtClean="0">
                <a:latin typeface="Apple SD Gothic Neo"/>
              </a:rPr>
              <a:t>핀 </a:t>
            </a:r>
            <a:r>
              <a:rPr lang="en-US" altLang="ko-KR" dirty="0">
                <a:latin typeface="Apple SD Gothic Neo"/>
              </a:rPr>
              <a:t>5</a:t>
            </a:r>
            <a:r>
              <a:rPr lang="en-US" altLang="ko-KR" dirty="0" smtClean="0">
                <a:latin typeface="Apple SD Gothic Neo"/>
              </a:rPr>
              <a:t>mm </a:t>
            </a:r>
            <a:r>
              <a:rPr lang="en-US" altLang="ko-KR" dirty="0">
                <a:latin typeface="Apple SD Gothic Neo"/>
              </a:rPr>
              <a:t>x </a:t>
            </a:r>
            <a:r>
              <a:rPr lang="en-US" altLang="ko-KR" dirty="0" smtClean="0">
                <a:latin typeface="Apple SD Gothic Neo"/>
              </a:rPr>
              <a:t>3mm x 1mm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작동 온도 </a:t>
            </a:r>
            <a:r>
              <a:rPr lang="en-US" altLang="ko-KR" dirty="0" smtClean="0"/>
              <a:t>: -</a:t>
            </a:r>
            <a:r>
              <a:rPr lang="en-US" altLang="ko-KR" dirty="0"/>
              <a:t>40°C ~ 85°C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98" y="3710299"/>
            <a:ext cx="1902603" cy="23955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306" y="1985695"/>
            <a:ext cx="2338388" cy="15348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22925" y="6119336"/>
            <a:ext cx="65690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MS5611 </a:t>
            </a:r>
            <a:r>
              <a:rPr lang="ko-KR" altLang="en-US" sz="1400" dirty="0">
                <a:latin typeface="+mn-ea"/>
              </a:rPr>
              <a:t>규격서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  <a:hlinkClick r:id="rId6"/>
              </a:rPr>
              <a:t>https://www.te.com/commerce/DocumentDelivery/DDEController?Action=srchrtrv&amp;DocNm=MS5611-01BA03&amp;DocType=Data+Sheet&amp;DocLang=English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6750" y="3520513"/>
            <a:ext cx="7715250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핀 설명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r>
              <a:rPr lang="en-US" altLang="ko-KR" dirty="0" smtClean="0">
                <a:latin typeface="Apple SD Gothic Neo"/>
              </a:rPr>
              <a:t>1. VDD : </a:t>
            </a:r>
            <a:r>
              <a:rPr lang="ko-KR" altLang="en-US" dirty="0" smtClean="0">
                <a:latin typeface="Apple SD Gothic Neo"/>
              </a:rPr>
              <a:t>전원공급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2. PS : </a:t>
            </a:r>
            <a:r>
              <a:rPr lang="ko-KR" altLang="en-US" dirty="0" smtClean="0">
                <a:latin typeface="Apple SD Gothic Neo"/>
              </a:rPr>
              <a:t>프로토콜 선택  </a:t>
            </a:r>
            <a:r>
              <a:rPr lang="en-US" altLang="ko-KR" dirty="0" smtClean="0">
                <a:latin typeface="Apple SD Gothic Neo"/>
              </a:rPr>
              <a:t>GND </a:t>
            </a:r>
            <a:r>
              <a:rPr lang="ko-KR" altLang="en-US" dirty="0" smtClean="0">
                <a:latin typeface="Apple SD Gothic Neo"/>
              </a:rPr>
              <a:t>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3. GND : </a:t>
            </a:r>
            <a:r>
              <a:rPr lang="ko-KR" altLang="en-US" dirty="0" smtClean="0">
                <a:latin typeface="Apple SD Gothic Neo"/>
              </a:rPr>
              <a:t>접지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4. CSB </a:t>
            </a:r>
          </a:p>
          <a:p>
            <a:r>
              <a:rPr lang="en-US" altLang="ko-KR" dirty="0" smtClean="0">
                <a:latin typeface="Apple SD Gothic Neo"/>
              </a:rPr>
              <a:t>5. CSB </a:t>
            </a:r>
          </a:p>
          <a:p>
            <a:r>
              <a:rPr lang="en-US" altLang="ko-KR" dirty="0" smtClean="0">
                <a:latin typeface="Apple SD Gothic Neo"/>
              </a:rPr>
              <a:t>6. SDO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dirty="0" smtClean="0">
                <a:latin typeface="Apple SD Gothic Neo"/>
              </a:rPr>
              <a:t>SPI-MISO </a:t>
            </a:r>
            <a:r>
              <a:rPr lang="ko-KR" altLang="en-US" dirty="0" smtClean="0">
                <a:latin typeface="Apple SD Gothic Neo"/>
              </a:rPr>
              <a:t>시리얼 데이터 출력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7. SDI : SPI-MOSI </a:t>
            </a:r>
            <a:r>
              <a:rPr lang="ko-KR" altLang="en-US" dirty="0" smtClean="0">
                <a:latin typeface="Apple SD Gothic Neo"/>
              </a:rPr>
              <a:t>시리얼 데이터 입력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8. SCLK : SPI Clock 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5445126" y="4737331"/>
            <a:ext cx="241299" cy="425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86425" y="4765274"/>
            <a:ext cx="20890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칩 선택 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내부연결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5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FMU3_Sensor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회로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0484" name="Picture 4" descr="https://lh5.googleusercontent.com/E7zjWoyfFjAUgNCt6C9ldHkCEGxDE5llUCw2RoQjiSEa4MgZAB1zqXOhNA9XmimTQUid0JBpN6FmTDVxfK5Q93_9DJWDhQ426z0n1prSR7zxoRAJc9J6QamihbvS24GlsfrQ6f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4352" r="5040" b="27078"/>
          <a:stretch/>
        </p:blipFill>
        <p:spPr bwMode="auto">
          <a:xfrm>
            <a:off x="392193" y="2570206"/>
            <a:ext cx="5039409" cy="27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55958" y="2421925"/>
            <a:ext cx="5935924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ko-KR" altLang="en-US" sz="1600" dirty="0" smtClean="0">
                <a:latin typeface="+mn-ea"/>
              </a:rPr>
              <a:t>피드백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라인 위에 </a:t>
            </a:r>
            <a:r>
              <a:rPr lang="ko-KR" altLang="en-US" sz="1600" dirty="0">
                <a:latin typeface="+mn-ea"/>
              </a:rPr>
              <a:t>비아를 </a:t>
            </a:r>
            <a:r>
              <a:rPr lang="ko-KR" altLang="en-US" sz="1600" dirty="0" smtClean="0">
                <a:latin typeface="+mn-ea"/>
              </a:rPr>
              <a:t>뚫지 말고 </a:t>
            </a:r>
            <a:r>
              <a:rPr lang="ko-KR" altLang="en-US" sz="1600" dirty="0">
                <a:latin typeface="+mn-ea"/>
              </a:rPr>
              <a:t>옆에 </a:t>
            </a:r>
            <a:r>
              <a:rPr lang="ko-KR" altLang="en-US" sz="1600" dirty="0" smtClean="0">
                <a:latin typeface="+mn-ea"/>
              </a:rPr>
              <a:t>뚫기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– PCB</a:t>
            </a:r>
            <a:r>
              <a:rPr lang="ko-KR" altLang="en-US" sz="1600" dirty="0">
                <a:latin typeface="+mn-ea"/>
              </a:rPr>
              <a:t>제</a:t>
            </a:r>
            <a:r>
              <a:rPr lang="ko-KR" altLang="en-US" sz="1600" dirty="0" smtClean="0">
                <a:latin typeface="+mn-ea"/>
              </a:rPr>
              <a:t>작과정에서 오류 발생 가능성이 있음</a:t>
            </a:r>
            <a:r>
              <a:rPr lang="ko-KR" altLang="en-US" sz="1600" dirty="0">
                <a:latin typeface="+mn-ea"/>
              </a:rPr>
              <a:t> 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각 </a:t>
            </a:r>
            <a:r>
              <a:rPr lang="en-US" altLang="ko-KR" sz="1600" dirty="0" smtClean="0">
                <a:latin typeface="+mn-ea"/>
              </a:rPr>
              <a:t>IMU</a:t>
            </a:r>
            <a:r>
              <a:rPr lang="ko-KR" altLang="en-US" sz="1600" dirty="0" smtClean="0">
                <a:latin typeface="+mn-ea"/>
              </a:rPr>
              <a:t>마다 바이패스 </a:t>
            </a:r>
            <a:r>
              <a:rPr lang="ko-KR" altLang="en-US" sz="1600" dirty="0" err="1" smtClean="0">
                <a:latin typeface="+mn-ea"/>
              </a:rPr>
              <a:t>커패시터</a:t>
            </a:r>
            <a:r>
              <a:rPr lang="ko-KR" altLang="en-US" sz="1600" dirty="0" smtClean="0">
                <a:latin typeface="+mn-ea"/>
              </a:rPr>
              <a:t> 가깝게 </a:t>
            </a:r>
            <a:r>
              <a:rPr lang="ko-KR" altLang="en-US" sz="1600" dirty="0" smtClean="0">
                <a:latin typeface="+mn-ea"/>
              </a:rPr>
              <a:t>추가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ICM20602 </a:t>
            </a:r>
            <a:r>
              <a:rPr lang="en-US" altLang="ko-KR" sz="1600" dirty="0">
                <a:latin typeface="+mn-ea"/>
              </a:rPr>
              <a:t>INT </a:t>
            </a:r>
            <a:r>
              <a:rPr lang="ko-KR" altLang="en-US" sz="1600" dirty="0">
                <a:latin typeface="+mn-ea"/>
              </a:rPr>
              <a:t>를 연결하지 않음 </a:t>
            </a:r>
            <a:r>
              <a:rPr lang="en-US" altLang="ko-KR" sz="1600" dirty="0">
                <a:latin typeface="+mn-ea"/>
              </a:rPr>
              <a:t>ICM_DRDY</a:t>
            </a:r>
            <a:r>
              <a:rPr lang="ko-KR" altLang="en-US" sz="1600" dirty="0" smtClean="0">
                <a:latin typeface="+mn-ea"/>
              </a:rPr>
              <a:t>연결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MPU9250 </a:t>
            </a:r>
            <a:r>
              <a:rPr lang="ko-KR" altLang="en-US" sz="1600" dirty="0">
                <a:latin typeface="+mn-ea"/>
              </a:rPr>
              <a:t>칩 아래로 지나가는 전원선 </a:t>
            </a:r>
            <a:r>
              <a:rPr lang="ko-KR" altLang="en-US" sz="1600" dirty="0" smtClean="0">
                <a:latin typeface="+mn-ea"/>
              </a:rPr>
              <a:t>비우기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만들어진 </a:t>
            </a:r>
            <a:r>
              <a:rPr lang="en-US" altLang="ko-KR" sz="1600" dirty="0">
                <a:latin typeface="+mn-ea"/>
              </a:rPr>
              <a:t>PCB </a:t>
            </a:r>
            <a:r>
              <a:rPr lang="ko-KR" altLang="en-US" sz="1600" dirty="0">
                <a:latin typeface="+mn-ea"/>
              </a:rPr>
              <a:t>아래 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날짜 </a:t>
            </a:r>
            <a:r>
              <a:rPr lang="ko-KR" altLang="en-US" sz="1600" dirty="0" smtClean="0">
                <a:latin typeface="+mn-ea"/>
              </a:rPr>
              <a:t>기재 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/>
            </a:r>
            <a:br>
              <a:rPr lang="ko-KR" altLang="en-US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 </a:t>
            </a:r>
            <a:endParaRPr lang="ko-KR" altLang="ko-KR" sz="1600" dirty="0" smtClean="0">
              <a:latin typeface="+mn-ea"/>
            </a:endParaRPr>
          </a:p>
          <a:p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2598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『05.29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06.03』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세관 통과시 절차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수령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수정사항을 적용하여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센서보드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회로도 및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픽스호크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미니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QGC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px4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펌웨어 올린 후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켈리브레이션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비행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FMU3_Power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납땜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동작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solidFill>
                  <a:schemeClr val="tx1"/>
                </a:solidFill>
              </a:rPr>
              <a:t>택배 수령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6626" name="Picture 2" descr="https://media.discordapp.net/attachments/710638290944000102/717260813840154634/20200602_125902.jpg?width=624&amp;height=4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6" y="2587912"/>
            <a:ext cx="3271366" cy="24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media.discordapp.net/attachments/710638290944000102/717260814494728212/20200602_125839.jpg?width=624&amp;height=4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69" y="2587912"/>
            <a:ext cx="3271519" cy="24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FMU3_Sensor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회로 수정 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6" name="Picture 6" descr="https://lh6.googleusercontent.com/J6z9r_Q-32PLKrylWyqjXqmXQbFVdYwb9_05l_YuL_feS53bXQC5DWTZLfLb02jxwmvx8pfCup7N-EXeseBRvIBcZNLkZ5meCHj1Wa_6-Q0w1D38xVBp7OMxlz8fyIlhHk6na_q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405173"/>
            <a:ext cx="2213232" cy="179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https://lh6.googleusercontent.com/UWulGpfW0DFeqFPyxkq2PU2ytiMX4-9BYZlhnB4ge9zuFgHp-x2oI8mMoHPhkYYIpymqvVyHHHHBx7Eh4H2QVGmm3XnhciUX3XUZE0b1IX4LKxK8DetV0vonCRgMwj4z5ZBItYz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54451"/>
            <a:ext cx="4242131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6.googleusercontent.com/p6wfh6qVCLxsLGs1Jmj7HYXGBDd5AHGin7gzRIW9S98vM-mCvyustDjX0KWn74iXPSvpiIN853-MDTgac6Y0A-4ha5AwLlRYspXxTwEzoVGklSOMjqHYr8eKqQxAs6nLtQMZ9V-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412300"/>
            <a:ext cx="2209542" cy="17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55958" y="2314833"/>
            <a:ext cx="5935924" cy="32932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ko-KR" altLang="en-US" sz="1600" dirty="0" smtClean="0">
                <a:latin typeface="+mn-ea"/>
              </a:rPr>
              <a:t>피드백</a:t>
            </a:r>
            <a:r>
              <a:rPr lang="en-US" altLang="ko-KR" sz="1600" dirty="0" smtClean="0">
                <a:latin typeface="+mn-ea"/>
              </a:rPr>
              <a:t>&gt;</a:t>
            </a:r>
            <a:endParaRPr lang="ko-KR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VDD </a:t>
            </a:r>
            <a:r>
              <a:rPr lang="ko-KR" altLang="en-US" sz="1600" dirty="0" smtClean="0">
                <a:latin typeface="+mn-ea"/>
              </a:rPr>
              <a:t>공급 존을 라인으로 변경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MS5611 3D </a:t>
            </a:r>
            <a:r>
              <a:rPr lang="ko-KR" altLang="en-US" sz="1600" dirty="0" smtClean="0">
                <a:latin typeface="+mn-ea"/>
              </a:rPr>
              <a:t>모델 </a:t>
            </a:r>
            <a:r>
              <a:rPr lang="en-US" altLang="ko-KR" sz="1600" dirty="0" smtClean="0">
                <a:latin typeface="+mn-ea"/>
              </a:rPr>
              <a:t>stainless </a:t>
            </a:r>
            <a:r>
              <a:rPr lang="ko-KR" altLang="en-US" sz="1600" dirty="0" err="1" smtClean="0">
                <a:latin typeface="+mn-ea"/>
              </a:rPr>
              <a:t>제질로</a:t>
            </a:r>
            <a:r>
              <a:rPr lang="ko-KR" altLang="en-US" sz="1600" dirty="0" smtClean="0">
                <a:latin typeface="+mn-ea"/>
              </a:rPr>
              <a:t> 변경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IST8310 </a:t>
            </a:r>
            <a:r>
              <a:rPr lang="ko-KR" altLang="en-US" sz="1600" dirty="0" smtClean="0">
                <a:latin typeface="+mn-ea"/>
              </a:rPr>
              <a:t>추가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F-</a:t>
            </a:r>
            <a:r>
              <a:rPr lang="en-US" altLang="ko-KR" sz="1600" dirty="0" err="1" smtClean="0"/>
              <a:t>SilkS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텍스트를 더 </a:t>
            </a:r>
            <a:r>
              <a:rPr lang="ko-KR" altLang="en-US" sz="1600" dirty="0" err="1" smtClean="0"/>
              <a:t>보기좋게</a:t>
            </a:r>
            <a:r>
              <a:rPr lang="ko-KR" altLang="en-US" sz="1600" dirty="0" smtClean="0"/>
              <a:t> 수정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MPU9250 </a:t>
            </a:r>
            <a:r>
              <a:rPr lang="ko-KR" altLang="en-US" sz="1600" dirty="0" smtClean="0">
                <a:latin typeface="+mn-ea"/>
              </a:rPr>
              <a:t>칩 아래로 지나가는 전원선 비우기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위층 뿐만이 아닌 아래층도 선 제거  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거버파일</a:t>
            </a:r>
            <a:r>
              <a:rPr lang="ko-KR" altLang="en-US" sz="1600" dirty="0" smtClean="0">
                <a:latin typeface="+mn-ea"/>
              </a:rPr>
              <a:t> 프린트 하여 부품과 대조</a:t>
            </a:r>
          </a:p>
        </p:txBody>
      </p:sp>
    </p:spTree>
    <p:extLst>
      <p:ext uri="{BB962C8B-B14F-4D97-AF65-F5344CB8AC3E}">
        <p14:creationId xmlns:p14="http://schemas.microsoft.com/office/powerpoint/2010/main" val="28600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 dirty="0" err="1">
                <a:solidFill>
                  <a:schemeClr val="tx1"/>
                </a:solidFill>
              </a:rPr>
              <a:t>pixhawk</a:t>
            </a:r>
            <a:r>
              <a:rPr lang="en-US" altLang="ko-KR" sz="2800" b="1" dirty="0">
                <a:solidFill>
                  <a:schemeClr val="tx1"/>
                </a:solidFill>
              </a:rPr>
              <a:t> 4 mini </a:t>
            </a:r>
            <a:r>
              <a:rPr lang="ko-KR" altLang="en-US" sz="2800" b="1" dirty="0">
                <a:solidFill>
                  <a:schemeClr val="tx1"/>
                </a:solidFill>
              </a:rPr>
              <a:t>세팅 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1199" y="2135313"/>
            <a:ext cx="8704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pixhawk</a:t>
            </a:r>
            <a:r>
              <a:rPr lang="en-US" altLang="ko-KR" sz="2400" b="1" dirty="0">
                <a:latin typeface="+mn-ea"/>
              </a:rPr>
              <a:t> 4 </a:t>
            </a:r>
            <a:r>
              <a:rPr lang="en-US" altLang="ko-KR" sz="2400" b="1" dirty="0" smtClean="0">
                <a:latin typeface="+mn-ea"/>
              </a:rPr>
              <a:t>mini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참고영상</a:t>
            </a:r>
            <a:r>
              <a:rPr lang="ko-KR" altLang="en-US" sz="2400" b="1" dirty="0" smtClean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r>
              <a:rPr lang="en-US" altLang="ko-KR" sz="2400" dirty="0">
                <a:latin typeface="+mn-ea"/>
                <a:hlinkClick r:id="rId4"/>
              </a:rPr>
              <a:t>https://www.youtube.com/watch?v=3TC7wE5RL_Q&amp;t=1119s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581301"/>
            <a:ext cx="10972800" cy="1143000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chemeClr val="tx1"/>
                </a:solidFill>
              </a:rPr>
              <a:t>FMU3_Power </a:t>
            </a:r>
            <a:r>
              <a:rPr lang="ko-KR" altLang="en-US" sz="2800" dirty="0">
                <a:solidFill>
                  <a:schemeClr val="tx1"/>
                </a:solidFill>
              </a:rPr>
              <a:t>보드 조립</a:t>
            </a: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1267" name="Picture 3" descr="https://lh6.googleusercontent.com/L_JUyvZM7st-7A3eaejCqzO4TZsJQDynjr_E403IAWiYbxNbRdIqh8E44SGF-6d-tRNGM_qWicTkKPpLjPWN7qAMIQk0bIK_NiOKtA0f7ofdTdsGURsVYapDkXXCNng5i7zuqE3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4" y="1969875"/>
            <a:ext cx="4648450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lh6.googleusercontent.com/tDAHdL8gH8PRx_fV5aFDjta1-5pAmm4SRbA30D1xeoBY3-8CVYbjeFFfxhVD3s8NAukvX4Io6vZWswm0nqipZaxxEuzgmX0iN0ZEfC2EuhwLLAeoV1i7WENXbHguLPOV6sV6_Xl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30" y="1969875"/>
            <a:ext cx="2658598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61305" y="4826675"/>
            <a:ext cx="71306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납땜 장비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인두기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https://www.unionrepair.com/jbc-cd-2she-with-t210-a-handle-precision-soldering-station.html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현미경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https://www.unionrepair.com/7-45x-szm45t-b1-trinocular-industrial-stereo-microscope-with-led-lights.html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열풍기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https://www.unionrepair.com/hot-air-rework-station-quick-861dw.html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384" y="3694398"/>
            <a:ext cx="10050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회로도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92230" y="3694398"/>
            <a:ext cx="19314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65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결과물</a:t>
            </a:r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705100"/>
            <a:ext cx="4091377" cy="3068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8825" y="2705100"/>
            <a:ext cx="4631467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5V 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, 3.3V </a:t>
            </a:r>
            <a:r>
              <a:rPr lang="ko-KR" altLang="en-US" sz="1600" dirty="0" smtClean="0"/>
              <a:t>출력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18mm x 11mm </a:t>
            </a:r>
            <a:r>
              <a:rPr lang="ko-KR" altLang="en-US" sz="1600" dirty="0" smtClean="0"/>
              <a:t>의 작은 사이즈로 제작되어 유동적으로 사용가능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테스트 보드 제작 시 사이즈가 큰 부품을 사용하여 조립의 스트레스를 줄일 필요가 있음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04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Gerber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px4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펌웨어 세팅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『05.12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05.20』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969875"/>
            <a:ext cx="10972800" cy="41642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구축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, google docs , KICAD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KICAD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MIC-5332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FMU3_Power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회로도 작성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footprint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>
                <a:solidFill>
                  <a:schemeClr val="tx1"/>
                </a:solidFill>
              </a:rPr>
              <a:t>Pixhawk</a:t>
            </a:r>
            <a:r>
              <a:rPr lang="en-US" altLang="ko-KR" sz="2800" dirty="0">
                <a:solidFill>
                  <a:schemeClr val="tx1"/>
                </a:solidFill>
              </a:rPr>
              <a:t> 2 (</a:t>
            </a:r>
            <a:r>
              <a:rPr lang="ko-KR" altLang="en-US" sz="2800" dirty="0">
                <a:solidFill>
                  <a:schemeClr val="tx1"/>
                </a:solidFill>
              </a:rPr>
              <a:t>큐브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docs.px4.io/v1.9.0/assets/flight_controller/cube/pixhawk2_cube_h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749034"/>
            <a:ext cx="2196205" cy="16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62475" y="2014454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Helvetica Neue"/>
              </a:rPr>
              <a:t>FMUv3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 개방형 하드웨어 설계를 기반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62475" y="2551152"/>
            <a:ext cx="6096000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Helvetica Neue"/>
              </a:rPr>
              <a:t>인터페이스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개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UART</a:t>
            </a:r>
            <a:endParaRPr lang="ko-KR" alt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CAN 2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내부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3.3V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송수신기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확장 커넥터 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1 </a:t>
            </a:r>
            <a:r>
              <a:rPr lang="ko-KR" altLang="en-US" dirty="0" smtClean="0">
                <a:solidFill>
                  <a:srgbClr val="333333"/>
                </a:solidFill>
                <a:latin typeface="Helvetica Neue"/>
              </a:rPr>
              <a:t>개</a:t>
            </a: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Helvetica Neue"/>
              </a:rPr>
              <a:t>Futaba 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S.BUS®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호환 입력 및 출력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PPM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합 신호 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RSSI (PWM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또는 전압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3.3v ADC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입력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내부 </a:t>
            </a:r>
            <a:r>
              <a:rPr lang="en-US" altLang="ko-KR" dirty="0" err="1">
                <a:solidFill>
                  <a:srgbClr val="333333"/>
                </a:solidFill>
                <a:latin typeface="Helvetica Neue"/>
              </a:rPr>
              <a:t>microUSB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포트 및 외부 </a:t>
            </a:r>
            <a:r>
              <a:rPr lang="en-US" altLang="ko-KR" dirty="0" err="1">
                <a:solidFill>
                  <a:srgbClr val="333333"/>
                </a:solidFill>
                <a:latin typeface="Helvetica Neue"/>
              </a:rPr>
              <a:t>microUSB</a:t>
            </a:r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Helvetica Neue"/>
              </a:rPr>
              <a:t>포트 확장</a:t>
            </a:r>
            <a:endParaRPr lang="ko-KR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61175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FMU3 </a:t>
            </a:r>
            <a:r>
              <a:rPr lang="ko-KR" altLang="en-US" sz="1400" dirty="0">
                <a:latin typeface="맑은 고딕" panose="020B0503020000020004" pitchFamily="50" charset="-127"/>
              </a:rPr>
              <a:t>회로도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hlinkClick r:id="rId5"/>
              </a:rPr>
              <a:t>https://github.com/pixhawk/Hardware/blob/master/FMUv3_REV_D/Schematic%20Print/Schematic%20Prints.PDF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4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2050" name="Picture 2" descr="개발자들은 잘 모르는 하드웨어 이야기 #1 도구와 구성요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4" y="2140557"/>
            <a:ext cx="2089482" cy="15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30139" y="2169205"/>
            <a:ext cx="6096000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회로 설계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Electronic Schematic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Editor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회로 라이브러리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Schematic Library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아트웍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설계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Printed Circuit Board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아트웍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라이브러리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PCB Footprint Editor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거버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뷰어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Gerber Viewer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tx1"/>
                </a:solidFill>
              </a:rPr>
              <a:t>환경 구축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02858" y="6211669"/>
            <a:ext cx="3889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KICAD </a:t>
            </a:r>
            <a:r>
              <a:rPr lang="ko-KR" altLang="ko-KR" dirty="0">
                <a:latin typeface="맑은 고딕" panose="020B0503020000020004" pitchFamily="50" charset="-127"/>
              </a:rPr>
              <a:t>설치</a:t>
            </a:r>
            <a:r>
              <a:rPr lang="en-US" altLang="ko-KR" dirty="0">
                <a:latin typeface="맑은 고딕" panose="020B0503020000020004" pitchFamily="50" charset="-127"/>
              </a:rPr>
              <a:t> : </a:t>
            </a:r>
            <a:r>
              <a:rPr lang="en-US" altLang="ko-KR" u="sng" dirty="0">
                <a:latin typeface="맑은 고딕" panose="020B0503020000020004" pitchFamily="50" charset="-127"/>
                <a:hlinkClick r:id="rId5"/>
              </a:rPr>
              <a:t>https://kicad-pcb.org</a:t>
            </a:r>
            <a:r>
              <a:rPr lang="en-US" altLang="ko-KR" u="sng" dirty="0" smtClean="0">
                <a:latin typeface="맑은 고딕" panose="020B0503020000020004" pitchFamily="50" charset="-127"/>
                <a:hlinkClick r:id="rId5"/>
              </a:rPr>
              <a:t>/</a:t>
            </a:r>
            <a:endParaRPr lang="en-US" altLang="ko-KR" u="sng" dirty="0" smtClean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GitHub : </a:t>
            </a:r>
            <a:r>
              <a:rPr lang="en-US" altLang="ko-KR" dirty="0">
                <a:latin typeface="맑은 고딕" panose="020B0503020000020004" pitchFamily="50" charset="-127"/>
                <a:hlinkClick r:id="rId6"/>
              </a:rPr>
              <a:t>https://github.com</a:t>
            </a:r>
            <a:r>
              <a:rPr lang="en-US" altLang="ko-KR" dirty="0" smtClean="0">
                <a:latin typeface="맑은 고딕" panose="020B0503020000020004" pitchFamily="50" charset="-127"/>
                <a:hlinkClick r:id="rId6"/>
              </a:rPr>
              <a:t>/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pic>
        <p:nvPicPr>
          <p:cNvPr id="2052" name="Picture 4" descr="동향정보 - 오픈소스 저장소 깃허브, 개인 개발자 대상 무료 정책 대폭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9052"/>
            <a:ext cx="2562225" cy="14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651774" y="4219080"/>
            <a:ext cx="609600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나눔고딕"/>
              </a:rPr>
              <a:t>GitHub</a:t>
            </a:r>
            <a:r>
              <a:rPr lang="ko-KR" altLang="en-US" dirty="0" smtClean="0">
                <a:latin typeface="나눔고딕"/>
              </a:rPr>
              <a:t>는 </a:t>
            </a:r>
            <a:r>
              <a:rPr lang="ko-KR" altLang="en-US" dirty="0">
                <a:latin typeface="나눔고딕"/>
              </a:rPr>
              <a:t>프로그램 </a:t>
            </a:r>
            <a:r>
              <a:rPr lang="ko-KR" altLang="en-US" dirty="0" smtClean="0">
                <a:latin typeface="나눔고딕"/>
              </a:rPr>
              <a:t>등 </a:t>
            </a:r>
            <a:r>
              <a:rPr lang="ko-KR" altLang="en-US" dirty="0">
                <a:latin typeface="나눔고딕"/>
              </a:rPr>
              <a:t>소스 코드 관리를 위한 분산 버전 관리 시스템입니다</a:t>
            </a:r>
            <a:r>
              <a:rPr lang="en-US" altLang="ko-KR" dirty="0">
                <a:latin typeface="나눔고딕"/>
              </a:rPr>
              <a:t>. </a:t>
            </a:r>
            <a:endParaRPr lang="en-US" altLang="ko-KR" dirty="0" smtClean="0">
              <a:latin typeface="나눔고딕"/>
            </a:endParaRPr>
          </a:p>
          <a:p>
            <a:r>
              <a:rPr lang="ko-KR" altLang="en-US" dirty="0" smtClean="0">
                <a:latin typeface="나눔고딕"/>
              </a:rPr>
              <a:t>깃의 </a:t>
            </a:r>
            <a:r>
              <a:rPr lang="ko-KR" altLang="en-US" dirty="0">
                <a:latin typeface="나눔고딕"/>
              </a:rPr>
              <a:t>작업 폴더는 모두 기록하고 있어서 추적이 가능하고</a:t>
            </a:r>
            <a:r>
              <a:rPr lang="en-US" altLang="ko-KR" dirty="0">
                <a:latin typeface="나눔고딕"/>
              </a:rPr>
              <a:t>, </a:t>
            </a:r>
            <a:r>
              <a:rPr lang="ko-KR" altLang="en-US" dirty="0">
                <a:latin typeface="나눔고딕"/>
              </a:rPr>
              <a:t>완전한 형태의 저장소입니다</a:t>
            </a:r>
            <a:r>
              <a:rPr lang="en-US" altLang="ko-KR" dirty="0" smtClean="0">
                <a:latin typeface="나눔고딕"/>
              </a:rPr>
              <a:t>.</a:t>
            </a:r>
            <a:endParaRPr lang="ko-KR" altLang="en-US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2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735631"/>
            <a:ext cx="10972800" cy="913647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MIC-5332 (</a:t>
            </a:r>
            <a:r>
              <a:rPr lang="ko-KR" altLang="en-US" sz="2800" dirty="0" smtClean="0">
                <a:solidFill>
                  <a:schemeClr val="tx1"/>
                </a:solidFill>
              </a:rPr>
              <a:t>전압 조절기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19550" y="1842342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제품 특성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입력 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2.3V ~ 5.5V 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출력전압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3.3V </a:t>
            </a:r>
            <a:endParaRPr lang="en-US" altLang="ko-KR" dirty="0" smtClean="0">
              <a:latin typeface="Apple SD Gothic Ne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pple SD Gothic Neo"/>
              </a:rPr>
              <a:t>출력 전류 </a:t>
            </a:r>
            <a:r>
              <a:rPr lang="en-US" altLang="ko-KR" dirty="0" smtClean="0">
                <a:latin typeface="Apple SD Gothic Neo"/>
              </a:rPr>
              <a:t>:</a:t>
            </a:r>
            <a:r>
              <a:rPr lang="en-US" altLang="ko-KR" dirty="0">
                <a:latin typeface="Apple SD Gothic Neo"/>
              </a:rPr>
              <a:t> 300mA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pple SD Gothic Neo"/>
              </a:rPr>
              <a:t>8 </a:t>
            </a:r>
            <a:r>
              <a:rPr lang="ko-KR" altLang="en-US" dirty="0">
                <a:latin typeface="Apple SD Gothic Neo"/>
              </a:rPr>
              <a:t>핀 </a:t>
            </a:r>
            <a:r>
              <a:rPr lang="en-US" altLang="ko-KR" dirty="0">
                <a:latin typeface="Apple SD Gothic Neo"/>
              </a:rPr>
              <a:t>2mm x 2mm </a:t>
            </a:r>
            <a:endParaRPr lang="en-US" altLang="ko-KR" dirty="0" smtClean="0">
              <a:latin typeface="Apple SD Gothic Ne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119312"/>
            <a:ext cx="2752725" cy="1996555"/>
          </a:xfrm>
          <a:prstGeom prst="rect">
            <a:avLst/>
          </a:prstGeom>
        </p:spPr>
      </p:pic>
      <p:pic>
        <p:nvPicPr>
          <p:cNvPr id="16" name="Picture 7" descr="https://lh5.googleusercontent.com/PX36qjFZu-RoCajqVQB_h4PGShJ836xnrygaIS-px8edCpStWXZXoYmVUtL4JOuKBnAU4UKf5j3_yGN3GfaG0cIGIV1pDYDpG4U0nYw8FttKz2DTuBMT8-TeqRBvltYg3JbIG3F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8" y="4347763"/>
            <a:ext cx="116041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lh5.googleusercontent.com/W-Wy1o5uQnso8Fd90CWGRpn35tvUx3ubCdy8zyJRwrOodUrPjPLTvFf0YbZLi5GOUc5BfeaNhZYz-Jv8VKbTUVcVL4wwXM2-m5l4rhRMWG_VvfgC44p73xJs-fanmGw7q5u8kNg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347763"/>
            <a:ext cx="13049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019550" y="3324540"/>
            <a:ext cx="7715250" cy="258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dirty="0" smtClean="0">
                <a:latin typeface="Apple SD Gothic Neo"/>
              </a:rPr>
              <a:t>핀 설명</a:t>
            </a:r>
            <a:r>
              <a:rPr lang="en-US" altLang="ko-KR" dirty="0" smtClean="0">
                <a:latin typeface="Apple SD Gothic Neo"/>
              </a:rPr>
              <a:t>&gt;</a:t>
            </a:r>
          </a:p>
          <a:p>
            <a:r>
              <a:rPr lang="en-US" altLang="ko-KR" dirty="0" smtClean="0">
                <a:latin typeface="Apple SD Gothic Neo"/>
              </a:rPr>
              <a:t>1. VIN : </a:t>
            </a:r>
            <a:r>
              <a:rPr lang="ko-KR" altLang="en-US" dirty="0" smtClean="0">
                <a:latin typeface="Apple SD Gothic Neo"/>
              </a:rPr>
              <a:t>전원공급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2. GND : </a:t>
            </a:r>
            <a:r>
              <a:rPr lang="ko-KR" altLang="en-US" dirty="0" smtClean="0">
                <a:latin typeface="Apple SD Gothic Neo"/>
              </a:rPr>
              <a:t>접지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3. POR2 : </a:t>
            </a:r>
            <a:r>
              <a:rPr lang="ko-KR" altLang="en-US" dirty="0" smtClean="0">
                <a:latin typeface="Apple SD Gothic Neo"/>
              </a:rPr>
              <a:t>리셋 출력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4. EN2 : VOUT2</a:t>
            </a:r>
            <a:r>
              <a:rPr lang="ko-KR" altLang="en-US" dirty="0" smtClean="0">
                <a:latin typeface="Apple SD Gothic Neo"/>
              </a:rPr>
              <a:t> 활성화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5. EN1 : VOUT1 </a:t>
            </a:r>
            <a:r>
              <a:rPr lang="ko-KR" altLang="en-US" dirty="0" smtClean="0">
                <a:latin typeface="Apple SD Gothic Neo"/>
              </a:rPr>
              <a:t>활성화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6. CSET2 </a:t>
            </a:r>
            <a:r>
              <a:rPr lang="en-US" altLang="ko-KR" dirty="0">
                <a:latin typeface="Apple SD Gothic Neo"/>
              </a:rPr>
              <a:t>: Delay</a:t>
            </a:r>
            <a:r>
              <a:rPr lang="ko-KR" altLang="en-US" dirty="0" smtClean="0">
                <a:latin typeface="Apple SD Gothic Neo"/>
              </a:rPr>
              <a:t> 설정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7. VOUT2 : </a:t>
            </a:r>
            <a:r>
              <a:rPr lang="ko-KR" altLang="en-US" dirty="0" smtClean="0">
                <a:latin typeface="Apple SD Gothic Neo"/>
              </a:rPr>
              <a:t>출력 </a:t>
            </a:r>
            <a:endParaRPr lang="en-US" altLang="ko-KR" dirty="0" smtClean="0">
              <a:latin typeface="Apple SD Gothic Neo"/>
            </a:endParaRPr>
          </a:p>
          <a:p>
            <a:r>
              <a:rPr lang="en-US" altLang="ko-KR" dirty="0" smtClean="0">
                <a:latin typeface="Apple SD Gothic Neo"/>
              </a:rPr>
              <a:t>8. VOUT1 : </a:t>
            </a:r>
            <a:r>
              <a:rPr lang="ko-KR" altLang="en-US" dirty="0" smtClean="0">
                <a:latin typeface="Apple SD Gothic Neo"/>
              </a:rPr>
              <a:t>출력</a:t>
            </a:r>
            <a:r>
              <a:rPr lang="en-US" altLang="ko-KR" dirty="0" smtClean="0">
                <a:latin typeface="Apple SD Gothic Neo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91275" y="6396335"/>
            <a:ext cx="5800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MIC-5332 </a:t>
            </a:r>
            <a:r>
              <a:rPr lang="ko-KR" altLang="en-US" sz="1200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규격서</a:t>
            </a:r>
            <a:endParaRPr lang="en-US" altLang="ko-KR"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https://pdf1.alldatasheet.com/datasheet-pdf/view/451845/MICREL/MIC5332.html</a:t>
            </a:r>
            <a:endParaRPr lang="en-US" altLang="ko-KR" sz="12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7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9125" y="656268"/>
            <a:ext cx="10972800" cy="1064456"/>
          </a:xfrm>
        </p:spPr>
        <p:txBody>
          <a:bodyPr vert="horz" lIns="0" rIns="0" bIns="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solidFill>
                  <a:schemeClr val="tx1"/>
                </a:solidFill>
              </a:rPr>
              <a:t>회로도 제작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5123" name="Picture 3" descr="https://lh4.googleusercontent.com/cx1Ush15ew9XQ4pqqb_mJcDiZkiE6JPaR6EmSrn_EvIZGTL_kw6YBNlQpDj4cL08-dhXvp7p4PQZVtJGsANW8TCsy47t5ViA5oz1aCKdntFjOWzm-T3iA6BDT9EVrXTT1f9Uxtw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0" y="3627429"/>
            <a:ext cx="2036040" cy="235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1LdzEEIRuJAMiwIY7TObKOHP0wSvkL05lItzdIKixrnIvsTNY75Dn0_HSIhi9nS8EhiCnyehf4v-GuDGTtm3f41ZV2aQ1ERNWITfSeQOOyOXvNF0iByGMCJvUbMf6kYfe8oXB6K-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8"/>
          <a:stretch/>
        </p:blipFill>
        <p:spPr bwMode="auto">
          <a:xfrm>
            <a:off x="405252" y="1969778"/>
            <a:ext cx="5583960" cy="15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h3.googleusercontent.com/U5KqJpmRpou8yakMoEcKEahckKvcksCd_tJLjT7uhnhoNJ2L3aj1h5MXumVZR4btYlhNUI23K_lgr1MkWtKoMAzF1ajKwzzEkG0mZKy7ywRURkRIulcPIGU5sl-6wGPQDzBLods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587511"/>
            <a:ext cx="1157145" cy="3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lh6.googleusercontent.com/7s4ckDsGrd-Q9poFbvsbiLZ11b9RVPhOz_J8W7zxIyF1-pfplaS65h6VPpNgJYJIW8dSdq0uXVB72bRtRs3Sy4jtYmSMkxj3v5iyfKLijrkf34b5OaTJ7XBren6ETorrwlDoDvD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3929532"/>
            <a:ext cx="1157145" cy="3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lh3.googleusercontent.com/6QkepuQFGUIMcp8TASs3tvMv-tQ3PutxQhytyagSTyZClMsb_JiGAeV2nT-bDAfSZwV6XZE6u7YAPVXMkv1pXr_TbqshS7pw38VPB5bJN3CR4DLgG6UI04n0AxqOx2OO82Fqo4Y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262382"/>
            <a:ext cx="1157145" cy="32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ttps://lh3.googleusercontent.com/leIaj3c6qKL3KkkviHEPVx9j57ctwbJoNZ9evYx_Wby_kasAFFvZe6Pj4gimVmGGdFSSF0Ve2Mx1Amx7my4a7Kz1EN3wROGV_spKZw1hhov1sPqyBJOP73JN41fVxGMy558C5eb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4911280"/>
            <a:ext cx="1157145" cy="3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lh3.googleusercontent.com/6MnVJiiZKjbwkNJmR5KdEwWZZzkPQcx4Wh3B0BBsXLQLaY2NFYdULBIR2zm385D0Qtp78-sUCOa_56N_zvYPt7D41sV0A9fAIhsFvg2Soc8a6sbljoyqF4FHBbwMS2B7qaOZ9GJX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5261011"/>
            <a:ext cx="1157145" cy="3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https://lh4.googleusercontent.com/a0j3HacZyi9hSHXoX_KPEWWaAyp67qFoTlIi3o1YjRx3__j-uW03ePmkIMNe9MmHtOVDGFiS-5_tI6o2iSyrlzfTvJQ3TTKv7T8FT59qaaeqVuTTPKRMqlvDUiv_bYk2Tpgc1d-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5595898"/>
            <a:ext cx="1157145" cy="2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lh4.googleusercontent.com/Yfz_VEERVH7LkxA2zZ22cXSm1lf0XQjfpvIuC0yrxyWf8Qk7OX-3druBG3k_6RwTdCOkr2Q2now0Rl7pBN_uX2kb3bNfRDQQ9wtFDCbFwcY6Gu_UuPdrdBMA_TgNRc2dLQgFBZ_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2" y="3627429"/>
            <a:ext cx="1157145" cy="3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7202" y="5629275"/>
            <a:ext cx="7614798" cy="1228725"/>
          </a:xfrm>
        </p:spPr>
        <p:txBody>
          <a:bodyPr rtlCol="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KICAD </a:t>
            </a:r>
            <a:r>
              <a:rPr lang="ko-KR" altLang="en-US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https://www.youtube.com/results?search_query=%EB%B0%98%EC%A7%80%ED%95%98%EA%B3%B5%EC%9E%91%EC%8B%A4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반지하공작실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</a:p>
          <a:p>
            <a:pPr marL="0" indent="0">
              <a:buNone/>
            </a:pP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  <a:ea typeface="+mn-ea"/>
                <a:hlinkClick r:id="rId14"/>
              </a:rPr>
              <a:t>https://</a:t>
            </a:r>
            <a:r>
              <a:rPr lang="en-US" altLang="ko-KR" sz="2400" dirty="0" smtClean="0">
                <a:latin typeface="+mn-ea"/>
                <a:ea typeface="+mn-ea"/>
                <a:hlinkClick r:id="rId14"/>
              </a:rPr>
              <a:t>www.youtube.com/channel/UCclJCqMDAkyVGsm5oFOTXIQ</a:t>
            </a:r>
            <a:r>
              <a:rPr lang="en-US" altLang="ko-KR" sz="2400" dirty="0" smtClean="0">
                <a:latin typeface="+mn-ea"/>
                <a:ea typeface="+mn-ea"/>
              </a:rPr>
              <a:t> </a:t>
            </a:r>
            <a:r>
              <a:rPr lang="en-US" altLang="ko-KR" sz="2300" dirty="0" smtClean="0">
                <a:latin typeface="+mn-ea"/>
                <a:ea typeface="+mn-ea"/>
              </a:rPr>
              <a:t>(Digi-Key)</a:t>
            </a:r>
          </a:p>
          <a:p>
            <a:pPr marL="0" indent="0">
              <a:buNone/>
            </a:pPr>
            <a:endParaRPr lang="en-US" altLang="ko-KR" sz="2300" u="sng" dirty="0" smtClean="0">
              <a:latin typeface="맑은 고딕" panose="020B0503020000020004" pitchFamily="50" charset="-127"/>
              <a:ea typeface="맑은 고딕" panose="020B0503020000020004" pitchFamily="50" charset="-127"/>
              <a:hlinkClick r:id="rId15"/>
            </a:endParaRPr>
          </a:p>
          <a:p>
            <a:pPr marL="0" indent="0">
              <a:buNone/>
            </a:pPr>
            <a:r>
              <a:rPr lang="en-US" altLang="ko-KR" sz="2300" u="sng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5"/>
              </a:rPr>
              <a:t>https://www.youtube.com/watch?v=vaCVh2SAZY4&amp;t=492s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(Contextual Electronics)</a:t>
            </a:r>
          </a:p>
          <a:p>
            <a:pPr marL="0" indent="0">
              <a:buNone/>
            </a:pP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https://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www.youtube.com/user/EVENTIA77/search?query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=%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16"/>
              </a:rPr>
              <a:t>EC%B9%B4%EC%9D%B4%EC%BA%90%EB%93%9C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9212" y="2576973"/>
            <a:ext cx="5762625" cy="1877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&gt;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출력 부분</a:t>
            </a:r>
            <a:r>
              <a:rPr lang="en-US" altLang="ko-KR" sz="1600" dirty="0" smtClean="0"/>
              <a:t> GND </a:t>
            </a:r>
            <a:r>
              <a:rPr lang="ko-KR" altLang="ko-KR" sz="1600" dirty="0" smtClean="0"/>
              <a:t>추가</a:t>
            </a: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입출력 포트 위</a:t>
            </a:r>
            <a:r>
              <a:rPr lang="en-US" altLang="ko-KR" sz="1600" dirty="0" smtClean="0"/>
              <a:t> VCC </a:t>
            </a:r>
            <a:r>
              <a:rPr lang="ko-KR" altLang="ko-KR" sz="1600" dirty="0" smtClean="0"/>
              <a:t>마지막</a:t>
            </a:r>
            <a:r>
              <a:rPr lang="en-US" altLang="ko-KR" sz="1600" dirty="0" smtClean="0"/>
              <a:t> GND </a:t>
            </a:r>
            <a:r>
              <a:rPr lang="ko-KR" altLang="ko-KR" sz="1600" dirty="0" smtClean="0"/>
              <a:t>순으로 </a:t>
            </a:r>
            <a:r>
              <a:rPr lang="ko-KR" altLang="en-US" sz="1600" dirty="0" smtClean="0"/>
              <a:t>깔끔하게 </a:t>
            </a:r>
            <a:r>
              <a:rPr lang="ko-KR" altLang="ko-KR" sz="1600" dirty="0" smtClean="0"/>
              <a:t>정리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정보는 지저분하지 않게 많으면 좋다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smtClean="0"/>
              <a:t>중요 라인은 최대한 짧게 한 면에서 처리</a:t>
            </a:r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err="1" smtClean="0"/>
              <a:t>방열판을</a:t>
            </a:r>
            <a:r>
              <a:rPr lang="ko-KR" altLang="ko-KR" sz="1600" dirty="0" smtClean="0"/>
              <a:t> 고려하여 회로 배치</a:t>
            </a:r>
          </a:p>
          <a:p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3132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『05.21 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en-US" altLang="ko-KR" dirty="0" smtClean="0">
                <a:solidFill>
                  <a:schemeClr val="tx1"/>
                </a:solidFill>
              </a:rPr>
              <a:t>05.28』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적용하여 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파워보드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제작하며 단종된 부품의 대체품을 추가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부품 목록에 따라 파워 보드 수정 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거버파일을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생성하여 부품 주문 및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PCB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제작의뢰 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구조 이해 및 용어 공부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드론에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센서 설명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FMU3_Sensor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보드 제작을 위한 환경 구축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(MPU-9250 ,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ICM-20602 , MS5611 )</a:t>
            </a:r>
          </a:p>
          <a:p>
            <a:pPr marL="0" indent="0" rtl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1200" y="1129523"/>
            <a:ext cx="10972800" cy="741911"/>
          </a:xfrm>
        </p:spPr>
        <p:txBody>
          <a:bodyPr rtlCol="0">
            <a:normAutofit/>
          </a:bodyPr>
          <a:lstStyle/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chemeClr val="tx1"/>
                </a:solidFill>
              </a:rPr>
              <a:t>FMU3_Power </a:t>
            </a:r>
            <a:r>
              <a:rPr lang="ko-KR" altLang="en-US" sz="2800" dirty="0" smtClean="0">
                <a:solidFill>
                  <a:schemeClr val="tx1"/>
                </a:solidFill>
              </a:rPr>
              <a:t>보드 수정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" y="0"/>
            <a:ext cx="611896" cy="581301"/>
          </a:xfrm>
          <a:prstGeom prst="rect">
            <a:avLst/>
          </a:prstGeom>
        </p:spPr>
      </p:pic>
      <p:pic>
        <p:nvPicPr>
          <p:cNvPr id="18434" name="Picture 2" descr="https://lh5.googleusercontent.com/gX1FV8Q_-d9fYBNP_SjgDgPIAKokGqrURF0A6b36ZNfmlSzmOZoeC8rTpJfvghFlvTG3OVwhbu_EUL0x2h2SmhPEOboVui6-YzlbH1ArtGAUBjqs4dWkNzyNQdf17RYqr_j6FBh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2066925"/>
            <a:ext cx="5642919" cy="20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3.googleusercontent.com/lX0rRYyqAR9evhIKDjFkxeNdUmAatnu1ubicwiCb0enuafAPPDze3Yvygav5NrF0qFtYV0B-ibH9o1Ydxw52FlR-n6XRzEYIfVB5QPp02W3qDy05AC_1YKQU_b5sfZCDGt2o2SW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2" y="4291141"/>
            <a:ext cx="3325129" cy="20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6967" y="3090812"/>
            <a:ext cx="441007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GND </a:t>
            </a:r>
            <a:r>
              <a:rPr lang="ko-KR" altLang="en-US" dirty="0" smtClean="0"/>
              <a:t>출력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방열판</a:t>
            </a:r>
            <a:r>
              <a:rPr lang="ko-KR" altLang="en-US" dirty="0" smtClean="0"/>
              <a:t> 회로 추가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입출력 포트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7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496</TotalTime>
  <Words>984</Words>
  <Application>Microsoft Office PowerPoint</Application>
  <PresentationFormat>와이드스크린</PresentationFormat>
  <Paragraphs>291</Paragraphs>
  <Slides>28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Apple SD Gothic Neo</vt:lpstr>
      <vt:lpstr>Helvetica Neue</vt:lpstr>
      <vt:lpstr>굴림</vt:lpstr>
      <vt:lpstr>나눔고딕</vt:lpstr>
      <vt:lpstr>Dotum</vt:lpstr>
      <vt:lpstr>맑은 고딕</vt:lpstr>
      <vt:lpstr>바탕</vt:lpstr>
      <vt:lpstr>Arial</vt:lpstr>
      <vt:lpstr>Palatino Linotype</vt:lpstr>
      <vt:lpstr>Times New Roman</vt:lpstr>
      <vt:lpstr>Wingdings</vt:lpstr>
      <vt:lpstr>Wingdings 2</vt:lpstr>
      <vt:lpstr>브레인스토밍에 관한 프레젠테이션</vt:lpstr>
      <vt:lpstr>포장기 셸 개체</vt:lpstr>
      <vt:lpstr>DroneMap 교육 중간보고서</vt:lpstr>
      <vt:lpstr>진행 상황</vt:lpstr>
      <vt:lpstr>『05.12 ~ 05.20』</vt:lpstr>
      <vt:lpstr>Pixhawk 2 (큐브)</vt:lpstr>
      <vt:lpstr>환경 구축 </vt:lpstr>
      <vt:lpstr>MIC-5332 (전압 조절기)</vt:lpstr>
      <vt:lpstr>회로도 제작 </vt:lpstr>
      <vt:lpstr>『05.21 ~ 05.28』</vt:lpstr>
      <vt:lpstr>FMU3_Power 보드 수정</vt:lpstr>
      <vt:lpstr>Digi-Key BOM 작성</vt:lpstr>
      <vt:lpstr>MOUSER BOM 작성</vt:lpstr>
      <vt:lpstr>PCB 수정 후 3D 모델링 적용</vt:lpstr>
      <vt:lpstr>거버파일 생성</vt:lpstr>
      <vt:lpstr>한샘디지텍 - PCB제작 의뢰</vt:lpstr>
      <vt:lpstr>SPI 통신</vt:lpstr>
      <vt:lpstr>IMU Sensor</vt:lpstr>
      <vt:lpstr>Sensor</vt:lpstr>
      <vt:lpstr>MPU-9250(IMU : 관성측정장치)</vt:lpstr>
      <vt:lpstr>ICM-20602(IMU : 관성측정장치)</vt:lpstr>
      <vt:lpstr>MS5611(기압 센서)</vt:lpstr>
      <vt:lpstr>FMU3_Sensor 보드 회로 </vt:lpstr>
      <vt:lpstr>『05.29 ~ 06.03』</vt:lpstr>
      <vt:lpstr>택배 수령</vt:lpstr>
      <vt:lpstr>FMU3_Sensor 보드 회로 수정 </vt:lpstr>
      <vt:lpstr>pixhawk 4 mini 세팅  </vt:lpstr>
      <vt:lpstr>FMU3_Power 보드 조립 </vt:lpstr>
      <vt:lpstr>결과물 </vt:lpstr>
      <vt:lpstr>다음 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DroneMap교육 중간보고</dc:title>
  <dc:creator>user</dc:creator>
  <cp:lastModifiedBy>user</cp:lastModifiedBy>
  <cp:revision>58</cp:revision>
  <dcterms:created xsi:type="dcterms:W3CDTF">2020-06-04T08:09:57Z</dcterms:created>
  <dcterms:modified xsi:type="dcterms:W3CDTF">2020-06-04T16:27:30Z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