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6" autoAdjust="0"/>
  </p:normalViewPr>
  <p:slideViewPr>
    <p:cSldViewPr>
      <p:cViewPr>
        <p:scale>
          <a:sx n="400" d="100"/>
          <a:sy n="400" d="100"/>
        </p:scale>
        <p:origin x="-3480" y="-53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9979-9FDD-46E1-A04D-BC1CD146449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2E6FB-05F9-4F4A-AF6F-2742F6B17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091646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FMU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49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2:16:19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E:\Git\The-Cube\FMU\FMU_FMU_REV_1B.SchDoc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485900" y="5778500"/>
            <a:ext cx="901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Note: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MAG/ACCEL/GYRO_DRDY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pins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chosen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both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capture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separate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485900" y="5880100"/>
            <a:ext cx="584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operaton.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EXTI0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TIM3_CH3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GYRO1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EXTI1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&lt;free&gt;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EXTI2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&lt;free&gt;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EXTI3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&lt;free&gt;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EXTI4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TIM3_CH1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ACCEL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485900" y="6197600"/>
            <a:ext cx="1651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EXTI5-9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676400" y="6197600"/>
            <a:ext cx="381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TIM3_CH2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MAG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609600" y="5778500"/>
            <a:ext cx="5334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allocation: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PE9: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FMU-CH4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609600" y="58801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PE11: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FMU-CH3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PE13: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FMU-CH2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PE14: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PA15: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TIM2_CH1: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PB0: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GYRO1_DRDY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GYRO2_DRDY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ACCEL_DRDY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09600" y="6197600"/>
            <a:ext cx="558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PB5: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MAG_DRDY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PD13: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FMU-CH5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09600" y="6286500"/>
            <a:ext cx="558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PD14: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FMU-CH6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PD15: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spare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32500" y="4470400"/>
            <a:ext cx="134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X1001</a:t>
            </a:r>
          </a:p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Crystal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Oscillator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3.2x2.5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SMD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613400" y="4432300"/>
            <a:ext cx="177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5613400" y="48895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120900" y="43942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410200" y="5664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283200" y="563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410200" y="6057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283200" y="6032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829300" y="5664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956300" y="563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29300" y="57277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956300" y="57023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740400" y="59309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</a:p>
          <a:p>
            <a:pPr>
              <a:lnSpc>
                <a:spcPts val="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</a:p>
          <a:p>
            <a:pPr>
              <a:lnSpc>
                <a:spcPts val="500"/>
              </a:lnSpc>
              <a:tabLst>
                <a:tab pos="889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5956300" y="59055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5372100" y="55626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U1002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372100" y="6210300"/>
            <a:ext cx="292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FM25V02A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016500" y="57531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C1001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5016500" y="5892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930400" y="3657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R1001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470R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1016000" y="2857500"/>
            <a:ext cx="7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PA4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193800" y="2832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0160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PA7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193800" y="31623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6129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U1001A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876300" y="2743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977900" y="3606800"/>
            <a:ext cx="114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PA8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PA9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PA10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PA11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PA12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PA13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PA14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PA15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193800" y="35814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77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6129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U1001B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876300" y="34798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16000" y="4318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193800" y="429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016000" y="4406900"/>
            <a:ext cx="76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PB7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193800" y="4381500"/>
            <a:ext cx="50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93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16129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U1001C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876300" y="42164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977900" y="5080000"/>
            <a:ext cx="114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PB8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PB9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PB10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PB11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PB12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PB13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PB14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PB15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193800" y="50546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612900" y="4953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U1001D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876300" y="49530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2959100" y="2857500"/>
            <a:ext cx="7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PC4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3136900" y="2832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29591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PC7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3136900" y="31623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36322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U1001E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2819400" y="2743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2933700" y="3606800"/>
            <a:ext cx="10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PC13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PC15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3136900" y="35814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36322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U1001F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2819400" y="34798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2959100" y="4318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PD0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3136900" y="429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81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2959100" y="4406900"/>
            <a:ext cx="76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PD7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3136900" y="4381500"/>
            <a:ext cx="50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88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36322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U1001G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2819400" y="42164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933700" y="5080000"/>
            <a:ext cx="10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PD13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PD15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3136900" y="50546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3632200" y="4953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U1001H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2819400" y="49530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4762500" y="2857500"/>
            <a:ext cx="7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PE4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4953000" y="2832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47625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PE7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4953000" y="31623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54356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U1001I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4635500" y="2743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4737100" y="3606800"/>
            <a:ext cx="10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PE13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PE15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4953000" y="35814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54356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U1001J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4635500" y="34798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4648200" y="45974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OSC_IN</a:t>
            </a:r>
          </a:p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OSC_OUT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4953000" y="4572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54356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U1001K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4635500" y="42164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5308600" y="48895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349500" y="4686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6172200" y="4953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4902200" y="6223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3365500" y="42926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CAN1_RX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1409700" y="31623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SPI_INT_SCK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SPI_INT_MOSI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5168900" y="31623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FMU-UART7_RX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1409700" y="4292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3225800" y="65786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Level_Shift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Enable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4902200" y="56388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235700" y="59055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FRAM_CS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6235700" y="5638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FRAM_SCK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6235700" y="5702300"/>
            <a:ext cx="241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FRAM_MOSI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FRAM_MISO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1409700" y="5054600"/>
            <a:ext cx="330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FMU-I2C1_SCL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FMU-I2C1_SDA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FMU-I2C2_SCL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FMU-I2C2_SDA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FRAM_SCK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FRAM_MOSI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3365500" y="3162300"/>
            <a:ext cx="43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SERIAL_FMU_TO_IO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SERIAL_IO_TO_FMU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5168900" y="2832100"/>
            <a:ext cx="49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VDD_3V3_SENSORS_EN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MPU_EXT_CS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2222500" y="3632200"/>
            <a:ext cx="381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debug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console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409700" y="3581400"/>
            <a:ext cx="431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OTG_FS_P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3365500" y="4381500"/>
            <a:ext cx="381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SDIO_CMD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FMU-USART2_CTS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168900" y="3581400"/>
            <a:ext cx="469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1409700" y="2832100"/>
            <a:ext cx="469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VDD_5V_SENS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3365500" y="3581400"/>
            <a:ext cx="431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GYRO_EXT_CS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BARO_EXT_CS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ACCEL_MAG_EXT_CS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3365500" y="5054600"/>
            <a:ext cx="381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FMU-USART3_CTS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MPU_DRDY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3365500" y="2832100"/>
            <a:ext cx="49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SPI_INT_MAG_!CS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FMU_AUX_POWER_ADC1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FMU_AUX_ADC2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3340100" y="70612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82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2971800" y="6832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R1021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3162300" y="7162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2489200" y="67691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2616200" y="65024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R1020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2882900" y="65024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3035300" y="6235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R1022</a:t>
            </a:r>
          </a:p>
        </p:txBody>
      </p:sp>
      <p:sp>
        <p:nvSpPr>
          <p:cNvPr id="1108" name="TextBox 1"/>
          <p:cNvSpPr txBox="1"/>
          <p:nvPr/>
        </p:nvSpPr>
        <p:spPr>
          <a:xfrm rot="16200000">
            <a:off x="3060700" y="64516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2286000" y="65659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3225800" y="5905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2286000" y="6223000"/>
            <a:ext cx="787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R1020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2286000" y="5969000"/>
            <a:ext cx="749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shifter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R1022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2286000" y="62992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1409700" y="4381500"/>
            <a:ext cx="508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EXTERN_CS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PB2-BOOT1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FMU-SWO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>
              <a:lnSpc>
                <a:spcPts val="4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CAN2_TX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6718300" y="3213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3429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3429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118" name="TextBox 1117"/>
          <p:cNvSpPr txBox="1"/>
          <p:nvPr/>
        </p:nvSpPr>
        <p:spPr>
          <a:xfrm>
            <a:off x="533400" y="2087890"/>
            <a:ext cx="2590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i="1" dirty="0" smtClean="0">
                <a:solidFill>
                  <a:srgbClr val="00008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itchFamily="18" charset="0"/>
              </a:rPr>
              <a:t>STM32F437VIT6  100pin (497-14049-ND)</a:t>
            </a:r>
          </a:p>
          <a:p>
            <a:r>
              <a:rPr lang="en-US" altLang="zh-CN" sz="800" dirty="0" smtClean="0"/>
              <a:t>-</a:t>
            </a:r>
            <a:r>
              <a:rPr lang="ko-KR" altLang="en-US" sz="800" dirty="0" smtClean="0"/>
              <a:t>최대 </a:t>
            </a:r>
            <a:r>
              <a:rPr lang="en-US" altLang="ko-KR" sz="800" dirty="0"/>
              <a:t>180MHz </a:t>
            </a:r>
            <a:r>
              <a:rPr lang="ko-KR" altLang="en-US" sz="800" dirty="0"/>
              <a:t>주파수</a:t>
            </a:r>
            <a:endParaRPr lang="en-US" altLang="ko-KR" sz="800" dirty="0"/>
          </a:p>
          <a:p>
            <a:r>
              <a:rPr lang="en-US" altLang="zh-CN" sz="800" dirty="0"/>
              <a:t>-2MB </a:t>
            </a:r>
            <a:r>
              <a:rPr lang="ko-KR" altLang="en-US" sz="800" dirty="0"/>
              <a:t>메모리</a:t>
            </a:r>
            <a:endParaRPr lang="en-US" altLang="ko-KR" sz="800" dirty="0"/>
          </a:p>
          <a:p>
            <a:r>
              <a:rPr lang="en-US" altLang="zh-CN" sz="800" dirty="0"/>
              <a:t>-1.7V ~3.6V </a:t>
            </a:r>
            <a:r>
              <a:rPr lang="ko-KR" altLang="en-US" sz="800" dirty="0"/>
              <a:t>공급</a:t>
            </a:r>
            <a:endParaRPr lang="en-US" altLang="zh-CN" sz="800" dirty="0"/>
          </a:p>
        </p:txBody>
      </p:sp>
      <p:sp>
        <p:nvSpPr>
          <p:cNvPr id="1122" name="TextBox 1121"/>
          <p:cNvSpPr txBox="1"/>
          <p:nvPr/>
        </p:nvSpPr>
        <p:spPr>
          <a:xfrm>
            <a:off x="6565900" y="5628213"/>
            <a:ext cx="2082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FM25V02A(428-3211-ND)</a:t>
            </a:r>
          </a:p>
          <a:p>
            <a:r>
              <a:rPr lang="en-US" altLang="zh-CN" sz="800" dirty="0"/>
              <a:t>-128Kbit </a:t>
            </a:r>
            <a:r>
              <a:rPr lang="ko-KR" altLang="en-US" sz="800" dirty="0" err="1"/>
              <a:t>비휘발성</a:t>
            </a:r>
            <a:r>
              <a:rPr lang="ko-KR" altLang="en-US" sz="800" dirty="0"/>
              <a:t> 플래쉬 메모리</a:t>
            </a:r>
            <a:endParaRPr lang="en-US" altLang="ko-KR" sz="800" dirty="0"/>
          </a:p>
          <a:p>
            <a:r>
              <a:rPr lang="en-US" altLang="zh-CN" sz="800" dirty="0"/>
              <a:t>-</a:t>
            </a:r>
            <a:r>
              <a:rPr lang="en-US" altLang="zh-CN" sz="800" dirty="0" err="1"/>
              <a:t>Fixhawk</a:t>
            </a:r>
            <a:r>
              <a:rPr lang="ko-KR" altLang="en-US" sz="800" dirty="0"/>
              <a:t>의  </a:t>
            </a:r>
            <a:r>
              <a:rPr lang="en-US" altLang="ko-KR" sz="800" dirty="0"/>
              <a:t>parameter </a:t>
            </a:r>
            <a:r>
              <a:rPr lang="ko-KR" altLang="en-US" sz="800" dirty="0"/>
              <a:t>값을 저장</a:t>
            </a:r>
            <a:endParaRPr lang="en-US" altLang="zh-CN" sz="800" dirty="0"/>
          </a:p>
          <a:p>
            <a:endParaRPr lang="ko-KR" altLang="en-US" sz="700" dirty="0"/>
          </a:p>
        </p:txBody>
      </p:sp>
      <p:sp>
        <p:nvSpPr>
          <p:cNvPr id="1123" name="TextBox 1122"/>
          <p:cNvSpPr txBox="1"/>
          <p:nvPr/>
        </p:nvSpPr>
        <p:spPr>
          <a:xfrm>
            <a:off x="479425" y="374590"/>
            <a:ext cx="136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마이크로 컨트롤러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1119" name="TextBox 1118"/>
          <p:cNvSpPr txBox="1"/>
          <p:nvPr/>
        </p:nvSpPr>
        <p:spPr>
          <a:xfrm>
            <a:off x="6261100" y="4610100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 smtClean="0"/>
              <a:t>결정진동자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정확한 주파수를 생성하여 여러 부품들의 </a:t>
            </a:r>
            <a:r>
              <a:rPr lang="ko-KR" altLang="en-US" sz="500" dirty="0" err="1" smtClean="0"/>
              <a:t>클락을</a:t>
            </a:r>
            <a:r>
              <a:rPr lang="ko-KR" altLang="en-US" sz="500" dirty="0" smtClean="0"/>
              <a:t> 단일화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외부 크리스탈 사용 이유 </a:t>
            </a:r>
            <a:r>
              <a:rPr lang="en-US" altLang="ko-KR" sz="500" dirty="0" smtClean="0"/>
              <a:t>: </a:t>
            </a:r>
            <a:r>
              <a:rPr lang="ko-KR" altLang="en-US" sz="500" smtClean="0"/>
              <a:t>온도에 따른 변화율이 적음 </a:t>
            </a:r>
            <a:endParaRPr lang="ko-KR" alt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205458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ko-KR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ko-KR" altLang="en-US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PWR FMU3 REV </a:t>
            </a:r>
            <a:r>
              <a:rPr lang="en-US" altLang="ko-KR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600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2:16:22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E:\Git\The-Cube\FMU\IO_PWR_FMU_REV_1B.SchDoc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6600" y="3289300"/>
            <a:ext cx="711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Dual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supply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from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servo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rail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FMU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5V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rail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673100" y="53086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Rilim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(current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kOhms)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100K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250mA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822700" y="4495800"/>
            <a:ext cx="8763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Reset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uF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10ms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delay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good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822700" y="4597400"/>
            <a:ext cx="571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reset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de-asserted.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670300" y="3886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C10003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670300" y="4013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10n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463800" y="3619500"/>
            <a:ext cx="254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C10001</a:t>
            </a:r>
          </a:p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10u/25V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489700" y="3810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489700" y="39497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146800" y="3810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C10004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146800" y="39497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600200" y="4660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879600" y="4660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070100" y="4635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8542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070100" y="4838700"/>
            <a:ext cx="93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voltage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limited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5.5V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voltages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up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10.5V;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switches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higher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voltages.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1828800" y="51943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070100" y="5168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917700" y="5334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2070100" y="5295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5" name="TextBox 1"/>
          <p:cNvSpPr txBox="1"/>
          <p:nvPr/>
        </p:nvSpPr>
        <p:spPr>
          <a:xfrm rot="16200000">
            <a:off x="1574800" y="53721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56" name="TextBox 1"/>
          <p:cNvSpPr txBox="1"/>
          <p:nvPr/>
        </p:nvSpPr>
        <p:spPr>
          <a:xfrm rot="16200000">
            <a:off x="1549400" y="5549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1689100" y="53467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1714500" y="552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1511300" y="53721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1511300" y="552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549400" y="4546600"/>
            <a:ext cx="520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U10001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BQ24313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1701800" y="5778500"/>
            <a:ext cx="203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R10001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1612900" y="58166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013200" y="3314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886200" y="3289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013200" y="3454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EN1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8862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013200" y="35941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CSET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886200" y="35687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254500" y="3924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241800" y="33147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4483100" y="3289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4241800" y="34544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VOUT2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44831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4267200" y="3581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POR2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44831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4089400" y="3949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3962400" y="3149600"/>
            <a:ext cx="254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U10002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</a:t>
            </a:r>
          </a:p>
        </p:txBody>
      </p:sp>
      <p:sp>
        <p:nvSpPr>
          <p:cNvPr id="1040" name="TextBox 1"/>
          <p:cNvSpPr txBox="1"/>
          <p:nvPr/>
        </p:nvSpPr>
        <p:spPr>
          <a:xfrm rot="5400000">
            <a:off x="2324100" y="3441700"/>
            <a:ext cx="203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D10001</a:t>
            </a:r>
          </a:p>
        </p:txBody>
      </p:sp>
      <p:sp>
        <p:nvSpPr>
          <p:cNvPr id="1041" name="TextBox 1"/>
          <p:cNvSpPr txBox="1"/>
          <p:nvPr/>
        </p:nvSpPr>
        <p:spPr>
          <a:xfrm rot="5400000">
            <a:off x="2095500" y="33782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PMEG2005CT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689100" y="2870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F10001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1663700" y="30861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0ZCA0035FF2G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2997200" y="3619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1549400" y="6096000"/>
            <a:ext cx="254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159000" y="6096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6924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35560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42291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3754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60452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28956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32893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6502400" y="34290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4762500" y="28956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4762500" y="30226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1143000" y="46355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079500" y="29591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755900" y="5168900"/>
            <a:ext cx="596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IO-!VDD_SERVO_IN_FAULT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62" name="TextBox 1061"/>
          <p:cNvSpPr txBox="1"/>
          <p:nvPr/>
        </p:nvSpPr>
        <p:spPr>
          <a:xfrm>
            <a:off x="1095375" y="2371606"/>
            <a:ext cx="1428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0ZCA0035FF2G(507-1479-1-ND)</a:t>
            </a:r>
            <a:endParaRPr lang="en-US" altLang="ko-KR" sz="500" dirty="0" smtClean="0"/>
          </a:p>
          <a:p>
            <a:r>
              <a:rPr lang="en-US" altLang="ko-KR" sz="500" dirty="0" smtClean="0"/>
              <a:t>-PTC </a:t>
            </a:r>
            <a:r>
              <a:rPr lang="ko-KR" altLang="en-US" sz="500" dirty="0" smtClean="0"/>
              <a:t>리셋 가능 퓨즈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열에 따른 저항 변화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전류  </a:t>
            </a:r>
            <a:r>
              <a:rPr lang="en-US" altLang="ko-KR" sz="500" dirty="0" err="1" smtClean="0"/>
              <a:t>Ih</a:t>
            </a:r>
            <a:r>
              <a:rPr lang="en-US" altLang="ko-KR" sz="500" dirty="0" smtClean="0"/>
              <a:t> : </a:t>
            </a:r>
            <a:r>
              <a:rPr lang="en-US" altLang="ko-KR" sz="500" dirty="0"/>
              <a:t>350mA    </a:t>
            </a:r>
            <a:r>
              <a:rPr lang="en-US" altLang="ko-KR" sz="500" dirty="0" smtClean="0"/>
              <a:t>It : 750mA  </a:t>
            </a:r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최대 전압 </a:t>
            </a:r>
            <a:r>
              <a:rPr lang="en-US" altLang="ko-KR" sz="500" dirty="0" smtClean="0"/>
              <a:t>: 16V</a:t>
            </a:r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과전압 방지</a:t>
            </a:r>
            <a:endParaRPr lang="en-US" altLang="ko-KR" sz="500" dirty="0"/>
          </a:p>
          <a:p>
            <a:endParaRPr lang="en-US" altLang="ko-KR" sz="500" dirty="0" smtClean="0"/>
          </a:p>
          <a:p>
            <a:endParaRPr lang="en-US" altLang="ko-KR" sz="500" dirty="0" smtClean="0"/>
          </a:p>
          <a:p>
            <a:endParaRPr lang="ko-KR" altLang="en-US" sz="500" dirty="0"/>
          </a:p>
        </p:txBody>
      </p:sp>
      <p:sp>
        <p:nvSpPr>
          <p:cNvPr id="1063" name="TextBox 1062"/>
          <p:cNvSpPr txBox="1"/>
          <p:nvPr/>
        </p:nvSpPr>
        <p:spPr>
          <a:xfrm>
            <a:off x="804751" y="3824128"/>
            <a:ext cx="933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BQ24313</a:t>
            </a:r>
            <a:endParaRPr lang="en-US" altLang="ko-KR" sz="500" dirty="0" smtClean="0"/>
          </a:p>
          <a:p>
            <a:r>
              <a:rPr lang="ko-KR" altLang="en-US" sz="500" dirty="0" smtClean="0"/>
              <a:t>과전압 및 과전류 보호 </a:t>
            </a:r>
            <a:r>
              <a:rPr lang="en-US" altLang="ko-KR" sz="500" dirty="0" smtClean="0"/>
              <a:t>IC</a:t>
            </a:r>
          </a:p>
          <a:p>
            <a:r>
              <a:rPr lang="en-US" altLang="ko-KR" sz="500" dirty="0" smtClean="0"/>
              <a:t>LDO</a:t>
            </a:r>
            <a:r>
              <a:rPr lang="ko-KR" altLang="en-US" sz="500" dirty="0" smtClean="0"/>
              <a:t>전압 조절</a:t>
            </a:r>
            <a:endParaRPr lang="en-US" altLang="ko-KR" sz="500" dirty="0" smtClean="0"/>
          </a:p>
          <a:p>
            <a:r>
              <a:rPr lang="ko-KR" altLang="en-US" sz="500" dirty="0" smtClean="0"/>
              <a:t>최대 </a:t>
            </a:r>
            <a:r>
              <a:rPr lang="en-US" altLang="ko-KR" sz="500" dirty="0" smtClean="0"/>
              <a:t>10.5V </a:t>
            </a:r>
            <a:r>
              <a:rPr lang="ko-KR" altLang="en-US" sz="500" dirty="0" smtClean="0"/>
              <a:t>입력전압 </a:t>
            </a:r>
            <a:endParaRPr lang="en-US" altLang="ko-KR" sz="500" dirty="0" smtClean="0"/>
          </a:p>
          <a:p>
            <a:r>
              <a:rPr lang="en-US" altLang="ko-KR" sz="500" dirty="0" smtClean="0"/>
              <a:t>LDO 5.5V </a:t>
            </a:r>
            <a:r>
              <a:rPr lang="ko-KR" altLang="en-US" sz="500" dirty="0" smtClean="0"/>
              <a:t>출력전압 제한  </a:t>
            </a:r>
            <a:endParaRPr lang="ko-KR" alt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54400" y="2230507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MIC5332(576-4110-1-ND)</a:t>
            </a:r>
          </a:p>
          <a:p>
            <a:r>
              <a:rPr lang="en-US" altLang="ko-KR" sz="500" dirty="0"/>
              <a:t>Micro-Power High Performance Dual 300mA </a:t>
            </a:r>
            <a:r>
              <a:rPr lang="en-US" altLang="ko-KR" sz="500" dirty="0" smtClean="0"/>
              <a:t>ULDO</a:t>
            </a:r>
          </a:p>
          <a:p>
            <a:r>
              <a:rPr lang="en-US" altLang="ko-KR" sz="500" dirty="0" smtClean="0"/>
              <a:t>-2.3V ~ 5.5V </a:t>
            </a:r>
            <a:r>
              <a:rPr lang="ko-KR" altLang="en-US" sz="500" dirty="0" smtClean="0"/>
              <a:t>입력전압 범위</a:t>
            </a:r>
            <a:endParaRPr lang="en-US" altLang="ko-KR" sz="500" dirty="0" smtClean="0"/>
          </a:p>
          <a:p>
            <a:r>
              <a:rPr lang="en-US" altLang="ko-KR" sz="500" dirty="0" smtClean="0"/>
              <a:t>-LDO</a:t>
            </a:r>
            <a:r>
              <a:rPr lang="ko-KR" altLang="en-US" sz="500" dirty="0" smtClean="0"/>
              <a:t>당 </a:t>
            </a:r>
            <a:r>
              <a:rPr lang="en-US" altLang="ko-KR" sz="500" dirty="0" smtClean="0"/>
              <a:t>300mA</a:t>
            </a:r>
            <a:r>
              <a:rPr lang="ko-KR" altLang="en-US" sz="500" dirty="0" smtClean="0"/>
              <a:t>전류 출력</a:t>
            </a:r>
            <a:endParaRPr lang="en-US" altLang="ko-KR" sz="500" dirty="0" smtClean="0"/>
          </a:p>
          <a:p>
            <a:r>
              <a:rPr lang="en-US" altLang="ko-KR" sz="500" dirty="0" smtClean="0"/>
              <a:t>-VOUT 2 </a:t>
            </a:r>
            <a:r>
              <a:rPr lang="ko-KR" altLang="en-US" sz="500" dirty="0" smtClean="0"/>
              <a:t>만 사용</a:t>
            </a:r>
            <a:endParaRPr lang="en-US" altLang="ko-KR" sz="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87" y="47586"/>
            <a:ext cx="10409626" cy="746446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6620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6620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1476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1476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79027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79027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883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883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8739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8739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76289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76289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1145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1145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6001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6001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2665" y="6563143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49956" y="6563143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2666" y="4697027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49956" y="4697027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2666" y="2843606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49956" y="2843606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2665" y="990185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49956" y="990185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8153" y="6956678"/>
            <a:ext cx="30445" cy="3025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8153" y="7223266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7352457" y="6994762"/>
            <a:ext cx="123380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>
              <a:lnSpc>
                <a:spcPts val="10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822160" y="7121709"/>
            <a:ext cx="270794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6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418809" y="7121709"/>
            <a:ext cx="290022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6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352458" y="7223266"/>
            <a:ext cx="1470939" cy="1743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1:05:31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E:\Git\The-Cube\PSM\PSM_components.SchDoc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5053685" y="4395091"/>
            <a:ext cx="927749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557" b="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55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57" b="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source</a:t>
            </a:r>
            <a:r>
              <a:rPr lang="en-US" altLang="zh-CN" sz="55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57" b="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selector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641556" y="5903021"/>
            <a:ext cx="935761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Component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values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taken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directly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from</a:t>
            </a:r>
          </a:p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LTC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evaluation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design.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641556" y="6042662"/>
            <a:ext cx="967807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Note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that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ALARM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should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idle</a:t>
            </a:r>
          </a:p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low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minimise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dissipation.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614469" y="6436197"/>
            <a:ext cx="426220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Limits: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614469" y="6486975"/>
            <a:ext cx="724253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I(limit)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25000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R(ilim)</a:t>
            </a:r>
          </a:p>
          <a:p>
            <a:pPr>
              <a:lnSpc>
                <a:spcPts val="400"/>
              </a:lnSpc>
            </a:pP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25K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1A,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16K5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1.5A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80584" y="2183484"/>
            <a:ext cx="86526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V1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UV1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OV1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264775" y="2158094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P$21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480584" y="264049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64775" y="261510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P$20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480584" y="276743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UV2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90164" y="2742049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P$3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480584" y="2907080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OV2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290164" y="2881690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P$4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480584" y="3122889"/>
            <a:ext cx="86526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V3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UV3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OV3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264775" y="3097500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P$19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P$5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P$6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4046665" y="332807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4021276" y="351849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P10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673882" y="3122889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SHDN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HYS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CAS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889692" y="3097500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P$23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P$24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4737356" y="2970553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889692" y="2945164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P$22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623104" y="2183484"/>
            <a:ext cx="173051" cy="417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VALID1</a:t>
            </a:r>
          </a:p>
          <a:p>
            <a:pPr>
              <a:lnSpc>
                <a:spcPts val="1000"/>
              </a:lnSpc>
              <a:tabLst>
                <a:tab pos="5078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VALID2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889692" y="2158094"/>
            <a:ext cx="115368" cy="417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P$12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P$7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P$8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623104" y="2640492"/>
            <a:ext cx="17305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VALID3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889692" y="261510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P$9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3653130" y="2172857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VS1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3600625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P$18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3794498" y="216016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G1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3740267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P$17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983192" y="2172857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VS2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3943381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P$16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4137254" y="216016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G2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4070328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P$15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4325948" y="2172857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VS3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4273443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P$14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4467315" y="216016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G3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4413084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P$13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122833" y="332807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4097444" y="351849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P25</a:t>
            </a:r>
          </a:p>
        </p:txBody>
      </p:sp>
      <p:sp>
        <p:nvSpPr>
          <p:cNvPr id="1033" name="TextBox 1"/>
          <p:cNvSpPr txBox="1"/>
          <p:nvPr/>
        </p:nvSpPr>
        <p:spPr>
          <a:xfrm rot="5400000">
            <a:off x="2020016" y="2312436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R801</a:t>
            </a:r>
          </a:p>
        </p:txBody>
      </p:sp>
      <p:sp>
        <p:nvSpPr>
          <p:cNvPr id="1034" name="TextBox 1"/>
          <p:cNvSpPr txBox="1"/>
          <p:nvPr/>
        </p:nvSpPr>
        <p:spPr>
          <a:xfrm rot="5400000">
            <a:off x="1893069" y="2312436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931835" y="270396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R802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931835" y="2830911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56K</a:t>
            </a:r>
          </a:p>
        </p:txBody>
      </p:sp>
      <p:sp>
        <p:nvSpPr>
          <p:cNvPr id="1037" name="TextBox 1"/>
          <p:cNvSpPr txBox="1"/>
          <p:nvPr/>
        </p:nvSpPr>
        <p:spPr>
          <a:xfrm rot="5400000">
            <a:off x="2020016" y="312489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R803</a:t>
            </a:r>
          </a:p>
        </p:txBody>
      </p:sp>
      <p:sp>
        <p:nvSpPr>
          <p:cNvPr id="1038" name="TextBox 1"/>
          <p:cNvSpPr txBox="1"/>
          <p:nvPr/>
        </p:nvSpPr>
        <p:spPr>
          <a:xfrm rot="5400000">
            <a:off x="1893069" y="312489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105K</a:t>
            </a:r>
          </a:p>
        </p:txBody>
      </p:sp>
      <p:sp>
        <p:nvSpPr>
          <p:cNvPr id="1039" name="TextBox 1"/>
          <p:cNvSpPr txBox="1"/>
          <p:nvPr/>
        </p:nvSpPr>
        <p:spPr>
          <a:xfrm rot="5400000">
            <a:off x="3022894" y="325184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R807</a:t>
            </a:r>
          </a:p>
        </p:txBody>
      </p:sp>
      <p:sp>
        <p:nvSpPr>
          <p:cNvPr id="1040" name="TextBox 1"/>
          <p:cNvSpPr txBox="1"/>
          <p:nvPr/>
        </p:nvSpPr>
        <p:spPr>
          <a:xfrm rot="5400000">
            <a:off x="2895948" y="325184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041" name="TextBox 1"/>
          <p:cNvSpPr txBox="1"/>
          <p:nvPr/>
        </p:nvSpPr>
        <p:spPr>
          <a:xfrm rot="5400000">
            <a:off x="3022894" y="3658071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R808</a:t>
            </a:r>
          </a:p>
        </p:txBody>
      </p:sp>
      <p:sp>
        <p:nvSpPr>
          <p:cNvPr id="1042" name="TextBox 1"/>
          <p:cNvSpPr txBox="1"/>
          <p:nvPr/>
        </p:nvSpPr>
        <p:spPr>
          <a:xfrm rot="5400000">
            <a:off x="2907226" y="3645376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56K</a:t>
            </a:r>
          </a:p>
        </p:txBody>
      </p:sp>
      <p:sp>
        <p:nvSpPr>
          <p:cNvPr id="1043" name="TextBox 1"/>
          <p:cNvSpPr txBox="1"/>
          <p:nvPr/>
        </p:nvSpPr>
        <p:spPr>
          <a:xfrm rot="5400000">
            <a:off x="3022894" y="406430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R809</a:t>
            </a:r>
          </a:p>
        </p:txBody>
      </p:sp>
      <p:sp>
        <p:nvSpPr>
          <p:cNvPr id="1044" name="TextBox 1"/>
          <p:cNvSpPr txBox="1"/>
          <p:nvPr/>
        </p:nvSpPr>
        <p:spPr>
          <a:xfrm rot="5400000">
            <a:off x="2895948" y="406430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105K</a:t>
            </a:r>
          </a:p>
        </p:txBody>
      </p:sp>
      <p:sp>
        <p:nvSpPr>
          <p:cNvPr id="1045" name="TextBox 1"/>
          <p:cNvSpPr txBox="1"/>
          <p:nvPr/>
        </p:nvSpPr>
        <p:spPr>
          <a:xfrm rot="5400000">
            <a:off x="2489718" y="2782139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R804</a:t>
            </a:r>
          </a:p>
        </p:txBody>
      </p:sp>
      <p:sp>
        <p:nvSpPr>
          <p:cNvPr id="1046" name="TextBox 1"/>
          <p:cNvSpPr txBox="1"/>
          <p:nvPr/>
        </p:nvSpPr>
        <p:spPr>
          <a:xfrm rot="5400000">
            <a:off x="2362772" y="2782139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047" name="TextBox 1"/>
          <p:cNvSpPr txBox="1"/>
          <p:nvPr/>
        </p:nvSpPr>
        <p:spPr>
          <a:xfrm rot="5400000">
            <a:off x="2489718" y="3188368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R805</a:t>
            </a:r>
          </a:p>
        </p:txBody>
      </p:sp>
      <p:sp>
        <p:nvSpPr>
          <p:cNvPr id="1048" name="TextBox 1"/>
          <p:cNvSpPr txBox="1"/>
          <p:nvPr/>
        </p:nvSpPr>
        <p:spPr>
          <a:xfrm rot="5400000">
            <a:off x="2374050" y="3175674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56K</a:t>
            </a:r>
          </a:p>
        </p:txBody>
      </p:sp>
      <p:sp>
        <p:nvSpPr>
          <p:cNvPr id="1049" name="TextBox 1"/>
          <p:cNvSpPr txBox="1"/>
          <p:nvPr/>
        </p:nvSpPr>
        <p:spPr>
          <a:xfrm rot="5400000">
            <a:off x="2489718" y="3594598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R806</a:t>
            </a:r>
          </a:p>
        </p:txBody>
      </p:sp>
      <p:sp>
        <p:nvSpPr>
          <p:cNvPr id="1050" name="TextBox 1"/>
          <p:cNvSpPr txBox="1"/>
          <p:nvPr/>
        </p:nvSpPr>
        <p:spPr>
          <a:xfrm rot="5400000">
            <a:off x="2362772" y="3594598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105K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5549815" y="660124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C810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3340943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C807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3340943" y="1789949"/>
            <a:ext cx="2547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25v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3950287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C808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3950287" y="1789949"/>
            <a:ext cx="2547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25v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4280348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C809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4280348" y="1789949"/>
            <a:ext cx="2547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25v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804888" y="3808401"/>
            <a:ext cx="246758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C802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10p/25V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274591" y="3808401"/>
            <a:ext cx="246758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C804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10p/25V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2731599" y="3808401"/>
            <a:ext cx="317262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C806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1000p/25V</a:t>
            </a:r>
          </a:p>
        </p:txBody>
      </p:sp>
      <p:sp>
        <p:nvSpPr>
          <p:cNvPr id="1061" name="TextBox 1"/>
          <p:cNvSpPr txBox="1"/>
          <p:nvPr/>
        </p:nvSpPr>
        <p:spPr>
          <a:xfrm rot="5400000">
            <a:off x="8659326" y="184273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R404</a:t>
            </a:r>
          </a:p>
        </p:txBody>
      </p:sp>
      <p:sp>
        <p:nvSpPr>
          <p:cNvPr id="1062" name="TextBox 1"/>
          <p:cNvSpPr txBox="1"/>
          <p:nvPr/>
        </p:nvSpPr>
        <p:spPr>
          <a:xfrm rot="5400000">
            <a:off x="8543658" y="1830039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6298800" y="672818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5778319" y="1066353"/>
            <a:ext cx="1200146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6654251" y="1066353"/>
            <a:ext cx="301238" cy="2640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8886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1200"/>
              </a:lnSpc>
              <a:tabLst>
                <a:tab pos="88864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6743113" y="1371025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908144" y="134563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6471346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6474799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6520399" y="1373093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6538272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72" name="TextBox 1"/>
          <p:cNvSpPr txBox="1"/>
          <p:nvPr/>
        </p:nvSpPr>
        <p:spPr>
          <a:xfrm rot="16200000">
            <a:off x="6395178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73" name="TextBox 1"/>
          <p:cNvSpPr txBox="1"/>
          <p:nvPr/>
        </p:nvSpPr>
        <p:spPr>
          <a:xfrm rot="16200000">
            <a:off x="6369789" y="157620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6387662" y="583956"/>
            <a:ext cx="141005" cy="199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U401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6654251" y="583956"/>
            <a:ext cx="285215" cy="199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BQ24315</a:t>
            </a:r>
          </a:p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8139527" y="1104437"/>
            <a:ext cx="144209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8380725" y="1079048"/>
            <a:ext cx="28842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8215694" y="1371025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8380725" y="134563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80" name="TextBox 1"/>
          <p:cNvSpPr txBox="1"/>
          <p:nvPr/>
        </p:nvSpPr>
        <p:spPr>
          <a:xfrm rot="16200000">
            <a:off x="7943928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81" name="TextBox 1"/>
          <p:cNvSpPr txBox="1"/>
          <p:nvPr/>
        </p:nvSpPr>
        <p:spPr>
          <a:xfrm rot="16200000">
            <a:off x="7947380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82" name="TextBox 1"/>
          <p:cNvSpPr txBox="1"/>
          <p:nvPr/>
        </p:nvSpPr>
        <p:spPr>
          <a:xfrm rot="16200000">
            <a:off x="7992980" y="1373093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8010854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84" name="TextBox 1"/>
          <p:cNvSpPr txBox="1"/>
          <p:nvPr/>
        </p:nvSpPr>
        <p:spPr>
          <a:xfrm rot="16200000">
            <a:off x="7867760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85" name="TextBox 1"/>
          <p:cNvSpPr txBox="1"/>
          <p:nvPr/>
        </p:nvSpPr>
        <p:spPr>
          <a:xfrm rot="16200000">
            <a:off x="7842370" y="157620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7860244" y="58395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U402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8126832" y="583956"/>
            <a:ext cx="285215" cy="199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BQ24315</a:t>
            </a:r>
          </a:p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088" name="TextBox 1"/>
          <p:cNvSpPr txBox="1"/>
          <p:nvPr/>
        </p:nvSpPr>
        <p:spPr>
          <a:xfrm rot="5400000">
            <a:off x="6577401" y="177926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R401</a:t>
            </a:r>
          </a:p>
        </p:txBody>
      </p:sp>
      <p:sp>
        <p:nvSpPr>
          <p:cNvPr id="1089" name="TextBox 1"/>
          <p:cNvSpPr txBox="1"/>
          <p:nvPr/>
        </p:nvSpPr>
        <p:spPr>
          <a:xfrm rot="5400000">
            <a:off x="6450454" y="177926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16K5</a:t>
            </a:r>
          </a:p>
        </p:txBody>
      </p:sp>
      <p:sp>
        <p:nvSpPr>
          <p:cNvPr id="1090" name="TextBox 1"/>
          <p:cNvSpPr txBox="1"/>
          <p:nvPr/>
        </p:nvSpPr>
        <p:spPr>
          <a:xfrm rot="5400000">
            <a:off x="8049982" y="184273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R403</a:t>
            </a:r>
          </a:p>
        </p:txBody>
      </p:sp>
      <p:sp>
        <p:nvSpPr>
          <p:cNvPr id="1091" name="TextBox 1"/>
          <p:cNvSpPr txBox="1"/>
          <p:nvPr/>
        </p:nvSpPr>
        <p:spPr>
          <a:xfrm rot="5400000">
            <a:off x="7923035" y="184273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25K5</a:t>
            </a:r>
          </a:p>
        </p:txBody>
      </p:sp>
      <p:sp>
        <p:nvSpPr>
          <p:cNvPr id="1092" name="TextBox 1"/>
          <p:cNvSpPr txBox="1"/>
          <p:nvPr/>
        </p:nvSpPr>
        <p:spPr>
          <a:xfrm rot="16200000">
            <a:off x="7313691" y="101758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R402</a:t>
            </a:r>
          </a:p>
        </p:txBody>
      </p:sp>
      <p:sp>
        <p:nvSpPr>
          <p:cNvPr id="1093" name="TextBox 1"/>
          <p:cNvSpPr txBox="1"/>
          <p:nvPr/>
        </p:nvSpPr>
        <p:spPr>
          <a:xfrm rot="16200000">
            <a:off x="7475890" y="1055664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1094" name="TextBox 1"/>
          <p:cNvSpPr txBox="1"/>
          <p:nvPr/>
        </p:nvSpPr>
        <p:spPr>
          <a:xfrm rot="16200000">
            <a:off x="8862441" y="101758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R405</a:t>
            </a:r>
          </a:p>
        </p:txBody>
      </p:sp>
      <p:sp>
        <p:nvSpPr>
          <p:cNvPr id="1095" name="TextBox 1"/>
          <p:cNvSpPr txBox="1"/>
          <p:nvPr/>
        </p:nvSpPr>
        <p:spPr>
          <a:xfrm rot="16200000">
            <a:off x="9011944" y="1055664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3797951" y="5217509"/>
            <a:ext cx="262782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9042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  <a:p>
            <a:pPr>
              <a:lnSpc>
                <a:spcPts val="1000"/>
              </a:lnSpc>
              <a:tabLst>
                <a:tab pos="190424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10u/25V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5892571" y="5217509"/>
            <a:ext cx="70502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5625982" y="5217509"/>
            <a:ext cx="105754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4813524" y="5522181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CSET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4610409" y="5496792"/>
            <a:ext cx="105754" cy="2897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7617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>
                <a:tab pos="76170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  <a:p>
            <a:pPr>
              <a:lnSpc>
                <a:spcPts val="1000"/>
              </a:lnSpc>
              <a:tabLst>
                <a:tab pos="76170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10n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5065691" y="570197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02" name="TextBox 1"/>
          <p:cNvSpPr txBox="1"/>
          <p:nvPr/>
        </p:nvSpPr>
        <p:spPr>
          <a:xfrm>
            <a:off x="5054723" y="5128646"/>
            <a:ext cx="144209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VOUT1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VOUT2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POR2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5295921" y="5103257"/>
            <a:ext cx="28842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104" name="TextBox 1"/>
          <p:cNvSpPr txBox="1"/>
          <p:nvPr/>
        </p:nvSpPr>
        <p:spPr>
          <a:xfrm rot="16200000">
            <a:off x="4897208" y="5727364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4343821" y="5217509"/>
            <a:ext cx="105754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106" name="TextBox 1"/>
          <p:cNvSpPr txBox="1"/>
          <p:nvPr/>
        </p:nvSpPr>
        <p:spPr>
          <a:xfrm rot="16200000">
            <a:off x="2880420" y="5778080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F1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2919974" y="5625744"/>
            <a:ext cx="42301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0ZCA0035FF2G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8177610" y="5039783"/>
            <a:ext cx="28842" cy="366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8660008" y="5065173"/>
            <a:ext cx="86526" cy="366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FB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8850428" y="5039783"/>
            <a:ext cx="28842" cy="366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8660008" y="5585654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8850428" y="5560265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8660008" y="585224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8850428" y="5826853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8304557" y="585224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-IN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8177610" y="5826853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8304557" y="5585654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+IN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8177610" y="5560265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19" name="TextBox 1"/>
          <p:cNvSpPr txBox="1"/>
          <p:nvPr/>
        </p:nvSpPr>
        <p:spPr>
          <a:xfrm>
            <a:off x="8266473" y="4836669"/>
            <a:ext cx="211507" cy="5973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U2</a:t>
            </a:r>
          </a:p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LT3469</a:t>
            </a:r>
          </a:p>
          <a:p>
            <a:pPr>
              <a:lnSpc>
                <a:spcPts val="12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7860244" y="4887447"/>
            <a:ext cx="141005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L1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47uH</a:t>
            </a:r>
          </a:p>
        </p:txBody>
      </p:sp>
      <p:sp>
        <p:nvSpPr>
          <p:cNvPr id="1121" name="TextBox 1"/>
          <p:cNvSpPr txBox="1"/>
          <p:nvPr/>
        </p:nvSpPr>
        <p:spPr>
          <a:xfrm>
            <a:off x="9104321" y="5115951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R1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122" name="TextBox 1"/>
          <p:cNvSpPr txBox="1"/>
          <p:nvPr/>
        </p:nvSpPr>
        <p:spPr>
          <a:xfrm>
            <a:off x="9497856" y="5382539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R2</a:t>
            </a:r>
          </a:p>
        </p:txBody>
      </p:sp>
      <p:sp>
        <p:nvSpPr>
          <p:cNvPr id="1123" name="TextBox 1"/>
          <p:cNvSpPr txBox="1"/>
          <p:nvPr/>
        </p:nvSpPr>
        <p:spPr>
          <a:xfrm>
            <a:off x="9497856" y="5509486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16K5</a:t>
            </a:r>
          </a:p>
        </p:txBody>
      </p:sp>
      <p:sp>
        <p:nvSpPr>
          <p:cNvPr id="1124" name="TextBox 1"/>
          <p:cNvSpPr txBox="1"/>
          <p:nvPr/>
        </p:nvSpPr>
        <p:spPr>
          <a:xfrm rot="10800000">
            <a:off x="8542242" y="6158920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R3</a:t>
            </a:r>
          </a:p>
        </p:txBody>
      </p:sp>
      <p:sp>
        <p:nvSpPr>
          <p:cNvPr id="1125" name="TextBox 1"/>
          <p:cNvSpPr txBox="1"/>
          <p:nvPr/>
        </p:nvSpPr>
        <p:spPr>
          <a:xfrm rot="10800000">
            <a:off x="8481601" y="6031973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126" name="TextBox 1"/>
          <p:cNvSpPr txBox="1"/>
          <p:nvPr/>
        </p:nvSpPr>
        <p:spPr>
          <a:xfrm rot="10800000">
            <a:off x="7805951" y="6158920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</a:t>
            </a:r>
          </a:p>
        </p:txBody>
      </p:sp>
      <p:sp>
        <p:nvSpPr>
          <p:cNvPr id="1127" name="TextBox 1"/>
          <p:cNvSpPr txBox="1"/>
          <p:nvPr/>
        </p:nvSpPr>
        <p:spPr>
          <a:xfrm rot="10800000">
            <a:off x="7769283" y="6031973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28" name="TextBox 1"/>
          <p:cNvSpPr txBox="1"/>
          <p:nvPr/>
        </p:nvSpPr>
        <p:spPr>
          <a:xfrm rot="10800000">
            <a:off x="7805951" y="5625744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R5</a:t>
            </a:r>
          </a:p>
        </p:txBody>
      </p:sp>
      <p:sp>
        <p:nvSpPr>
          <p:cNvPr id="1129" name="TextBox 1"/>
          <p:cNvSpPr txBox="1"/>
          <p:nvPr/>
        </p:nvSpPr>
        <p:spPr>
          <a:xfrm rot="10800000">
            <a:off x="7732615" y="5498797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9K09</a:t>
            </a:r>
          </a:p>
        </p:txBody>
      </p:sp>
      <p:sp>
        <p:nvSpPr>
          <p:cNvPr id="1130" name="TextBox 1"/>
          <p:cNvSpPr txBox="1"/>
          <p:nvPr/>
        </p:nvSpPr>
        <p:spPr>
          <a:xfrm>
            <a:off x="9980253" y="5280982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C6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0u47</a:t>
            </a:r>
          </a:p>
        </p:txBody>
      </p:sp>
      <p:sp>
        <p:nvSpPr>
          <p:cNvPr id="1131" name="TextBox 1"/>
          <p:cNvSpPr txBox="1"/>
          <p:nvPr/>
        </p:nvSpPr>
        <p:spPr>
          <a:xfrm>
            <a:off x="9180489" y="6080746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5n6</a:t>
            </a:r>
          </a:p>
        </p:txBody>
      </p:sp>
      <p:sp>
        <p:nvSpPr>
          <p:cNvPr id="1132" name="TextBox 1"/>
          <p:cNvSpPr txBox="1"/>
          <p:nvPr/>
        </p:nvSpPr>
        <p:spPr>
          <a:xfrm rot="16200000">
            <a:off x="1227033" y="1182735"/>
            <a:ext cx="51274" cy="84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4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D4</a:t>
            </a:r>
          </a:p>
        </p:txBody>
      </p:sp>
      <p:sp>
        <p:nvSpPr>
          <p:cNvPr id="1133" name="TextBox 1"/>
          <p:cNvSpPr txBox="1"/>
          <p:nvPr/>
        </p:nvSpPr>
        <p:spPr>
          <a:xfrm rot="16200000">
            <a:off x="1200405" y="1195430"/>
            <a:ext cx="307648" cy="84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4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MMSZ5232BT1G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1233628" y="1789949"/>
            <a:ext cx="1762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Q5001</a:t>
            </a:r>
          </a:p>
        </p:txBody>
      </p:sp>
      <p:sp>
        <p:nvSpPr>
          <p:cNvPr id="1135" name="TextBox 1"/>
          <p:cNvSpPr txBox="1"/>
          <p:nvPr/>
        </p:nvSpPr>
        <p:spPr>
          <a:xfrm rot="10800000">
            <a:off x="802744" y="1868123"/>
            <a:ext cx="1762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R5002</a:t>
            </a:r>
          </a:p>
        </p:txBody>
      </p:sp>
      <p:sp>
        <p:nvSpPr>
          <p:cNvPr id="1136" name="TextBox 1"/>
          <p:cNvSpPr txBox="1"/>
          <p:nvPr/>
        </p:nvSpPr>
        <p:spPr>
          <a:xfrm rot="10800000">
            <a:off x="900053" y="1741176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1K</a:t>
            </a:r>
          </a:p>
        </p:txBody>
      </p:sp>
      <p:sp>
        <p:nvSpPr>
          <p:cNvPr id="1137" name="TextBox 1"/>
          <p:cNvSpPr txBox="1"/>
          <p:nvPr/>
        </p:nvSpPr>
        <p:spPr>
          <a:xfrm rot="16200000">
            <a:off x="1065083" y="1487283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F3</a:t>
            </a:r>
          </a:p>
        </p:txBody>
      </p:sp>
      <p:sp>
        <p:nvSpPr>
          <p:cNvPr id="1138" name="TextBox 1"/>
          <p:cNvSpPr txBox="1"/>
          <p:nvPr/>
        </p:nvSpPr>
        <p:spPr>
          <a:xfrm rot="16200000">
            <a:off x="1104637" y="1334947"/>
            <a:ext cx="42301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0ZCA0035FF2G</a:t>
            </a:r>
          </a:p>
        </p:txBody>
      </p:sp>
      <p:sp>
        <p:nvSpPr>
          <p:cNvPr id="1139" name="TextBox 1"/>
          <p:cNvSpPr txBox="1"/>
          <p:nvPr/>
        </p:nvSpPr>
        <p:spPr>
          <a:xfrm rot="5400000">
            <a:off x="2867726" y="5143347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D1</a:t>
            </a:r>
          </a:p>
        </p:txBody>
      </p:sp>
      <p:sp>
        <p:nvSpPr>
          <p:cNvPr id="1140" name="TextBox 1"/>
          <p:cNvSpPr txBox="1"/>
          <p:nvPr/>
        </p:nvSpPr>
        <p:spPr>
          <a:xfrm rot="5400000">
            <a:off x="2561691" y="5156041"/>
            <a:ext cx="35251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PMEG2005CT</a:t>
            </a:r>
          </a:p>
        </p:txBody>
      </p:sp>
      <p:sp>
        <p:nvSpPr>
          <p:cNvPr id="1141" name="TextBox 1"/>
          <p:cNvSpPr txBox="1"/>
          <p:nvPr/>
        </p:nvSpPr>
        <p:spPr>
          <a:xfrm rot="5400000">
            <a:off x="3337428" y="5143347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D3</a:t>
            </a:r>
          </a:p>
        </p:txBody>
      </p:sp>
      <p:sp>
        <p:nvSpPr>
          <p:cNvPr id="1142" name="TextBox 1"/>
          <p:cNvSpPr txBox="1"/>
          <p:nvPr/>
        </p:nvSpPr>
        <p:spPr>
          <a:xfrm rot="5400000">
            <a:off x="3031393" y="5156041"/>
            <a:ext cx="35251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PMEG2005CT</a:t>
            </a:r>
          </a:p>
        </p:txBody>
      </p:sp>
      <p:sp>
        <p:nvSpPr>
          <p:cNvPr id="1143" name="TextBox 1"/>
          <p:cNvSpPr txBox="1"/>
          <p:nvPr/>
        </p:nvSpPr>
        <p:spPr>
          <a:xfrm rot="10800000">
            <a:off x="3743658" y="5194125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F4</a:t>
            </a:r>
          </a:p>
        </p:txBody>
      </p:sp>
      <p:sp>
        <p:nvSpPr>
          <p:cNvPr id="1144" name="TextBox 1"/>
          <p:cNvSpPr txBox="1"/>
          <p:nvPr/>
        </p:nvSpPr>
        <p:spPr>
          <a:xfrm rot="10800000">
            <a:off x="3415066" y="4978316"/>
            <a:ext cx="42301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0ZCA0020FF2E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1132071" y="5230203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46" name="TextBox 1"/>
          <p:cNvSpPr txBox="1"/>
          <p:nvPr/>
        </p:nvSpPr>
        <p:spPr>
          <a:xfrm>
            <a:off x="1525605" y="5649127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147" name="TextBox 1"/>
          <p:cNvSpPr txBox="1"/>
          <p:nvPr/>
        </p:nvSpPr>
        <p:spPr>
          <a:xfrm>
            <a:off x="1741415" y="5623738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48" name="TextBox 1"/>
          <p:cNvSpPr txBox="1"/>
          <p:nvPr/>
        </p:nvSpPr>
        <p:spPr>
          <a:xfrm>
            <a:off x="1500216" y="5788769"/>
            <a:ext cx="144209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7617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  <a:p>
            <a:pPr>
              <a:lnSpc>
                <a:spcPts val="1000"/>
              </a:lnSpc>
              <a:tabLst>
                <a:tab pos="7617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1149" name="TextBox 1"/>
          <p:cNvSpPr txBox="1"/>
          <p:nvPr/>
        </p:nvSpPr>
        <p:spPr>
          <a:xfrm>
            <a:off x="1741415" y="5763380"/>
            <a:ext cx="28842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50" name="TextBox 1"/>
          <p:cNvSpPr txBox="1"/>
          <p:nvPr/>
        </p:nvSpPr>
        <p:spPr>
          <a:xfrm rot="16200000">
            <a:off x="1241144" y="5943173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151" name="TextBox 1"/>
          <p:cNvSpPr txBox="1"/>
          <p:nvPr/>
        </p:nvSpPr>
        <p:spPr>
          <a:xfrm rot="16200000">
            <a:off x="1203060" y="6133593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52" name="TextBox 1"/>
          <p:cNvSpPr txBox="1"/>
          <p:nvPr/>
        </p:nvSpPr>
        <p:spPr>
          <a:xfrm rot="16200000">
            <a:off x="1353670" y="5930478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1153" name="TextBox 1"/>
          <p:cNvSpPr txBox="1"/>
          <p:nvPr/>
        </p:nvSpPr>
        <p:spPr>
          <a:xfrm rot="16200000">
            <a:off x="1371543" y="6095509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54" name="TextBox 1"/>
          <p:cNvSpPr txBox="1"/>
          <p:nvPr/>
        </p:nvSpPr>
        <p:spPr>
          <a:xfrm rot="16200000">
            <a:off x="1164976" y="5943173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155" name="TextBox 1"/>
          <p:cNvSpPr txBox="1"/>
          <p:nvPr/>
        </p:nvSpPr>
        <p:spPr>
          <a:xfrm rot="16200000">
            <a:off x="1168429" y="6095509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56" name="TextBox 1"/>
          <p:cNvSpPr txBox="1"/>
          <p:nvPr/>
        </p:nvSpPr>
        <p:spPr>
          <a:xfrm rot="16200000">
            <a:off x="1356379" y="6349340"/>
            <a:ext cx="211507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R10001</a:t>
            </a:r>
          </a:p>
        </p:txBody>
      </p:sp>
      <p:sp>
        <p:nvSpPr>
          <p:cNvPr id="1157" name="TextBox 1"/>
          <p:cNvSpPr txBox="1"/>
          <p:nvPr/>
        </p:nvSpPr>
        <p:spPr>
          <a:xfrm rot="16200000">
            <a:off x="1271030" y="638742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16K5</a:t>
            </a:r>
          </a:p>
        </p:txBody>
      </p:sp>
      <p:sp>
        <p:nvSpPr>
          <p:cNvPr id="1158" name="TextBox 1"/>
          <p:cNvSpPr txBox="1"/>
          <p:nvPr/>
        </p:nvSpPr>
        <p:spPr>
          <a:xfrm rot="16200000">
            <a:off x="5192638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59" name="TextBox 1"/>
          <p:cNvSpPr txBox="1"/>
          <p:nvPr/>
        </p:nvSpPr>
        <p:spPr>
          <a:xfrm rot="16200000">
            <a:off x="5192638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60" name="TextBox 1"/>
          <p:cNvSpPr txBox="1"/>
          <p:nvPr/>
        </p:nvSpPr>
        <p:spPr>
          <a:xfrm rot="16200000">
            <a:off x="5148570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RN801B1M</a:t>
            </a:r>
          </a:p>
        </p:txBody>
      </p:sp>
      <p:sp>
        <p:nvSpPr>
          <p:cNvPr id="1161" name="TextBox 1"/>
          <p:cNvSpPr txBox="1"/>
          <p:nvPr/>
        </p:nvSpPr>
        <p:spPr>
          <a:xfrm rot="16200000">
            <a:off x="5332279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162" name="TextBox 1"/>
          <p:cNvSpPr txBox="1"/>
          <p:nvPr/>
        </p:nvSpPr>
        <p:spPr>
          <a:xfrm rot="16200000">
            <a:off x="5332279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63" name="TextBox 1"/>
          <p:cNvSpPr txBox="1"/>
          <p:nvPr/>
        </p:nvSpPr>
        <p:spPr>
          <a:xfrm rot="16200000">
            <a:off x="5288211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RN801C1M</a:t>
            </a:r>
          </a:p>
        </p:txBody>
      </p:sp>
      <p:sp>
        <p:nvSpPr>
          <p:cNvPr id="1164" name="TextBox 1"/>
          <p:cNvSpPr txBox="1"/>
          <p:nvPr/>
        </p:nvSpPr>
        <p:spPr>
          <a:xfrm rot="16200000">
            <a:off x="5459226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65" name="TextBox 1"/>
          <p:cNvSpPr txBox="1"/>
          <p:nvPr/>
        </p:nvSpPr>
        <p:spPr>
          <a:xfrm rot="16200000">
            <a:off x="5459226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66" name="TextBox 1"/>
          <p:cNvSpPr txBox="1"/>
          <p:nvPr/>
        </p:nvSpPr>
        <p:spPr>
          <a:xfrm rot="16200000">
            <a:off x="5415157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RN801D1M</a:t>
            </a:r>
          </a:p>
        </p:txBody>
      </p:sp>
      <p:sp>
        <p:nvSpPr>
          <p:cNvPr id="1167" name="TextBox 1"/>
          <p:cNvSpPr txBox="1"/>
          <p:nvPr/>
        </p:nvSpPr>
        <p:spPr>
          <a:xfrm>
            <a:off x="3366333" y="330062"/>
            <a:ext cx="1384413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U801A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U801B</a:t>
            </a:r>
          </a:p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</p:txBody>
      </p:sp>
      <p:sp>
        <p:nvSpPr>
          <p:cNvPr id="1168" name="TextBox 1"/>
          <p:cNvSpPr txBox="1"/>
          <p:nvPr/>
        </p:nvSpPr>
        <p:spPr>
          <a:xfrm>
            <a:off x="4432684" y="787070"/>
            <a:ext cx="9870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</p:txBody>
      </p:sp>
      <p:sp>
        <p:nvSpPr>
          <p:cNvPr id="1169" name="TextBox 1"/>
          <p:cNvSpPr txBox="1"/>
          <p:nvPr/>
        </p:nvSpPr>
        <p:spPr>
          <a:xfrm>
            <a:off x="4648493" y="1193299"/>
            <a:ext cx="262621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U804A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U804B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70" name="TextBox 1"/>
          <p:cNvSpPr txBox="1"/>
          <p:nvPr/>
        </p:nvSpPr>
        <p:spPr>
          <a:xfrm>
            <a:off x="2426927" y="4481218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1" name="TextBox 1"/>
          <p:cNvSpPr txBox="1"/>
          <p:nvPr/>
        </p:nvSpPr>
        <p:spPr>
          <a:xfrm>
            <a:off x="4039150" y="380840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2" name="TextBox 1"/>
          <p:cNvSpPr txBox="1"/>
          <p:nvPr/>
        </p:nvSpPr>
        <p:spPr>
          <a:xfrm>
            <a:off x="2350759" y="1866117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3" name="TextBox 1"/>
          <p:cNvSpPr txBox="1"/>
          <p:nvPr/>
        </p:nvSpPr>
        <p:spPr>
          <a:xfrm>
            <a:off x="1297102" y="1866117"/>
            <a:ext cx="671377" cy="1743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1799" dirty="0"/>
              <a:t>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MMBT3906*SMD</a:t>
            </a:r>
          </a:p>
        </p:txBody>
      </p:sp>
      <p:sp>
        <p:nvSpPr>
          <p:cNvPr id="1174" name="TextBox 1"/>
          <p:cNvSpPr txBox="1"/>
          <p:nvPr/>
        </p:nvSpPr>
        <p:spPr>
          <a:xfrm>
            <a:off x="4039150" y="875933"/>
            <a:ext cx="2063160" cy="5076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U802A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U802B</a:t>
            </a:r>
          </a:p>
          <a:p>
            <a:pPr>
              <a:lnSpc>
                <a:spcPts val="5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  <a:p>
            <a:pPr>
              <a:lnSpc>
                <a:spcPts val="5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1799" dirty="0"/>
              <a:t>		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L603</a:t>
            </a:r>
          </a:p>
          <a:p>
            <a:pPr>
              <a:lnSpc>
                <a:spcPts val="10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1799" dirty="0"/>
              <a:t>	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  <a:p>
            <a:pPr>
              <a:lnSpc>
                <a:spcPts val="11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</p:txBody>
      </p:sp>
      <p:sp>
        <p:nvSpPr>
          <p:cNvPr id="1175" name="TextBox 1"/>
          <p:cNvSpPr txBox="1"/>
          <p:nvPr/>
        </p:nvSpPr>
        <p:spPr>
          <a:xfrm>
            <a:off x="3226691" y="1993063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6" name="TextBox 1"/>
          <p:cNvSpPr txBox="1"/>
          <p:nvPr/>
        </p:nvSpPr>
        <p:spPr>
          <a:xfrm>
            <a:off x="3836035" y="1993063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7" name="TextBox 1"/>
          <p:cNvSpPr txBox="1"/>
          <p:nvPr/>
        </p:nvSpPr>
        <p:spPr>
          <a:xfrm>
            <a:off x="4166096" y="1993063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8" name="TextBox 1"/>
          <p:cNvSpPr txBox="1"/>
          <p:nvPr/>
        </p:nvSpPr>
        <p:spPr>
          <a:xfrm>
            <a:off x="6374969" y="2208872"/>
            <a:ext cx="801164" cy="4051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170" algn="l"/>
                <a:tab pos="609356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Limits:</a:t>
            </a:r>
          </a:p>
          <a:p>
            <a:pPr>
              <a:lnSpc>
                <a:spcPts val="40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I(limit)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25000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R(ilim)</a:t>
            </a:r>
          </a:p>
          <a:p>
            <a:pPr>
              <a:lnSpc>
                <a:spcPts val="40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25K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1A,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16K5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1.5A</a:t>
            </a:r>
          </a:p>
        </p:txBody>
      </p:sp>
      <p:sp>
        <p:nvSpPr>
          <p:cNvPr id="1179" name="TextBox 1"/>
          <p:cNvSpPr txBox="1"/>
          <p:nvPr/>
        </p:nvSpPr>
        <p:spPr>
          <a:xfrm>
            <a:off x="8456893" y="2196178"/>
            <a:ext cx="259577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</p:txBody>
      </p:sp>
      <p:sp>
        <p:nvSpPr>
          <p:cNvPr id="1180" name="TextBox 1"/>
          <p:cNvSpPr txBox="1"/>
          <p:nvPr/>
        </p:nvSpPr>
        <p:spPr>
          <a:xfrm>
            <a:off x="4039150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1" name="TextBox 1"/>
          <p:cNvSpPr txBox="1"/>
          <p:nvPr/>
        </p:nvSpPr>
        <p:spPr>
          <a:xfrm>
            <a:off x="4508852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2" name="TextBox 1"/>
          <p:cNvSpPr txBox="1"/>
          <p:nvPr/>
        </p:nvSpPr>
        <p:spPr>
          <a:xfrm>
            <a:off x="5257838" y="5788769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3" name="TextBox 1"/>
          <p:cNvSpPr txBox="1"/>
          <p:nvPr/>
        </p:nvSpPr>
        <p:spPr>
          <a:xfrm>
            <a:off x="5778319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4" name="TextBox 1"/>
          <p:cNvSpPr txBox="1"/>
          <p:nvPr/>
        </p:nvSpPr>
        <p:spPr>
          <a:xfrm>
            <a:off x="5511731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5" name="TextBox 1"/>
          <p:cNvSpPr txBox="1"/>
          <p:nvPr/>
        </p:nvSpPr>
        <p:spPr>
          <a:xfrm>
            <a:off x="4229570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6" name="TextBox 1"/>
          <p:cNvSpPr txBox="1"/>
          <p:nvPr/>
        </p:nvSpPr>
        <p:spPr>
          <a:xfrm>
            <a:off x="9866001" y="5750685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7" name="TextBox 1"/>
          <p:cNvSpPr txBox="1"/>
          <p:nvPr/>
        </p:nvSpPr>
        <p:spPr>
          <a:xfrm>
            <a:off x="7390541" y="6347334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8" name="TextBox 1"/>
          <p:cNvSpPr txBox="1"/>
          <p:nvPr/>
        </p:nvSpPr>
        <p:spPr>
          <a:xfrm>
            <a:off x="7390541" y="4887447"/>
            <a:ext cx="185870" cy="6358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25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  <a:p>
            <a:pPr>
              <a:lnSpc>
                <a:spcPts val="1000"/>
              </a:lnSpc>
              <a:tabLst>
                <a:tab pos="11425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114254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9" name="TextBox 1"/>
          <p:cNvSpPr txBox="1"/>
          <p:nvPr/>
        </p:nvSpPr>
        <p:spPr>
          <a:xfrm>
            <a:off x="9066237" y="6423502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0" name="TextBox 1"/>
          <p:cNvSpPr txBox="1"/>
          <p:nvPr/>
        </p:nvSpPr>
        <p:spPr>
          <a:xfrm>
            <a:off x="1144766" y="2132705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1" name="TextBox 1"/>
          <p:cNvSpPr txBox="1"/>
          <p:nvPr/>
        </p:nvSpPr>
        <p:spPr>
          <a:xfrm>
            <a:off x="1220933" y="6690090"/>
            <a:ext cx="259577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</p:txBody>
      </p:sp>
      <p:sp>
        <p:nvSpPr>
          <p:cNvPr id="1192" name="TextBox 1"/>
          <p:cNvSpPr txBox="1"/>
          <p:nvPr/>
        </p:nvSpPr>
        <p:spPr>
          <a:xfrm>
            <a:off x="2630042" y="6690090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3" name="TextBox 1"/>
          <p:cNvSpPr txBox="1"/>
          <p:nvPr/>
        </p:nvSpPr>
        <p:spPr>
          <a:xfrm>
            <a:off x="5168975" y="380840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4" name="TextBox 1"/>
          <p:cNvSpPr txBox="1"/>
          <p:nvPr/>
        </p:nvSpPr>
        <p:spPr>
          <a:xfrm>
            <a:off x="1690636" y="469704"/>
            <a:ext cx="34610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VDD_5V_BRICK</a:t>
            </a:r>
          </a:p>
        </p:txBody>
      </p:sp>
      <p:sp>
        <p:nvSpPr>
          <p:cNvPr id="1195" name="TextBox 1"/>
          <p:cNvSpPr txBox="1"/>
          <p:nvPr/>
        </p:nvSpPr>
        <p:spPr>
          <a:xfrm>
            <a:off x="2350759" y="1269468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1196" name="TextBox 1"/>
          <p:cNvSpPr txBox="1"/>
          <p:nvPr/>
        </p:nvSpPr>
        <p:spPr>
          <a:xfrm>
            <a:off x="5575205" y="2145400"/>
            <a:ext cx="461471" cy="4307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66593" algn="l"/>
              </a:tabLst>
            </a:pPr>
            <a:r>
              <a:rPr lang="en-US" altLang="zh-CN" sz="1799" dirty="0"/>
              <a:t>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26659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1000"/>
              </a:lnSpc>
              <a:tabLst>
                <a:tab pos="26659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197" name="TextBox 1"/>
          <p:cNvSpPr txBox="1"/>
          <p:nvPr/>
        </p:nvSpPr>
        <p:spPr>
          <a:xfrm>
            <a:off x="675063" y="1802644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198" name="TextBox 1"/>
          <p:cNvSpPr txBox="1"/>
          <p:nvPr/>
        </p:nvSpPr>
        <p:spPr>
          <a:xfrm>
            <a:off x="5575204" y="2615102"/>
            <a:ext cx="288420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1199" name="TextBox 1"/>
          <p:cNvSpPr txBox="1"/>
          <p:nvPr/>
        </p:nvSpPr>
        <p:spPr>
          <a:xfrm rot="16200000">
            <a:off x="5356553" y="1246146"/>
            <a:ext cx="25957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200" name="TextBox 1"/>
          <p:cNvSpPr txBox="1"/>
          <p:nvPr/>
        </p:nvSpPr>
        <p:spPr>
          <a:xfrm>
            <a:off x="7314373" y="4760501"/>
            <a:ext cx="25957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201" name="TextBox 1"/>
          <p:cNvSpPr txBox="1"/>
          <p:nvPr/>
        </p:nvSpPr>
        <p:spPr>
          <a:xfrm>
            <a:off x="2490400" y="4963615"/>
            <a:ext cx="25957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202" name="TextBox 1"/>
          <p:cNvSpPr txBox="1"/>
          <p:nvPr/>
        </p:nvSpPr>
        <p:spPr>
          <a:xfrm>
            <a:off x="7657130" y="571261"/>
            <a:ext cx="301238" cy="2127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14254" algn="l"/>
                <a:tab pos="24120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  <a:p>
            <a:pPr>
              <a:lnSpc>
                <a:spcPts val="700"/>
              </a:lnSpc>
              <a:tabLst>
                <a:tab pos="114254" algn="l"/>
                <a:tab pos="24120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"/>
              </a:lnSpc>
              <a:tabLst>
                <a:tab pos="114254" algn="l"/>
                <a:tab pos="241203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1203" name="TextBox 1"/>
          <p:cNvSpPr txBox="1"/>
          <p:nvPr/>
        </p:nvSpPr>
        <p:spPr>
          <a:xfrm>
            <a:off x="611590" y="939406"/>
            <a:ext cx="375103" cy="98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1204" name="TextBox 1"/>
          <p:cNvSpPr txBox="1"/>
          <p:nvPr/>
        </p:nvSpPr>
        <p:spPr>
          <a:xfrm>
            <a:off x="6248022" y="2945164"/>
            <a:ext cx="40378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 smtClean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  <a:endParaRPr lang="en-US" altLang="zh-CN" sz="371" dirty="0">
              <a:solidFill>
                <a:srgbClr val="262626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205" name="TextBox 1"/>
          <p:cNvSpPr txBox="1"/>
          <p:nvPr/>
        </p:nvSpPr>
        <p:spPr>
          <a:xfrm>
            <a:off x="7187427" y="2742049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</p:txBody>
      </p:sp>
      <p:sp>
        <p:nvSpPr>
          <p:cNvPr id="1206" name="TextBox 1"/>
          <p:cNvSpPr txBox="1"/>
          <p:nvPr/>
        </p:nvSpPr>
        <p:spPr>
          <a:xfrm>
            <a:off x="8863123" y="2615102"/>
            <a:ext cx="374945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207" name="TextBox 1"/>
          <p:cNvSpPr txBox="1"/>
          <p:nvPr/>
        </p:nvSpPr>
        <p:spPr>
          <a:xfrm>
            <a:off x="8990070" y="2475461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</p:txBody>
      </p:sp>
      <p:sp>
        <p:nvSpPr>
          <p:cNvPr id="1208" name="TextBox 1"/>
          <p:cNvSpPr txBox="1"/>
          <p:nvPr/>
        </p:nvSpPr>
        <p:spPr>
          <a:xfrm>
            <a:off x="7314374" y="2615102"/>
            <a:ext cx="40378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</p:txBody>
      </p:sp>
      <p:sp>
        <p:nvSpPr>
          <p:cNvPr id="1209" name="TextBox 1"/>
          <p:cNvSpPr txBox="1"/>
          <p:nvPr/>
        </p:nvSpPr>
        <p:spPr>
          <a:xfrm>
            <a:off x="7454015" y="2208873"/>
            <a:ext cx="669774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406237" algn="l"/>
              </a:tabLst>
            </a:pPr>
            <a:r>
              <a:rPr lang="en-US" altLang="zh-CN" sz="1799" dirty="0"/>
              <a:t>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406237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</p:txBody>
      </p:sp>
      <p:sp>
        <p:nvSpPr>
          <p:cNvPr id="1210" name="TextBox 1"/>
          <p:cNvSpPr txBox="1"/>
          <p:nvPr/>
        </p:nvSpPr>
        <p:spPr>
          <a:xfrm>
            <a:off x="4496158" y="4912837"/>
            <a:ext cx="547997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5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U1</a:t>
            </a:r>
          </a:p>
          <a:p>
            <a:pPr>
              <a:lnSpc>
                <a:spcPts val="3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MIC5332</a:t>
            </a:r>
          </a:p>
          <a:p>
            <a:pPr>
              <a:lnSpc>
                <a:spcPts val="6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  <a:p>
            <a:pPr>
              <a:lnSpc>
                <a:spcPts val="8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EN1</a:t>
            </a:r>
          </a:p>
          <a:p>
            <a:pPr>
              <a:lnSpc>
                <a:spcPts val="8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EN2</a:t>
            </a:r>
          </a:p>
        </p:txBody>
      </p:sp>
      <p:sp>
        <p:nvSpPr>
          <p:cNvPr id="1211" name="TextBox 1"/>
          <p:cNvSpPr txBox="1"/>
          <p:nvPr/>
        </p:nvSpPr>
        <p:spPr>
          <a:xfrm>
            <a:off x="5981434" y="5090562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</p:txBody>
      </p:sp>
      <p:sp>
        <p:nvSpPr>
          <p:cNvPr id="1212" name="TextBox 1"/>
          <p:cNvSpPr txBox="1"/>
          <p:nvPr/>
        </p:nvSpPr>
        <p:spPr>
          <a:xfrm>
            <a:off x="1220934" y="5027089"/>
            <a:ext cx="554406" cy="315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38085" algn="l"/>
                <a:tab pos="520492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SERVO_POWER_IN</a:t>
            </a:r>
          </a:p>
          <a:p>
            <a:pPr>
              <a:lnSpc>
                <a:spcPts val="1000"/>
              </a:lnSpc>
              <a:tabLst>
                <a:tab pos="38085" algn="l"/>
                <a:tab pos="520492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U10001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BQ24313</a:t>
            </a:r>
          </a:p>
          <a:p>
            <a:pPr>
              <a:lnSpc>
                <a:spcPts val="500"/>
              </a:lnSpc>
              <a:tabLst>
                <a:tab pos="38085" algn="l"/>
                <a:tab pos="520492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38085" algn="l"/>
                <a:tab pos="520492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213" name="TextBox 1"/>
          <p:cNvSpPr txBox="1"/>
          <p:nvPr/>
        </p:nvSpPr>
        <p:spPr>
          <a:xfrm>
            <a:off x="3023576" y="623308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RX</a:t>
            </a:r>
          </a:p>
        </p:txBody>
      </p:sp>
      <p:sp>
        <p:nvSpPr>
          <p:cNvPr id="1214" name="TextBox 1"/>
          <p:cNvSpPr txBox="1"/>
          <p:nvPr/>
        </p:nvSpPr>
        <p:spPr>
          <a:xfrm>
            <a:off x="3759867" y="5890326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</p:txBody>
      </p:sp>
      <p:sp>
        <p:nvSpPr>
          <p:cNvPr id="1215" name="TextBox 1"/>
          <p:cNvSpPr txBox="1"/>
          <p:nvPr/>
        </p:nvSpPr>
        <p:spPr>
          <a:xfrm>
            <a:off x="7390541" y="5560265"/>
            <a:ext cx="144209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</p:txBody>
      </p:sp>
      <p:sp>
        <p:nvSpPr>
          <p:cNvPr id="1216" name="TextBox 1"/>
          <p:cNvSpPr txBox="1"/>
          <p:nvPr/>
        </p:nvSpPr>
        <p:spPr>
          <a:xfrm>
            <a:off x="9129711" y="5839548"/>
            <a:ext cx="288420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50780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BUZZER_OUT</a:t>
            </a:r>
          </a:p>
          <a:p>
            <a:pPr>
              <a:lnSpc>
                <a:spcPts val="10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</p:txBody>
      </p:sp>
      <p:sp>
        <p:nvSpPr>
          <p:cNvPr id="1217" name="TextBox 1"/>
          <p:cNvSpPr txBox="1"/>
          <p:nvPr/>
        </p:nvSpPr>
        <p:spPr>
          <a:xfrm rot="16200000">
            <a:off x="5598867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218" name="TextBox 1"/>
          <p:cNvSpPr txBox="1"/>
          <p:nvPr/>
        </p:nvSpPr>
        <p:spPr>
          <a:xfrm rot="16200000">
            <a:off x="5598867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219" name="TextBox 1"/>
          <p:cNvSpPr txBox="1"/>
          <p:nvPr/>
        </p:nvSpPr>
        <p:spPr>
          <a:xfrm rot="16200000">
            <a:off x="5554799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RN801A1M</a:t>
            </a:r>
          </a:p>
        </p:txBody>
      </p:sp>
      <p:sp>
        <p:nvSpPr>
          <p:cNvPr id="1220" name="TextBox 1"/>
          <p:cNvSpPr txBox="1"/>
          <p:nvPr/>
        </p:nvSpPr>
        <p:spPr>
          <a:xfrm>
            <a:off x="1804888" y="596650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C801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221" name="TextBox 1"/>
          <p:cNvSpPr txBox="1"/>
          <p:nvPr/>
        </p:nvSpPr>
        <p:spPr>
          <a:xfrm>
            <a:off x="1931835" y="1053658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C803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222" name="TextBox 1"/>
          <p:cNvSpPr txBox="1"/>
          <p:nvPr/>
        </p:nvSpPr>
        <p:spPr>
          <a:xfrm>
            <a:off x="2465011" y="1523361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C805</a:t>
            </a:r>
          </a:p>
        </p:txBody>
      </p:sp>
      <p:sp>
        <p:nvSpPr>
          <p:cNvPr id="1223" name="TextBox 1"/>
          <p:cNvSpPr txBox="1"/>
          <p:nvPr/>
        </p:nvSpPr>
        <p:spPr>
          <a:xfrm>
            <a:off x="2465011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224" name="TextBox 1"/>
          <p:cNvSpPr txBox="1"/>
          <p:nvPr/>
        </p:nvSpPr>
        <p:spPr>
          <a:xfrm>
            <a:off x="7225510" y="78707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C401</a:t>
            </a:r>
          </a:p>
        </p:txBody>
      </p:sp>
      <p:sp>
        <p:nvSpPr>
          <p:cNvPr id="1225" name="TextBox 1"/>
          <p:cNvSpPr txBox="1"/>
          <p:nvPr/>
        </p:nvSpPr>
        <p:spPr>
          <a:xfrm>
            <a:off x="7123953" y="926711"/>
            <a:ext cx="208302" cy="315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559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600"/>
              </a:lnSpc>
              <a:tabLst>
                <a:tab pos="101559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226" name="TextBox 1"/>
          <p:cNvSpPr txBox="1"/>
          <p:nvPr/>
        </p:nvSpPr>
        <p:spPr>
          <a:xfrm>
            <a:off x="8774260" y="78707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C402</a:t>
            </a:r>
          </a:p>
        </p:txBody>
      </p:sp>
      <p:sp>
        <p:nvSpPr>
          <p:cNvPr id="1227" name="TextBox 1"/>
          <p:cNvSpPr txBox="1"/>
          <p:nvPr/>
        </p:nvSpPr>
        <p:spPr>
          <a:xfrm>
            <a:off x="8660008" y="926711"/>
            <a:ext cx="221121" cy="315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25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600"/>
              </a:lnSpc>
              <a:tabLst>
                <a:tab pos="114254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229" name="직사각형 1228"/>
          <p:cNvSpPr/>
          <p:nvPr/>
        </p:nvSpPr>
        <p:spPr>
          <a:xfrm>
            <a:off x="7475837" y="6939894"/>
            <a:ext cx="1669657" cy="17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ko-KR" sz="800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PSM components </a:t>
            </a:r>
            <a:r>
              <a:rPr lang="en-US" altLang="ko-KR" sz="800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SchDoc</a:t>
            </a:r>
            <a:endParaRPr lang="en-US" altLang="zh-CN" sz="800" b="1" i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" name="TextBox 1229"/>
          <p:cNvSpPr txBox="1"/>
          <p:nvPr/>
        </p:nvSpPr>
        <p:spPr>
          <a:xfrm>
            <a:off x="8160550" y="4607049"/>
            <a:ext cx="674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LT3469</a:t>
            </a:r>
            <a:endParaRPr lang="en-US" altLang="ko-KR" sz="500" dirty="0" smtClean="0"/>
          </a:p>
          <a:p>
            <a:r>
              <a:rPr lang="ko-KR" altLang="en-US" sz="500" dirty="0" smtClean="0"/>
              <a:t>오디오 증폭기</a:t>
            </a:r>
            <a:endParaRPr lang="ko-KR" altLang="en-US" sz="500" dirty="0"/>
          </a:p>
        </p:txBody>
      </p:sp>
      <p:sp>
        <p:nvSpPr>
          <p:cNvPr id="1233" name="TextBox 1232"/>
          <p:cNvSpPr txBox="1"/>
          <p:nvPr/>
        </p:nvSpPr>
        <p:spPr>
          <a:xfrm>
            <a:off x="3409471" y="3875217"/>
            <a:ext cx="19859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LTC4417</a:t>
            </a:r>
            <a:endParaRPr lang="ko-KR" altLang="en-US" sz="600" b="1" dirty="0">
              <a:solidFill>
                <a:srgbClr val="0E0E0E"/>
              </a:solidFill>
              <a:latin typeface="Courier New" pitchFamily="18" charset="0"/>
              <a:cs typeface="Courier New" pitchFamily="18" charset="0"/>
            </a:endParaRPr>
          </a:p>
          <a:p>
            <a:r>
              <a:rPr lang="en-US" altLang="ko-KR" sz="500" b="1" dirty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Prioritized </a:t>
            </a:r>
            <a:r>
              <a:rPr lang="en-US" altLang="ko-KR" sz="500" b="1" dirty="0" err="1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PowerPath</a:t>
            </a:r>
            <a:r>
              <a:rPr lang="en-US" altLang="ko-KR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 Controller</a:t>
            </a:r>
          </a:p>
          <a:p>
            <a:r>
              <a:rPr lang="ko-KR" altLang="en-US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입력전원</a:t>
            </a:r>
            <a:r>
              <a:rPr lang="en-US" altLang="ko-KR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(VS1, VS2, VS3)</a:t>
            </a:r>
            <a:r>
              <a:rPr lang="ko-KR" altLang="en-US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의 우선순위에 따른 공통 출력</a:t>
            </a:r>
            <a:r>
              <a:rPr lang="en-US" altLang="ko-KR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(VOUT)</a:t>
            </a:r>
          </a:p>
          <a:p>
            <a:r>
              <a:rPr lang="ko-KR" altLang="en-US" sz="500" b="1" dirty="0" smtClean="0">
                <a:latin typeface="+mj-ea"/>
                <a:ea typeface="+mj-ea"/>
              </a:rPr>
              <a:t>다수 입력 간 전환</a:t>
            </a:r>
            <a:endParaRPr lang="ko-KR" altLang="en-US" sz="500" b="1" dirty="0">
              <a:latin typeface="+mj-ea"/>
              <a:ea typeface="+mj-ea"/>
            </a:endParaRPr>
          </a:p>
        </p:txBody>
      </p:sp>
      <p:sp>
        <p:nvSpPr>
          <p:cNvPr id="1234" name="TextBox 1233"/>
          <p:cNvSpPr txBox="1"/>
          <p:nvPr/>
        </p:nvSpPr>
        <p:spPr>
          <a:xfrm>
            <a:off x="3862788" y="2715862"/>
            <a:ext cx="61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LTC4417</a:t>
            </a:r>
            <a:endParaRPr lang="ko-KR" altLang="en-US" sz="500" b="1" dirty="0">
              <a:solidFill>
                <a:srgbClr val="0E0E0E"/>
              </a:solidFill>
              <a:latin typeface="Courier New" pitchFamily="18" charset="0"/>
              <a:cs typeface="Courier New" pitchFamily="18" charset="0"/>
            </a:endParaRPr>
          </a:p>
          <a:p>
            <a:endParaRPr lang="ko-KR" altLang="en-US" sz="500" dirty="0"/>
          </a:p>
        </p:txBody>
      </p:sp>
      <p:sp>
        <p:nvSpPr>
          <p:cNvPr id="1237" name="왼쪽 중괄호 1236"/>
          <p:cNvSpPr/>
          <p:nvPr/>
        </p:nvSpPr>
        <p:spPr>
          <a:xfrm rot="16200000">
            <a:off x="7436993" y="1941773"/>
            <a:ext cx="289302" cy="2667243"/>
          </a:xfrm>
          <a:prstGeom prst="leftBrace">
            <a:avLst>
              <a:gd name="adj1" fmla="val 8333"/>
              <a:gd name="adj2" fmla="val 30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8" name="TextBox 1237"/>
          <p:cNvSpPr txBox="1"/>
          <p:nvPr/>
        </p:nvSpPr>
        <p:spPr>
          <a:xfrm>
            <a:off x="6884752" y="3404662"/>
            <a:ext cx="7386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각 포트에 전원공급</a:t>
            </a:r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24373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19" y="291978"/>
            <a:ext cx="10561962" cy="696937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3270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3270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1066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1066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41556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41556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69352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69352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1887" y="6385418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88040" y="6385418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1887" y="464624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88040" y="464624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1887" y="290707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88040" y="290707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1887" y="1167910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88040" y="1167910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545756" y="6525059"/>
            <a:ext cx="336490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Hill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545757" y="6702785"/>
            <a:ext cx="458266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Ballarat</a:t>
            </a:r>
          </a:p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Victoria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3350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545756" y="6880510"/>
            <a:ext cx="307648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Australia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463831" y="6525059"/>
            <a:ext cx="1079970" cy="1743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IMU</a:t>
            </a:r>
            <a:r>
              <a:rPr lang="en-US" altLang="zh-CN" sz="9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60716" y="6563143"/>
            <a:ext cx="15542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260716" y="6740869"/>
            <a:ext cx="165041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895450" y="6740868"/>
            <a:ext cx="368536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7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7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720603" y="6740868"/>
            <a:ext cx="392571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7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7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260716" y="6880510"/>
            <a:ext cx="2025345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12:12:50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E:\Git\The-Cube\IMU\IMU_REV_1A.SchDoc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489220" y="6740868"/>
            <a:ext cx="121777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77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A4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997007" y="1117131"/>
            <a:ext cx="435834" cy="1007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SCL/SPC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SDA/SDI/SDO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SDO/SA0</a:t>
            </a:r>
          </a:p>
          <a:p>
            <a:pPr>
              <a:lnSpc>
                <a:spcPts val="1399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INT1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INT2</a:t>
            </a:r>
          </a:p>
          <a:p>
            <a:pPr>
              <a:lnSpc>
                <a:spcPts val="1399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SETC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SETP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68266" y="1079047"/>
            <a:ext cx="76912" cy="1007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235327" y="1079047"/>
            <a:ext cx="89730" cy="1007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400358" y="888627"/>
            <a:ext cx="282011" cy="12382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U2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6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VDD_IO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RSRV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6400358" y="2196178"/>
            <a:ext cx="33649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LSM303D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546936" y="3072110"/>
            <a:ext cx="38456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054723" y="3110194"/>
            <a:ext cx="269191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254" algn="l"/>
                <a:tab pos="152339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CSB2</a:t>
            </a:r>
          </a:p>
          <a:p>
            <a:pPr>
              <a:lnSpc>
                <a:spcPts val="700"/>
              </a:lnSpc>
              <a:tabLst>
                <a:tab pos="114254" algn="l"/>
                <a:tab pos="152339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SDI/SDA</a:t>
            </a:r>
          </a:p>
          <a:p>
            <a:pPr>
              <a:lnSpc>
                <a:spcPts val="700"/>
              </a:lnSpc>
              <a:tabLst>
                <a:tab pos="114254" algn="l"/>
                <a:tab pos="152339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</a:t>
            </a:r>
          </a:p>
          <a:p>
            <a:pPr>
              <a:lnSpc>
                <a:spcPts val="700"/>
              </a:lnSpc>
              <a:tabLst>
                <a:tab pos="114254" algn="l"/>
                <a:tab pos="152339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SCLK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5460952" y="3072110"/>
            <a:ext cx="38456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661188" y="2945163"/>
            <a:ext cx="205098" cy="5460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U4</a:t>
            </a:r>
          </a:p>
          <a:p>
            <a:pPr>
              <a:lnSpc>
                <a:spcPts val="11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CSB1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PS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661188" y="3503729"/>
            <a:ext cx="52876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MS5611-01BA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687757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055903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52080" y="2208873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359394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727540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883935" y="4684333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252080" y="4684333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C9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620226" y="4684333"/>
            <a:ext cx="14420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C10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35421" y="571261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2185728" y="2767438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194364" y="748986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857365" y="2589713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3912203" y="2868996"/>
            <a:ext cx="570429" cy="5845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65034" algn="l"/>
                <a:tab pos="279288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800"/>
              </a:lnSpc>
              <a:tabLst>
                <a:tab pos="165034" algn="l"/>
                <a:tab pos="279288" algn="l"/>
              </a:tabLst>
            </a:pPr>
            <a:r>
              <a:rPr lang="en-US" altLang="zh-CN" sz="1799" dirty="0"/>
              <a:t>		</a:t>
            </a:r>
            <a:r>
              <a:rPr lang="en-US" altLang="zh-CN" sz="635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MS5611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699"/>
              </a:lnSpc>
              <a:tabLst>
                <a:tab pos="165034" algn="l"/>
                <a:tab pos="279288" algn="l"/>
              </a:tabLst>
            </a:pPr>
            <a:r>
              <a:rPr lang="en-US" altLang="zh-CN" sz="1799" dirty="0"/>
              <a:t>	</a:t>
            </a: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C12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3366332" y="875933"/>
            <a:ext cx="307648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GYRO_CS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7923718" y="1079047"/>
            <a:ext cx="650546" cy="11100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ACCEL_MAG_CS</a:t>
            </a:r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C6</a:t>
            </a:r>
            <a:r>
              <a:rPr lang="en-US" altLang="zh-CN" sz="635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41792" y="3072110"/>
            <a:ext cx="307648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9599414" y="3719538"/>
            <a:ext cx="307648" cy="6486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GYRO_CS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9599414" y="3516423"/>
            <a:ext cx="4614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ACCEL_MAG_CS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7669824" y="3516423"/>
            <a:ext cx="26919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623104" y="2081926"/>
            <a:ext cx="14420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C14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4102623" y="1510666"/>
            <a:ext cx="298034" cy="7127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52339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499"/>
              </a:lnSpc>
              <a:tabLst>
                <a:tab pos="152339" algn="l"/>
              </a:tabLst>
            </a:pPr>
            <a:r>
              <a:rPr lang="en-US" altLang="zh-CN" sz="1799" dirty="0"/>
              <a:t>	</a:t>
            </a: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C13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4673883" y="2538934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8558451" y="3668759"/>
            <a:ext cx="499927" cy="943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8558451" y="3452950"/>
            <a:ext cx="499927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8494977" y="3313309"/>
            <a:ext cx="8812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8494978" y="4595470"/>
            <a:ext cx="461471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DF40C-20DP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9345520" y="3452950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025275" y="3452950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9345520" y="3668759"/>
            <a:ext cx="177859" cy="943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426927" y="939406"/>
            <a:ext cx="423015" cy="1276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SCL/SPC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SDA/SDI/SDO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SDO/SA0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INT1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DRDY/INT2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CAP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985492" y="901322"/>
            <a:ext cx="76912" cy="1276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690636" y="939406"/>
            <a:ext cx="230735" cy="11870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VDD_IO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487521" y="901322"/>
            <a:ext cx="76912" cy="11870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399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639857" y="660124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677942" y="2373904"/>
            <a:ext cx="28842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L3GD20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7403236" y="3668759"/>
            <a:ext cx="888627" cy="914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10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</a:p>
          <a:p>
            <a:pPr>
              <a:lnSpc>
                <a:spcPts val="10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5587899" y="4138462"/>
            <a:ext cx="24034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Q5001</a:t>
            </a:r>
          </a:p>
        </p:txBody>
      </p:sp>
      <p:sp>
        <p:nvSpPr>
          <p:cNvPr id="1036" name="TextBox 1"/>
          <p:cNvSpPr txBox="1"/>
          <p:nvPr/>
        </p:nvSpPr>
        <p:spPr>
          <a:xfrm rot="10800000">
            <a:off x="4991674" y="4343459"/>
            <a:ext cx="24034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R5002</a:t>
            </a:r>
          </a:p>
        </p:txBody>
      </p:sp>
      <p:sp>
        <p:nvSpPr>
          <p:cNvPr id="1037" name="TextBox 1"/>
          <p:cNvSpPr txBox="1"/>
          <p:nvPr/>
        </p:nvSpPr>
        <p:spPr>
          <a:xfrm rot="10800000">
            <a:off x="4009320" y="5295559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R1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1626233" y="4368972"/>
            <a:ext cx="19227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VDDIO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1665061" y="4622865"/>
            <a:ext cx="384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40" name="TextBox 1"/>
          <p:cNvSpPr txBox="1"/>
          <p:nvPr/>
        </p:nvSpPr>
        <p:spPr>
          <a:xfrm rot="16200000">
            <a:off x="1791078" y="3518430"/>
            <a:ext cx="2307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AUX_DA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1829905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1511795" y="4356277"/>
            <a:ext cx="2307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AUX_CL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1576198" y="4622865"/>
            <a:ext cx="384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1779127" y="344226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1741043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1676640" y="4330888"/>
            <a:ext cx="26919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AD0/SDO</a:t>
            </a:r>
          </a:p>
        </p:txBody>
      </p:sp>
      <p:sp>
        <p:nvSpPr>
          <p:cNvPr id="1047" name="TextBox 1"/>
          <p:cNvSpPr txBox="1"/>
          <p:nvPr/>
        </p:nvSpPr>
        <p:spPr>
          <a:xfrm rot="16200000">
            <a:off x="1753923" y="4622865"/>
            <a:ext cx="384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48" name="TextBox 1"/>
          <p:cNvSpPr txBox="1"/>
          <p:nvPr/>
        </p:nvSpPr>
        <p:spPr>
          <a:xfrm rot="16200000">
            <a:off x="1791078" y="4356277"/>
            <a:ext cx="2307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REGOUT</a:t>
            </a:r>
          </a:p>
        </p:txBody>
      </p:sp>
      <p:sp>
        <p:nvSpPr>
          <p:cNvPr id="1049" name="TextBox 1"/>
          <p:cNvSpPr txBox="1"/>
          <p:nvPr/>
        </p:nvSpPr>
        <p:spPr>
          <a:xfrm rot="16200000">
            <a:off x="1829905" y="4648255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050" name="TextBox 1"/>
          <p:cNvSpPr txBox="1"/>
          <p:nvPr/>
        </p:nvSpPr>
        <p:spPr>
          <a:xfrm rot="16200000">
            <a:off x="1905516" y="4368972"/>
            <a:ext cx="19227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FSYNC</a:t>
            </a:r>
          </a:p>
        </p:txBody>
      </p:sp>
      <p:sp>
        <p:nvSpPr>
          <p:cNvPr id="1051" name="TextBox 1"/>
          <p:cNvSpPr txBox="1"/>
          <p:nvPr/>
        </p:nvSpPr>
        <p:spPr>
          <a:xfrm rot="16200000">
            <a:off x="1918768" y="4648255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2032834" y="4407056"/>
            <a:ext cx="115368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2020325" y="4648255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1335185" y="3757622"/>
            <a:ext cx="76912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1157460" y="3719538"/>
            <a:ext cx="38456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1918397" y="3480346"/>
            <a:ext cx="15382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1918768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2007259" y="3480346"/>
            <a:ext cx="15382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2020325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2274591" y="3757622"/>
            <a:ext cx="115368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2528484" y="3719538"/>
            <a:ext cx="76912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1562202" y="3556514"/>
            <a:ext cx="307648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SCL/SCLK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1652180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1498915" y="3543819"/>
            <a:ext cx="26919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1563317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271712" y="4595470"/>
            <a:ext cx="33649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MPU9250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230749" y="3732233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627163" y="4874753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170155" y="2881690"/>
            <a:ext cx="307648" cy="2897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992430" y="4976310"/>
            <a:ext cx="307648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1906446" y="4874753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2744294" y="3757622"/>
            <a:ext cx="547997" cy="8024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76170" algn="l"/>
                <a:tab pos="355458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499"/>
              </a:lnSpc>
              <a:tabLst>
                <a:tab pos="76170" algn="l"/>
                <a:tab pos="355458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1000"/>
              </a:lnSpc>
              <a:tabLst>
                <a:tab pos="76170" algn="l"/>
                <a:tab pos="355458" algn="l"/>
              </a:tabLst>
            </a:pPr>
            <a:r>
              <a:rPr lang="en-US" altLang="zh-CN" sz="1799" dirty="0"/>
              <a:t>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REGOUT</a:t>
            </a:r>
          </a:p>
          <a:p>
            <a:pPr>
              <a:lnSpc>
                <a:spcPts val="700"/>
              </a:lnSpc>
              <a:tabLst>
                <a:tab pos="76170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1906446" y="3046721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4" name="TextBox 1"/>
          <p:cNvSpPr txBox="1"/>
          <p:nvPr/>
        </p:nvSpPr>
        <p:spPr>
          <a:xfrm rot="10800000">
            <a:off x="4555191" y="5295559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R2</a:t>
            </a:r>
          </a:p>
        </p:txBody>
      </p:sp>
      <p:sp>
        <p:nvSpPr>
          <p:cNvPr id="1075" name="TextBox 1"/>
          <p:cNvSpPr txBox="1"/>
          <p:nvPr/>
        </p:nvSpPr>
        <p:spPr>
          <a:xfrm rot="10800000">
            <a:off x="5101061" y="5295559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R3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5575204" y="4595470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R4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4013760" y="3871874"/>
            <a:ext cx="930313" cy="4947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79288" algn="l"/>
                <a:tab pos="825170" algn="l"/>
              </a:tabLst>
            </a:pPr>
            <a:r>
              <a:rPr lang="en-US" altLang="zh-CN" sz="1799" dirty="0"/>
              <a:t>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79288" algn="l"/>
                <a:tab pos="825170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R5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279288" algn="l"/>
                <a:tab pos="825170" algn="l"/>
              </a:tabLst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</a:p>
        </p:txBody>
      </p:sp>
      <p:sp>
        <p:nvSpPr>
          <p:cNvPr id="1079" name="TextBox 1078"/>
          <p:cNvSpPr txBox="1"/>
          <p:nvPr/>
        </p:nvSpPr>
        <p:spPr>
          <a:xfrm>
            <a:off x="5585668" y="3430499"/>
            <a:ext cx="114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MS5611-01BA</a:t>
            </a:r>
          </a:p>
          <a:p>
            <a:r>
              <a:rPr lang="ko-KR" altLang="en-US" sz="1000" dirty="0" err="1"/>
              <a:t>기압센서</a:t>
            </a:r>
            <a:endParaRPr lang="ko-KR" altLang="en-US" sz="10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4347942" y="4839662"/>
            <a:ext cx="7531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IMU </a:t>
            </a:r>
            <a:r>
              <a:rPr lang="ko-KR" altLang="en-US" sz="500" dirty="0" smtClean="0"/>
              <a:t>온도 컨트롤러</a:t>
            </a:r>
            <a:endParaRPr lang="ko-KR" altLang="en-US" sz="500" dirty="0"/>
          </a:p>
        </p:txBody>
      </p:sp>
      <p:sp>
        <p:nvSpPr>
          <p:cNvPr id="1081" name="TextBox 1080"/>
          <p:cNvSpPr txBox="1"/>
          <p:nvPr/>
        </p:nvSpPr>
        <p:spPr>
          <a:xfrm>
            <a:off x="510567" y="5216153"/>
            <a:ext cx="178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MPU9250 </a:t>
            </a:r>
          </a:p>
          <a:p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축자이로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축 가속도계</a:t>
            </a:r>
            <a:endParaRPr lang="ko-KR" altLang="en-US" sz="1000" dirty="0"/>
          </a:p>
        </p:txBody>
      </p:sp>
      <p:sp>
        <p:nvSpPr>
          <p:cNvPr id="1082" name="TextBox 1081"/>
          <p:cNvSpPr txBox="1"/>
          <p:nvPr/>
        </p:nvSpPr>
        <p:spPr>
          <a:xfrm>
            <a:off x="8125016" y="4693294"/>
            <a:ext cx="220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기판간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FPC</a:t>
            </a:r>
            <a:r>
              <a:rPr lang="ko-KR" altLang="en-US" sz="1000" dirty="0" smtClean="0"/>
              <a:t>커넥터</a:t>
            </a:r>
            <a:endParaRPr lang="ko-KR" altLang="en-US" sz="1000" dirty="0"/>
          </a:p>
        </p:txBody>
      </p:sp>
      <p:sp>
        <p:nvSpPr>
          <p:cNvPr id="1084" name="TextBox 1083"/>
          <p:cNvSpPr txBox="1"/>
          <p:nvPr/>
        </p:nvSpPr>
        <p:spPr>
          <a:xfrm>
            <a:off x="6828060" y="2683803"/>
            <a:ext cx="16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전압출력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1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131629" y="1077711"/>
          <a:ext cx="7895664" cy="782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280">
                <a:tc rowSpan="3" gridSpan="2">
                  <a:txBody>
                    <a:bodyPr/>
                    <a:lstStyle/>
                    <a:p>
                      <a:pPr algn="l"/>
                      <a:r>
                        <a:rPr lang="en-US" altLang="zh-CN" sz="50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GND</a:t>
                      </a:r>
                      <a:endParaRPr lang="zh-CN" altLang="en-US" sz="50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50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GND</a:t>
                      </a:r>
                      <a:endParaRPr lang="zh-CN" altLang="en-US" sz="50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800000"/>
                      </a:solidFill>
                      <a:prstDash val="soli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016500" y="6934200"/>
            <a:ext cx="4902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E:\Git\The-Cube\CB_REV_C_Altium\FULL_CB_80_Pin_REV_C.SchDoc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16500" y="6223000"/>
            <a:ext cx="436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FULL_CB_80_Pin_REV_C.SchDoc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12:58:46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422400" y="5829300"/>
            <a:ext cx="1117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DF17(1.0H)-80DP-0.5V(57)-ND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298700" y="22860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98700" y="33528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298700" y="3784600"/>
            <a:ext cx="762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057900" y="22860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057900" y="33528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057900" y="3784600"/>
            <a:ext cx="762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79</a:t>
            </a:r>
          </a:p>
        </p:txBody>
      </p:sp>
      <p:sp>
        <p:nvSpPr>
          <p:cNvPr id="29" name="TextBox 1"/>
          <p:cNvSpPr txBox="1"/>
          <p:nvPr/>
        </p:nvSpPr>
        <p:spPr>
          <a:xfrm rot="16200000">
            <a:off x="8851900" y="9144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hole-1</a:t>
            </a:r>
          </a:p>
        </p:txBody>
      </p:sp>
      <p:sp>
        <p:nvSpPr>
          <p:cNvPr id="30" name="TextBox 1"/>
          <p:cNvSpPr txBox="1"/>
          <p:nvPr/>
        </p:nvSpPr>
        <p:spPr>
          <a:xfrm rot="16200000">
            <a:off x="8813800" y="12573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hole-1</a:t>
            </a:r>
          </a:p>
        </p:txBody>
      </p:sp>
      <p:sp>
        <p:nvSpPr>
          <p:cNvPr id="31" name="TextBox 1"/>
          <p:cNvSpPr txBox="1"/>
          <p:nvPr/>
        </p:nvSpPr>
        <p:spPr>
          <a:xfrm rot="16200000">
            <a:off x="8940800" y="9144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hole-2</a:t>
            </a:r>
          </a:p>
        </p:txBody>
      </p:sp>
      <p:sp>
        <p:nvSpPr>
          <p:cNvPr id="32" name="TextBox 1"/>
          <p:cNvSpPr txBox="1"/>
          <p:nvPr/>
        </p:nvSpPr>
        <p:spPr>
          <a:xfrm rot="16200000">
            <a:off x="8902700" y="12573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hole-2</a:t>
            </a:r>
          </a:p>
        </p:txBody>
      </p:sp>
      <p:sp>
        <p:nvSpPr>
          <p:cNvPr id="33" name="TextBox 1"/>
          <p:cNvSpPr txBox="1"/>
          <p:nvPr/>
        </p:nvSpPr>
        <p:spPr>
          <a:xfrm rot="5400000">
            <a:off x="3898900" y="50800"/>
            <a:ext cx="292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17-80M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87400" y="35560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079500" y="1409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9156700" y="10922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289800" y="33528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7289800" y="2286000"/>
            <a:ext cx="1092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289800" y="3784600"/>
            <a:ext cx="6223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63900" y="3352800"/>
            <a:ext cx="49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63900" y="3784600"/>
            <a:ext cx="7747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70000" y="3784600"/>
            <a:ext cx="8255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OTG_DP1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OTG_DM1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016500" y="3784600"/>
            <a:ext cx="6350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016500" y="2286000"/>
            <a:ext cx="8636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270000" y="2286000"/>
            <a:ext cx="4699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263900" y="2286000"/>
            <a:ext cx="622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016500" y="33528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</p:txBody>
      </p:sp>
    </p:spTree>
    <p:extLst>
      <p:ext uri="{BB962C8B-B14F-4D97-AF65-F5344CB8AC3E}">
        <p14:creationId xmlns:p14="http://schemas.microsoft.com/office/powerpoint/2010/main" val="26509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838047" y="757690"/>
          <a:ext cx="1723037" cy="574016"/>
        </p:xfrm>
        <a:graphic>
          <a:graphicData uri="http://schemas.openxmlformats.org/drawingml/2006/table">
            <a:tbl>
              <a:tblPr/>
              <a:tblGrid>
                <a:gridCol w="73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280">
                <a:tc rowSpan="2" gridSpan="4">
                  <a:txBody>
                    <a:bodyPr/>
                    <a:lstStyle/>
                    <a:p>
                      <a:pPr algn="l"/>
                      <a:r>
                        <a:rPr lang="en-US" altLang="zh-CN" sz="647" dirty="0" smtClean="0">
                          <a:solidFill>
                            <a:srgbClr val="BFBEB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994-XFL4020-222MEB</a:t>
                      </a:r>
                      <a:endParaRPr lang="zh-CN" altLang="en-US" sz="647" dirty="0" smtClean="0">
                        <a:solidFill>
                          <a:srgbClr val="BFBEB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647" b="1" dirty="0" smtClean="0">
                          <a:solidFill>
                            <a:srgbClr val="BFBEBC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C6</a:t>
                      </a:r>
                      <a:endParaRPr lang="zh-CN" altLang="en-US" sz="647" b="1" dirty="0" smtClean="0">
                        <a:solidFill>
                          <a:srgbClr val="BFBEBC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647" b="1" dirty="0" smtClean="0">
                          <a:solidFill>
                            <a:srgbClr val="BFBEBC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R600</a:t>
                      </a:r>
                      <a:endParaRPr lang="zh-CN" altLang="en-US" sz="647" b="1" dirty="0" smtClean="0">
                        <a:solidFill>
                          <a:srgbClr val="BFBEBC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b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647" b="1" dirty="0" smtClean="0">
                          <a:solidFill>
                            <a:srgbClr val="BFBEBC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00</a:t>
                      </a:r>
                      <a:endParaRPr lang="zh-CN" altLang="en-US" sz="647" b="1" dirty="0" smtClean="0">
                        <a:solidFill>
                          <a:srgbClr val="BFBEBC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 gridSpan="4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" y="2984500"/>
            <a:ext cx="50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77500" y="2984500"/>
            <a:ext cx="50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16500" y="6934200"/>
            <a:ext cx="4914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E:\Git\The-Cube\CB_REV_C_Altium\FULL_CB_INTEL_REV_C.SchDoc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16500" y="6210300"/>
            <a:ext cx="3263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FULL_CB_INTEL_REV_C.SchDoc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12:58:46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16500" y="6705600"/>
            <a:ext cx="4368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0" name="TextBox 1"/>
          <p:cNvSpPr txBox="1"/>
          <p:nvPr/>
        </p:nvSpPr>
        <p:spPr>
          <a:xfrm rot="16200000">
            <a:off x="69723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 rot="16200000">
            <a:off x="69723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2" name="TextBox 1"/>
          <p:cNvSpPr txBox="1"/>
          <p:nvPr/>
        </p:nvSpPr>
        <p:spPr>
          <a:xfrm rot="16200000">
            <a:off x="70612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3" name="TextBox 1"/>
          <p:cNvSpPr txBox="1"/>
          <p:nvPr/>
        </p:nvSpPr>
        <p:spPr>
          <a:xfrm rot="16200000">
            <a:off x="70612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24" name="TextBox 1"/>
          <p:cNvSpPr txBox="1"/>
          <p:nvPr/>
        </p:nvSpPr>
        <p:spPr>
          <a:xfrm rot="16200000">
            <a:off x="71628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5" name="TextBox 1"/>
          <p:cNvSpPr txBox="1"/>
          <p:nvPr/>
        </p:nvSpPr>
        <p:spPr>
          <a:xfrm rot="16200000">
            <a:off x="71628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6" name="TextBox 1"/>
          <p:cNvSpPr txBox="1"/>
          <p:nvPr/>
        </p:nvSpPr>
        <p:spPr>
          <a:xfrm rot="16200000">
            <a:off x="72517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27" name="TextBox 1"/>
          <p:cNvSpPr txBox="1"/>
          <p:nvPr/>
        </p:nvSpPr>
        <p:spPr>
          <a:xfrm rot="16200000">
            <a:off x="72517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28" name="TextBox 1"/>
          <p:cNvSpPr txBox="1"/>
          <p:nvPr/>
        </p:nvSpPr>
        <p:spPr>
          <a:xfrm rot="16200000">
            <a:off x="73406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29" name="TextBox 1"/>
          <p:cNvSpPr txBox="1"/>
          <p:nvPr/>
        </p:nvSpPr>
        <p:spPr>
          <a:xfrm rot="16200000">
            <a:off x="7315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30" name="TextBox 1"/>
          <p:cNvSpPr txBox="1"/>
          <p:nvPr/>
        </p:nvSpPr>
        <p:spPr>
          <a:xfrm rot="16200000">
            <a:off x="74168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31" name="TextBox 1"/>
          <p:cNvSpPr txBox="1"/>
          <p:nvPr/>
        </p:nvSpPr>
        <p:spPr>
          <a:xfrm rot="16200000">
            <a:off x="74168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32" name="TextBox 1"/>
          <p:cNvSpPr txBox="1"/>
          <p:nvPr/>
        </p:nvSpPr>
        <p:spPr>
          <a:xfrm rot="16200000">
            <a:off x="75057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33" name="TextBox 1"/>
          <p:cNvSpPr txBox="1"/>
          <p:nvPr/>
        </p:nvSpPr>
        <p:spPr>
          <a:xfrm rot="16200000">
            <a:off x="7505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34" name="TextBox 1"/>
          <p:cNvSpPr txBox="1"/>
          <p:nvPr/>
        </p:nvSpPr>
        <p:spPr>
          <a:xfrm rot="16200000">
            <a:off x="75946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35" name="TextBox 1"/>
          <p:cNvSpPr txBox="1"/>
          <p:nvPr/>
        </p:nvSpPr>
        <p:spPr>
          <a:xfrm rot="16200000">
            <a:off x="75946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36" name="TextBox 1"/>
          <p:cNvSpPr txBox="1"/>
          <p:nvPr/>
        </p:nvSpPr>
        <p:spPr>
          <a:xfrm rot="16200000">
            <a:off x="76835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37" name="TextBox 1"/>
          <p:cNvSpPr txBox="1"/>
          <p:nvPr/>
        </p:nvSpPr>
        <p:spPr>
          <a:xfrm rot="16200000">
            <a:off x="7785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38" name="TextBox 1"/>
          <p:cNvSpPr txBox="1"/>
          <p:nvPr/>
        </p:nvSpPr>
        <p:spPr>
          <a:xfrm rot="16200000">
            <a:off x="78740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39" name="TextBox 1"/>
          <p:cNvSpPr txBox="1"/>
          <p:nvPr/>
        </p:nvSpPr>
        <p:spPr>
          <a:xfrm rot="16200000">
            <a:off x="79629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40" name="TextBox 1"/>
          <p:cNvSpPr txBox="1"/>
          <p:nvPr/>
        </p:nvSpPr>
        <p:spPr>
          <a:xfrm rot="16200000">
            <a:off x="80518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8140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82423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82423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8331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8420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85090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85979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86995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87884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</a:p>
        </p:txBody>
      </p:sp>
      <p:sp>
        <p:nvSpPr>
          <p:cNvPr id="50" name="TextBox 1"/>
          <p:cNvSpPr txBox="1"/>
          <p:nvPr/>
        </p:nvSpPr>
        <p:spPr>
          <a:xfrm rot="16200000">
            <a:off x="88773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8966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9055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91567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9156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</a:p>
        </p:txBody>
      </p:sp>
      <p:sp>
        <p:nvSpPr>
          <p:cNvPr id="55" name="TextBox 1"/>
          <p:cNvSpPr txBox="1"/>
          <p:nvPr/>
        </p:nvSpPr>
        <p:spPr>
          <a:xfrm rot="16200000">
            <a:off x="92456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</a:p>
        </p:txBody>
      </p:sp>
      <p:sp>
        <p:nvSpPr>
          <p:cNvPr id="56" name="TextBox 1"/>
          <p:cNvSpPr txBox="1"/>
          <p:nvPr/>
        </p:nvSpPr>
        <p:spPr>
          <a:xfrm rot="16200000">
            <a:off x="93345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94234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95250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96139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97028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9791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98806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9982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10071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0236200" y="1193800"/>
            <a:ext cx="457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  <a:tabLst>
                <a:tab pos="2413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P600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DF40-70_RE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H11908CT-N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628900" y="55245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EDISON600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628900" y="67183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Ed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155700" y="58420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333500" y="58039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397000" y="56642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927100" y="5626100"/>
            <a:ext cx="863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PEM-SMTSO-M1.6-2-ET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431800" y="58420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596900" y="58039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73100" y="56642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601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190500" y="5626100"/>
            <a:ext cx="863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PEM-SMTSO-M1.6-2-ET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1447800" y="5981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9779000" y="2857500"/>
            <a:ext cx="292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413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USB601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9677400" y="3403600"/>
            <a:ext cx="1206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MICRO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B,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MOUNT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9588500" y="45212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7518400" y="889000"/>
            <a:ext cx="228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USB_DP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7607300" y="889000"/>
            <a:ext cx="228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USB_DN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76708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USB_VBUS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77343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79248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GP44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80137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GP45</a:t>
            </a:r>
          </a:p>
        </p:txBody>
      </p:sp>
      <p:sp>
        <p:nvSpPr>
          <p:cNvPr id="1047" name="TextBox 1"/>
          <p:cNvSpPr txBox="1"/>
          <p:nvPr/>
        </p:nvSpPr>
        <p:spPr>
          <a:xfrm rot="16200000">
            <a:off x="81026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GP46</a:t>
            </a:r>
          </a:p>
        </p:txBody>
      </p:sp>
      <p:sp>
        <p:nvSpPr>
          <p:cNvPr id="1048" name="TextBox 1"/>
          <p:cNvSpPr txBox="1"/>
          <p:nvPr/>
        </p:nvSpPr>
        <p:spPr>
          <a:xfrm rot="16200000">
            <a:off x="82042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GP47</a:t>
            </a:r>
          </a:p>
        </p:txBody>
      </p:sp>
      <p:sp>
        <p:nvSpPr>
          <p:cNvPr id="1049" name="TextBox 1"/>
          <p:cNvSpPr txBox="1"/>
          <p:nvPr/>
        </p:nvSpPr>
        <p:spPr>
          <a:xfrm rot="16200000">
            <a:off x="82931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GP48</a:t>
            </a:r>
          </a:p>
        </p:txBody>
      </p:sp>
      <p:sp>
        <p:nvSpPr>
          <p:cNvPr id="1050" name="TextBox 1"/>
          <p:cNvSpPr txBox="1"/>
          <p:nvPr/>
        </p:nvSpPr>
        <p:spPr>
          <a:xfrm rot="16200000">
            <a:off x="83820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GP49</a:t>
            </a:r>
          </a:p>
        </p:txBody>
      </p:sp>
      <p:sp>
        <p:nvSpPr>
          <p:cNvPr id="1051" name="TextBox 1"/>
          <p:cNvSpPr txBox="1"/>
          <p:nvPr/>
        </p:nvSpPr>
        <p:spPr>
          <a:xfrm rot="16200000">
            <a:off x="8356600" y="812800"/>
            <a:ext cx="381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RESET_OUT#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87503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GP15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8699500" y="787400"/>
            <a:ext cx="419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SD_0_CLK_FB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88392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UART_1_TX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90170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GP14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91186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GP42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92075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GP40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92964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GP41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93853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GP43</a:t>
            </a:r>
          </a:p>
        </p:txBody>
      </p:sp>
      <p:sp>
        <p:nvSpPr>
          <p:cNvPr id="1060" name="TextBox 1"/>
          <p:cNvSpPr txBox="1"/>
          <p:nvPr/>
        </p:nvSpPr>
        <p:spPr>
          <a:xfrm rot="16200000">
            <a:off x="93980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SD_0_CLK</a:t>
            </a:r>
          </a:p>
        </p:txBody>
      </p:sp>
      <p:sp>
        <p:nvSpPr>
          <p:cNvPr id="1061" name="TextBox 1"/>
          <p:cNvSpPr txBox="1"/>
          <p:nvPr/>
        </p:nvSpPr>
        <p:spPr>
          <a:xfrm rot="16200000">
            <a:off x="94996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SD_0_CD#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95885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SD_0_CMD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96647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SD_0_DAT2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97536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SD_0_DAT0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98425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SD_0_DAT3</a:t>
            </a:r>
          </a:p>
        </p:txBody>
      </p:sp>
      <p:sp>
        <p:nvSpPr>
          <p:cNvPr id="1066" name="TextBox 1"/>
          <p:cNvSpPr txBox="1"/>
          <p:nvPr/>
        </p:nvSpPr>
        <p:spPr>
          <a:xfrm rot="16200000">
            <a:off x="99314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SD_0_DAT1</a:t>
            </a:r>
          </a:p>
        </p:txBody>
      </p:sp>
      <p:sp>
        <p:nvSpPr>
          <p:cNvPr id="1067" name="TextBox 1"/>
          <p:cNvSpPr txBox="1"/>
          <p:nvPr/>
        </p:nvSpPr>
        <p:spPr>
          <a:xfrm rot="16200000">
            <a:off x="74422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PWRBTN#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7531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76327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PSW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7721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V_VBAT_BKUP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78105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GP165</a:t>
            </a:r>
          </a:p>
        </p:txBody>
      </p:sp>
      <p:sp>
        <p:nvSpPr>
          <p:cNvPr id="1072" name="TextBox 1"/>
          <p:cNvSpPr txBox="1"/>
          <p:nvPr/>
        </p:nvSpPr>
        <p:spPr>
          <a:xfrm rot="16200000">
            <a:off x="78994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</a:t>
            </a:r>
          </a:p>
        </p:txBody>
      </p:sp>
      <p:sp>
        <p:nvSpPr>
          <p:cNvPr id="1073" name="TextBox 1"/>
          <p:cNvSpPr txBox="1"/>
          <p:nvPr/>
        </p:nvSpPr>
        <p:spPr>
          <a:xfrm rot="16200000">
            <a:off x="80899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RCVR_MODE</a:t>
            </a:r>
          </a:p>
        </p:txBody>
      </p:sp>
      <p:sp>
        <p:nvSpPr>
          <p:cNvPr id="1074" name="TextBox 1"/>
          <p:cNvSpPr txBox="1"/>
          <p:nvPr/>
        </p:nvSpPr>
        <p:spPr>
          <a:xfrm rot="16200000">
            <a:off x="81788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GP13_PWM1</a:t>
            </a:r>
          </a:p>
        </p:txBody>
      </p:sp>
      <p:sp>
        <p:nvSpPr>
          <p:cNvPr id="1075" name="TextBox 1"/>
          <p:cNvSpPr txBox="1"/>
          <p:nvPr/>
        </p:nvSpPr>
        <p:spPr>
          <a:xfrm rot="16200000">
            <a:off x="82677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GP12_PWM0</a:t>
            </a:r>
          </a:p>
        </p:txBody>
      </p:sp>
      <p:sp>
        <p:nvSpPr>
          <p:cNvPr id="1076" name="TextBox 1"/>
          <p:cNvSpPr txBox="1"/>
          <p:nvPr/>
        </p:nvSpPr>
        <p:spPr>
          <a:xfrm rot="16200000">
            <a:off x="8356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GP182_PWM2</a:t>
            </a:r>
          </a:p>
        </p:txBody>
      </p:sp>
      <p:sp>
        <p:nvSpPr>
          <p:cNvPr id="1077" name="TextBox 1"/>
          <p:cNvSpPr txBox="1"/>
          <p:nvPr/>
        </p:nvSpPr>
        <p:spPr>
          <a:xfrm rot="16200000">
            <a:off x="84455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GP183_PWM3</a:t>
            </a:r>
          </a:p>
        </p:txBody>
      </p:sp>
      <p:sp>
        <p:nvSpPr>
          <p:cNvPr id="1078" name="TextBox 1"/>
          <p:cNvSpPr txBox="1"/>
          <p:nvPr/>
        </p:nvSpPr>
        <p:spPr>
          <a:xfrm rot="16200000">
            <a:off x="8547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I2C_1_SCL_ED</a:t>
            </a:r>
          </a:p>
        </p:txBody>
      </p:sp>
      <p:sp>
        <p:nvSpPr>
          <p:cNvPr id="1079" name="TextBox 1"/>
          <p:cNvSpPr txBox="1"/>
          <p:nvPr/>
        </p:nvSpPr>
        <p:spPr>
          <a:xfrm rot="16200000">
            <a:off x="86360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I2C_1_SDA_ED</a:t>
            </a:r>
          </a:p>
        </p:txBody>
      </p:sp>
      <p:sp>
        <p:nvSpPr>
          <p:cNvPr id="1080" name="TextBox 1"/>
          <p:cNvSpPr txBox="1"/>
          <p:nvPr/>
        </p:nvSpPr>
        <p:spPr>
          <a:xfrm rot="16200000">
            <a:off x="87249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I2C_6_SCL</a:t>
            </a:r>
          </a:p>
        </p:txBody>
      </p:sp>
      <p:sp>
        <p:nvSpPr>
          <p:cNvPr id="1081" name="TextBox 1"/>
          <p:cNvSpPr txBox="1"/>
          <p:nvPr/>
        </p:nvSpPr>
        <p:spPr>
          <a:xfrm rot="16200000">
            <a:off x="88138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I2C_6_SDA</a:t>
            </a:r>
          </a:p>
        </p:txBody>
      </p:sp>
      <p:sp>
        <p:nvSpPr>
          <p:cNvPr id="1082" name="TextBox 1"/>
          <p:cNvSpPr txBox="1"/>
          <p:nvPr/>
        </p:nvSpPr>
        <p:spPr>
          <a:xfrm rot="16200000">
            <a:off x="8991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SPI_2_FS1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90932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SPI_2_FS0</a:t>
            </a:r>
          </a:p>
        </p:txBody>
      </p:sp>
      <p:sp>
        <p:nvSpPr>
          <p:cNvPr id="1084" name="TextBox 1"/>
          <p:cNvSpPr txBox="1"/>
          <p:nvPr/>
        </p:nvSpPr>
        <p:spPr>
          <a:xfrm rot="16200000">
            <a:off x="9182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SPI_2_CLK</a:t>
            </a:r>
          </a:p>
        </p:txBody>
      </p:sp>
      <p:sp>
        <p:nvSpPr>
          <p:cNvPr id="1085" name="TextBox 1"/>
          <p:cNvSpPr txBox="1"/>
          <p:nvPr/>
        </p:nvSpPr>
        <p:spPr>
          <a:xfrm rot="16200000">
            <a:off x="92710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SPI_2_TXD</a:t>
            </a:r>
          </a:p>
        </p:txBody>
      </p:sp>
      <p:sp>
        <p:nvSpPr>
          <p:cNvPr id="1086" name="TextBox 1"/>
          <p:cNvSpPr txBox="1"/>
          <p:nvPr/>
        </p:nvSpPr>
        <p:spPr>
          <a:xfrm rot="16200000">
            <a:off x="9372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SPI_2_RXD</a:t>
            </a:r>
          </a:p>
        </p:txBody>
      </p:sp>
      <p:sp>
        <p:nvSpPr>
          <p:cNvPr id="1087" name="TextBox 1"/>
          <p:cNvSpPr txBox="1"/>
          <p:nvPr/>
        </p:nvSpPr>
        <p:spPr>
          <a:xfrm rot="16200000">
            <a:off x="94615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UART_1_RX</a:t>
            </a:r>
          </a:p>
        </p:txBody>
      </p:sp>
      <p:sp>
        <p:nvSpPr>
          <p:cNvPr id="1088" name="TextBox 1"/>
          <p:cNvSpPr txBox="1"/>
          <p:nvPr/>
        </p:nvSpPr>
        <p:spPr>
          <a:xfrm rot="16200000">
            <a:off x="95504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UART_1_RTS</a:t>
            </a:r>
          </a:p>
        </p:txBody>
      </p:sp>
      <p:sp>
        <p:nvSpPr>
          <p:cNvPr id="1089" name="TextBox 1"/>
          <p:cNvSpPr txBox="1"/>
          <p:nvPr/>
        </p:nvSpPr>
        <p:spPr>
          <a:xfrm rot="16200000">
            <a:off x="96393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UART_1_CTS</a:t>
            </a:r>
          </a:p>
        </p:txBody>
      </p:sp>
      <p:sp>
        <p:nvSpPr>
          <p:cNvPr id="1090" name="TextBox 1"/>
          <p:cNvSpPr txBox="1"/>
          <p:nvPr/>
        </p:nvSpPr>
        <p:spPr>
          <a:xfrm rot="16200000">
            <a:off x="97282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OSC_CLK_OUT_0</a:t>
            </a:r>
          </a:p>
        </p:txBody>
      </p:sp>
      <p:sp>
        <p:nvSpPr>
          <p:cNvPr id="1091" name="TextBox 1"/>
          <p:cNvSpPr txBox="1"/>
          <p:nvPr/>
        </p:nvSpPr>
        <p:spPr>
          <a:xfrm rot="16200000">
            <a:off x="9817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FW_RCVR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7480300" y="24130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93" name="TextBox 1"/>
          <p:cNvSpPr txBox="1"/>
          <p:nvPr/>
        </p:nvSpPr>
        <p:spPr>
          <a:xfrm rot="16200000">
            <a:off x="7010400" y="2120900"/>
            <a:ext cx="495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MSIC_SLP_CLK3</a:t>
            </a:r>
          </a:p>
        </p:txBody>
      </p:sp>
      <p:sp>
        <p:nvSpPr>
          <p:cNvPr id="1094" name="TextBox 1"/>
          <p:cNvSpPr txBox="1"/>
          <p:nvPr/>
        </p:nvSpPr>
        <p:spPr>
          <a:xfrm rot="16200000">
            <a:off x="6972300" y="2260600"/>
            <a:ext cx="228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USB_ID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628900" y="3035300"/>
            <a:ext cx="38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96" name="TextBox 1"/>
          <p:cNvSpPr txBox="1"/>
          <p:nvPr/>
        </p:nvSpPr>
        <p:spPr>
          <a:xfrm rot="16200000">
            <a:off x="2628900" y="3314700"/>
            <a:ext cx="1206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MICRO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B,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MOUNT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3098800" y="50673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98" name="TextBox 1"/>
          <p:cNvSpPr txBox="1"/>
          <p:nvPr/>
        </p:nvSpPr>
        <p:spPr>
          <a:xfrm rot="16200000">
            <a:off x="2959100" y="35433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099" name="TextBox 1"/>
          <p:cNvSpPr txBox="1"/>
          <p:nvPr/>
        </p:nvSpPr>
        <p:spPr>
          <a:xfrm rot="16200000">
            <a:off x="3225800" y="35433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100" name="TextBox 1"/>
          <p:cNvSpPr txBox="1"/>
          <p:nvPr/>
        </p:nvSpPr>
        <p:spPr>
          <a:xfrm rot="16200000">
            <a:off x="5588000" y="4000500"/>
            <a:ext cx="533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754-1546-1-ND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5791200" y="4127500"/>
            <a:ext cx="292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LED601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5918200" y="41783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BLUE</a:t>
            </a:r>
          </a:p>
        </p:txBody>
      </p:sp>
      <p:sp>
        <p:nvSpPr>
          <p:cNvPr id="1103" name="TextBox 1"/>
          <p:cNvSpPr txBox="1"/>
          <p:nvPr/>
        </p:nvSpPr>
        <p:spPr>
          <a:xfrm rot="16200000">
            <a:off x="5219700" y="4000500"/>
            <a:ext cx="533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754-1546-1-ND</a:t>
            </a:r>
          </a:p>
        </p:txBody>
      </p:sp>
      <p:sp>
        <p:nvSpPr>
          <p:cNvPr id="1104" name="TextBox 1"/>
          <p:cNvSpPr txBox="1"/>
          <p:nvPr/>
        </p:nvSpPr>
        <p:spPr>
          <a:xfrm rot="16200000">
            <a:off x="5422900" y="4127500"/>
            <a:ext cx="292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LED600</a:t>
            </a:r>
          </a:p>
        </p:txBody>
      </p:sp>
      <p:sp>
        <p:nvSpPr>
          <p:cNvPr id="1105" name="TextBox 1"/>
          <p:cNvSpPr txBox="1"/>
          <p:nvPr/>
        </p:nvSpPr>
        <p:spPr>
          <a:xfrm rot="16200000">
            <a:off x="5549900" y="41783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BLUE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9042400" y="3111500"/>
            <a:ext cx="4953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USB_VBUS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USB_ID</a:t>
            </a:r>
          </a:p>
        </p:txBody>
      </p:sp>
      <p:sp>
        <p:nvSpPr>
          <p:cNvPr id="1107" name="TextBox 1"/>
          <p:cNvSpPr txBox="1"/>
          <p:nvPr/>
        </p:nvSpPr>
        <p:spPr>
          <a:xfrm>
            <a:off x="8305800" y="2794000"/>
            <a:ext cx="190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6997700" y="2832100"/>
            <a:ext cx="241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4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PSW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270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R606</a:t>
            </a:r>
          </a:p>
          <a:p>
            <a:pPr>
              <a:lnSpc>
                <a:spcPts val="1300"/>
              </a:lnSpc>
              <a:tabLst>
                <a:tab pos="25400" algn="l"/>
                <a:tab pos="1270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4457700" y="8255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SW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SW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SW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4724400" y="7747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3797300" y="17780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3975100" y="825500"/>
            <a:ext cx="190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PVIN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PVIN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AVIN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3759200" y="7747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3975100" y="11811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SS/TR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3759200" y="11430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4419600" y="1193800"/>
            <a:ext cx="16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VOS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PG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FB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4724400" y="1143000"/>
            <a:ext cx="76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4724400" y="1701800"/>
            <a:ext cx="7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119" name="TextBox 1"/>
          <p:cNvSpPr txBox="1"/>
          <p:nvPr/>
        </p:nvSpPr>
        <p:spPr>
          <a:xfrm>
            <a:off x="3911600" y="673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U601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3911600" y="1739900"/>
            <a:ext cx="660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EP</a:t>
            </a:r>
          </a:p>
          <a:p>
            <a:pPr>
              <a:lnSpc>
                <a:spcPts val="7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AGND</a:t>
            </a:r>
          </a:p>
          <a:p>
            <a:pPr>
              <a:lnSpc>
                <a:spcPts val="7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PGND</a:t>
            </a:r>
          </a:p>
          <a:p>
            <a:pPr>
              <a:lnSpc>
                <a:spcPts val="7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FSW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PGND</a:t>
            </a:r>
          </a:p>
          <a:p>
            <a:pPr>
              <a:lnSpc>
                <a:spcPts val="10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TPS62130RGTT</a:t>
            </a:r>
          </a:p>
        </p:txBody>
      </p:sp>
      <p:sp>
        <p:nvSpPr>
          <p:cNvPr id="1121" name="TextBox 1"/>
          <p:cNvSpPr txBox="1"/>
          <p:nvPr/>
        </p:nvSpPr>
        <p:spPr>
          <a:xfrm rot="16200000">
            <a:off x="3327400" y="14478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122" name="TextBox 1"/>
          <p:cNvSpPr txBox="1"/>
          <p:nvPr/>
        </p:nvSpPr>
        <p:spPr>
          <a:xfrm rot="16200000">
            <a:off x="2959100" y="14478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490-5523-6-ND</a:t>
            </a:r>
          </a:p>
        </p:txBody>
      </p:sp>
      <p:sp>
        <p:nvSpPr>
          <p:cNvPr id="1123" name="TextBox 1"/>
          <p:cNvSpPr txBox="1"/>
          <p:nvPr/>
        </p:nvSpPr>
        <p:spPr>
          <a:xfrm rot="16200000">
            <a:off x="2819400" y="1676400"/>
            <a:ext cx="647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C601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10.00UF</a:t>
            </a:r>
          </a:p>
        </p:txBody>
      </p:sp>
      <p:sp>
        <p:nvSpPr>
          <p:cNvPr id="1124" name="TextBox 1"/>
          <p:cNvSpPr txBox="1"/>
          <p:nvPr/>
        </p:nvSpPr>
        <p:spPr>
          <a:xfrm>
            <a:off x="6184900" y="1219200"/>
            <a:ext cx="533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490-7611-1-ND</a:t>
            </a:r>
          </a:p>
        </p:txBody>
      </p:sp>
      <p:sp>
        <p:nvSpPr>
          <p:cNvPr id="1125" name="TextBox 1"/>
          <p:cNvSpPr txBox="1"/>
          <p:nvPr/>
        </p:nvSpPr>
        <p:spPr>
          <a:xfrm rot="16200000">
            <a:off x="3136900" y="14478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126" name="TextBox 1"/>
          <p:cNvSpPr txBox="1"/>
          <p:nvPr/>
        </p:nvSpPr>
        <p:spPr>
          <a:xfrm>
            <a:off x="3187700" y="16764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C603</a:t>
            </a:r>
          </a:p>
        </p:txBody>
      </p:sp>
      <p:sp>
        <p:nvSpPr>
          <p:cNvPr id="1127" name="TextBox 1"/>
          <p:cNvSpPr txBox="1"/>
          <p:nvPr/>
        </p:nvSpPr>
        <p:spPr>
          <a:xfrm>
            <a:off x="3187700" y="14986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33000pf</a:t>
            </a:r>
          </a:p>
        </p:txBody>
      </p:sp>
      <p:sp>
        <p:nvSpPr>
          <p:cNvPr id="1128" name="TextBox 1"/>
          <p:cNvSpPr txBox="1"/>
          <p:nvPr/>
        </p:nvSpPr>
        <p:spPr>
          <a:xfrm>
            <a:off x="3098800" y="2324100"/>
            <a:ext cx="723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GNDGNDGNDGND</a:t>
            </a:r>
          </a:p>
        </p:txBody>
      </p:sp>
      <p:sp>
        <p:nvSpPr>
          <p:cNvPr id="1129" name="TextBox 1"/>
          <p:cNvSpPr txBox="1"/>
          <p:nvPr/>
        </p:nvSpPr>
        <p:spPr>
          <a:xfrm>
            <a:off x="4737100" y="2324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30" name="TextBox 1"/>
          <p:cNvSpPr txBox="1"/>
          <p:nvPr/>
        </p:nvSpPr>
        <p:spPr>
          <a:xfrm>
            <a:off x="5664200" y="2324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31" name="TextBox 1"/>
          <p:cNvSpPr txBox="1"/>
          <p:nvPr/>
        </p:nvSpPr>
        <p:spPr>
          <a:xfrm>
            <a:off x="6019800" y="2324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32" name="TextBox 1"/>
          <p:cNvSpPr txBox="1"/>
          <p:nvPr/>
        </p:nvSpPr>
        <p:spPr>
          <a:xfrm>
            <a:off x="5613400" y="12573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47K</a:t>
            </a:r>
          </a:p>
        </p:txBody>
      </p:sp>
      <p:sp>
        <p:nvSpPr>
          <p:cNvPr id="1133" name="TextBox 1"/>
          <p:cNvSpPr txBox="1"/>
          <p:nvPr/>
        </p:nvSpPr>
        <p:spPr>
          <a:xfrm>
            <a:off x="5867400" y="12573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1%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5613400" y="18288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R603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10.5K</a:t>
            </a:r>
          </a:p>
        </p:txBody>
      </p:sp>
      <p:sp>
        <p:nvSpPr>
          <p:cNvPr id="1135" name="TextBox 1"/>
          <p:cNvSpPr txBox="1"/>
          <p:nvPr/>
        </p:nvSpPr>
        <p:spPr>
          <a:xfrm>
            <a:off x="5956300" y="19939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1%</a:t>
            </a:r>
          </a:p>
        </p:txBody>
      </p:sp>
      <p:sp>
        <p:nvSpPr>
          <p:cNvPr id="1136" name="TextBox 1"/>
          <p:cNvSpPr txBox="1"/>
          <p:nvPr/>
        </p:nvSpPr>
        <p:spPr>
          <a:xfrm>
            <a:off x="2997200" y="787400"/>
            <a:ext cx="546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9677400" y="54610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P16767DKR-ND</a:t>
            </a:r>
          </a:p>
        </p:txBody>
      </p:sp>
      <p:sp>
        <p:nvSpPr>
          <p:cNvPr id="1138" name="TextBox 1"/>
          <p:cNvSpPr txBox="1"/>
          <p:nvPr/>
        </p:nvSpPr>
        <p:spPr>
          <a:xfrm>
            <a:off x="9690100" y="5270500"/>
            <a:ext cx="431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S602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RCVR_MODE</a:t>
            </a:r>
          </a:p>
        </p:txBody>
      </p:sp>
      <p:sp>
        <p:nvSpPr>
          <p:cNvPr id="1139" name="TextBox 1"/>
          <p:cNvSpPr txBox="1"/>
          <p:nvPr/>
        </p:nvSpPr>
        <p:spPr>
          <a:xfrm>
            <a:off x="8572500" y="54610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P16767DKR-ND</a:t>
            </a:r>
          </a:p>
        </p:txBody>
      </p:sp>
      <p:sp>
        <p:nvSpPr>
          <p:cNvPr id="1140" name="TextBox 1"/>
          <p:cNvSpPr txBox="1"/>
          <p:nvPr/>
        </p:nvSpPr>
        <p:spPr>
          <a:xfrm>
            <a:off x="7480300" y="54610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P16767DKR-ND</a:t>
            </a:r>
          </a:p>
        </p:txBody>
      </p:sp>
      <p:sp>
        <p:nvSpPr>
          <p:cNvPr id="1141" name="TextBox 1"/>
          <p:cNvSpPr txBox="1"/>
          <p:nvPr/>
        </p:nvSpPr>
        <p:spPr>
          <a:xfrm>
            <a:off x="7493000" y="52705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S600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Power</a:t>
            </a:r>
          </a:p>
        </p:txBody>
      </p:sp>
      <p:sp>
        <p:nvSpPr>
          <p:cNvPr id="1142" name="TextBox 1"/>
          <p:cNvSpPr txBox="1"/>
          <p:nvPr/>
        </p:nvSpPr>
        <p:spPr>
          <a:xfrm>
            <a:off x="9220200" y="5359400"/>
            <a:ext cx="355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RCVR_MODE</a:t>
            </a:r>
          </a:p>
        </p:txBody>
      </p:sp>
      <p:sp>
        <p:nvSpPr>
          <p:cNvPr id="1143" name="TextBox 1"/>
          <p:cNvSpPr txBox="1"/>
          <p:nvPr/>
        </p:nvSpPr>
        <p:spPr>
          <a:xfrm>
            <a:off x="8128000" y="53594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FW_RCVR</a:t>
            </a:r>
          </a:p>
        </p:txBody>
      </p:sp>
      <p:sp>
        <p:nvSpPr>
          <p:cNvPr id="1144" name="TextBox 1"/>
          <p:cNvSpPr txBox="1"/>
          <p:nvPr/>
        </p:nvSpPr>
        <p:spPr>
          <a:xfrm>
            <a:off x="6718300" y="5295900"/>
            <a:ext cx="190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R612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7086600" y="51943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46" name="TextBox 1"/>
          <p:cNvSpPr txBox="1"/>
          <p:nvPr/>
        </p:nvSpPr>
        <p:spPr>
          <a:xfrm>
            <a:off x="8597900" y="5207000"/>
            <a:ext cx="50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  <a:p>
            <a:pPr>
              <a:lnSpc>
                <a:spcPts val="500"/>
              </a:lnSpc>
              <a:tabLst>
                <a:tab pos="3175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S601</a:t>
            </a:r>
          </a:p>
          <a:p>
            <a:pPr>
              <a:lnSpc>
                <a:spcPts val="1400"/>
              </a:lnSpc>
              <a:tabLst>
                <a:tab pos="3175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FWR_RCVR</a:t>
            </a:r>
          </a:p>
        </p:txBody>
      </p:sp>
      <p:sp>
        <p:nvSpPr>
          <p:cNvPr id="1147" name="TextBox 1"/>
          <p:cNvSpPr txBox="1"/>
          <p:nvPr/>
        </p:nvSpPr>
        <p:spPr>
          <a:xfrm>
            <a:off x="533400" y="5016500"/>
            <a:ext cx="43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0R</a:t>
            </a:r>
          </a:p>
          <a:p>
            <a:pPr>
              <a:lnSpc>
                <a:spcPts val="400"/>
              </a:lnSpc>
              <a:tabLst>
                <a:tab pos="330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V_VBAT_BKUP</a:t>
            </a:r>
          </a:p>
        </p:txBody>
      </p:sp>
      <p:sp>
        <p:nvSpPr>
          <p:cNvPr id="1148" name="TextBox 1"/>
          <p:cNvSpPr txBox="1"/>
          <p:nvPr/>
        </p:nvSpPr>
        <p:spPr>
          <a:xfrm>
            <a:off x="419100" y="55753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49" name="TextBox 1"/>
          <p:cNvSpPr txBox="1"/>
          <p:nvPr/>
        </p:nvSpPr>
        <p:spPr>
          <a:xfrm>
            <a:off x="5384800" y="5969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L600</a:t>
            </a:r>
          </a:p>
        </p:txBody>
      </p:sp>
      <p:sp>
        <p:nvSpPr>
          <p:cNvPr id="1150" name="TextBox 1"/>
          <p:cNvSpPr txBox="1"/>
          <p:nvPr/>
        </p:nvSpPr>
        <p:spPr>
          <a:xfrm>
            <a:off x="6210300" y="673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4V38</a:t>
            </a:r>
          </a:p>
        </p:txBody>
      </p:sp>
      <p:sp>
        <p:nvSpPr>
          <p:cNvPr id="1151" name="TextBox 1"/>
          <p:cNvSpPr txBox="1"/>
          <p:nvPr/>
        </p:nvSpPr>
        <p:spPr>
          <a:xfrm>
            <a:off x="6921500" y="9525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</p:txBody>
      </p:sp>
      <p:sp>
        <p:nvSpPr>
          <p:cNvPr id="1152" name="TextBox 1"/>
          <p:cNvSpPr txBox="1"/>
          <p:nvPr/>
        </p:nvSpPr>
        <p:spPr>
          <a:xfrm>
            <a:off x="7226300" y="952500"/>
            <a:ext cx="317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</p:txBody>
      </p:sp>
      <p:sp>
        <p:nvSpPr>
          <p:cNvPr id="1153" name="TextBox 1"/>
          <p:cNvSpPr txBox="1"/>
          <p:nvPr/>
        </p:nvSpPr>
        <p:spPr>
          <a:xfrm>
            <a:off x="7785100" y="2832100"/>
            <a:ext cx="317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270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R605</a:t>
            </a:r>
          </a:p>
          <a:p>
            <a:pPr>
              <a:lnSpc>
                <a:spcPts val="1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154" name="TextBox 1"/>
          <p:cNvSpPr txBox="1"/>
          <p:nvPr/>
        </p:nvSpPr>
        <p:spPr>
          <a:xfrm>
            <a:off x="8788400" y="4927600"/>
            <a:ext cx="31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270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R611</a:t>
            </a:r>
          </a:p>
        </p:txBody>
      </p:sp>
      <p:sp>
        <p:nvSpPr>
          <p:cNvPr id="1155" name="TextBox 1"/>
          <p:cNvSpPr txBox="1"/>
          <p:nvPr/>
        </p:nvSpPr>
        <p:spPr>
          <a:xfrm>
            <a:off x="6883400" y="4927600"/>
            <a:ext cx="381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03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  <a:p>
            <a:pPr>
              <a:lnSpc>
                <a:spcPts val="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R610</a:t>
            </a:r>
          </a:p>
        </p:txBody>
      </p:sp>
      <p:sp>
        <p:nvSpPr>
          <p:cNvPr id="1156" name="TextBox 1"/>
          <p:cNvSpPr txBox="1"/>
          <p:nvPr/>
        </p:nvSpPr>
        <p:spPr>
          <a:xfrm>
            <a:off x="6299200" y="53594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PWRBTN#</a:t>
            </a:r>
          </a:p>
        </p:txBody>
      </p:sp>
      <p:sp>
        <p:nvSpPr>
          <p:cNvPr id="1157" name="TextBox 1"/>
          <p:cNvSpPr txBox="1"/>
          <p:nvPr/>
        </p:nvSpPr>
        <p:spPr>
          <a:xfrm rot="16200000">
            <a:off x="42291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58" name="TextBox 1"/>
          <p:cNvSpPr txBox="1"/>
          <p:nvPr/>
        </p:nvSpPr>
        <p:spPr>
          <a:xfrm rot="16200000">
            <a:off x="42037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159" name="TextBox 1"/>
          <p:cNvSpPr txBox="1"/>
          <p:nvPr/>
        </p:nvSpPr>
        <p:spPr>
          <a:xfrm rot="16200000">
            <a:off x="43180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0" name="TextBox 1"/>
          <p:cNvSpPr txBox="1"/>
          <p:nvPr/>
        </p:nvSpPr>
        <p:spPr>
          <a:xfrm rot="16200000">
            <a:off x="4318000" y="51943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61" name="TextBox 1"/>
          <p:cNvSpPr txBox="1"/>
          <p:nvPr/>
        </p:nvSpPr>
        <p:spPr>
          <a:xfrm rot="16200000">
            <a:off x="44196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2" name="TextBox 1"/>
          <p:cNvSpPr txBox="1"/>
          <p:nvPr/>
        </p:nvSpPr>
        <p:spPr>
          <a:xfrm rot="16200000">
            <a:off x="43815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63" name="TextBox 1"/>
          <p:cNvSpPr txBox="1"/>
          <p:nvPr/>
        </p:nvSpPr>
        <p:spPr>
          <a:xfrm rot="16200000">
            <a:off x="45085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4" name="TextBox 1"/>
          <p:cNvSpPr txBox="1"/>
          <p:nvPr/>
        </p:nvSpPr>
        <p:spPr>
          <a:xfrm rot="16200000">
            <a:off x="44831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165" name="TextBox 1"/>
          <p:cNvSpPr txBox="1"/>
          <p:nvPr/>
        </p:nvSpPr>
        <p:spPr>
          <a:xfrm rot="16200000">
            <a:off x="46863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6" name="TextBox 1"/>
          <p:cNvSpPr txBox="1"/>
          <p:nvPr/>
        </p:nvSpPr>
        <p:spPr>
          <a:xfrm rot="16200000">
            <a:off x="46609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167" name="TextBox 1"/>
          <p:cNvSpPr txBox="1"/>
          <p:nvPr/>
        </p:nvSpPr>
        <p:spPr>
          <a:xfrm rot="16200000">
            <a:off x="45974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8" name="TextBox 1"/>
          <p:cNvSpPr txBox="1"/>
          <p:nvPr/>
        </p:nvSpPr>
        <p:spPr>
          <a:xfrm rot="16200000">
            <a:off x="45720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1169" name="TextBox 1"/>
          <p:cNvSpPr txBox="1"/>
          <p:nvPr/>
        </p:nvSpPr>
        <p:spPr>
          <a:xfrm>
            <a:off x="4876800" y="3251200"/>
            <a:ext cx="2540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TXD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RXD</a:t>
            </a:r>
          </a:p>
          <a:p>
            <a:pPr>
              <a:lnSpc>
                <a:spcPts val="14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DTR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DSR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RTS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CTS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DCD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CBUS0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CBUS2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CBUS3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CBUS4</a:t>
            </a:r>
          </a:p>
        </p:txBody>
      </p:sp>
      <p:sp>
        <p:nvSpPr>
          <p:cNvPr id="1170" name="TextBox 1"/>
          <p:cNvSpPr txBox="1"/>
          <p:nvPr/>
        </p:nvSpPr>
        <p:spPr>
          <a:xfrm>
            <a:off x="5270500" y="3200400"/>
            <a:ext cx="6731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UART_2_RX_out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UART_2_TX_out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R607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R608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71" name="TextBox 1"/>
          <p:cNvSpPr txBox="1"/>
          <p:nvPr/>
        </p:nvSpPr>
        <p:spPr>
          <a:xfrm>
            <a:off x="3670300" y="3200400"/>
            <a:ext cx="762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1172" name="TextBox 1"/>
          <p:cNvSpPr txBox="1"/>
          <p:nvPr/>
        </p:nvSpPr>
        <p:spPr>
          <a:xfrm>
            <a:off x="3822700" y="3111500"/>
            <a:ext cx="3810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U603</a:t>
            </a:r>
          </a:p>
          <a:p>
            <a:pPr>
              <a:lnSpc>
                <a:spcPts val="1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USBDP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USBDM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3V3OUT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VCCIO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OSCI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OSCO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AGND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3" name="TextBox 1"/>
          <p:cNvSpPr txBox="1"/>
          <p:nvPr/>
        </p:nvSpPr>
        <p:spPr>
          <a:xfrm>
            <a:off x="3822700" y="5359400"/>
            <a:ext cx="546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FT232RQ-Reel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768-1008-1-ND</a:t>
            </a:r>
          </a:p>
        </p:txBody>
      </p:sp>
      <p:sp>
        <p:nvSpPr>
          <p:cNvPr id="1174" name="TextBox 1"/>
          <p:cNvSpPr txBox="1"/>
          <p:nvPr/>
        </p:nvSpPr>
        <p:spPr>
          <a:xfrm>
            <a:off x="7848600" y="58928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5" name="TextBox 1"/>
          <p:cNvSpPr txBox="1"/>
          <p:nvPr/>
        </p:nvSpPr>
        <p:spPr>
          <a:xfrm>
            <a:off x="10045700" y="58928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6" name="TextBox 1"/>
          <p:cNvSpPr txBox="1"/>
          <p:nvPr/>
        </p:nvSpPr>
        <p:spPr>
          <a:xfrm>
            <a:off x="1358900" y="51689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BATT600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TS621FE-FL11E-ND</a:t>
            </a:r>
          </a:p>
        </p:txBody>
      </p:sp>
      <p:sp>
        <p:nvSpPr>
          <p:cNvPr id="1177" name="TextBox 1"/>
          <p:cNvSpPr txBox="1"/>
          <p:nvPr/>
        </p:nvSpPr>
        <p:spPr>
          <a:xfrm>
            <a:off x="2730500" y="2781300"/>
            <a:ext cx="9017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66700" algn="l"/>
                <a:tab pos="3683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240-2389-6-ND</a:t>
            </a:r>
          </a:p>
          <a:p>
            <a:pPr>
              <a:lnSpc>
                <a:spcPts val="11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  <a:p>
            <a:pPr>
              <a:lnSpc>
                <a:spcPts val="14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C605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C604</a:t>
            </a:r>
          </a:p>
        </p:txBody>
      </p:sp>
      <p:sp>
        <p:nvSpPr>
          <p:cNvPr id="1178" name="TextBox 1"/>
          <p:cNvSpPr txBox="1"/>
          <p:nvPr/>
        </p:nvSpPr>
        <p:spPr>
          <a:xfrm rot="16200000">
            <a:off x="3136900" y="36322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L601</a:t>
            </a:r>
          </a:p>
        </p:txBody>
      </p:sp>
      <p:sp>
        <p:nvSpPr>
          <p:cNvPr id="1179" name="TextBox 1"/>
          <p:cNvSpPr txBox="1"/>
          <p:nvPr/>
        </p:nvSpPr>
        <p:spPr>
          <a:xfrm>
            <a:off x="4648200" y="55372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RESET_OUT#</a:t>
            </a:r>
          </a:p>
        </p:txBody>
      </p:sp>
      <p:sp>
        <p:nvSpPr>
          <p:cNvPr id="1180" name="TextBox 1"/>
          <p:cNvSpPr txBox="1"/>
          <p:nvPr/>
        </p:nvSpPr>
        <p:spPr>
          <a:xfrm>
            <a:off x="5765800" y="55753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</p:txBody>
      </p:sp>
      <p:sp>
        <p:nvSpPr>
          <p:cNvPr id="1181" name="TextBox 1"/>
          <p:cNvSpPr txBox="1"/>
          <p:nvPr/>
        </p:nvSpPr>
        <p:spPr>
          <a:xfrm>
            <a:off x="5346700" y="54864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R613</a:t>
            </a:r>
          </a:p>
        </p:txBody>
      </p:sp>
      <p:sp>
        <p:nvSpPr>
          <p:cNvPr id="1182" name="TextBox 1"/>
          <p:cNvSpPr txBox="1"/>
          <p:nvPr/>
        </p:nvSpPr>
        <p:spPr>
          <a:xfrm>
            <a:off x="5346700" y="56515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83" name="TextBox 1"/>
          <p:cNvSpPr txBox="1"/>
          <p:nvPr/>
        </p:nvSpPr>
        <p:spPr>
          <a:xfrm>
            <a:off x="1701800" y="18796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4" name="TextBox 1"/>
          <p:cNvSpPr txBox="1"/>
          <p:nvPr/>
        </p:nvSpPr>
        <p:spPr>
          <a:xfrm>
            <a:off x="889000" y="22352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</p:txBody>
      </p:sp>
      <p:sp>
        <p:nvSpPr>
          <p:cNvPr id="1185" name="TextBox 1"/>
          <p:cNvSpPr txBox="1"/>
          <p:nvPr/>
        </p:nvSpPr>
        <p:spPr>
          <a:xfrm>
            <a:off x="965200" y="2463800"/>
            <a:ext cx="60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</p:txBody>
      </p:sp>
      <p:sp>
        <p:nvSpPr>
          <p:cNvPr id="1186" name="TextBox 1"/>
          <p:cNvSpPr txBox="1"/>
          <p:nvPr/>
        </p:nvSpPr>
        <p:spPr>
          <a:xfrm>
            <a:off x="1701800" y="24257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7" name="TextBox 1"/>
          <p:cNvSpPr txBox="1"/>
          <p:nvPr/>
        </p:nvSpPr>
        <p:spPr>
          <a:xfrm>
            <a:off x="889000" y="23241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</p:txBody>
      </p:sp>
      <p:sp>
        <p:nvSpPr>
          <p:cNvPr id="1188" name="TextBox 1"/>
          <p:cNvSpPr txBox="1"/>
          <p:nvPr/>
        </p:nvSpPr>
        <p:spPr>
          <a:xfrm>
            <a:off x="1701800" y="3009900"/>
            <a:ext cx="381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9" name="TextBox 1"/>
          <p:cNvSpPr txBox="1"/>
          <p:nvPr/>
        </p:nvSpPr>
        <p:spPr>
          <a:xfrm>
            <a:off x="863600" y="2857500"/>
            <a:ext cx="6985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LV604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LV605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  <a:p>
            <a:pPr>
              <a:lnSpc>
                <a:spcPts val="3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R609</a:t>
            </a:r>
          </a:p>
        </p:txBody>
      </p:sp>
      <p:sp>
        <p:nvSpPr>
          <p:cNvPr id="1190" name="TextBox 1"/>
          <p:cNvSpPr txBox="1"/>
          <p:nvPr/>
        </p:nvSpPr>
        <p:spPr>
          <a:xfrm>
            <a:off x="1701800" y="13208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91" name="TextBox 1"/>
          <p:cNvSpPr txBox="1"/>
          <p:nvPr/>
        </p:nvSpPr>
        <p:spPr>
          <a:xfrm>
            <a:off x="889000" y="1231900"/>
            <a:ext cx="67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LV600</a:t>
            </a:r>
          </a:p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</p:txBody>
      </p:sp>
      <p:sp>
        <p:nvSpPr>
          <p:cNvPr id="1192" name="TextBox 1"/>
          <p:cNvSpPr txBox="1"/>
          <p:nvPr/>
        </p:nvSpPr>
        <p:spPr>
          <a:xfrm>
            <a:off x="889000" y="1701800"/>
            <a:ext cx="673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LV601</a:t>
            </a:r>
          </a:p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</p:txBody>
      </p:sp>
      <p:sp>
        <p:nvSpPr>
          <p:cNvPr id="1193" name="TextBox 1"/>
          <p:cNvSpPr txBox="1"/>
          <p:nvPr/>
        </p:nvSpPr>
        <p:spPr>
          <a:xfrm>
            <a:off x="444500" y="24257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342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UART_1_CTS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94" name="TextBox 1"/>
          <p:cNvSpPr txBox="1"/>
          <p:nvPr/>
        </p:nvSpPr>
        <p:spPr>
          <a:xfrm>
            <a:off x="330200" y="1320800"/>
            <a:ext cx="482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UART_1_TX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95" name="TextBox 1"/>
          <p:cNvSpPr txBox="1"/>
          <p:nvPr/>
        </p:nvSpPr>
        <p:spPr>
          <a:xfrm>
            <a:off x="330200" y="1879600"/>
            <a:ext cx="482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96" name="TextBox 1"/>
          <p:cNvSpPr txBox="1"/>
          <p:nvPr/>
        </p:nvSpPr>
        <p:spPr>
          <a:xfrm>
            <a:off x="330200" y="24638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7" name="TextBox 1"/>
          <p:cNvSpPr txBox="1"/>
          <p:nvPr/>
        </p:nvSpPr>
        <p:spPr>
          <a:xfrm>
            <a:off x="330200" y="3022600"/>
            <a:ext cx="4953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4V38</a:t>
            </a:r>
          </a:p>
        </p:txBody>
      </p:sp>
      <p:sp>
        <p:nvSpPr>
          <p:cNvPr id="1198" name="TextBox 1"/>
          <p:cNvSpPr txBox="1"/>
          <p:nvPr/>
        </p:nvSpPr>
        <p:spPr>
          <a:xfrm>
            <a:off x="1905000" y="3048000"/>
            <a:ext cx="508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UART_2_TX_out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2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UART_2_RX_out</a:t>
            </a:r>
          </a:p>
        </p:txBody>
      </p:sp>
      <p:sp>
        <p:nvSpPr>
          <p:cNvPr id="1199" name="TextBox 1"/>
          <p:cNvSpPr txBox="1"/>
          <p:nvPr/>
        </p:nvSpPr>
        <p:spPr>
          <a:xfrm>
            <a:off x="1905000" y="24638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200" name="TextBox 1"/>
          <p:cNvSpPr txBox="1"/>
          <p:nvPr/>
        </p:nvSpPr>
        <p:spPr>
          <a:xfrm>
            <a:off x="1905000" y="19177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2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</p:txBody>
      </p:sp>
      <p:sp>
        <p:nvSpPr>
          <p:cNvPr id="1201" name="TextBox 1"/>
          <p:cNvSpPr txBox="1"/>
          <p:nvPr/>
        </p:nvSpPr>
        <p:spPr>
          <a:xfrm>
            <a:off x="1905000" y="1371600"/>
            <a:ext cx="393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202" name="TextBox 1"/>
          <p:cNvSpPr txBox="1"/>
          <p:nvPr/>
        </p:nvSpPr>
        <p:spPr>
          <a:xfrm>
            <a:off x="711200" y="5981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406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16500" y="6934200"/>
            <a:ext cx="4813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E:\Git\The-Cube\CB_REV_C_Altium\FULL_CB_Plugs_REV_C.SchDoc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131300" y="2413000"/>
            <a:ext cx="34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131300" y="1041400"/>
            <a:ext cx="34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9131300" y="3797300"/>
            <a:ext cx="38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SERIAL3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Default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GPS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port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562600" y="673100"/>
            <a:ext cx="635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AUX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ADC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PORTS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00100" y="5842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Spektrum/DSM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70000" y="36068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Debug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header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191000" y="22352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I2C_2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191000" y="34163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CAN_1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191000" y="46101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CAN_2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8953500" y="36068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GPS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226300" y="685800"/>
            <a:ext cx="1612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Serial_1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(RFD900)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289800" y="38989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226300" y="34290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L104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289800" y="25273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226300" y="20574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L102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226300" y="2146300"/>
            <a:ext cx="161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8382000" y="1155700"/>
            <a:ext cx="685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37" name="TextBox 1"/>
          <p:cNvSpPr txBox="1"/>
          <p:nvPr/>
        </p:nvSpPr>
        <p:spPr>
          <a:xfrm rot="10800000">
            <a:off x="8191500" y="1181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D101</a:t>
            </a:r>
          </a:p>
        </p:txBody>
      </p:sp>
      <p:sp>
        <p:nvSpPr>
          <p:cNvPr id="38" name="TextBox 1"/>
          <p:cNvSpPr txBox="1"/>
          <p:nvPr/>
        </p:nvSpPr>
        <p:spPr>
          <a:xfrm rot="10800000">
            <a:off x="7950200" y="990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382000" y="2527300"/>
            <a:ext cx="685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40" name="TextBox 1"/>
          <p:cNvSpPr txBox="1"/>
          <p:nvPr/>
        </p:nvSpPr>
        <p:spPr>
          <a:xfrm rot="10800000">
            <a:off x="8191500" y="2552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D103</a:t>
            </a:r>
          </a:p>
        </p:txBody>
      </p:sp>
      <p:sp>
        <p:nvSpPr>
          <p:cNvPr id="41" name="TextBox 1"/>
          <p:cNvSpPr txBox="1"/>
          <p:nvPr/>
        </p:nvSpPr>
        <p:spPr>
          <a:xfrm rot="10800000">
            <a:off x="7950200" y="23622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382000" y="3810000"/>
            <a:ext cx="685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43" name="TextBox 1"/>
          <p:cNvSpPr txBox="1"/>
          <p:nvPr/>
        </p:nvSpPr>
        <p:spPr>
          <a:xfrm rot="10800000">
            <a:off x="8191500" y="38354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D105</a:t>
            </a:r>
          </a:p>
        </p:txBody>
      </p:sp>
      <p:sp>
        <p:nvSpPr>
          <p:cNvPr id="44" name="TextBox 1"/>
          <p:cNvSpPr txBox="1"/>
          <p:nvPr/>
        </p:nvSpPr>
        <p:spPr>
          <a:xfrm rot="10800000">
            <a:off x="7950200" y="36449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835400" y="685800"/>
            <a:ext cx="1612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L100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ADC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connector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911600" y="1155700"/>
            <a:ext cx="1130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47" name="TextBox 1"/>
          <p:cNvSpPr txBox="1"/>
          <p:nvPr/>
        </p:nvSpPr>
        <p:spPr>
          <a:xfrm rot="10800000">
            <a:off x="4165600" y="1181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D100</a:t>
            </a:r>
          </a:p>
        </p:txBody>
      </p:sp>
      <p:sp>
        <p:nvSpPr>
          <p:cNvPr id="48" name="TextBox 1"/>
          <p:cNvSpPr txBox="1"/>
          <p:nvPr/>
        </p:nvSpPr>
        <p:spPr>
          <a:xfrm rot="10800000">
            <a:off x="3924300" y="990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49" name="TextBox 1"/>
          <p:cNvSpPr txBox="1"/>
          <p:nvPr/>
        </p:nvSpPr>
        <p:spPr>
          <a:xfrm rot="10800000">
            <a:off x="1054100" y="13716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D102</a:t>
            </a:r>
          </a:p>
        </p:txBody>
      </p:sp>
      <p:sp>
        <p:nvSpPr>
          <p:cNvPr id="50" name="TextBox 1"/>
          <p:cNvSpPr txBox="1"/>
          <p:nvPr/>
        </p:nvSpPr>
        <p:spPr>
          <a:xfrm rot="10800000">
            <a:off x="800100" y="11811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51" name="TextBox 1"/>
          <p:cNvSpPr txBox="1"/>
          <p:nvPr/>
        </p:nvSpPr>
        <p:spPr>
          <a:xfrm rot="10800000">
            <a:off x="4254500" y="2832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D104</a:t>
            </a:r>
          </a:p>
        </p:txBody>
      </p:sp>
      <p:sp>
        <p:nvSpPr>
          <p:cNvPr id="52" name="TextBox 1"/>
          <p:cNvSpPr txBox="1"/>
          <p:nvPr/>
        </p:nvSpPr>
        <p:spPr>
          <a:xfrm rot="10800000">
            <a:off x="4013200" y="2641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000500" y="2794000"/>
            <a:ext cx="1130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924300" y="23368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55" name="TextBox 1"/>
          <p:cNvSpPr txBox="1"/>
          <p:nvPr/>
        </p:nvSpPr>
        <p:spPr>
          <a:xfrm rot="10800000">
            <a:off x="4254500" y="40132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D106</a:t>
            </a:r>
          </a:p>
        </p:txBody>
      </p:sp>
      <p:sp>
        <p:nvSpPr>
          <p:cNvPr id="56" name="TextBox 1"/>
          <p:cNvSpPr txBox="1"/>
          <p:nvPr/>
        </p:nvSpPr>
        <p:spPr>
          <a:xfrm rot="10800000">
            <a:off x="4013200" y="38227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000500" y="3987800"/>
            <a:ext cx="1130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924300" y="35179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59" name="TextBox 1"/>
          <p:cNvSpPr txBox="1"/>
          <p:nvPr/>
        </p:nvSpPr>
        <p:spPr>
          <a:xfrm rot="10800000">
            <a:off x="4254500" y="52070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D108</a:t>
            </a:r>
          </a:p>
        </p:txBody>
      </p:sp>
      <p:sp>
        <p:nvSpPr>
          <p:cNvPr id="60" name="TextBox 1"/>
          <p:cNvSpPr txBox="1"/>
          <p:nvPr/>
        </p:nvSpPr>
        <p:spPr>
          <a:xfrm rot="10800000">
            <a:off x="4013200" y="50165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000500" y="5181600"/>
            <a:ext cx="1130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924300" y="4711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L106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7289800" y="51689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7226300" y="4711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L107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382000" y="5067300"/>
            <a:ext cx="1092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SERIAL4</a:t>
            </a:r>
          </a:p>
        </p:txBody>
      </p:sp>
      <p:sp>
        <p:nvSpPr>
          <p:cNvPr id="1026" name="TextBox 1"/>
          <p:cNvSpPr txBox="1"/>
          <p:nvPr/>
        </p:nvSpPr>
        <p:spPr>
          <a:xfrm rot="10800000">
            <a:off x="8191500" y="5118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D107</a:t>
            </a:r>
          </a:p>
        </p:txBody>
      </p:sp>
      <p:sp>
        <p:nvSpPr>
          <p:cNvPr id="1028" name="TextBox 1"/>
          <p:cNvSpPr txBox="1"/>
          <p:nvPr/>
        </p:nvSpPr>
        <p:spPr>
          <a:xfrm rot="10800000">
            <a:off x="7950200" y="4927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685800" y="3200400"/>
            <a:ext cx="93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830-10-002-40-001101-ND</a:t>
            </a:r>
          </a:p>
        </p:txBody>
      </p:sp>
      <p:sp>
        <p:nvSpPr>
          <p:cNvPr id="1030" name="TextBox 1"/>
          <p:cNvSpPr txBox="1"/>
          <p:nvPr/>
        </p:nvSpPr>
        <p:spPr>
          <a:xfrm rot="10800000">
            <a:off x="482600" y="30861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JP100</a:t>
            </a:r>
          </a:p>
        </p:txBody>
      </p:sp>
      <p:sp>
        <p:nvSpPr>
          <p:cNvPr id="1031" name="TextBox 1"/>
          <p:cNvSpPr txBox="1"/>
          <p:nvPr/>
        </p:nvSpPr>
        <p:spPr>
          <a:xfrm rot="10800000">
            <a:off x="0" y="2832100"/>
            <a:ext cx="723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HEADER_2MM_RA_S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27200" y="9017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SPKT100A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727200" y="10795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SPKT100C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7302500" y="32385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7302500" y="18669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5664200" y="34163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5664200" y="22352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079500" y="1346200"/>
            <a:ext cx="85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651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65100" algn="l"/>
                <a:tab pos="2794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0"/>
              </a:lnSpc>
              <a:tabLst>
                <a:tab pos="1651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53100" y="4610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7124700" y="27940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124700" y="28956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124700" y="11557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  <a:p>
            <a:pPr>
              <a:lnSpc>
                <a:spcPts val="500"/>
              </a:lnSpc>
              <a:tabLst>
                <a:tab pos="165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7124700" y="13462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533400" y="30734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7124700" y="2616200"/>
            <a:ext cx="39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7124700" y="5181600"/>
            <a:ext cx="39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7124700" y="22479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3733800" y="8763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822700" y="25273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3822700" y="37084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3822700" y="4800600"/>
            <a:ext cx="171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7124700" y="4800600"/>
            <a:ext cx="171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7124700" y="876300"/>
            <a:ext cx="546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8585200" y="2247900"/>
            <a:ext cx="355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PERIPH_5V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7124700" y="5359400"/>
            <a:ext cx="35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5194300" y="2616200"/>
            <a:ext cx="35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7124700" y="38989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295900" y="8763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5V_PRES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889000" y="990600"/>
            <a:ext cx="121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SPKT100B</a:t>
            </a:r>
          </a:p>
          <a:p>
            <a:pPr>
              <a:lnSpc>
                <a:spcPts val="400"/>
              </a:lnSpc>
              <a:tabLst>
                <a:tab pos="838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533400" y="2984500"/>
            <a:ext cx="990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889000" y="876300"/>
            <a:ext cx="635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5105400" y="3810000"/>
            <a:ext cx="26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5295900" y="4991100"/>
            <a:ext cx="26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7124700" y="4178300"/>
            <a:ext cx="67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876300" y="4445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6" name="TextBox 1"/>
          <p:cNvSpPr txBox="1"/>
          <p:nvPr/>
        </p:nvSpPr>
        <p:spPr>
          <a:xfrm rot="16200000">
            <a:off x="990600" y="4699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990600" y="38608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P105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130300" y="4622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JST_SUR_6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2247900" y="4445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2362200" y="4699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2501900" y="4622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JST_SUR_6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444500" y="4178300"/>
            <a:ext cx="99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1905000" y="41783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520700" y="44704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892300" y="44704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1905000" y="3797300"/>
            <a:ext cx="66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778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JTAG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</a:t>
            </a:r>
          </a:p>
          <a:p>
            <a:pPr>
              <a:lnSpc>
                <a:spcPts val="500"/>
              </a:lnSpc>
              <a:tabLst>
                <a:tab pos="1778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P106</a:t>
            </a:r>
          </a:p>
          <a:p>
            <a:pPr>
              <a:lnSpc>
                <a:spcPts val="800"/>
              </a:lnSpc>
              <a:tabLst>
                <a:tab pos="177800" algn="l"/>
                <a:tab pos="469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77800" algn="l"/>
                <a:tab pos="469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444500" y="3797300"/>
            <a:ext cx="520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JTAG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349500" y="4813300"/>
            <a:ext cx="1079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SM06B-SURS-TF(LF)(SN)-ND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977900" y="4813300"/>
            <a:ext cx="1079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SM06B-SURS-TF(LF)(SN)-ND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7124700" y="3517900"/>
            <a:ext cx="171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5740400" y="31623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455-1580-2-ND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638800" y="26162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5753100" y="3048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5638800" y="2794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5638800" y="2501900"/>
            <a:ext cx="215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P102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5803900" y="2971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JST_GH_V4</a:t>
            </a:r>
          </a:p>
        </p:txBody>
      </p:sp>
      <p:sp>
        <p:nvSpPr>
          <p:cNvPr id="1087" name="TextBox 1"/>
          <p:cNvSpPr txBox="1"/>
          <p:nvPr/>
        </p:nvSpPr>
        <p:spPr>
          <a:xfrm rot="16200000">
            <a:off x="5753100" y="42418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5638800" y="3810000"/>
            <a:ext cx="3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5638800" y="3683000"/>
            <a:ext cx="215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P104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5740400" y="41656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JST_GH_V4</a:t>
            </a:r>
          </a:p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455-1580-2-ND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5638800" y="49911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2" name="TextBox 1"/>
          <p:cNvSpPr txBox="1"/>
          <p:nvPr/>
        </p:nvSpPr>
        <p:spPr>
          <a:xfrm rot="16200000">
            <a:off x="5753100" y="5422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5638800" y="5181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5638800" y="4876800"/>
            <a:ext cx="215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P108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5740400" y="53594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JST_GH_V4</a:t>
            </a:r>
          </a:p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455-1580-2-ND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740400" y="18923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455-1579-2-ND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5473700" y="1346200"/>
            <a:ext cx="635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65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8" name="TextBox 1"/>
          <p:cNvSpPr txBox="1"/>
          <p:nvPr/>
        </p:nvSpPr>
        <p:spPr>
          <a:xfrm rot="16200000">
            <a:off x="5753100" y="1778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5664200" y="12192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P101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5803900" y="16891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JST_GH_V3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8128000" y="1981200"/>
            <a:ext cx="132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  <a:p>
            <a:pPr>
              <a:lnSpc>
                <a:spcPts val="500"/>
              </a:lnSpc>
              <a:tabLst>
                <a:tab pos="723900" algn="l"/>
              </a:tabLst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Serial_2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(TELEM,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LOW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POWER)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8851900" y="1866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8750300" y="11557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8750300" y="1320800"/>
            <a:ext cx="215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P100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8915400" y="17907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8851900" y="33528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8864600" y="32385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8750300" y="25273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8750300" y="2794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8750300" y="28956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8750300" y="2616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P103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8915400" y="3149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</p:txBody>
      </p:sp>
      <p:sp>
        <p:nvSpPr>
          <p:cNvPr id="1113" name="TextBox 1"/>
          <p:cNvSpPr txBox="1"/>
          <p:nvPr/>
        </p:nvSpPr>
        <p:spPr>
          <a:xfrm rot="16200000">
            <a:off x="8953500" y="57912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8839200" y="5080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8839200" y="5359400"/>
            <a:ext cx="3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8839200" y="51816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P109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5016500" y="5753100"/>
            <a:ext cx="44704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		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  <a:p>
            <a:pPr>
              <a:lnSpc>
                <a:spcPts val="6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FULL_CB_Plugs_REV_C.SchDoc</a:t>
            </a:r>
          </a:p>
          <a:p>
            <a:pPr>
              <a:lnSpc>
                <a:spcPts val="14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8940800" y="4813300"/>
            <a:ext cx="546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455-1584-2-ND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GPS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19" name="TextBox 1"/>
          <p:cNvSpPr txBox="1"/>
          <p:nvPr/>
        </p:nvSpPr>
        <p:spPr>
          <a:xfrm rot="16200000">
            <a:off x="8953500" y="4699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8839200" y="4445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121" name="TextBox 1"/>
          <p:cNvSpPr txBox="1"/>
          <p:nvPr/>
        </p:nvSpPr>
        <p:spPr>
          <a:xfrm>
            <a:off x="8839200" y="3810000"/>
            <a:ext cx="38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22" name="TextBox 1"/>
          <p:cNvSpPr txBox="1"/>
          <p:nvPr/>
        </p:nvSpPr>
        <p:spPr>
          <a:xfrm>
            <a:off x="8839200" y="41529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P107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23" name="TextBox 1"/>
          <p:cNvSpPr txBox="1"/>
          <p:nvPr/>
        </p:nvSpPr>
        <p:spPr>
          <a:xfrm>
            <a:off x="9004300" y="4622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JST_GH_V8</a:t>
            </a:r>
          </a:p>
        </p:txBody>
      </p:sp>
      <p:sp>
        <p:nvSpPr>
          <p:cNvPr id="1124" name="TextBox 1123"/>
          <p:cNvSpPr txBox="1"/>
          <p:nvPr/>
        </p:nvSpPr>
        <p:spPr>
          <a:xfrm>
            <a:off x="228600" y="289580"/>
            <a:ext cx="107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외부포트</a:t>
            </a:r>
            <a:endParaRPr lang="en-US" altLang="ko-KR" sz="1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16500" y="6934200"/>
            <a:ext cx="4864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E:\Git\The-Cube\CB_REV_C_Altium\FULL_CB_Power_REV_C.SchDoc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016500" y="6223000"/>
            <a:ext cx="436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FULL_CB_Power_REV_C.SchDoc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425700" y="2197100"/>
            <a:ext cx="508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VDD_5V_TO_FMU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425700" y="14605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VBUS_TO_FMU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425700" y="12827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241800" y="1663700"/>
            <a:ext cx="63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  <a:p>
            <a:pPr>
              <a:lnSpc>
                <a:spcPts val="7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5V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318000" y="2209800"/>
            <a:ext cx="546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  <a:p>
            <a:pPr>
              <a:lnSpc>
                <a:spcPts val="7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  <a:p>
            <a:pPr>
              <a:lnSpc>
                <a:spcPts val="7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BUZZ_OUT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394200" y="1282700"/>
            <a:ext cx="469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VDD_BRICK_IN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356100" y="13716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46600" y="14605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VDD_VBUS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349500" y="2705100"/>
            <a:ext cx="825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407400" y="5346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670800" y="5346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1816100" y="143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816100" y="1333500"/>
            <a:ext cx="1244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816100" y="12446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16100" y="2171700"/>
            <a:ext cx="546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816100" y="1625600"/>
            <a:ext cx="1358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670800" y="3911600"/>
            <a:ext cx="508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OTG_DP1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OTG_DM1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88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BUZZER_OUT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384800" y="2171700"/>
            <a:ext cx="596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889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  <a:p>
            <a:pPr>
              <a:lnSpc>
                <a:spcPts val="700"/>
              </a:lnSpc>
              <a:tabLst>
                <a:tab pos="88900" algn="l"/>
                <a:tab pos="203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  <a:p>
            <a:pPr>
              <a:lnSpc>
                <a:spcPts val="1100"/>
              </a:lnSpc>
              <a:tabLst>
                <a:tab pos="889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  <a:tabLst>
                <a:tab pos="88900" algn="l"/>
                <a:tab pos="203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BUZZER_OUT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473700" y="1625600"/>
            <a:ext cx="63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RX_5V0_OUT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616200" y="5473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16200" y="4203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2997200" y="4152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009900" y="3314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P200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997200" y="5537200"/>
            <a:ext cx="558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WM2279CT-ND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2997200" y="5422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997200" y="3479800"/>
            <a:ext cx="1612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VDD_5V_BRICK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CLICKMATE_2_6</a:t>
            </a:r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WM2279CT-ND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P202</a:t>
            </a:r>
          </a:p>
          <a:p>
            <a:pPr>
              <a:lnSpc>
                <a:spcPts val="8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149600" y="4826000"/>
            <a:ext cx="1320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114300" algn="l"/>
                <a:tab pos="495300" algn="l"/>
              </a:tabLst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CLICKMATE_2_6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473700" y="1244600"/>
            <a:ext cx="469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VDD_5V_BRICK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473700" y="13335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473700" y="14224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8394700" y="46101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8293100" y="3924300"/>
            <a:ext cx="635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P201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1016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  <a:p>
            <a:pPr>
              <a:lnSpc>
                <a:spcPts val="1500"/>
              </a:lnSpc>
              <a:tabLst>
                <a:tab pos="1016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</p:txBody>
      </p:sp>
    </p:spTree>
    <p:extLst>
      <p:ext uri="{BB962C8B-B14F-4D97-AF65-F5344CB8AC3E}">
        <p14:creationId xmlns:p14="http://schemas.microsoft.com/office/powerpoint/2010/main" val="2626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534400" y="6540500"/>
            <a:ext cx="3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534400" y="6718300"/>
            <a:ext cx="3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464300" y="65532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982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48400" y="6578600"/>
            <a:ext cx="152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48400" y="6896100"/>
            <a:ext cx="274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E:\Git\The-Cube\CB_REV_C_Altium\FULL_CB_Servo_REV_C.SchDoc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248400" y="6756400"/>
            <a:ext cx="1816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79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79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A4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997200" y="2501900"/>
            <a:ext cx="774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FR-Sky_telemetry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108700" y="3035300"/>
            <a:ext cx="34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D300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15R2105</a:t>
            </a:r>
          </a:p>
        </p:txBody>
      </p:sp>
      <p:sp>
        <p:nvSpPr>
          <p:cNvPr id="26" name="TextBox 1"/>
          <p:cNvSpPr txBox="1"/>
          <p:nvPr/>
        </p:nvSpPr>
        <p:spPr>
          <a:xfrm rot="10800000">
            <a:off x="6718300" y="35560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D301</a:t>
            </a:r>
          </a:p>
        </p:txBody>
      </p:sp>
      <p:sp>
        <p:nvSpPr>
          <p:cNvPr id="27" name="TextBox 1"/>
          <p:cNvSpPr txBox="1"/>
          <p:nvPr/>
        </p:nvSpPr>
        <p:spPr>
          <a:xfrm rot="10800000">
            <a:off x="6477000" y="33655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273300" y="3060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921500" y="2933700"/>
            <a:ext cx="16383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L300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082800" y="2616200"/>
            <a:ext cx="35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098800" y="2616200"/>
            <a:ext cx="39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4851400" y="2984500"/>
            <a:ext cx="5842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P304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FMU-CH6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FMU-CH1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IO-CH1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IO-CH6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IO-CH7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IO-CH8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PPM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965700" y="4483100"/>
            <a:ext cx="647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SERVO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VCC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5V</a:t>
            </a:r>
          </a:p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PH_2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Servo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4279900" y="3022600"/>
            <a:ext cx="508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279900" y="4432300"/>
            <a:ext cx="660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778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1778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177800" algn="l"/>
                <a:tab pos="482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VCC</a:t>
            </a:r>
          </a:p>
          <a:p>
            <a:pPr>
              <a:lnSpc>
                <a:spcPts val="700"/>
              </a:lnSpc>
              <a:tabLst>
                <a:tab pos="177800" algn="l"/>
                <a:tab pos="482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RX_5V0_OUT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5V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527300" y="26035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895600" y="26035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628900" y="2501900"/>
            <a:ext cx="165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P301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628900" y="2971800"/>
            <a:ext cx="546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2x6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79P3920</a:t>
            </a:r>
          </a:p>
        </p:txBody>
      </p:sp>
    </p:spTree>
    <p:extLst>
      <p:ext uri="{BB962C8B-B14F-4D97-AF65-F5344CB8AC3E}">
        <p14:creationId xmlns:p14="http://schemas.microsoft.com/office/powerpoint/2010/main" val="1450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668376" y="4698516"/>
          <a:ext cx="482829" cy="840423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3" dirty="0" smtClean="0">
                          <a:solidFill>
                            <a:srgbClr val="8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EXTERN_CS</a:t>
                      </a:r>
                      <a:endParaRPr lang="zh-CN" altLang="en-US" sz="50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800000"/>
                      </a:solidFill>
                      <a:prstDash val="solid"/>
                    </a:lnT>
                    <a:lnB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BFBEBC"/>
                      </a:solidFill>
                      <a:prstDash val="solid"/>
                    </a:lnR>
                    <a:lnT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" y="1308100"/>
            <a:ext cx="508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77500" y="1308100"/>
            <a:ext cx="508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016500" y="6197600"/>
            <a:ext cx="2260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FULL_CB_tp_REV_C.SchDoc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16500" y="6934200"/>
            <a:ext cx="4597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E:\Git\The-Cube\CB_REV_C_Altium\FULL_CB_tp_REV_C.SchDoc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16500" y="6388100"/>
            <a:ext cx="4368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58900" y="6070600"/>
            <a:ext cx="1028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Fiducials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machine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vision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alignment.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283200" y="15113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283200" y="21463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283200" y="27940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283200" y="34290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283200" y="40640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934200" y="35179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927600" y="1333500"/>
            <a:ext cx="6223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S1TX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S1RX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S2TX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S2RX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S3TX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S3RX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S4TX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S4RX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S5_TX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S5_RX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654800" y="2768600"/>
            <a:ext cx="7239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ADC_PR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D_RDY1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  <a:p>
            <a:pPr>
              <a:lnSpc>
                <a:spcPts val="14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SPI_SCK1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SPI_MISO1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SPI_MOSI1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SPI!CS1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</p:spTree>
    <p:extLst>
      <p:ext uri="{BB962C8B-B14F-4D97-AF65-F5344CB8AC3E}">
        <p14:creationId xmlns:p14="http://schemas.microsoft.com/office/powerpoint/2010/main" val="25341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4445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1200650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SD USB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587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E:\Git\The-Cube\FMU\SD_USB_FMU_REV_1B.SchDoc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882900" y="4229100"/>
            <a:ext cx="736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be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used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with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panel-</a:t>
            </a:r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mount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micro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USB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connectors:</a:t>
            </a:r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Amphenol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MUSBK15230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870200" y="31877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870200" y="32639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692400" y="2984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J2001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679700" y="37211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47346-0001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67000" y="5600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CMD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5400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667000" y="56642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540000" y="56388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540000" y="53086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628900" y="5245100"/>
            <a:ext cx="17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U2002</a:t>
            </a:r>
          </a:p>
          <a:p>
            <a:pPr>
              <a:lnSpc>
                <a:spcPts val="6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  <a:p>
            <a:pPr>
              <a:lnSpc>
                <a:spcPts val="5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CLK</a:t>
            </a:r>
          </a:p>
          <a:p>
            <a:pPr>
              <a:lnSpc>
                <a:spcPts val="5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</a:t>
            </a:r>
          </a:p>
          <a:p>
            <a:pPr>
              <a:lnSpc>
                <a:spcPts val="5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D3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2616200" y="5905500"/>
            <a:ext cx="444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2908-05WB-MG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microSD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879600" y="3860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D1I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2070100" y="38227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0" name="TextBox 1"/>
          <p:cNvSpPr txBox="1"/>
          <p:nvPr/>
        </p:nvSpPr>
        <p:spPr>
          <a:xfrm rot="16200000">
            <a:off x="1778000" y="3898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1778000" y="4051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1765300" y="35560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1778000" y="3378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1663700" y="3860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D1O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625600" y="34163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U2001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D2O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66900" y="3416300"/>
            <a:ext cx="355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032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NUF2042XV6</a:t>
            </a:r>
          </a:p>
          <a:p>
            <a:pPr>
              <a:lnSpc>
                <a:spcPts val="11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00"/>
              </a:lnSpc>
              <a:tabLst>
                <a:tab pos="2032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D2I</a:t>
            </a:r>
          </a:p>
        </p:txBody>
      </p:sp>
      <p:sp>
        <p:nvSpPr>
          <p:cNvPr id="57" name="TextBox 1"/>
          <p:cNvSpPr txBox="1"/>
          <p:nvPr/>
        </p:nvSpPr>
        <p:spPr>
          <a:xfrm rot="5400000">
            <a:off x="5080000" y="3975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R2003</a:t>
            </a:r>
          </a:p>
        </p:txBody>
      </p:sp>
      <p:sp>
        <p:nvSpPr>
          <p:cNvPr id="58" name="TextBox 1"/>
          <p:cNvSpPr txBox="1"/>
          <p:nvPr/>
        </p:nvSpPr>
        <p:spPr>
          <a:xfrm rot="5400000">
            <a:off x="5003800" y="39243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59" name="TextBox 1"/>
          <p:cNvSpPr txBox="1"/>
          <p:nvPr/>
        </p:nvSpPr>
        <p:spPr>
          <a:xfrm rot="5400000">
            <a:off x="5283200" y="3975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R2004</a:t>
            </a:r>
          </a:p>
        </p:txBody>
      </p:sp>
      <p:sp>
        <p:nvSpPr>
          <p:cNvPr id="60" name="TextBox 1"/>
          <p:cNvSpPr txBox="1"/>
          <p:nvPr/>
        </p:nvSpPr>
        <p:spPr>
          <a:xfrm rot="5400000">
            <a:off x="5207000" y="39243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3657600" y="5397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R2002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657600" y="4991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R2001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3479800" y="50038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15113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13208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RN2001A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1397000" y="50673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17145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15240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RN2001B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1600200" y="50673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19177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17272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RN2001C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1803400" y="50673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21082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35" name="TextBox 1"/>
          <p:cNvSpPr txBox="1"/>
          <p:nvPr/>
        </p:nvSpPr>
        <p:spPr>
          <a:xfrm rot="16200000">
            <a:off x="19304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RN2001D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1993900" y="5067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23114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21336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RN2001E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2197100" y="5067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5842000" y="3708400"/>
            <a:ext cx="482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642100" y="4889500"/>
            <a:ext cx="292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7010400" y="5321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6997700" y="5041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6819900" y="5257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RN2002D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7010400" y="52451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66294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6896100" y="556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6654800" y="5651500"/>
            <a:ext cx="34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RN2002E</a:t>
            </a:r>
          </a:p>
          <a:p>
            <a:pPr>
              <a:lnSpc>
                <a:spcPts val="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PRESSURE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5829300" y="302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096000" y="302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5842000" y="3098800"/>
            <a:ext cx="482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3657600" y="5930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3644900" y="5638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3459385" y="5715208"/>
            <a:ext cx="282129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RN2002F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3479800" y="536575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2489200" y="4483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2425700" y="6096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435600" y="4356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5029200" y="4356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6642100" y="5486400"/>
            <a:ext cx="457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3632200" y="6096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1485900" y="4902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2616200" y="41021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OTG_P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OTG_N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1282700" y="3238500"/>
            <a:ext cx="27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OTG_FS_P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1282700" y="38227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485900" y="5638800"/>
            <a:ext cx="190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SDIO_D1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1485900" y="53721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SDIO_D3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485900" y="55626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SDIO_CMD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5702300" y="55626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7112000" y="55626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7112000" y="49657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VDD_5V_SENS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3898900" y="32258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FMU_AUX_POWER_ADC1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5029200" y="30226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FMU_AUX_ADC2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6311900" y="3022600"/>
            <a:ext cx="571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3022600" y="3492500"/>
            <a:ext cx="584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03200" algn="l"/>
              </a:tabLst>
            </a:pPr>
            <a:r>
              <a:rPr lang="en-US" altLang="zh-CN" sz="45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DO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NOT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FIT</a:t>
            </a:r>
          </a:p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USB_GND_SHIELD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4965700" y="46355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4965700" y="5562600"/>
            <a:ext cx="381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VDD_SERVO_SENS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5029200" y="3238500"/>
            <a:ext cx="1841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  <a:p>
            <a:pPr>
              <a:lnSpc>
                <a:spcPts val="6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L2001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</a:t>
            </a:r>
          </a:p>
          <a:p>
            <a:pPr>
              <a:lnSpc>
                <a:spcPts val="6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L2002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  <a:p>
            <a:pPr>
              <a:lnSpc>
                <a:spcPts val="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3429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429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81" name="TextBox 1080"/>
          <p:cNvSpPr txBox="1"/>
          <p:nvPr/>
        </p:nvSpPr>
        <p:spPr>
          <a:xfrm>
            <a:off x="5384800" y="5092700"/>
            <a:ext cx="1536700" cy="78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82" name="TextBox 1081"/>
          <p:cNvSpPr txBox="1"/>
          <p:nvPr/>
        </p:nvSpPr>
        <p:spPr>
          <a:xfrm>
            <a:off x="6388100" y="5078385"/>
            <a:ext cx="609600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" dirty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  <a:r>
              <a:rPr lang="en-US" altLang="zh-CN" sz="46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314</a:t>
            </a:r>
            <a:endParaRPr lang="zh-CN" altLang="en-US" sz="460" dirty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r>
              <a:rPr lang="en-US" altLang="zh-CN" sz="46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RN2002C</a:t>
            </a:r>
            <a:endParaRPr lang="zh-CN" altLang="en-US" sz="460" b="1" dirty="0">
              <a:solidFill>
                <a:srgbClr val="000080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086" name="TextBox 1085"/>
          <p:cNvSpPr txBox="1"/>
          <p:nvPr/>
        </p:nvSpPr>
        <p:spPr>
          <a:xfrm>
            <a:off x="1219200" y="2870885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NUF2042XV6</a:t>
            </a:r>
          </a:p>
          <a:p>
            <a:r>
              <a:rPr lang="en-US" altLang="ko-KR" sz="700" dirty="0"/>
              <a:t>USB Upstream Terminator</a:t>
            </a:r>
            <a:endParaRPr lang="ko-KR" altLang="en-US" sz="700" dirty="0"/>
          </a:p>
        </p:txBody>
      </p:sp>
      <p:sp>
        <p:nvSpPr>
          <p:cNvPr id="1087" name="TextBox 1086"/>
          <p:cNvSpPr txBox="1"/>
          <p:nvPr/>
        </p:nvSpPr>
        <p:spPr>
          <a:xfrm>
            <a:off x="3940769" y="5710079"/>
            <a:ext cx="638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SERVO PORT </a:t>
            </a:r>
            <a:r>
              <a:rPr lang="ko-KR" altLang="en-US" sz="500" dirty="0" smtClean="0"/>
              <a:t>전원 연결 신호</a:t>
            </a:r>
            <a:endParaRPr lang="ko-KR" altLang="en-US" sz="5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01937" y="5704963"/>
            <a:ext cx="638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5V VDD</a:t>
            </a:r>
          </a:p>
          <a:p>
            <a:r>
              <a:rPr lang="ko-KR" altLang="en-US" sz="500" dirty="0" smtClean="0"/>
              <a:t>전원 연결 신호</a:t>
            </a:r>
            <a:endParaRPr lang="ko-KR" altLang="en-US" sz="5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70004" y="5812367"/>
            <a:ext cx="150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2908-05WB-MG(3M5607CT-ND)</a:t>
            </a:r>
            <a:endParaRPr lang="en-US" altLang="ko-KR" sz="700" dirty="0" smtClean="0"/>
          </a:p>
          <a:p>
            <a:r>
              <a:rPr lang="en-US" altLang="ko-KR" sz="700" dirty="0" smtClean="0"/>
              <a:t>Card Connector </a:t>
            </a:r>
            <a:r>
              <a:rPr lang="en-US" altLang="ko-KR" sz="700" dirty="0" err="1" smtClean="0"/>
              <a:t>microSD</a:t>
            </a:r>
            <a:endParaRPr lang="ko-KR" alt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96875" y="409545"/>
            <a:ext cx="2749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USB , SD Card </a:t>
            </a:r>
            <a:r>
              <a:rPr lang="ko-KR" altLang="en-US" sz="700" dirty="0" smtClean="0"/>
              <a:t>회로 구성 시 사용하는 보편적인 회로도 </a:t>
            </a:r>
            <a:endParaRPr lang="ko-KR" altLang="en-US" sz="700" dirty="0"/>
          </a:p>
        </p:txBody>
      </p:sp>
      <p:sp>
        <p:nvSpPr>
          <p:cNvPr id="134" name="왼쪽 중괄호 133"/>
          <p:cNvSpPr/>
          <p:nvPr/>
        </p:nvSpPr>
        <p:spPr>
          <a:xfrm rot="10800000">
            <a:off x="3813175" y="4953000"/>
            <a:ext cx="161925" cy="520700"/>
          </a:xfrm>
          <a:prstGeom prst="leftBrace">
            <a:avLst>
              <a:gd name="adj1" fmla="val 8333"/>
              <a:gd name="adj2" fmla="val 56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905250" y="5092700"/>
            <a:ext cx="812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" dirty="0" smtClean="0"/>
              <a:t>20K </a:t>
            </a:r>
            <a:r>
              <a:rPr lang="ko-KR" altLang="en-US" sz="300" dirty="0" smtClean="0"/>
              <a:t>저항을 쓰지않은 이유는 단가 절약 때문</a:t>
            </a:r>
            <a:endParaRPr lang="ko-KR" altLang="en-US" sz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4445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208664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SERIAL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57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E:\Git\The-Cube\FMU\SERIAL_FMU_REV_1B.SchDoc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 rot="5400000">
            <a:off x="6350000" y="4648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R3009</a:t>
            </a:r>
          </a:p>
        </p:txBody>
      </p:sp>
      <p:sp>
        <p:nvSpPr>
          <p:cNvPr id="36" name="TextBox 1"/>
          <p:cNvSpPr txBox="1"/>
          <p:nvPr/>
        </p:nvSpPr>
        <p:spPr>
          <a:xfrm rot="5400000">
            <a:off x="6235700" y="4622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876800" y="4394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749800" y="436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876800" y="45339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DOUT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749800" y="45085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143500" y="45339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CANH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CANL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SHDN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359400" y="45085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194300" y="4394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RS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359400" y="436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838700" y="4267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U3003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813300" y="4889500"/>
            <a:ext cx="762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3.3-V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CAN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TRANSCEIVER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4483100" y="48133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8" name="TextBox 1"/>
          <p:cNvSpPr txBox="1"/>
          <p:nvPr/>
        </p:nvSpPr>
        <p:spPr>
          <a:xfrm rot="5400000">
            <a:off x="6350000" y="5854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R3010</a:t>
            </a:r>
          </a:p>
        </p:txBody>
      </p:sp>
      <p:sp>
        <p:nvSpPr>
          <p:cNvPr id="49" name="TextBox 1"/>
          <p:cNvSpPr txBox="1"/>
          <p:nvPr/>
        </p:nvSpPr>
        <p:spPr>
          <a:xfrm rot="5400000">
            <a:off x="6235700" y="5829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876800" y="5727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DIN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749800" y="5702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4876800" y="579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DOUT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749800" y="5765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876800" y="5600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498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876800" y="5930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749800" y="5905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143500" y="57277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CANH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359400" y="5702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5143500" y="579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CANL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359400" y="5765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5143500" y="5930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SHDN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359400" y="5905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194300" y="5600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RS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3594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838700" y="54737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826000" y="6096000"/>
            <a:ext cx="762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3.3-V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CAN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TRANSCEIVER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483100" y="58928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C3004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483100" y="6019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546600" y="2984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R3001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4711700" y="3009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4749800" y="2984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R3003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4914900" y="3009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5080000" y="37846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R3007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5080000" y="3911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R3008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5080000" y="4114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4546600" y="3644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R3002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4711700" y="3683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40" name="TextBox 1"/>
          <p:cNvSpPr txBox="1"/>
          <p:nvPr/>
        </p:nvSpPr>
        <p:spPr>
          <a:xfrm rot="16200000">
            <a:off x="4813300" y="3644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R3004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4978400" y="3683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003800" y="3314700"/>
            <a:ext cx="304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65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R3006</a:t>
            </a:r>
          </a:p>
          <a:p>
            <a:pPr>
              <a:lnSpc>
                <a:spcPts val="7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5003800" y="3111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R3005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5003800" y="3238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1917700" y="3251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070100" y="322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1600200" y="3124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1460500" y="30861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1854200" y="3124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2070100" y="3086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1879600" y="3860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2070100" y="3822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1600200" y="3860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1917700" y="33274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2070100" y="3302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1917700" y="3517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2070100" y="3492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917700" y="359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070100" y="3556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1917700" y="3721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2070100" y="3695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1562100" y="2997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U3002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1549400" y="40132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1524000" y="51943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1397000" y="51689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841500" y="51943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2006600" y="51689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5240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397000" y="502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17907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2006600" y="5029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1816100" y="5791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2006600" y="576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1524000" y="5791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841500" y="5334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2006600" y="5295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1841500" y="5397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006600" y="5372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1841500" y="5461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2006600" y="54356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1841500" y="5600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2006600" y="556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1841500" y="5664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2006600" y="5638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1498600" y="49403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U3001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1485900" y="59690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927100" y="39497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C3002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927100" y="40767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927100" y="58928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C3001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927100" y="6019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2540000" y="3225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2806700" y="322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2540000" y="3492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2806700" y="3492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565400" y="3568700"/>
            <a:ext cx="342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77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RN3001C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2768600" y="37084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2540000" y="3759200"/>
            <a:ext cx="368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RN3001E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2540000" y="4025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2565400" y="41021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2540000" y="51689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2743200" y="5295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02" name="TextBox 1"/>
          <p:cNvSpPr txBox="1"/>
          <p:nvPr/>
        </p:nvSpPr>
        <p:spPr>
          <a:xfrm>
            <a:off x="2768600" y="53848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2540000" y="54356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RN3002C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27432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2768600" y="56515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2540000" y="5702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07" name="TextBox 1"/>
          <p:cNvSpPr txBox="1"/>
          <p:nvPr/>
        </p:nvSpPr>
        <p:spPr>
          <a:xfrm>
            <a:off x="2806700" y="5702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2565400" y="57785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RN3002E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2743200" y="5842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2540000" y="596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2565400" y="60452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4635500" y="521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5435600" y="521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4635500" y="64262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5435600" y="64262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1892300" y="4178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1625600" y="6134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4368800" y="43688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19" name="TextBox 1"/>
          <p:cNvSpPr txBox="1"/>
          <p:nvPr/>
        </p:nvSpPr>
        <p:spPr>
          <a:xfrm>
            <a:off x="4368800" y="5562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4559300" y="27559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1" name="TextBox 1"/>
          <p:cNvSpPr txBox="1"/>
          <p:nvPr/>
        </p:nvSpPr>
        <p:spPr>
          <a:xfrm>
            <a:off x="4559300" y="3492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2" name="TextBox 1"/>
          <p:cNvSpPr txBox="1"/>
          <p:nvPr/>
        </p:nvSpPr>
        <p:spPr>
          <a:xfrm>
            <a:off x="876300" y="2895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3" name="TextBox 1"/>
          <p:cNvSpPr txBox="1"/>
          <p:nvPr/>
        </p:nvSpPr>
        <p:spPr>
          <a:xfrm>
            <a:off x="876300" y="48260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4" name="TextBox 1"/>
          <p:cNvSpPr txBox="1"/>
          <p:nvPr/>
        </p:nvSpPr>
        <p:spPr>
          <a:xfrm>
            <a:off x="4368800" y="4508500"/>
            <a:ext cx="29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CAN2_TX</a:t>
            </a:r>
          </a:p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CAN2_RX</a:t>
            </a:r>
          </a:p>
          <a:p>
            <a:pPr>
              <a:lnSpc>
                <a:spcPts val="1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C3003</a:t>
            </a:r>
          </a:p>
        </p:txBody>
      </p:sp>
      <p:sp>
        <p:nvSpPr>
          <p:cNvPr id="1125" name="TextBox 1"/>
          <p:cNvSpPr txBox="1"/>
          <p:nvPr/>
        </p:nvSpPr>
        <p:spPr>
          <a:xfrm>
            <a:off x="6578600" y="44323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</p:txBody>
      </p:sp>
      <p:sp>
        <p:nvSpPr>
          <p:cNvPr id="1126" name="TextBox 1"/>
          <p:cNvSpPr txBox="1"/>
          <p:nvPr/>
        </p:nvSpPr>
        <p:spPr>
          <a:xfrm>
            <a:off x="6578600" y="48260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1127" name="TextBox 1"/>
          <p:cNvSpPr txBox="1"/>
          <p:nvPr/>
        </p:nvSpPr>
        <p:spPr>
          <a:xfrm>
            <a:off x="4368800" y="57023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CAN1_TX</a:t>
            </a:r>
          </a:p>
        </p:txBody>
      </p:sp>
      <p:sp>
        <p:nvSpPr>
          <p:cNvPr id="1128" name="TextBox 1"/>
          <p:cNvSpPr txBox="1"/>
          <p:nvPr/>
        </p:nvSpPr>
        <p:spPr>
          <a:xfrm>
            <a:off x="4368800" y="57658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CAN1_RX</a:t>
            </a:r>
          </a:p>
        </p:txBody>
      </p:sp>
      <p:sp>
        <p:nvSpPr>
          <p:cNvPr id="1129" name="TextBox 1"/>
          <p:cNvSpPr txBox="1"/>
          <p:nvPr/>
        </p:nvSpPr>
        <p:spPr>
          <a:xfrm>
            <a:off x="6578600" y="56388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</p:txBody>
      </p:sp>
      <p:sp>
        <p:nvSpPr>
          <p:cNvPr id="1130" name="TextBox 1"/>
          <p:cNvSpPr txBox="1"/>
          <p:nvPr/>
        </p:nvSpPr>
        <p:spPr>
          <a:xfrm>
            <a:off x="6578600" y="60325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</p:txBody>
      </p:sp>
      <p:sp>
        <p:nvSpPr>
          <p:cNvPr id="1131" name="TextBox 1"/>
          <p:cNvSpPr txBox="1"/>
          <p:nvPr/>
        </p:nvSpPr>
        <p:spPr>
          <a:xfrm>
            <a:off x="4559300" y="31623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FMU-I2C2_SCL</a:t>
            </a:r>
          </a:p>
        </p:txBody>
      </p:sp>
      <p:sp>
        <p:nvSpPr>
          <p:cNvPr id="1132" name="TextBox 1"/>
          <p:cNvSpPr txBox="1"/>
          <p:nvPr/>
        </p:nvSpPr>
        <p:spPr>
          <a:xfrm>
            <a:off x="4559300" y="33528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FMU-I2C2_SDA</a:t>
            </a:r>
          </a:p>
        </p:txBody>
      </p:sp>
      <p:sp>
        <p:nvSpPr>
          <p:cNvPr id="1133" name="TextBox 1"/>
          <p:cNvSpPr txBox="1"/>
          <p:nvPr/>
        </p:nvSpPr>
        <p:spPr>
          <a:xfrm>
            <a:off x="6172200" y="3162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6172200" y="3352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135" name="TextBox 1"/>
          <p:cNvSpPr txBox="1"/>
          <p:nvPr/>
        </p:nvSpPr>
        <p:spPr>
          <a:xfrm>
            <a:off x="6172200" y="3822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</p:txBody>
      </p:sp>
      <p:sp>
        <p:nvSpPr>
          <p:cNvPr id="1136" name="TextBox 1"/>
          <p:cNvSpPr txBox="1"/>
          <p:nvPr/>
        </p:nvSpPr>
        <p:spPr>
          <a:xfrm>
            <a:off x="6108700" y="3949700"/>
            <a:ext cx="30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I2C1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4559300" y="3822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FMU-I2C1_SCL</a:t>
            </a:r>
          </a:p>
        </p:txBody>
      </p:sp>
      <p:sp>
        <p:nvSpPr>
          <p:cNvPr id="1138" name="TextBox 1"/>
          <p:cNvSpPr txBox="1"/>
          <p:nvPr/>
        </p:nvSpPr>
        <p:spPr>
          <a:xfrm>
            <a:off x="4559300" y="40259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FMU-I2C1_SDA</a:t>
            </a:r>
          </a:p>
        </p:txBody>
      </p:sp>
      <p:sp>
        <p:nvSpPr>
          <p:cNvPr id="1139" name="TextBox 1"/>
          <p:cNvSpPr txBox="1"/>
          <p:nvPr/>
        </p:nvSpPr>
        <p:spPr>
          <a:xfrm>
            <a:off x="2743200" y="4165600"/>
            <a:ext cx="647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40" name="TextBox 1"/>
          <p:cNvSpPr txBox="1"/>
          <p:nvPr/>
        </p:nvSpPr>
        <p:spPr>
          <a:xfrm>
            <a:off x="3009900" y="36322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</p:txBody>
      </p:sp>
      <p:sp>
        <p:nvSpPr>
          <p:cNvPr id="1141" name="TextBox 1"/>
          <p:cNvSpPr txBox="1"/>
          <p:nvPr/>
        </p:nvSpPr>
        <p:spPr>
          <a:xfrm>
            <a:off x="2527300" y="3321050"/>
            <a:ext cx="825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77800" algn="l"/>
                <a:tab pos="2032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  <a:p>
            <a:pPr>
              <a:lnSpc>
                <a:spcPts val="6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42" name="TextBox 1"/>
          <p:cNvSpPr txBox="1"/>
          <p:nvPr/>
        </p:nvSpPr>
        <p:spPr>
          <a:xfrm>
            <a:off x="3086100" y="32258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143" name="TextBox 1"/>
          <p:cNvSpPr txBox="1"/>
          <p:nvPr/>
        </p:nvSpPr>
        <p:spPr>
          <a:xfrm>
            <a:off x="2743200" y="3898900"/>
            <a:ext cx="64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  <a:tab pos="635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  <a:p>
            <a:pPr>
              <a:lnSpc>
                <a:spcPts val="600"/>
              </a:lnSpc>
              <a:tabLst>
                <a:tab pos="254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254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</p:txBody>
      </p:sp>
      <p:sp>
        <p:nvSpPr>
          <p:cNvPr id="1144" name="TextBox 1"/>
          <p:cNvSpPr txBox="1"/>
          <p:nvPr/>
        </p:nvSpPr>
        <p:spPr>
          <a:xfrm>
            <a:off x="3086100" y="37592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3086100" y="34925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146" name="TextBox 1"/>
          <p:cNvSpPr txBox="1"/>
          <p:nvPr/>
        </p:nvSpPr>
        <p:spPr>
          <a:xfrm>
            <a:off x="2743200" y="6108700"/>
            <a:ext cx="622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47" name="TextBox 1"/>
          <p:cNvSpPr txBox="1"/>
          <p:nvPr/>
        </p:nvSpPr>
        <p:spPr>
          <a:xfrm>
            <a:off x="2768600" y="5918200"/>
            <a:ext cx="596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</p:txBody>
      </p:sp>
      <p:sp>
        <p:nvSpPr>
          <p:cNvPr id="1148" name="TextBox 1"/>
          <p:cNvSpPr txBox="1"/>
          <p:nvPr/>
        </p:nvSpPr>
        <p:spPr>
          <a:xfrm>
            <a:off x="3009900" y="58420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</p:txBody>
      </p:sp>
      <p:sp>
        <p:nvSpPr>
          <p:cNvPr id="1149" name="TextBox 1"/>
          <p:cNvSpPr txBox="1"/>
          <p:nvPr/>
        </p:nvSpPr>
        <p:spPr>
          <a:xfrm>
            <a:off x="3086100" y="57023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1150" name="TextBox 1"/>
          <p:cNvSpPr txBox="1"/>
          <p:nvPr/>
        </p:nvSpPr>
        <p:spPr>
          <a:xfrm>
            <a:off x="1231900" y="34925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</p:txBody>
      </p:sp>
      <p:sp>
        <p:nvSpPr>
          <p:cNvPr id="1151" name="TextBox 1"/>
          <p:cNvSpPr txBox="1"/>
          <p:nvPr/>
        </p:nvSpPr>
        <p:spPr>
          <a:xfrm>
            <a:off x="1206500" y="56388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</p:txBody>
      </p:sp>
      <p:sp>
        <p:nvSpPr>
          <p:cNvPr id="1152" name="TextBox 1"/>
          <p:cNvSpPr txBox="1"/>
          <p:nvPr/>
        </p:nvSpPr>
        <p:spPr>
          <a:xfrm>
            <a:off x="1206500" y="52959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</p:txBody>
      </p:sp>
      <p:sp>
        <p:nvSpPr>
          <p:cNvPr id="1153" name="TextBox 1"/>
          <p:cNvSpPr txBox="1"/>
          <p:nvPr/>
        </p:nvSpPr>
        <p:spPr>
          <a:xfrm>
            <a:off x="3009900" y="55626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</p:txBody>
      </p:sp>
      <p:sp>
        <p:nvSpPr>
          <p:cNvPr id="1154" name="TextBox 1"/>
          <p:cNvSpPr txBox="1"/>
          <p:nvPr/>
        </p:nvSpPr>
        <p:spPr>
          <a:xfrm>
            <a:off x="3086100" y="54356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1155" name="TextBox 1"/>
          <p:cNvSpPr txBox="1"/>
          <p:nvPr/>
        </p:nvSpPr>
        <p:spPr>
          <a:xfrm>
            <a:off x="1231900" y="3292475"/>
            <a:ext cx="381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FMU-USART3_CTS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</p:txBody>
      </p:sp>
      <p:sp>
        <p:nvSpPr>
          <p:cNvPr id="1156" name="TextBox 1"/>
          <p:cNvSpPr txBox="1"/>
          <p:nvPr/>
        </p:nvSpPr>
        <p:spPr>
          <a:xfrm>
            <a:off x="1231900" y="32131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FMU-USART3_RTS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</p:txBody>
      </p:sp>
      <p:sp>
        <p:nvSpPr>
          <p:cNvPr id="1157" name="TextBox 1"/>
          <p:cNvSpPr txBox="1"/>
          <p:nvPr/>
        </p:nvSpPr>
        <p:spPr>
          <a:xfrm>
            <a:off x="1206500" y="53721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</p:txBody>
      </p:sp>
      <p:sp>
        <p:nvSpPr>
          <p:cNvPr id="1158" name="TextBox 1"/>
          <p:cNvSpPr txBox="1"/>
          <p:nvPr/>
        </p:nvSpPr>
        <p:spPr>
          <a:xfrm>
            <a:off x="1206500" y="54356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</p:txBody>
      </p:sp>
      <p:sp>
        <p:nvSpPr>
          <p:cNvPr id="1159" name="TextBox 1"/>
          <p:cNvSpPr txBox="1"/>
          <p:nvPr/>
        </p:nvSpPr>
        <p:spPr>
          <a:xfrm>
            <a:off x="1206500" y="55753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</p:txBody>
      </p:sp>
      <p:sp>
        <p:nvSpPr>
          <p:cNvPr id="1160" name="TextBox 1"/>
          <p:cNvSpPr txBox="1"/>
          <p:nvPr/>
        </p:nvSpPr>
        <p:spPr>
          <a:xfrm>
            <a:off x="1231900" y="3568700"/>
            <a:ext cx="381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FMU-USART2_RTS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</p:txBody>
      </p:sp>
      <p:sp>
        <p:nvSpPr>
          <p:cNvPr id="1161" name="TextBox 1"/>
          <p:cNvSpPr txBox="1"/>
          <p:nvPr/>
        </p:nvSpPr>
        <p:spPr>
          <a:xfrm>
            <a:off x="1231900" y="36957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FMU-USART2_CTS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</p:txBody>
      </p:sp>
      <p:sp>
        <p:nvSpPr>
          <p:cNvPr id="1162" name="TextBox 1"/>
          <p:cNvSpPr txBox="1"/>
          <p:nvPr/>
        </p:nvSpPr>
        <p:spPr>
          <a:xfrm>
            <a:off x="3009900" y="52959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PROT_SPARE_2</a:t>
            </a:r>
          </a:p>
        </p:txBody>
      </p:sp>
      <p:sp>
        <p:nvSpPr>
          <p:cNvPr id="1163" name="TextBox 1"/>
          <p:cNvSpPr txBox="1"/>
          <p:nvPr/>
        </p:nvSpPr>
        <p:spPr>
          <a:xfrm>
            <a:off x="3086100" y="51689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PROT_SPARE_1</a:t>
            </a:r>
          </a:p>
        </p:txBody>
      </p:sp>
      <p:sp>
        <p:nvSpPr>
          <p:cNvPr id="1164" name="TextBox 1"/>
          <p:cNvSpPr txBox="1"/>
          <p:nvPr/>
        </p:nvSpPr>
        <p:spPr>
          <a:xfrm>
            <a:off x="939800" y="57658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Level_Shift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Enable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165" name="TextBox 1"/>
          <p:cNvSpPr txBox="1"/>
          <p:nvPr/>
        </p:nvSpPr>
        <p:spPr>
          <a:xfrm>
            <a:off x="939800" y="3822700"/>
            <a:ext cx="546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Level_Shift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Enable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166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67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168" name="TextBox 1167"/>
          <p:cNvSpPr txBox="1"/>
          <p:nvPr/>
        </p:nvSpPr>
        <p:spPr>
          <a:xfrm>
            <a:off x="850900" y="2279075"/>
            <a:ext cx="241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TXS0108QFN20(296-24806-1-ND)</a:t>
            </a:r>
          </a:p>
          <a:p>
            <a:r>
              <a:rPr lang="en-US" altLang="ko-KR" sz="600" dirty="0" smtClean="0"/>
              <a:t>-Voltage-Level Translator</a:t>
            </a:r>
          </a:p>
          <a:p>
            <a:r>
              <a:rPr lang="en-US" altLang="ko-KR" sz="600" dirty="0" smtClean="0"/>
              <a:t>-VCCA , VCCB</a:t>
            </a:r>
            <a:r>
              <a:rPr lang="ko-KR" altLang="en-US" sz="600" dirty="0" smtClean="0"/>
              <a:t>에 같은 값을 넣어주는 이유</a:t>
            </a:r>
            <a:r>
              <a:rPr lang="en-US" altLang="ko-KR" sz="600" dirty="0" smtClean="0"/>
              <a:t>?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: Buffer </a:t>
            </a:r>
            <a:r>
              <a:rPr lang="ko-KR" altLang="en-US" sz="600" dirty="0" smtClean="0"/>
              <a:t>로서의 기능 수행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신호 전달 시 신호 보호용</a:t>
            </a:r>
            <a:endParaRPr lang="en-US" altLang="ko-KR" sz="600" dirty="0" smtClean="0"/>
          </a:p>
        </p:txBody>
      </p:sp>
      <p:sp>
        <p:nvSpPr>
          <p:cNvPr id="1169" name="TextBox 1168"/>
          <p:cNvSpPr txBox="1"/>
          <p:nvPr/>
        </p:nvSpPr>
        <p:spPr>
          <a:xfrm>
            <a:off x="5880100" y="2898775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I2C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PORT input</a:t>
            </a:r>
          </a:p>
          <a:p>
            <a:r>
              <a:rPr lang="ko-KR" altLang="en-US" sz="500" dirty="0" smtClean="0"/>
              <a:t>신호 보호용 회로</a:t>
            </a:r>
            <a:endParaRPr lang="en-US" altLang="ko-KR" sz="500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4749800" y="4906749"/>
            <a:ext cx="1333500" cy="1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MAX3051EKA+TCT-ND</a:t>
            </a:r>
            <a:endParaRPr lang="en-US" altLang="ko-KR" sz="455" b="1" dirty="0">
              <a:solidFill>
                <a:srgbClr val="000080"/>
              </a:solidFill>
              <a:latin typeface="Courier New" pitchFamily="18" charset="0"/>
              <a:cs typeface="Courier New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796803" y="4418658"/>
          <a:ext cx="2541355" cy="737418"/>
        </p:xfrm>
        <a:graphic>
          <a:graphicData uri="http://schemas.openxmlformats.org/drawingml/2006/table">
            <a:tbl>
              <a:tblPr/>
              <a:tblGrid>
                <a:gridCol w="233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138">
                <a:tc rowSpan="2" gridSpan="2">
                  <a:txBody>
                    <a:bodyPr/>
                    <a:lstStyle/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duetotheseriallinesbeingabletobackpowerthecpu,TheSDcardcanendupinastatewhere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it'sCPUdoesnotshutdowncorrectly,anditgoesintoabrownoutstate.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ThiscancausetheSDcardtofailonstartup.ThisischarecterisedbyanSOStonefromthe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buzzer,everysecondstartup.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ThisresistorcausesthevoltagetoholdbelowthestartthresholdoftheSDcard,andtherfore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stopsthecardenteringthebrownoutstate.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BFBDBA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1290418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SENSORS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625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E:\Git\The-Cube\FMU\SENSORS_FMU_REV_1B.SchDoc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8026400" y="35941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899400" y="35687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8280400" y="35941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CSB2</a:t>
            </a:r>
          </a:p>
          <a:p>
            <a:pPr>
              <a:lnSpc>
                <a:spcPts val="500"/>
              </a:lnSpc>
              <a:tabLst>
                <a:tab pos="76200" algn="l"/>
                <a:tab pos="1016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SDI/SDA</a:t>
            </a:r>
          </a:p>
          <a:p>
            <a:pPr>
              <a:lnSpc>
                <a:spcPts val="5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</a:t>
            </a:r>
          </a:p>
          <a:p>
            <a:pPr>
              <a:lnSpc>
                <a:spcPts val="5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SCLK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572500" y="35687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7988300" y="34671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U4003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988300" y="3886200"/>
            <a:ext cx="393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MS5611-01BA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7556500" y="3619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4775200" y="3149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C4001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4813300" y="3390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3441700" y="3022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C4002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3479800" y="325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3708400" y="3022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C4003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3746500" y="325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4813300" y="42672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686300" y="42291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029200" y="42672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156200" y="42291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813300" y="44704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003800" y="44704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156200" y="44323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813300" y="47244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660900" y="469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003800" y="47244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156200" y="469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4813300" y="4864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660900" y="4826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5003800" y="4864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156200" y="4826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77216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429000" y="3416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762500" y="3543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695700" y="3416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276600" y="4318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276600" y="4457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324600" y="4851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324600" y="4724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324600" y="44577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324600" y="4318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7315200" y="3429000"/>
            <a:ext cx="419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41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  <a:p>
            <a:pPr>
              <a:lnSpc>
                <a:spcPts val="5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C4006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5575300" y="4229100"/>
            <a:ext cx="43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ACCEL_MAG_EXT_CS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GYRO_EXT_CS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8788400" y="3568700"/>
            <a:ext cx="33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SPI_INT_MOSI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SPI_INT_SCK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5575300" y="44958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575300" y="4762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4229100" y="42291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BARO_EXT_CS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MPU_EXT_CS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4076700" y="546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R4001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4229100" y="5473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4165600" y="568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838700" y="51054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4610100" y="546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R4002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4762500" y="5473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4699000" y="568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5575300" y="52959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962400" y="44323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5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50" name="TextBox 1"/>
          <p:cNvSpPr txBox="1"/>
          <p:nvPr/>
        </p:nvSpPr>
        <p:spPr>
          <a:xfrm rot="16200000">
            <a:off x="4635500" y="2463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VDDIO</a:t>
            </a:r>
          </a:p>
        </p:txBody>
      </p:sp>
      <p:sp>
        <p:nvSpPr>
          <p:cNvPr id="1051" name="TextBox 1"/>
          <p:cNvSpPr txBox="1"/>
          <p:nvPr/>
        </p:nvSpPr>
        <p:spPr>
          <a:xfrm rot="16200000">
            <a:off x="4660900" y="2641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4749800" y="1841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AUX_DA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47752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4546600" y="2438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AUX_CL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4597400" y="2641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4737100" y="1778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47117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4673600" y="24257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AD0/SDO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4724400" y="2641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60" name="TextBox 1"/>
          <p:cNvSpPr txBox="1"/>
          <p:nvPr/>
        </p:nvSpPr>
        <p:spPr>
          <a:xfrm rot="16200000">
            <a:off x="4749800" y="2438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REGOUT</a:t>
            </a:r>
          </a:p>
        </p:txBody>
      </p:sp>
      <p:sp>
        <p:nvSpPr>
          <p:cNvPr id="1061" name="TextBox 1"/>
          <p:cNvSpPr txBox="1"/>
          <p:nvPr/>
        </p:nvSpPr>
        <p:spPr>
          <a:xfrm rot="16200000">
            <a:off x="4775200" y="2654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4826000" y="2463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FSYNC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4838700" y="2654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4927600" y="2489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4914900" y="2654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4406900" y="19939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4279900" y="1968500"/>
            <a:ext cx="25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4838700" y="18161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48387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4914900" y="18161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49149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5105400" y="1993900"/>
            <a:ext cx="7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5283200" y="19685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74" name="TextBox 1"/>
          <p:cNvSpPr txBox="1"/>
          <p:nvPr/>
        </p:nvSpPr>
        <p:spPr>
          <a:xfrm rot="16200000">
            <a:off x="4584700" y="18669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SCL/SCLK</a:t>
            </a:r>
          </a:p>
        </p:txBody>
      </p:sp>
      <p:sp>
        <p:nvSpPr>
          <p:cNvPr id="1075" name="TextBox 1"/>
          <p:cNvSpPr txBox="1"/>
          <p:nvPr/>
        </p:nvSpPr>
        <p:spPr>
          <a:xfrm rot="16200000">
            <a:off x="46482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1076" name="TextBox 1"/>
          <p:cNvSpPr txBox="1"/>
          <p:nvPr/>
        </p:nvSpPr>
        <p:spPr>
          <a:xfrm rot="16200000">
            <a:off x="4533900" y="18542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</a:t>
            </a:r>
          </a:p>
        </p:txBody>
      </p:sp>
      <p:sp>
        <p:nvSpPr>
          <p:cNvPr id="1077" name="TextBox 1"/>
          <p:cNvSpPr txBox="1"/>
          <p:nvPr/>
        </p:nvSpPr>
        <p:spPr>
          <a:xfrm rot="16200000">
            <a:off x="45720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4432300" y="2806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MPU-9250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U405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5397500" y="1955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759200" y="19558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5105400" y="3352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499100" y="1981200"/>
            <a:ext cx="40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"/>
              </a:lnSpc>
              <a:tabLst>
                <a:tab pos="889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4838700" y="13335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4368800" y="30861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SPI_INT_MISO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4229100" y="1371600"/>
            <a:ext cx="393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SPI_INT_SCK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SPI_INT_MOSI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</a:tabLst>
            </a:pPr>
            <a:r>
              <a:rPr lang="en-US" altLang="zh-CN" sz="33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Pin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5105400" y="2819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MPU_DRDY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4838700" y="30099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REGOUT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3759200" y="28956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342900" y="7239000"/>
            <a:ext cx="3060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342900" y="7099300"/>
            <a:ext cx="146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</p:txBody>
      </p:sp>
      <p:sp>
        <p:nvSpPr>
          <p:cNvPr id="1091" name="TextBox 1090"/>
          <p:cNvSpPr txBox="1"/>
          <p:nvPr/>
        </p:nvSpPr>
        <p:spPr>
          <a:xfrm>
            <a:off x="3136900" y="4635500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H11905CT-ND</a:t>
            </a:r>
          </a:p>
          <a:p>
            <a:r>
              <a:rPr lang="en-US" altLang="ko-KR" sz="700" dirty="0" smtClean="0"/>
              <a:t>-FPC </a:t>
            </a:r>
            <a:r>
              <a:rPr lang="ko-KR" altLang="en-US" sz="700" dirty="0" smtClean="0"/>
              <a:t>커넥터 </a:t>
            </a:r>
            <a:r>
              <a:rPr lang="en-US" altLang="ko-KR" sz="700" dirty="0" smtClean="0"/>
              <a:t>PCB</a:t>
            </a:r>
            <a:r>
              <a:rPr lang="ko-KR" altLang="en-US" sz="700" dirty="0" smtClean="0"/>
              <a:t>연결용 커넥터</a:t>
            </a:r>
            <a:endParaRPr lang="ko-KR" altLang="en-US" sz="700" dirty="0"/>
          </a:p>
        </p:txBody>
      </p:sp>
      <p:sp>
        <p:nvSpPr>
          <p:cNvPr id="1092" name="TextBox 1091"/>
          <p:cNvSpPr txBox="1"/>
          <p:nvPr/>
        </p:nvSpPr>
        <p:spPr>
          <a:xfrm>
            <a:off x="6591300" y="39761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MS5611-01BA(824-MS561101BA03-05)</a:t>
            </a:r>
          </a:p>
          <a:p>
            <a:r>
              <a:rPr lang="en-US" altLang="ko-KR" sz="700" dirty="0" smtClean="0"/>
              <a:t>-</a:t>
            </a:r>
            <a:r>
              <a:rPr lang="ko-KR" altLang="en-US" sz="700" dirty="0" smtClean="0"/>
              <a:t>기압계 </a:t>
            </a:r>
            <a:endParaRPr lang="en-US" altLang="zh-CN" sz="700" b="1" dirty="0">
              <a:solidFill>
                <a:srgbClr val="000080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093" name="TextBox 1092"/>
          <p:cNvSpPr txBox="1"/>
          <p:nvPr/>
        </p:nvSpPr>
        <p:spPr>
          <a:xfrm>
            <a:off x="469900" y="3492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SENSORS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923567" y="2544861"/>
            <a:ext cx="178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MPU9250</a:t>
            </a:r>
            <a:r>
              <a:rPr lang="en-US" altLang="ko-KR" sz="700" dirty="0" smtClean="0"/>
              <a:t> </a:t>
            </a:r>
          </a:p>
          <a:p>
            <a:r>
              <a:rPr lang="en-US" altLang="ko-KR" sz="700" dirty="0" smtClean="0"/>
              <a:t>3</a:t>
            </a:r>
            <a:r>
              <a:rPr lang="ko-KR" altLang="en-US" sz="700" dirty="0" smtClean="0"/>
              <a:t>축 </a:t>
            </a:r>
            <a:r>
              <a:rPr lang="ko-KR" altLang="en-US" sz="700" dirty="0" err="1" smtClean="0"/>
              <a:t>자이로</a:t>
            </a:r>
            <a:r>
              <a:rPr lang="ko-KR" altLang="en-US" sz="700" dirty="0" smtClean="0"/>
              <a:t> 및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축 가속도계</a:t>
            </a:r>
            <a:endParaRPr lang="ko-KR" alt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4445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47502"/>
              </p:ext>
            </p:extLst>
          </p:nvPr>
        </p:nvGraphicFramePr>
        <p:xfrm>
          <a:off x="2070100" y="4581525"/>
          <a:ext cx="742942" cy="848384"/>
        </p:xfrm>
        <a:graphic>
          <a:graphicData uri="http://schemas.openxmlformats.org/drawingml/2006/table">
            <a:tbl>
              <a:tblPr/>
              <a:tblGrid>
                <a:gridCol w="7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8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83" dirty="0" smtClean="0">
                          <a:solidFill>
                            <a:srgbClr val="8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VDD_3V3_SENSORS</a:t>
                      </a:r>
                    </a:p>
                    <a:p>
                      <a:pPr algn="l"/>
                      <a:endParaRPr lang="en-US" altLang="zh-CN" sz="38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endParaRPr lang="zh-CN" altLang="en-US" sz="38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383" dirty="0" smtClean="0">
                          <a:solidFill>
                            <a:srgbClr val="8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VDD_3V3_SENSORS_EN</a:t>
                      </a:r>
                      <a:endParaRPr lang="zh-CN" altLang="en-US" sz="38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8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352934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FMU Power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70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E:\Git\The-Cube\FMU\FMU_Power_FMU_REV_1B.SchDoc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552700" y="2692400"/>
            <a:ext cx="8763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Note: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Maximise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copper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area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connected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552700" y="2743200"/>
            <a:ext cx="508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ground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pad.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057400" y="3937000"/>
            <a:ext cx="3175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reset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delay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uF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241764" y="5448300"/>
            <a:ext cx="647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Drain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resistor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Sensor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Rail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5499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8166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426200" y="41529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C5014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426200" y="4279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6489700" y="5524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R5006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6654800" y="5562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46" name="TextBox 1"/>
          <p:cNvSpPr txBox="1"/>
          <p:nvPr/>
        </p:nvSpPr>
        <p:spPr>
          <a:xfrm rot="10800000">
            <a:off x="6146800" y="54229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C5015</a:t>
            </a:r>
          </a:p>
        </p:txBody>
      </p:sp>
      <p:sp>
        <p:nvSpPr>
          <p:cNvPr id="47" name="TextBox 1"/>
          <p:cNvSpPr txBox="1"/>
          <p:nvPr/>
        </p:nvSpPr>
        <p:spPr>
          <a:xfrm rot="10800000">
            <a:off x="6223000" y="5283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3500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C5013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0833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2832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C5009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15621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C5002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1587500" y="3924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10u/25V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5753100" y="41148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R5005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5930900" y="41656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</a:t>
            </a:r>
          </a:p>
        </p:txBody>
      </p:sp>
      <p:sp>
        <p:nvSpPr>
          <p:cNvPr id="55" name="TextBox 1"/>
          <p:cNvSpPr txBox="1"/>
          <p:nvPr/>
        </p:nvSpPr>
        <p:spPr>
          <a:xfrm rot="5400000">
            <a:off x="18923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C5003</a:t>
            </a:r>
          </a:p>
        </p:txBody>
      </p:sp>
      <p:sp>
        <p:nvSpPr>
          <p:cNvPr id="56" name="TextBox 1"/>
          <p:cNvSpPr txBox="1"/>
          <p:nvPr/>
        </p:nvSpPr>
        <p:spPr>
          <a:xfrm rot="5400000">
            <a:off x="1930400" y="3594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10n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40386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C5008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4013200" y="35179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22u/25V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28321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C5004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2895600" y="36068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69900" y="3022600"/>
            <a:ext cx="1206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L5001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23368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EN1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2197100" y="31623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336800" y="3454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EN2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1971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336800" y="3581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CSET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1971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2578100" y="3784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565400" y="31877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2806700" y="31623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2590800" y="3454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POR2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28067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2425700" y="3810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298700" y="3022600"/>
            <a:ext cx="254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U5001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33782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C5006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3340100" y="35179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22u/25V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5981700" y="38100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D5001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12954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C5001</a:t>
            </a:r>
          </a:p>
        </p:txBody>
      </p:sp>
      <p:sp>
        <p:nvSpPr>
          <p:cNvPr id="1040" name="TextBox 1"/>
          <p:cNvSpPr txBox="1"/>
          <p:nvPr/>
        </p:nvSpPr>
        <p:spPr>
          <a:xfrm rot="16200000">
            <a:off x="1397000" y="3987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31115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C5005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3136900" y="3594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37719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C5007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3810000" y="3594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2743200" y="546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R5003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2895600" y="5499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10R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908300" y="5070475"/>
            <a:ext cx="43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Q5001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MMBT3906*SMD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2476500" y="5181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R5002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25400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1K8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1790700" y="28448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R5001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1790700" y="2971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6896100" y="378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6756400" y="375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6896100" y="4191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VSSA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6731000" y="416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6896100" y="39243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VDDA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VREF+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5981700" y="3886200"/>
            <a:ext cx="800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7493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Schottky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barrier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  <a:p>
            <a:pPr>
              <a:lnSpc>
                <a:spcPts val="10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6629400" y="3149600"/>
            <a:ext cx="431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C5016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U1001M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6896100" y="27813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6705600" y="2755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6896100" y="34544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74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99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6705600" y="3429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6896100" y="292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VCAP_1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6731000" y="289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68961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VCAP_2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6731000" y="302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845300" y="36195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U1001N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6845300" y="2616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6896100" y="51943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NRST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BOOT0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6731000" y="51689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94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6845300" y="50292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U1001L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25527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6578600" y="5829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19558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6129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13462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11430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8956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31623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4290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38227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41021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6311900" y="5829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2819400" y="5765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5168900" y="27559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5702300" y="3619500"/>
            <a:ext cx="393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4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311900" y="4953000"/>
            <a:ext cx="241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FMU-BOOT0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1016000" y="3162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4165600" y="28956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VDD_3V3_SENSORS_EN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5702300" y="4292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4229100" y="3162300"/>
            <a:ext cx="40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1727200" y="31623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FMU-VDD_5V5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5969000" y="51689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4229100" y="34290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4991100" y="4445000"/>
            <a:ext cx="15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C5100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100uF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20%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4V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C0805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435600" y="4445000"/>
            <a:ext cx="15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C5101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100uF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20%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4V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C0805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99" name="TextBox 1098"/>
          <p:cNvSpPr txBox="1"/>
          <p:nvPr/>
        </p:nvSpPr>
        <p:spPr>
          <a:xfrm>
            <a:off x="622300" y="195656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MIC5332(576-4110-1-ND)</a:t>
            </a:r>
          </a:p>
          <a:p>
            <a:r>
              <a:rPr lang="en-US" altLang="ko-KR" sz="800" dirty="0"/>
              <a:t>Micro-Power High Performance Dual 300mA </a:t>
            </a:r>
            <a:r>
              <a:rPr lang="en-US" altLang="ko-KR" sz="800" dirty="0" smtClean="0"/>
              <a:t>ULDO</a:t>
            </a:r>
          </a:p>
          <a:p>
            <a:r>
              <a:rPr lang="en-US" altLang="ko-KR" sz="800" dirty="0" smtClean="0"/>
              <a:t>-2.3V ~ 5.5V </a:t>
            </a:r>
            <a:r>
              <a:rPr lang="ko-KR" altLang="en-US" sz="800" dirty="0" smtClean="0"/>
              <a:t>입력전압 범위</a:t>
            </a:r>
            <a:endParaRPr lang="en-US" altLang="ko-KR" sz="800" dirty="0" smtClean="0"/>
          </a:p>
          <a:p>
            <a:r>
              <a:rPr lang="en-US" altLang="ko-KR" sz="800" dirty="0" smtClean="0"/>
              <a:t>-LDO</a:t>
            </a:r>
            <a:r>
              <a:rPr lang="ko-KR" altLang="en-US" sz="800" dirty="0" smtClean="0"/>
              <a:t>당 </a:t>
            </a:r>
            <a:r>
              <a:rPr lang="en-US" altLang="ko-KR" sz="800" dirty="0" smtClean="0"/>
              <a:t>300mA</a:t>
            </a:r>
            <a:r>
              <a:rPr lang="ko-KR" altLang="en-US" sz="800" dirty="0" smtClean="0"/>
              <a:t>전류 출력</a:t>
            </a:r>
            <a:endParaRPr lang="en-US" altLang="ko-KR" sz="800" dirty="0" smtClean="0"/>
          </a:p>
        </p:txBody>
      </p:sp>
      <p:sp>
        <p:nvSpPr>
          <p:cNvPr id="1100" name="TextBox 1099"/>
          <p:cNvSpPr txBox="1"/>
          <p:nvPr/>
        </p:nvSpPr>
        <p:spPr>
          <a:xfrm>
            <a:off x="1952623" y="5202079"/>
            <a:ext cx="539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센</a:t>
            </a:r>
            <a:r>
              <a:rPr lang="ko-KR" altLang="en-US" sz="500" dirty="0" smtClean="0"/>
              <a:t>서 전원 입력 확인 신호 </a:t>
            </a:r>
            <a:endParaRPr lang="ko-KR" altLang="en-US" sz="500" dirty="0"/>
          </a:p>
        </p:txBody>
      </p:sp>
      <p:sp>
        <p:nvSpPr>
          <p:cNvPr id="1105" name="TextBox 1104"/>
          <p:cNvSpPr txBox="1"/>
          <p:nvPr/>
        </p:nvSpPr>
        <p:spPr>
          <a:xfrm>
            <a:off x="4441825" y="3362325"/>
            <a:ext cx="5778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-</a:t>
            </a:r>
            <a:r>
              <a:rPr lang="ko-KR" altLang="en-US" sz="400" dirty="0" smtClean="0"/>
              <a:t>리셋 </a:t>
            </a:r>
            <a:r>
              <a:rPr lang="ko-KR" altLang="en-US" sz="400" dirty="0" err="1" smtClean="0"/>
              <a:t>슈퍼바이저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: </a:t>
            </a:r>
          </a:p>
          <a:p>
            <a:r>
              <a:rPr lang="ko-KR" altLang="en-US" sz="400" dirty="0" smtClean="0"/>
              <a:t>전원 공급 시 시스템 오류 감지 및 최소화 되도록 하고 시스템이 올바르게 시작되는지 확인</a:t>
            </a:r>
            <a:endParaRPr lang="en-US" altLang="ko-KR" sz="400" dirty="0" smtClean="0"/>
          </a:p>
          <a:p>
            <a:endParaRPr lang="ko-KR" altLang="en-US" sz="300" dirty="0"/>
          </a:p>
        </p:txBody>
      </p:sp>
      <p:sp>
        <p:nvSpPr>
          <p:cNvPr id="1106" name="왼쪽 중괄호 1105"/>
          <p:cNvSpPr/>
          <p:nvPr/>
        </p:nvSpPr>
        <p:spPr>
          <a:xfrm rot="5400000">
            <a:off x="5529262" y="2198688"/>
            <a:ext cx="190500" cy="815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TextBox 1106"/>
          <p:cNvSpPr txBox="1"/>
          <p:nvPr/>
        </p:nvSpPr>
        <p:spPr>
          <a:xfrm>
            <a:off x="5194300" y="2120900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같은 </a:t>
            </a:r>
            <a:r>
              <a:rPr lang="ko-KR" altLang="en-US" sz="500" dirty="0" err="1" smtClean="0"/>
              <a:t>커패시터가</a:t>
            </a:r>
            <a:r>
              <a:rPr lang="ko-KR" altLang="en-US" sz="500" dirty="0" smtClean="0"/>
              <a:t> 병렬로 </a:t>
            </a:r>
            <a:r>
              <a:rPr lang="en-US" altLang="ko-KR" sz="500" dirty="0" smtClean="0"/>
              <a:t>4</a:t>
            </a:r>
            <a:r>
              <a:rPr lang="ko-KR" altLang="en-US" sz="500" dirty="0" smtClean="0"/>
              <a:t>개인 이유</a:t>
            </a:r>
            <a:r>
              <a:rPr lang="en-US" altLang="ko-KR" sz="500" dirty="0" smtClean="0"/>
              <a:t>?</a:t>
            </a:r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메인 </a:t>
            </a:r>
            <a:r>
              <a:rPr lang="en-US" altLang="ko-KR" sz="500" dirty="0" smtClean="0"/>
              <a:t>CPU</a:t>
            </a:r>
            <a:r>
              <a:rPr lang="ko-KR" altLang="en-US" sz="500" dirty="0" smtClean="0"/>
              <a:t>각 면마다 입력전원 안정화를 위한 </a:t>
            </a:r>
            <a:r>
              <a:rPr lang="ko-KR" altLang="en-US" sz="500" dirty="0" err="1" smtClean="0"/>
              <a:t>커패시터</a:t>
            </a:r>
            <a:r>
              <a:rPr lang="ko-KR" altLang="en-US" sz="500" dirty="0" smtClean="0"/>
              <a:t>  </a:t>
            </a:r>
            <a:endParaRPr lang="ko-KR" altLang="en-US" sz="500" dirty="0"/>
          </a:p>
        </p:txBody>
      </p:sp>
      <p:sp>
        <p:nvSpPr>
          <p:cNvPr id="1108" name="TextBox 1107"/>
          <p:cNvSpPr txBox="1"/>
          <p:nvPr/>
        </p:nvSpPr>
        <p:spPr>
          <a:xfrm>
            <a:off x="571500" y="382428"/>
            <a:ext cx="774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POWER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101264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LEDs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511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E:\Git\The-Cube\FMU\LEDs_FMU_REV_1B.SchDoc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 rot="16200000">
            <a:off x="5651500" y="42545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LED6011</a:t>
            </a:r>
          </a:p>
        </p:txBody>
      </p:sp>
      <p:sp>
        <p:nvSpPr>
          <p:cNvPr id="36" name="TextBox 1"/>
          <p:cNvSpPr txBox="1"/>
          <p:nvPr/>
        </p:nvSpPr>
        <p:spPr>
          <a:xfrm rot="16200000">
            <a:off x="5740400" y="4279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AMBER</a:t>
            </a:r>
          </a:p>
        </p:txBody>
      </p:sp>
      <p:sp>
        <p:nvSpPr>
          <p:cNvPr id="37" name="TextBox 1"/>
          <p:cNvSpPr txBox="1"/>
          <p:nvPr/>
        </p:nvSpPr>
        <p:spPr>
          <a:xfrm rot="16200000">
            <a:off x="5549900" y="492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R6015</a:t>
            </a:r>
          </a:p>
        </p:txBody>
      </p:sp>
      <p:sp>
        <p:nvSpPr>
          <p:cNvPr id="38" name="TextBox 1"/>
          <p:cNvSpPr txBox="1"/>
          <p:nvPr/>
        </p:nvSpPr>
        <p:spPr>
          <a:xfrm rot="16200000">
            <a:off x="5702300" y="4940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39" name="TextBox 1"/>
          <p:cNvSpPr txBox="1"/>
          <p:nvPr/>
        </p:nvSpPr>
        <p:spPr>
          <a:xfrm rot="10800000">
            <a:off x="5816600" y="5918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R6016</a:t>
            </a:r>
          </a:p>
        </p:txBody>
      </p:sp>
      <p:sp>
        <p:nvSpPr>
          <p:cNvPr id="40" name="TextBox 1"/>
          <p:cNvSpPr txBox="1"/>
          <p:nvPr/>
        </p:nvSpPr>
        <p:spPr>
          <a:xfrm rot="10800000">
            <a:off x="5892800" y="579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68R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5549900" y="3517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R6013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5702300" y="35306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5651500" y="2844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LED6010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5740400" y="2882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AMBER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5549900" y="3175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R6012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5702300" y="32004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5549900" y="4584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R6014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5702300" y="46101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12700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R6003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489200" y="27432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1358900" y="3314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349500" y="3746500"/>
            <a:ext cx="469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LED0603_Green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927100" y="3378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R6002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1092200" y="34163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55" name="TextBox 1"/>
          <p:cNvSpPr txBox="1"/>
          <p:nvPr/>
        </p:nvSpPr>
        <p:spPr>
          <a:xfrm rot="10800000">
            <a:off x="723900" y="38354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R6001</a:t>
            </a:r>
          </a:p>
        </p:txBody>
      </p:sp>
      <p:sp>
        <p:nvSpPr>
          <p:cNvPr id="56" name="TextBox 1"/>
          <p:cNvSpPr txBox="1"/>
          <p:nvPr/>
        </p:nvSpPr>
        <p:spPr>
          <a:xfrm rot="10800000">
            <a:off x="838200" y="37211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485900" y="36957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Q6001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1485900" y="3759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BSS123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15367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R6004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15240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LED6002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23368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R6007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23368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LED6005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26035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R6008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26035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LED6006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28702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R6009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28702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LED6007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31369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R6010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31369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LED6008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34036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R6011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34036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LED6009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3733800" y="30988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3822700" y="3060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3822700" y="3365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LED1</a:t>
            </a:r>
          </a:p>
        </p:txBody>
      </p:sp>
      <p:sp>
        <p:nvSpPr>
          <p:cNvPr id="1035" name="TextBox 1"/>
          <p:cNvSpPr txBox="1"/>
          <p:nvPr/>
        </p:nvSpPr>
        <p:spPr>
          <a:xfrm rot="16200000">
            <a:off x="4000500" y="30988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4089400" y="3060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4089400" y="3365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LED2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3462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638800" y="5130800"/>
            <a:ext cx="419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  <a:tab pos="2286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IO-LED_AMBER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IO-LED_SAFETY</a:t>
            </a:r>
          </a:p>
          <a:p>
            <a:pPr>
              <a:lnSpc>
                <a:spcPts val="12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  <a:p>
            <a:pPr>
              <a:lnSpc>
                <a:spcPts val="3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  <a:p>
            <a:pPr>
              <a:lnSpc>
                <a:spcPts val="7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R6017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235700" y="5842000"/>
            <a:ext cx="469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889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311900" y="26162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638800" y="36957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311900" y="38989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559300" y="2819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673100" y="2692400"/>
            <a:ext cx="520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I/O_POWER_BREATHING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3086100" y="2679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959100" y="37465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1879600" y="34798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Breath_LED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469900" y="361434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LED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10783"/>
              </p:ext>
            </p:extLst>
          </p:nvPr>
        </p:nvGraphicFramePr>
        <p:xfrm>
          <a:off x="6467475" y="2813209"/>
          <a:ext cx="298450" cy="748983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8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VBAT</a:t>
                      </a:r>
                    </a:p>
                    <a:p>
                      <a:pPr algn="l"/>
                      <a:endParaRPr lang="zh-CN" altLang="en-US" sz="38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38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VDDA</a:t>
                      </a:r>
                    </a:p>
                    <a:p>
                      <a:pPr algn="l"/>
                      <a:endParaRPr lang="zh-CN" altLang="en-US" sz="38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38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VSSA</a:t>
                      </a:r>
                      <a:endParaRPr lang="zh-CN" altLang="en-US" sz="38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b">
                    <a:lnL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984244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IO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44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E:\Git\The-Cube\FMU\IO_FMU_REV_1B.SchDoc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692400" y="6311900"/>
            <a:ext cx="508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allocation: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PA0: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TIM2_CH1: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TIM2_CH2: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IO-CH2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PB8: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IO-CH3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92400" y="6502400"/>
            <a:ext cx="50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PB9: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IO-CH4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PA6: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IO-CH5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PA7: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IO-CH6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692400" y="66421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PB0: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IO-CH7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IO-CH8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PA8: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PPM_IN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PA11: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65500" y="5308600"/>
            <a:ext cx="584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                <a:tab pos="215900" algn="l"/>
              </a:tabLst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PixHawk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1:PC14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Floating</a:t>
            </a:r>
          </a:p>
          <a:p>
            <a:pPr>
              <a:lnSpc>
                <a:spcPts val="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PC15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Floating</a:t>
            </a:r>
          </a:p>
          <a:p>
            <a:pPr>
              <a:lnSpc>
                <a:spcPts val="700"/>
              </a:lnSpc>
              <a:tabLst>
                <a:tab pos="215900" algn="l"/>
              </a:tabLst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PixHawk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2:PC14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3.3v</a:t>
            </a:r>
          </a:p>
          <a:p>
            <a:pPr>
              <a:lnSpc>
                <a:spcPts val="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PC15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029200" y="48260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X7001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5981700" y="365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C7006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6019800" y="3962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5651500" y="365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C7003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5689600" y="3962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5448300" y="365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C7002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5486400" y="3962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727700" y="46990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270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C7004</a:t>
            </a:r>
          </a:p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753100" y="50292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01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C7005</a:t>
            </a:r>
          </a:p>
          <a:p>
            <a:pPr>
              <a:lnSpc>
                <a:spcPts val="10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854200" y="4381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R7002</a:t>
            </a:r>
          </a:p>
        </p:txBody>
      </p:sp>
      <p:sp>
        <p:nvSpPr>
          <p:cNvPr id="50" name="TextBox 1"/>
          <p:cNvSpPr txBox="1"/>
          <p:nvPr/>
        </p:nvSpPr>
        <p:spPr>
          <a:xfrm rot="5400000">
            <a:off x="5918200" y="62103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R7001</a:t>
            </a:r>
          </a:p>
        </p:txBody>
      </p:sp>
      <p:sp>
        <p:nvSpPr>
          <p:cNvPr id="51" name="TextBox 1"/>
          <p:cNvSpPr txBox="1"/>
          <p:nvPr/>
        </p:nvSpPr>
        <p:spPr>
          <a:xfrm rot="5400000">
            <a:off x="5956300" y="5905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057400" y="2781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R7003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057400" y="2984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R7004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2057400" y="3111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55" name="TextBox 1"/>
          <p:cNvSpPr txBox="1"/>
          <p:nvPr/>
        </p:nvSpPr>
        <p:spPr>
          <a:xfrm rot="5400000">
            <a:off x="6388100" y="61468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C7001</a:t>
            </a:r>
          </a:p>
        </p:txBody>
      </p:sp>
      <p:sp>
        <p:nvSpPr>
          <p:cNvPr id="56" name="TextBox 1"/>
          <p:cNvSpPr txBox="1"/>
          <p:nvPr/>
        </p:nvSpPr>
        <p:spPr>
          <a:xfrm rot="5400000">
            <a:off x="6413500" y="5905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876300" y="29845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PA3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1066800" y="2959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876300" y="31242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PA5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1066800" y="30988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8161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U7001A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850900" y="3657600"/>
            <a:ext cx="11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PA10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066800" y="36322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850900" y="378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066800" y="3759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850900" y="38608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PA15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066800" y="38354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8161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U7001B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876300" y="43942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066800" y="43688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876300" y="4521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PB3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66800" y="449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876300" y="45974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PB7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066800" y="45720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8161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U7001C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850900" y="5257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PB11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066800" y="52324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850900" y="5334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PB15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66800" y="53086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816100" y="4953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U7001D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6400800" y="3429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553200" y="37211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VDD_3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6400800" y="3695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6553200" y="39878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VSS_1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6400800" y="39624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6553200" y="41275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VSS_2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VSS_3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6400800" y="41021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6502400" y="4419600"/>
            <a:ext cx="990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850900" y="58674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PC15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1066800" y="58420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1816100" y="56896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U7001F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6426200" y="49022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6502400" y="4826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U7001G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6502400" y="4940300"/>
            <a:ext cx="99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PD0/OSC&lt;=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PD1/OSC=&gt;</a:t>
            </a:r>
          </a:p>
          <a:p>
            <a:pPr>
              <a:lnSpc>
                <a:spcPts val="13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65024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U7001H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6502400" y="3289300"/>
            <a:ext cx="990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U7001E</a:t>
            </a:r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VDD_1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VDD_2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651500" y="56642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NRST</a:t>
            </a:r>
          </a:p>
          <a:p>
            <a:pPr>
              <a:lnSpc>
                <a:spcPts val="10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BOOT0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5892800" y="56388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5575300" y="5359400"/>
            <a:ext cx="128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066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Crystal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Oscillator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3.2x2.5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SMD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>
                <a:tab pos="1066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U7001I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6248400" y="3276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54991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6108700" y="51562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5168900" y="5359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5969000" y="6362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57023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0452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62484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6438900" y="6362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5575300" y="3327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6124575" y="295275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1282700" y="5842000"/>
            <a:ext cx="330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>
                <a:tab pos="63500" algn="l"/>
              </a:tabLst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736600" y="3238500"/>
            <a:ext cx="99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PA6</a:t>
            </a:r>
          </a:p>
          <a:p>
            <a:pPr>
              <a:lnSpc>
                <a:spcPts val="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PA7</a:t>
            </a:r>
          </a:p>
          <a:p>
            <a:pPr>
              <a:lnSpc>
                <a:spcPts val="1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PPM_INPUT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PA8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1346200" y="5232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SBUS_INPUT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6172200" y="5765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IO-BOOT0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1346200" y="3632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Routed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debug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purposes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736600" y="2755900"/>
            <a:ext cx="976229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  <a:tab pos="3302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	</a:t>
            </a:r>
            <a:endParaRPr lang="en-US" altLang="zh-CN" sz="383" dirty="0" smtClean="0">
              <a:solidFill>
                <a:srgbClr val="8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2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PA010</a:t>
            </a:r>
            <a:r>
              <a:rPr lang="en-US" altLang="zh-CN" sz="383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383" dirty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</a:t>
            </a:r>
            <a:endParaRPr lang="en-US" altLang="zh-CN" sz="383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3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736600" y="4229100"/>
            <a:ext cx="990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PB0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2349500" y="28194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SERIAL_IO_TO_FMU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2349500" y="30226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SERIAL_FMU_TO_IO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1346200" y="53721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IO-LED_SAFETY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IO-LED_AMBER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1346200" y="4368800"/>
            <a:ext cx="215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IO-BOOT1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736600" y="4965700"/>
            <a:ext cx="99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</a:t>
            </a:r>
          </a:p>
          <a:p>
            <a:pPr>
              <a:lnSpc>
                <a:spcPts val="2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PB8</a:t>
            </a:r>
          </a:p>
          <a:p>
            <a:pPr>
              <a:lnSpc>
                <a:spcPts val="3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</a:p>
          <a:p>
            <a:pPr>
              <a:lnSpc>
                <a:spcPts val="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</a:t>
            </a:r>
          </a:p>
          <a:p>
            <a:pPr>
              <a:lnSpc>
                <a:spcPts val="2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PB9</a:t>
            </a:r>
          </a:p>
          <a:p>
            <a:pPr>
              <a:lnSpc>
                <a:spcPts val="3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  <a:p>
            <a:pPr>
              <a:lnSpc>
                <a:spcPts val="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</a:t>
            </a:r>
          </a:p>
          <a:p>
            <a:pPr>
              <a:lnSpc>
                <a:spcPts val="2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PB10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6235700" y="2819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1346200" y="3098800"/>
            <a:ext cx="381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1346200" y="4495800"/>
            <a:ext cx="609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IO-SWO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705600" y="5638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736600" y="5638800"/>
            <a:ext cx="990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5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HARDWARE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BIT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PC13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1346200" y="3835400"/>
            <a:ext cx="59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IO-!VDD_SERVO_IN_FAULT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2882900" y="3759200"/>
            <a:ext cx="520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I/O_POWER_BREATHING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2349500" y="4699000"/>
            <a:ext cx="431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2082800" y="4622800"/>
            <a:ext cx="17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R7011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1346200" y="45720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4064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SBUS_OUTPUT_EN</a:t>
            </a:r>
          </a:p>
          <a:p>
            <a:pPr>
              <a:lnSpc>
                <a:spcPts val="500"/>
              </a:lnSpc>
              <a:tabLst>
                <a:tab pos="4064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R7010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943100" y="53594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286000" y="5308600"/>
            <a:ext cx="698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R7012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2933700" y="2781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R7013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97" name="TextBox 1"/>
          <p:cNvSpPr txBox="1"/>
          <p:nvPr/>
        </p:nvSpPr>
        <p:spPr>
          <a:xfrm rot="16200000">
            <a:off x="2463800" y="61214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82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1098" name="TextBox 1"/>
          <p:cNvSpPr txBox="1"/>
          <p:nvPr/>
        </p:nvSpPr>
        <p:spPr>
          <a:xfrm rot="16200000">
            <a:off x="2095500" y="5905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R7015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2286000" y="6502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102" name="TextBox 1101"/>
          <p:cNvSpPr txBox="1"/>
          <p:nvPr/>
        </p:nvSpPr>
        <p:spPr>
          <a:xfrm>
            <a:off x="6375400" y="27717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1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9</a:t>
            </a:r>
          </a:p>
          <a:p>
            <a:endParaRPr lang="en-US" altLang="ko-KR" sz="400" dirty="0" smtClean="0"/>
          </a:p>
          <a:p>
            <a:r>
              <a:rPr lang="en-US" altLang="ko-KR" sz="400" dirty="0"/>
              <a:t>8</a:t>
            </a:r>
            <a:endParaRPr lang="ko-KR" altLang="en-US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6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319272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PWM PPM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663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E:\Git\The-Cube\FMU\PWM_PPM_FMU_REV_1B.SchDoc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292600" y="28194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S.Bus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in/out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736600" y="2743200"/>
            <a:ext cx="469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Servo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03500" y="28194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C8002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603500" y="46863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C8003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3900" y="2921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209800" y="289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019300" y="36576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209800" y="363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727200" y="3657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574800" y="363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727200" y="30607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600200" y="30226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727200" y="32639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600200" y="32258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727200" y="3517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600200" y="3492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2044700" y="30607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209800" y="30226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044700" y="32639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2209800" y="32258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044700" y="3517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2209800" y="3492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676400" y="38227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410200" y="3581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2832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5410200" y="32639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2A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283200" y="32258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5702300" y="32639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1OE</a:t>
            </a:r>
          </a:p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1Y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2Y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892800" y="32258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702300" y="3581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2OE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8928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372100" y="31369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U8003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5257800" y="2895600"/>
            <a:ext cx="1168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Dual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inverter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tri-state,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3.3V/5V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6159500" y="3721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R8001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6324600" y="3746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4686300" y="35433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C8001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749800" y="3683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591300" y="3632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D8002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591300" y="3784600"/>
            <a:ext cx="317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400300" y="4902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679700" y="490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2425700" y="4965700"/>
            <a:ext cx="635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2400300" y="502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2679700" y="50292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2425700" y="52451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RN8001E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2628900" y="52451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2400300" y="5118100"/>
            <a:ext cx="69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RN8001C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6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2959100" y="3098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2679700" y="30861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RN8002A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2400300" y="3035300"/>
            <a:ext cx="660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60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959100" y="3225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679700" y="32258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RN8002C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2400300" y="32258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RN8002E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6489700" y="29591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451600" y="3035300"/>
            <a:ext cx="406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D8001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6985000" y="35052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51054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24892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2222500" y="5829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61087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7112000" y="4089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1485900" y="27559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  <a:p>
            <a:pPr>
              <a:lnSpc>
                <a:spcPts val="3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U8001</a:t>
            </a:r>
          </a:p>
          <a:p>
            <a:pPr>
              <a:lnSpc>
                <a:spcPts val="6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282700" y="5105400"/>
            <a:ext cx="16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1282700" y="30226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4838700" y="29591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PPM_INPUT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4838700" y="30861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SBUS_INPUT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6451600" y="3251200"/>
            <a:ext cx="55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270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SBUS_UNPROTECTED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4838700" y="32258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4838700" y="4102100"/>
            <a:ext cx="381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SBUS_OUTPUT_EN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1282700" y="32258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282700" y="5029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1282700" y="4965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282700" y="4902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143000" y="4699000"/>
            <a:ext cx="292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  <a:p>
            <a:pPr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3162300" y="4902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6769100" y="2959100"/>
            <a:ext cx="368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3162300" y="32258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3162300" y="30226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3162300" y="49657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3162300" y="5029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3162300" y="51054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7239000" y="34290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1727200" y="4927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1600200" y="4902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2044700" y="4927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2209800" y="490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2044700" y="4991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2209800" y="4965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1727200" y="4991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1600200" y="49657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1727200" y="5054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1600200" y="502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2044700" y="5054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2209800" y="5029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1727200" y="5143500"/>
            <a:ext cx="7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1574800" y="51054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2019300" y="5143500"/>
            <a:ext cx="7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2209800" y="51054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993900" y="4724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209800" y="4699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1727200" y="4724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1600200" y="46990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1676400" y="4610100"/>
            <a:ext cx="165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U8002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1676400" y="5562600"/>
            <a:ext cx="406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SN74LVC8T245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1206500" y="44323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927100" y="44958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02" name="TextBox 1"/>
          <p:cNvSpPr txBox="1"/>
          <p:nvPr/>
        </p:nvSpPr>
        <p:spPr>
          <a:xfrm rot="10800000">
            <a:off x="774700" y="4699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JP1</a:t>
            </a:r>
          </a:p>
        </p:txBody>
      </p:sp>
      <p:sp>
        <p:nvSpPr>
          <p:cNvPr id="1103" name="TextBox 1"/>
          <p:cNvSpPr txBox="1"/>
          <p:nvPr/>
        </p:nvSpPr>
        <p:spPr>
          <a:xfrm rot="10800000">
            <a:off x="711200" y="4457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J_1-2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11200" y="2228533"/>
            <a:ext cx="241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TXS0108QFN20(296-24806-1-ND)</a:t>
            </a:r>
          </a:p>
          <a:p>
            <a:r>
              <a:rPr lang="en-US" altLang="ko-KR" sz="600" dirty="0" smtClean="0"/>
              <a:t>-Voltage-Level Translator</a:t>
            </a:r>
          </a:p>
          <a:p>
            <a:r>
              <a:rPr lang="en-US" altLang="ko-KR" sz="600" dirty="0" smtClean="0"/>
              <a:t>-VCCA , VCCB</a:t>
            </a:r>
            <a:r>
              <a:rPr lang="ko-KR" altLang="en-US" sz="600" dirty="0" smtClean="0"/>
              <a:t>에 같은 값을 넣어주는 이유</a:t>
            </a:r>
            <a:r>
              <a:rPr lang="en-US" altLang="ko-KR" sz="600" dirty="0" smtClean="0"/>
              <a:t>?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: Buffer </a:t>
            </a:r>
            <a:r>
              <a:rPr lang="ko-KR" altLang="en-US" sz="600" dirty="0" smtClean="0"/>
              <a:t>로서의 기능 수행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신호 전달 시 신호 보호용</a:t>
            </a:r>
            <a:endParaRPr lang="en-US" altLang="ko-KR" sz="600" dirty="0" smtClean="0"/>
          </a:p>
        </p:txBody>
      </p:sp>
      <p:sp>
        <p:nvSpPr>
          <p:cNvPr id="1106" name="TextBox 1105"/>
          <p:cNvSpPr txBox="1"/>
          <p:nvPr/>
        </p:nvSpPr>
        <p:spPr>
          <a:xfrm>
            <a:off x="4419600" y="2241287"/>
            <a:ext cx="2819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568-8979-1-ND</a:t>
            </a:r>
          </a:p>
          <a:p>
            <a:r>
              <a:rPr lang="en-US" altLang="ko-KR" sz="500" dirty="0"/>
              <a:t>Dual inverting buffer/line </a:t>
            </a:r>
            <a:r>
              <a:rPr lang="en-US" altLang="ko-KR" sz="500" dirty="0" smtClean="0"/>
              <a:t>driver</a:t>
            </a:r>
          </a:p>
          <a:p>
            <a:r>
              <a:rPr lang="en-US" altLang="ko-KR" sz="500" dirty="0"/>
              <a:t>-</a:t>
            </a:r>
            <a:r>
              <a:rPr lang="en-US" altLang="ko-KR" sz="500" dirty="0" smtClean="0"/>
              <a:t>transceiver </a:t>
            </a:r>
            <a:r>
              <a:rPr lang="ko-KR" altLang="en-US" sz="500" dirty="0" smtClean="0"/>
              <a:t>로 사용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en-US" altLang="ko-KR" sz="500" dirty="0" err="1" smtClean="0"/>
              <a:t>S.Bus</a:t>
            </a:r>
            <a:r>
              <a:rPr lang="ko-KR" altLang="en-US" sz="500" dirty="0" smtClean="0"/>
              <a:t>란</a:t>
            </a:r>
            <a:r>
              <a:rPr lang="en-US" altLang="ko-KR" sz="500" dirty="0" smtClean="0"/>
              <a:t>? : Futaba ,</a:t>
            </a:r>
            <a:r>
              <a:rPr lang="en-US" altLang="ko-KR" sz="500" dirty="0" err="1" smtClean="0"/>
              <a:t>frsky</a:t>
            </a:r>
            <a:r>
              <a:rPr lang="en-US" altLang="ko-KR" sz="500" dirty="0" smtClean="0"/>
              <a:t> </a:t>
            </a:r>
            <a:r>
              <a:rPr lang="ko-KR" altLang="en-US" sz="500" dirty="0" smtClean="0"/>
              <a:t>에서 사용하는 직렬 통신 프로토콜</a:t>
            </a:r>
            <a:endParaRPr lang="en-US" altLang="ko-KR" sz="500" dirty="0" smtClean="0"/>
          </a:p>
          <a:p>
            <a:r>
              <a:rPr lang="en-US" altLang="ko-KR" sz="500" dirty="0" smtClean="0"/>
              <a:t>                     </a:t>
            </a:r>
            <a:r>
              <a:rPr lang="ko-KR" altLang="en-US" sz="500" dirty="0" smtClean="0"/>
              <a:t>하나의 신호 케이블로 최대 </a:t>
            </a:r>
            <a:r>
              <a:rPr lang="en-US" altLang="ko-KR" sz="500" dirty="0" smtClean="0"/>
              <a:t>18</a:t>
            </a:r>
            <a:r>
              <a:rPr lang="ko-KR" altLang="en-US" sz="500" dirty="0" smtClean="0"/>
              <a:t>개의 채널을 지원 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                </a:t>
            </a:r>
            <a:r>
              <a:rPr lang="ko-KR" altLang="en-US" sz="500" dirty="0" smtClean="0"/>
              <a:t>역전된 </a:t>
            </a:r>
            <a:r>
              <a:rPr lang="en-US" altLang="ko-KR" sz="500" dirty="0" smtClean="0"/>
              <a:t>UART</a:t>
            </a:r>
            <a:r>
              <a:rPr lang="ko-KR" altLang="en-US" sz="500" dirty="0" smtClean="0"/>
              <a:t>통신이기 때문에 내장된 신호 변환기를 통해 신호를 반전 시켜야 합니다</a:t>
            </a:r>
            <a:r>
              <a:rPr lang="en-US" altLang="ko-KR" sz="500" dirty="0" smtClean="0"/>
              <a:t>.</a:t>
            </a:r>
          </a:p>
          <a:p>
            <a:endParaRPr lang="en-US" altLang="ko-KR" sz="500" dirty="0" smtClean="0"/>
          </a:p>
        </p:txBody>
      </p:sp>
      <p:sp>
        <p:nvSpPr>
          <p:cNvPr id="1109" name="TextBox 1108"/>
          <p:cNvSpPr txBox="1"/>
          <p:nvPr/>
        </p:nvSpPr>
        <p:spPr>
          <a:xfrm>
            <a:off x="1090612" y="5891024"/>
            <a:ext cx="1752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SN74LVC8T245  =&gt; </a:t>
            </a:r>
            <a:r>
              <a:rPr lang="en-US" altLang="zh-CN" sz="6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TXS0108QFN20 </a:t>
            </a:r>
            <a:r>
              <a:rPr lang="ko-KR" altLang="en-US" sz="6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로 교체</a:t>
            </a:r>
            <a:endParaRPr lang="en-US" altLang="zh-CN" sz="600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6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ko-KR" alt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712852" y="4887514"/>
          <a:ext cx="2608397" cy="737417"/>
        </p:xfrm>
        <a:graphic>
          <a:graphicData uri="http://schemas.openxmlformats.org/drawingml/2006/table">
            <a:tbl>
              <a:tblPr/>
              <a:tblGrid>
                <a:gridCol w="240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137">
                <a:tc rowSpan="2" gridSpan="2">
                  <a:txBody>
                    <a:bodyPr/>
                    <a:lstStyle/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Changefrom1A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dedicated"Spare"pinsforfutureCAN3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Removedexternal5v5IOandusedpinfor5Vin3(reservedforfutureuse.)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BFBDBA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520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7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7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TM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524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E:\Git\The-Cube\FMU\80PIN_FMU_REV_1B.SchDoc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 rot="16200000">
            <a:off x="8382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37" name="TextBox 1"/>
          <p:cNvSpPr txBox="1"/>
          <p:nvPr/>
        </p:nvSpPr>
        <p:spPr>
          <a:xfrm rot="16200000">
            <a:off x="9017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38" name="TextBox 1"/>
          <p:cNvSpPr txBox="1"/>
          <p:nvPr/>
        </p:nvSpPr>
        <p:spPr>
          <a:xfrm rot="16200000">
            <a:off x="9652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9" name="TextBox 1"/>
          <p:cNvSpPr txBox="1"/>
          <p:nvPr/>
        </p:nvSpPr>
        <p:spPr>
          <a:xfrm rot="16200000">
            <a:off x="11049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40" name="TextBox 1"/>
          <p:cNvSpPr txBox="1"/>
          <p:nvPr/>
        </p:nvSpPr>
        <p:spPr>
          <a:xfrm rot="16200000">
            <a:off x="12446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13716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1498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1625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1765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1892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2032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2159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22987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2362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50" name="TextBox 1"/>
          <p:cNvSpPr txBox="1"/>
          <p:nvPr/>
        </p:nvSpPr>
        <p:spPr>
          <a:xfrm rot="16200000">
            <a:off x="24384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25654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2705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2832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2971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</p:txBody>
      </p:sp>
      <p:sp>
        <p:nvSpPr>
          <p:cNvPr id="55" name="TextBox 1"/>
          <p:cNvSpPr txBox="1"/>
          <p:nvPr/>
        </p:nvSpPr>
        <p:spPr>
          <a:xfrm rot="16200000">
            <a:off x="3098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</p:txBody>
      </p:sp>
      <p:sp>
        <p:nvSpPr>
          <p:cNvPr id="56" name="TextBox 1"/>
          <p:cNvSpPr txBox="1"/>
          <p:nvPr/>
        </p:nvSpPr>
        <p:spPr>
          <a:xfrm rot="16200000">
            <a:off x="3238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3365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3505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36449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37719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3911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975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4038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4178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4305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4445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4572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47117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48387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9784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5118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5245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5384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</a:p>
        </p:txBody>
      </p:sp>
      <p:sp>
        <p:nvSpPr>
          <p:cNvPr id="1035" name="TextBox 1"/>
          <p:cNvSpPr txBox="1"/>
          <p:nvPr/>
        </p:nvSpPr>
        <p:spPr>
          <a:xfrm rot="16200000">
            <a:off x="5511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71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5651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5778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5918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77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6045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79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863600" y="2844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73100" y="2819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689100" y="2692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U$9001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1066800" y="26797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CON-DF17-80F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889000" y="6032500"/>
            <a:ext cx="317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889000" y="6223000"/>
            <a:ext cx="393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876300" y="4889500"/>
            <a:ext cx="292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889000" y="5092700"/>
            <a:ext cx="292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889000" y="52959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30200" y="2844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1612900" y="4356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330200" y="5588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825500" y="5600700"/>
            <a:ext cx="381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63500" algn="l"/>
              </a:tabLst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876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736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3136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3009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3429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3289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2895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</p:txBody>
      </p:sp>
      <p:sp>
        <p:nvSpPr>
          <p:cNvPr id="1060" name="TextBox 1"/>
          <p:cNvSpPr txBox="1"/>
          <p:nvPr/>
        </p:nvSpPr>
        <p:spPr>
          <a:xfrm rot="16200000">
            <a:off x="2616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</p:txBody>
      </p:sp>
      <p:sp>
        <p:nvSpPr>
          <p:cNvPr id="1061" name="TextBox 1"/>
          <p:cNvSpPr txBox="1"/>
          <p:nvPr/>
        </p:nvSpPr>
        <p:spPr>
          <a:xfrm rot="16200000">
            <a:off x="2489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3162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3022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27559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14097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</p:txBody>
      </p:sp>
      <p:sp>
        <p:nvSpPr>
          <p:cNvPr id="1066" name="TextBox 1"/>
          <p:cNvSpPr txBox="1"/>
          <p:nvPr/>
        </p:nvSpPr>
        <p:spPr>
          <a:xfrm rot="16200000">
            <a:off x="12827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1067" name="TextBox 1"/>
          <p:cNvSpPr txBox="1"/>
          <p:nvPr/>
        </p:nvSpPr>
        <p:spPr>
          <a:xfrm rot="16200000">
            <a:off x="59817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58420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44958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43688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4229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</p:txBody>
      </p:sp>
      <p:sp>
        <p:nvSpPr>
          <p:cNvPr id="1072" name="TextBox 1"/>
          <p:cNvSpPr txBox="1"/>
          <p:nvPr/>
        </p:nvSpPr>
        <p:spPr>
          <a:xfrm rot="16200000">
            <a:off x="4102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</p:txBody>
      </p:sp>
      <p:sp>
        <p:nvSpPr>
          <p:cNvPr id="1073" name="TextBox 1"/>
          <p:cNvSpPr txBox="1"/>
          <p:nvPr/>
        </p:nvSpPr>
        <p:spPr>
          <a:xfrm rot="16200000">
            <a:off x="39624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</p:txBody>
      </p:sp>
      <p:sp>
        <p:nvSpPr>
          <p:cNvPr id="1074" name="TextBox 1"/>
          <p:cNvSpPr txBox="1"/>
          <p:nvPr/>
        </p:nvSpPr>
        <p:spPr>
          <a:xfrm rot="16200000">
            <a:off x="38227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</p:txBody>
      </p:sp>
      <p:sp>
        <p:nvSpPr>
          <p:cNvPr id="1075" name="TextBox 1"/>
          <p:cNvSpPr txBox="1"/>
          <p:nvPr/>
        </p:nvSpPr>
        <p:spPr>
          <a:xfrm rot="16200000">
            <a:off x="4635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</p:txBody>
      </p:sp>
      <p:sp>
        <p:nvSpPr>
          <p:cNvPr id="1076" name="TextBox 1"/>
          <p:cNvSpPr txBox="1"/>
          <p:nvPr/>
        </p:nvSpPr>
        <p:spPr>
          <a:xfrm rot="16200000">
            <a:off x="4762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</p:txBody>
      </p:sp>
      <p:sp>
        <p:nvSpPr>
          <p:cNvPr id="1077" name="TextBox 1"/>
          <p:cNvSpPr txBox="1"/>
          <p:nvPr/>
        </p:nvSpPr>
        <p:spPr>
          <a:xfrm rot="16200000">
            <a:off x="3619500" y="3937000"/>
            <a:ext cx="622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</p:txBody>
      </p:sp>
      <p:sp>
        <p:nvSpPr>
          <p:cNvPr id="1078" name="TextBox 1"/>
          <p:cNvSpPr txBox="1"/>
          <p:nvPr/>
        </p:nvSpPr>
        <p:spPr>
          <a:xfrm rot="16200000">
            <a:off x="3759200" y="3937000"/>
            <a:ext cx="622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</a:p>
        </p:txBody>
      </p:sp>
      <p:sp>
        <p:nvSpPr>
          <p:cNvPr id="1079" name="TextBox 1"/>
          <p:cNvSpPr txBox="1"/>
          <p:nvPr/>
        </p:nvSpPr>
        <p:spPr>
          <a:xfrm rot="16200000">
            <a:off x="723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546100" y="59055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</p:txBody>
      </p:sp>
      <p:sp>
        <p:nvSpPr>
          <p:cNvPr id="1081" name="TextBox 1"/>
          <p:cNvSpPr txBox="1"/>
          <p:nvPr/>
        </p:nvSpPr>
        <p:spPr>
          <a:xfrm rot="16200000">
            <a:off x="850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46100" y="6108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4254500" y="4038600"/>
            <a:ext cx="419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</p:txBody>
      </p:sp>
      <p:sp>
        <p:nvSpPr>
          <p:cNvPr id="1084" name="TextBox 1"/>
          <p:cNvSpPr txBox="1"/>
          <p:nvPr/>
        </p:nvSpPr>
        <p:spPr>
          <a:xfrm rot="16200000">
            <a:off x="43815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085" name="TextBox 1"/>
          <p:cNvSpPr txBox="1"/>
          <p:nvPr/>
        </p:nvSpPr>
        <p:spPr>
          <a:xfrm rot="16200000">
            <a:off x="4597400" y="41148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1086" name="TextBox 1"/>
          <p:cNvSpPr txBox="1"/>
          <p:nvPr/>
        </p:nvSpPr>
        <p:spPr>
          <a:xfrm rot="16200000">
            <a:off x="42037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</p:txBody>
      </p:sp>
      <p:sp>
        <p:nvSpPr>
          <p:cNvPr id="1087" name="TextBox 1"/>
          <p:cNvSpPr txBox="1"/>
          <p:nvPr/>
        </p:nvSpPr>
        <p:spPr>
          <a:xfrm rot="16200000">
            <a:off x="34290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</p:txBody>
      </p:sp>
      <p:sp>
        <p:nvSpPr>
          <p:cNvPr id="1088" name="TextBox 1"/>
          <p:cNvSpPr txBox="1"/>
          <p:nvPr/>
        </p:nvSpPr>
        <p:spPr>
          <a:xfrm rot="16200000">
            <a:off x="33020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1089" name="TextBox 1"/>
          <p:cNvSpPr txBox="1"/>
          <p:nvPr/>
        </p:nvSpPr>
        <p:spPr>
          <a:xfrm rot="16200000">
            <a:off x="3556000" y="4013200"/>
            <a:ext cx="482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</p:txBody>
      </p:sp>
      <p:sp>
        <p:nvSpPr>
          <p:cNvPr id="1090" name="TextBox 1"/>
          <p:cNvSpPr txBox="1"/>
          <p:nvPr/>
        </p:nvSpPr>
        <p:spPr>
          <a:xfrm rot="16200000">
            <a:off x="34417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</p:txBody>
      </p:sp>
      <p:sp>
        <p:nvSpPr>
          <p:cNvPr id="1091" name="TextBox 1"/>
          <p:cNvSpPr txBox="1"/>
          <p:nvPr/>
        </p:nvSpPr>
        <p:spPr>
          <a:xfrm rot="16200000">
            <a:off x="1117600" y="41148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</p:txBody>
      </p:sp>
      <p:sp>
        <p:nvSpPr>
          <p:cNvPr id="1092" name="TextBox 1"/>
          <p:cNvSpPr txBox="1"/>
          <p:nvPr/>
        </p:nvSpPr>
        <p:spPr>
          <a:xfrm rot="16200000">
            <a:off x="3644900" y="3225800"/>
            <a:ext cx="698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93" name="TextBox 1"/>
          <p:cNvSpPr txBox="1"/>
          <p:nvPr/>
        </p:nvSpPr>
        <p:spPr>
          <a:xfrm rot="16200000">
            <a:off x="3556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</a:p>
        </p:txBody>
      </p:sp>
      <p:sp>
        <p:nvSpPr>
          <p:cNvPr id="1094" name="TextBox 1"/>
          <p:cNvSpPr txBox="1"/>
          <p:nvPr/>
        </p:nvSpPr>
        <p:spPr>
          <a:xfrm rot="16200000">
            <a:off x="56896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</p:txBody>
      </p:sp>
      <p:sp>
        <p:nvSpPr>
          <p:cNvPr id="1095" name="TextBox 1"/>
          <p:cNvSpPr txBox="1"/>
          <p:nvPr/>
        </p:nvSpPr>
        <p:spPr>
          <a:xfrm rot="16200000">
            <a:off x="5295900" y="4140200"/>
            <a:ext cx="228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46100" y="49657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</p:txBody>
      </p:sp>
      <p:sp>
        <p:nvSpPr>
          <p:cNvPr id="1097" name="TextBox 1"/>
          <p:cNvSpPr txBox="1"/>
          <p:nvPr/>
        </p:nvSpPr>
        <p:spPr>
          <a:xfrm rot="16200000">
            <a:off x="5435600" y="4140200"/>
            <a:ext cx="228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546100" y="51689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</p:txBody>
      </p:sp>
      <p:sp>
        <p:nvSpPr>
          <p:cNvPr id="1099" name="TextBox 1"/>
          <p:cNvSpPr txBox="1"/>
          <p:nvPr/>
        </p:nvSpPr>
        <p:spPr>
          <a:xfrm rot="16200000">
            <a:off x="2667000" y="41910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1100" name="TextBox 1"/>
          <p:cNvSpPr txBox="1"/>
          <p:nvPr/>
        </p:nvSpPr>
        <p:spPr>
          <a:xfrm rot="16200000">
            <a:off x="2921000" y="4178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OTG_N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2794000" y="4178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OTG_P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4902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</p:txBody>
      </p:sp>
      <p:sp>
        <p:nvSpPr>
          <p:cNvPr id="1103" name="TextBox 1"/>
          <p:cNvSpPr txBox="1"/>
          <p:nvPr/>
        </p:nvSpPr>
        <p:spPr>
          <a:xfrm rot="16200000">
            <a:off x="5029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</p:txBody>
      </p:sp>
      <p:sp>
        <p:nvSpPr>
          <p:cNvPr id="1104" name="TextBox 1"/>
          <p:cNvSpPr txBox="1"/>
          <p:nvPr/>
        </p:nvSpPr>
        <p:spPr>
          <a:xfrm rot="16200000">
            <a:off x="51689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</p:txBody>
      </p:sp>
      <p:sp>
        <p:nvSpPr>
          <p:cNvPr id="1105" name="TextBox 1"/>
          <p:cNvSpPr txBox="1"/>
          <p:nvPr/>
        </p:nvSpPr>
        <p:spPr>
          <a:xfrm rot="16200000">
            <a:off x="5435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</p:txBody>
      </p:sp>
      <p:sp>
        <p:nvSpPr>
          <p:cNvPr id="1106" name="TextBox 1"/>
          <p:cNvSpPr txBox="1"/>
          <p:nvPr/>
        </p:nvSpPr>
        <p:spPr>
          <a:xfrm rot="16200000">
            <a:off x="52959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5575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</p:txBody>
      </p:sp>
      <p:sp>
        <p:nvSpPr>
          <p:cNvPr id="1108" name="TextBox 1"/>
          <p:cNvSpPr txBox="1"/>
          <p:nvPr/>
        </p:nvSpPr>
        <p:spPr>
          <a:xfrm rot="16200000">
            <a:off x="5702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</p:txBody>
      </p:sp>
      <p:sp>
        <p:nvSpPr>
          <p:cNvPr id="1109" name="TextBox 1"/>
          <p:cNvSpPr txBox="1"/>
          <p:nvPr/>
        </p:nvSpPr>
        <p:spPr>
          <a:xfrm rot="16200000">
            <a:off x="5842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</p:txBody>
      </p:sp>
      <p:sp>
        <p:nvSpPr>
          <p:cNvPr id="1110" name="TextBox 1"/>
          <p:cNvSpPr txBox="1"/>
          <p:nvPr/>
        </p:nvSpPr>
        <p:spPr>
          <a:xfrm rot="16200000">
            <a:off x="19558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</p:txBody>
      </p:sp>
      <p:sp>
        <p:nvSpPr>
          <p:cNvPr id="1111" name="TextBox 1"/>
          <p:cNvSpPr txBox="1"/>
          <p:nvPr/>
        </p:nvSpPr>
        <p:spPr>
          <a:xfrm rot="16200000">
            <a:off x="1816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</p:txBody>
      </p:sp>
      <p:sp>
        <p:nvSpPr>
          <p:cNvPr id="1112" name="TextBox 1"/>
          <p:cNvSpPr txBox="1"/>
          <p:nvPr/>
        </p:nvSpPr>
        <p:spPr>
          <a:xfrm rot="16200000">
            <a:off x="1689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</p:txBody>
      </p:sp>
      <p:sp>
        <p:nvSpPr>
          <p:cNvPr id="1113" name="TextBox 1"/>
          <p:cNvSpPr txBox="1"/>
          <p:nvPr/>
        </p:nvSpPr>
        <p:spPr>
          <a:xfrm rot="16200000">
            <a:off x="15494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1114" name="TextBox 1"/>
          <p:cNvSpPr txBox="1"/>
          <p:nvPr/>
        </p:nvSpPr>
        <p:spPr>
          <a:xfrm rot="16200000">
            <a:off x="1143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CAN_H_3</a:t>
            </a:r>
          </a:p>
        </p:txBody>
      </p:sp>
      <p:sp>
        <p:nvSpPr>
          <p:cNvPr id="1115" name="TextBox 1"/>
          <p:cNvSpPr txBox="1"/>
          <p:nvPr/>
        </p:nvSpPr>
        <p:spPr>
          <a:xfrm rot="16200000">
            <a:off x="1016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CAN_L_3</a:t>
            </a:r>
          </a:p>
        </p:txBody>
      </p:sp>
      <p:sp>
        <p:nvSpPr>
          <p:cNvPr id="1116" name="TextBox 1"/>
          <p:cNvSpPr txBox="1"/>
          <p:nvPr/>
        </p:nvSpPr>
        <p:spPr>
          <a:xfrm rot="16200000">
            <a:off x="2349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</p:txBody>
      </p:sp>
      <p:sp>
        <p:nvSpPr>
          <p:cNvPr id="1117" name="TextBox 1"/>
          <p:cNvSpPr txBox="1"/>
          <p:nvPr/>
        </p:nvSpPr>
        <p:spPr>
          <a:xfrm rot="16200000">
            <a:off x="2324100" y="35052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</p:txBody>
      </p:sp>
      <p:sp>
        <p:nvSpPr>
          <p:cNvPr id="1118" name="TextBox 1"/>
          <p:cNvSpPr txBox="1"/>
          <p:nvPr/>
        </p:nvSpPr>
        <p:spPr>
          <a:xfrm rot="16200000">
            <a:off x="23749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</p:txBody>
      </p:sp>
      <p:sp>
        <p:nvSpPr>
          <p:cNvPr id="1119" name="TextBox 1"/>
          <p:cNvSpPr txBox="1"/>
          <p:nvPr/>
        </p:nvSpPr>
        <p:spPr>
          <a:xfrm rot="16200000">
            <a:off x="19685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</p:txBody>
      </p:sp>
      <p:sp>
        <p:nvSpPr>
          <p:cNvPr id="1120" name="TextBox 1"/>
          <p:cNvSpPr txBox="1"/>
          <p:nvPr/>
        </p:nvSpPr>
        <p:spPr>
          <a:xfrm rot="16200000">
            <a:off x="1790700" y="3987800"/>
            <a:ext cx="533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</p:txBody>
      </p:sp>
      <p:sp>
        <p:nvSpPr>
          <p:cNvPr id="1121" name="TextBox 1"/>
          <p:cNvSpPr txBox="1"/>
          <p:nvPr/>
        </p:nvSpPr>
        <p:spPr>
          <a:xfrm rot="5400000">
            <a:off x="4800600" y="4381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122" name="TextBox 1"/>
          <p:cNvSpPr txBox="1"/>
          <p:nvPr/>
        </p:nvSpPr>
        <p:spPr>
          <a:xfrm rot="16200000">
            <a:off x="1219200" y="4076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</p:txBody>
      </p:sp>
      <p:sp>
        <p:nvSpPr>
          <p:cNvPr id="1123" name="TextBox 1"/>
          <p:cNvSpPr txBox="1"/>
          <p:nvPr/>
        </p:nvSpPr>
        <p:spPr>
          <a:xfrm rot="16200000">
            <a:off x="1841500" y="4165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</p:txBody>
      </p:sp>
      <p:sp>
        <p:nvSpPr>
          <p:cNvPr id="1124" name="TextBox 1"/>
          <p:cNvSpPr txBox="1"/>
          <p:nvPr/>
        </p:nvSpPr>
        <p:spPr>
          <a:xfrm rot="16200000">
            <a:off x="2159000" y="3949700"/>
            <a:ext cx="596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</p:txBody>
      </p:sp>
      <p:sp>
        <p:nvSpPr>
          <p:cNvPr id="1125" name="TextBox 1"/>
          <p:cNvSpPr txBox="1"/>
          <p:nvPr/>
        </p:nvSpPr>
        <p:spPr>
          <a:xfrm rot="16200000">
            <a:off x="2032000" y="3949700"/>
            <a:ext cx="596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</p:txBody>
      </p:sp>
      <p:sp>
        <p:nvSpPr>
          <p:cNvPr id="1126" name="TextBox 1"/>
          <p:cNvSpPr txBox="1"/>
          <p:nvPr/>
        </p:nvSpPr>
        <p:spPr>
          <a:xfrm rot="16200000">
            <a:off x="5524500" y="40894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</p:txBody>
      </p:sp>
      <p:sp>
        <p:nvSpPr>
          <p:cNvPr id="1127" name="TextBox 1"/>
          <p:cNvSpPr txBox="1"/>
          <p:nvPr/>
        </p:nvSpPr>
        <p:spPr>
          <a:xfrm rot="16200000">
            <a:off x="5105400" y="4076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</p:txBody>
      </p:sp>
      <p:sp>
        <p:nvSpPr>
          <p:cNvPr id="1128" name="TextBox 1"/>
          <p:cNvSpPr txBox="1"/>
          <p:nvPr/>
        </p:nvSpPr>
        <p:spPr>
          <a:xfrm rot="16200000">
            <a:off x="4038600" y="4076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</p:txBody>
      </p:sp>
      <p:sp>
        <p:nvSpPr>
          <p:cNvPr id="1129" name="TextBox 1"/>
          <p:cNvSpPr txBox="1"/>
          <p:nvPr/>
        </p:nvSpPr>
        <p:spPr>
          <a:xfrm rot="16200000">
            <a:off x="1371600" y="40894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</p:txBody>
      </p:sp>
      <p:sp>
        <p:nvSpPr>
          <p:cNvPr id="1130" name="TextBox 1"/>
          <p:cNvSpPr txBox="1"/>
          <p:nvPr/>
        </p:nvSpPr>
        <p:spPr>
          <a:xfrm rot="16200000">
            <a:off x="9906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EXTERN_CS</a:t>
            </a:r>
          </a:p>
        </p:txBody>
      </p:sp>
      <p:sp>
        <p:nvSpPr>
          <p:cNvPr id="1131" name="TextBox 1"/>
          <p:cNvSpPr txBox="1"/>
          <p:nvPr/>
        </p:nvSpPr>
        <p:spPr>
          <a:xfrm rot="16200000">
            <a:off x="736600" y="3403600"/>
            <a:ext cx="368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</p:txBody>
      </p:sp>
      <p:sp>
        <p:nvSpPr>
          <p:cNvPr id="1132" name="TextBox 1"/>
          <p:cNvSpPr txBox="1"/>
          <p:nvPr/>
        </p:nvSpPr>
        <p:spPr>
          <a:xfrm rot="16200000">
            <a:off x="2222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133" name="TextBox 1"/>
          <p:cNvSpPr txBox="1"/>
          <p:nvPr/>
        </p:nvSpPr>
        <p:spPr>
          <a:xfrm>
            <a:off x="546100" y="53721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546100" y="6299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35" name="TextBox 1"/>
          <p:cNvSpPr txBox="1"/>
          <p:nvPr/>
        </p:nvSpPr>
        <p:spPr>
          <a:xfrm>
            <a:off x="1752600" y="48895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5v</a:t>
            </a:r>
          </a:p>
        </p:txBody>
      </p:sp>
      <p:sp>
        <p:nvSpPr>
          <p:cNvPr id="1136" name="TextBox 1"/>
          <p:cNvSpPr txBox="1"/>
          <p:nvPr/>
        </p:nvSpPr>
        <p:spPr>
          <a:xfrm>
            <a:off x="1752600" y="5156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TX5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1752600" y="5422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RX5</a:t>
            </a:r>
          </a:p>
        </p:txBody>
      </p:sp>
      <p:sp>
        <p:nvSpPr>
          <p:cNvPr id="1138" name="TextBox 1"/>
          <p:cNvSpPr txBox="1"/>
          <p:nvPr/>
        </p:nvSpPr>
        <p:spPr>
          <a:xfrm>
            <a:off x="1346200" y="54991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1139" name="TextBox 1"/>
          <p:cNvSpPr txBox="1"/>
          <p:nvPr/>
        </p:nvSpPr>
        <p:spPr>
          <a:xfrm>
            <a:off x="1346200" y="5232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</p:txBody>
      </p:sp>
      <p:sp>
        <p:nvSpPr>
          <p:cNvPr id="1140" name="TextBox 1"/>
          <p:cNvSpPr txBox="1"/>
          <p:nvPr/>
        </p:nvSpPr>
        <p:spPr>
          <a:xfrm>
            <a:off x="1346200" y="4965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141" name="TextBox 1"/>
          <p:cNvSpPr txBox="1"/>
          <p:nvPr/>
        </p:nvSpPr>
        <p:spPr>
          <a:xfrm rot="16200000">
            <a:off x="47752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VDD_5V_IN_PROT_2</a:t>
            </a:r>
          </a:p>
        </p:txBody>
      </p:sp>
      <p:sp>
        <p:nvSpPr>
          <p:cNvPr id="1142" name="TextBox 1"/>
          <p:cNvSpPr txBox="1"/>
          <p:nvPr/>
        </p:nvSpPr>
        <p:spPr>
          <a:xfrm rot="16200000">
            <a:off x="46482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VDD_5V_IN_PROT_1</a:t>
            </a:r>
          </a:p>
        </p:txBody>
      </p:sp>
      <p:sp>
        <p:nvSpPr>
          <p:cNvPr id="1143" name="TextBox 1"/>
          <p:cNvSpPr txBox="1"/>
          <p:nvPr/>
        </p:nvSpPr>
        <p:spPr>
          <a:xfrm rot="16200000">
            <a:off x="49149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VDD_5V_IN_PROT_3</a:t>
            </a:r>
          </a:p>
        </p:txBody>
      </p:sp>
      <p:sp>
        <p:nvSpPr>
          <p:cNvPr id="1144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4922</Words>
  <Application>Microsoft Office PowerPoint</Application>
  <PresentationFormat>사용자 지정</PresentationFormat>
  <Paragraphs>4182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宋体</vt:lpstr>
      <vt:lpstr>맑은 고딕</vt:lpstr>
      <vt:lpstr>Arial</vt:lpstr>
      <vt:lpstr>Calibri</vt:lpstr>
      <vt:lpstr>Courier New</vt:lpstr>
      <vt:lpstr>Segoe UI Symbol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39</cp:revision>
  <dcterms:created xsi:type="dcterms:W3CDTF">2006-08-16T00:00:00Z</dcterms:created>
  <dcterms:modified xsi:type="dcterms:W3CDTF">2020-05-14T11:25:08Z</dcterms:modified>
</cp:coreProperties>
</file>