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58" r:id="rId3"/>
    <p:sldId id="272" r:id="rId4"/>
    <p:sldId id="273" r:id="rId5"/>
    <p:sldId id="275" r:id="rId6"/>
    <p:sldId id="277" r:id="rId7"/>
    <p:sldId id="279" r:id="rId8"/>
    <p:sldId id="280" r:id="rId9"/>
    <p:sldId id="281" r:id="rId10"/>
    <p:sldId id="256" r:id="rId11"/>
    <p:sldId id="282" r:id="rId12"/>
    <p:sldId id="284" r:id="rId13"/>
    <p:sldId id="283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437" r:id="rId24"/>
    <p:sldId id="294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295" r:id="rId35"/>
    <p:sldId id="305" r:id="rId36"/>
    <p:sldId id="306" r:id="rId37"/>
    <p:sldId id="308" r:id="rId38"/>
    <p:sldId id="309" r:id="rId39"/>
    <p:sldId id="313" r:id="rId40"/>
    <p:sldId id="438" r:id="rId41"/>
    <p:sldId id="314" r:id="rId42"/>
    <p:sldId id="316" r:id="rId43"/>
    <p:sldId id="318" r:id="rId44"/>
    <p:sldId id="319" r:id="rId45"/>
    <p:sldId id="321" r:id="rId46"/>
    <p:sldId id="320" r:id="rId47"/>
    <p:sldId id="322" r:id="rId48"/>
    <p:sldId id="324" r:id="rId49"/>
    <p:sldId id="325" r:id="rId50"/>
    <p:sldId id="326" r:id="rId51"/>
    <p:sldId id="327" r:id="rId52"/>
    <p:sldId id="328" r:id="rId53"/>
    <p:sldId id="439" r:id="rId54"/>
    <p:sldId id="329" r:id="rId55"/>
    <p:sldId id="331" r:id="rId56"/>
    <p:sldId id="332" r:id="rId57"/>
    <p:sldId id="333" r:id="rId58"/>
    <p:sldId id="330" r:id="rId59"/>
    <p:sldId id="335" r:id="rId60"/>
    <p:sldId id="336" r:id="rId61"/>
    <p:sldId id="337" r:id="rId62"/>
    <p:sldId id="340" r:id="rId63"/>
    <p:sldId id="341" r:id="rId64"/>
    <p:sldId id="440" r:id="rId65"/>
    <p:sldId id="441" r:id="rId66"/>
    <p:sldId id="442" r:id="rId67"/>
    <p:sldId id="258" r:id="rId68"/>
    <p:sldId id="259" r:id="rId69"/>
    <p:sldId id="260" r:id="rId70"/>
    <p:sldId id="261" r:id="rId71"/>
    <p:sldId id="443" r:id="rId72"/>
    <p:sldId id="444" r:id="rId73"/>
    <p:sldId id="278" r:id="rId74"/>
    <p:sldId id="445" r:id="rId75"/>
    <p:sldId id="446" r:id="rId76"/>
    <p:sldId id="262" r:id="rId77"/>
    <p:sldId id="447" r:id="rId78"/>
    <p:sldId id="448" r:id="rId79"/>
    <p:sldId id="264" r:id="rId80"/>
    <p:sldId id="266" r:id="rId81"/>
    <p:sldId id="267" r:id="rId82"/>
    <p:sldId id="449" r:id="rId83"/>
    <p:sldId id="268" r:id="rId84"/>
    <p:sldId id="450" r:id="rId85"/>
    <p:sldId id="271" r:id="rId86"/>
    <p:sldId id="451" r:id="rId87"/>
    <p:sldId id="343" r:id="rId88"/>
    <p:sldId id="344" r:id="rId89"/>
    <p:sldId id="346" r:id="rId90"/>
    <p:sldId id="347" r:id="rId91"/>
    <p:sldId id="348" r:id="rId92"/>
    <p:sldId id="350" r:id="rId93"/>
    <p:sldId id="349" r:id="rId94"/>
    <p:sldId id="351" r:id="rId95"/>
    <p:sldId id="352" r:id="rId96"/>
    <p:sldId id="353" r:id="rId97"/>
    <p:sldId id="354" r:id="rId98"/>
    <p:sldId id="355" r:id="rId99"/>
    <p:sldId id="345" r:id="rId100"/>
    <p:sldId id="356" r:id="rId101"/>
    <p:sldId id="357" r:id="rId102"/>
    <p:sldId id="358" r:id="rId103"/>
    <p:sldId id="361" r:id="rId104"/>
    <p:sldId id="452" r:id="rId105"/>
    <p:sldId id="362" r:id="rId106"/>
    <p:sldId id="363" r:id="rId107"/>
    <p:sldId id="364" r:id="rId108"/>
    <p:sldId id="365" r:id="rId109"/>
    <p:sldId id="366" r:id="rId110"/>
    <p:sldId id="367" r:id="rId111"/>
    <p:sldId id="373" r:id="rId112"/>
    <p:sldId id="368" r:id="rId113"/>
    <p:sldId id="369" r:id="rId114"/>
    <p:sldId id="371" r:id="rId115"/>
    <p:sldId id="370" r:id="rId116"/>
    <p:sldId id="374" r:id="rId117"/>
    <p:sldId id="372" r:id="rId118"/>
    <p:sldId id="453" r:id="rId119"/>
    <p:sldId id="375" r:id="rId120"/>
    <p:sldId id="376" r:id="rId121"/>
    <p:sldId id="381" r:id="rId122"/>
    <p:sldId id="377" r:id="rId123"/>
    <p:sldId id="378" r:id="rId124"/>
    <p:sldId id="379" r:id="rId125"/>
    <p:sldId id="387" r:id="rId126"/>
    <p:sldId id="380" r:id="rId127"/>
    <p:sldId id="383" r:id="rId128"/>
    <p:sldId id="384" r:id="rId129"/>
    <p:sldId id="385" r:id="rId130"/>
    <p:sldId id="386" r:id="rId131"/>
    <p:sldId id="388" r:id="rId132"/>
    <p:sldId id="454" r:id="rId133"/>
    <p:sldId id="257" r:id="rId134"/>
    <p:sldId id="455" r:id="rId135"/>
    <p:sldId id="263" r:id="rId136"/>
    <p:sldId id="456" r:id="rId137"/>
    <p:sldId id="457" r:id="rId138"/>
    <p:sldId id="459" r:id="rId139"/>
    <p:sldId id="460" r:id="rId140"/>
    <p:sldId id="276" r:id="rId141"/>
    <p:sldId id="461" r:id="rId142"/>
    <p:sldId id="462" r:id="rId143"/>
    <p:sldId id="463" r:id="rId144"/>
    <p:sldId id="464" r:id="rId145"/>
    <p:sldId id="465" r:id="rId146"/>
    <p:sldId id="466" r:id="rId147"/>
    <p:sldId id="467" r:id="rId148"/>
    <p:sldId id="468" r:id="rId149"/>
    <p:sldId id="307" r:id="rId150"/>
    <p:sldId id="310" r:id="rId151"/>
    <p:sldId id="311" r:id="rId152"/>
    <p:sldId id="312" r:id="rId153"/>
    <p:sldId id="469" r:id="rId154"/>
    <p:sldId id="470" r:id="rId155"/>
    <p:sldId id="315" r:id="rId156"/>
    <p:sldId id="471" r:id="rId157"/>
    <p:sldId id="472" r:id="rId158"/>
    <p:sldId id="473" r:id="rId159"/>
    <p:sldId id="270" r:id="rId160"/>
    <p:sldId id="474" r:id="rId161"/>
    <p:sldId id="475" r:id="rId162"/>
    <p:sldId id="476" r:id="rId163"/>
    <p:sldId id="477" r:id="rId164"/>
    <p:sldId id="478" r:id="rId165"/>
    <p:sldId id="274" r:id="rId166"/>
    <p:sldId id="479" r:id="rId167"/>
    <p:sldId id="480" r:id="rId168"/>
    <p:sldId id="481" r:id="rId169"/>
    <p:sldId id="482" r:id="rId170"/>
    <p:sldId id="483" r:id="rId171"/>
    <p:sldId id="484" r:id="rId172"/>
    <p:sldId id="485" r:id="rId173"/>
    <p:sldId id="486" r:id="rId174"/>
    <p:sldId id="487" r:id="rId175"/>
    <p:sldId id="488" r:id="rId176"/>
    <p:sldId id="489" r:id="rId177"/>
    <p:sldId id="490" r:id="rId178"/>
    <p:sldId id="491" r:id="rId179"/>
    <p:sldId id="492" r:id="rId180"/>
    <p:sldId id="493" r:id="rId181"/>
    <p:sldId id="494" r:id="rId182"/>
    <p:sldId id="495" r:id="rId183"/>
    <p:sldId id="496" r:id="rId184"/>
    <p:sldId id="497" r:id="rId185"/>
    <p:sldId id="498" r:id="rId186"/>
    <p:sldId id="499" r:id="rId187"/>
    <p:sldId id="500" r:id="rId188"/>
    <p:sldId id="501" r:id="rId189"/>
    <p:sldId id="502" r:id="rId190"/>
    <p:sldId id="503" r:id="rId191"/>
    <p:sldId id="504" r:id="rId192"/>
    <p:sldId id="505" r:id="rId193"/>
    <p:sldId id="506" r:id="rId194"/>
    <p:sldId id="507" r:id="rId19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F7D0A8-4224-47F0-AE10-D4062F8DA300}">
          <p14:sldIdLst>
            <p14:sldId id="458"/>
            <p14:sldId id="272"/>
            <p14:sldId id="273"/>
            <p14:sldId id="275"/>
            <p14:sldId id="277"/>
            <p14:sldId id="279"/>
            <p14:sldId id="280"/>
            <p14:sldId id="281"/>
            <p14:sldId id="256"/>
            <p14:sldId id="282"/>
            <p14:sldId id="284"/>
            <p14:sldId id="283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437"/>
            <p14:sldId id="294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295"/>
            <p14:sldId id="305"/>
            <p14:sldId id="306"/>
            <p14:sldId id="308"/>
            <p14:sldId id="309"/>
            <p14:sldId id="313"/>
            <p14:sldId id="438"/>
            <p14:sldId id="314"/>
            <p14:sldId id="316"/>
            <p14:sldId id="318"/>
            <p14:sldId id="319"/>
            <p14:sldId id="321"/>
            <p14:sldId id="320"/>
            <p14:sldId id="322"/>
            <p14:sldId id="324"/>
            <p14:sldId id="325"/>
            <p14:sldId id="326"/>
            <p14:sldId id="327"/>
            <p14:sldId id="328"/>
            <p14:sldId id="439"/>
            <p14:sldId id="329"/>
            <p14:sldId id="331"/>
            <p14:sldId id="332"/>
            <p14:sldId id="333"/>
            <p14:sldId id="330"/>
            <p14:sldId id="335"/>
            <p14:sldId id="336"/>
            <p14:sldId id="337"/>
            <p14:sldId id="340"/>
            <p14:sldId id="341"/>
            <p14:sldId id="440"/>
            <p14:sldId id="441"/>
            <p14:sldId id="442"/>
            <p14:sldId id="258"/>
            <p14:sldId id="259"/>
            <p14:sldId id="260"/>
            <p14:sldId id="261"/>
            <p14:sldId id="443"/>
            <p14:sldId id="444"/>
            <p14:sldId id="278"/>
            <p14:sldId id="445"/>
            <p14:sldId id="446"/>
            <p14:sldId id="262"/>
            <p14:sldId id="447"/>
            <p14:sldId id="448"/>
            <p14:sldId id="264"/>
            <p14:sldId id="266"/>
            <p14:sldId id="267"/>
            <p14:sldId id="449"/>
            <p14:sldId id="268"/>
            <p14:sldId id="450"/>
            <p14:sldId id="271"/>
            <p14:sldId id="451"/>
            <p14:sldId id="343"/>
            <p14:sldId id="344"/>
            <p14:sldId id="346"/>
            <p14:sldId id="347"/>
            <p14:sldId id="348"/>
            <p14:sldId id="350"/>
            <p14:sldId id="349"/>
            <p14:sldId id="351"/>
            <p14:sldId id="352"/>
            <p14:sldId id="353"/>
            <p14:sldId id="354"/>
            <p14:sldId id="355"/>
            <p14:sldId id="345"/>
            <p14:sldId id="356"/>
            <p14:sldId id="357"/>
            <p14:sldId id="358"/>
            <p14:sldId id="361"/>
            <p14:sldId id="452"/>
            <p14:sldId id="362"/>
            <p14:sldId id="363"/>
            <p14:sldId id="364"/>
            <p14:sldId id="365"/>
            <p14:sldId id="366"/>
            <p14:sldId id="367"/>
            <p14:sldId id="373"/>
            <p14:sldId id="368"/>
            <p14:sldId id="369"/>
            <p14:sldId id="371"/>
            <p14:sldId id="370"/>
            <p14:sldId id="374"/>
            <p14:sldId id="372"/>
            <p14:sldId id="453"/>
            <p14:sldId id="375"/>
            <p14:sldId id="376"/>
            <p14:sldId id="381"/>
            <p14:sldId id="377"/>
            <p14:sldId id="378"/>
            <p14:sldId id="379"/>
            <p14:sldId id="387"/>
            <p14:sldId id="380"/>
            <p14:sldId id="383"/>
            <p14:sldId id="384"/>
            <p14:sldId id="385"/>
            <p14:sldId id="386"/>
            <p14:sldId id="388"/>
            <p14:sldId id="454"/>
            <p14:sldId id="257"/>
            <p14:sldId id="455"/>
            <p14:sldId id="263"/>
            <p14:sldId id="456"/>
            <p14:sldId id="457"/>
            <p14:sldId id="459"/>
            <p14:sldId id="460"/>
            <p14:sldId id="276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307"/>
            <p14:sldId id="310"/>
            <p14:sldId id="311"/>
            <p14:sldId id="312"/>
            <p14:sldId id="469"/>
            <p14:sldId id="470"/>
            <p14:sldId id="315"/>
            <p14:sldId id="471"/>
            <p14:sldId id="472"/>
            <p14:sldId id="473"/>
            <p14:sldId id="270"/>
            <p14:sldId id="474"/>
            <p14:sldId id="475"/>
            <p14:sldId id="476"/>
            <p14:sldId id="477"/>
            <p14:sldId id="478"/>
            <p14:sldId id="274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8" autoAdjust="0"/>
    <p:restoredTop sz="94660"/>
  </p:normalViewPr>
  <p:slideViewPr>
    <p:cSldViewPr snapToGrid="0">
      <p:cViewPr varScale="1">
        <p:scale>
          <a:sx n="86" d="100"/>
          <a:sy n="86" d="100"/>
        </p:scale>
        <p:origin x="78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196" Type="http://schemas.openxmlformats.org/officeDocument/2006/relationships/presProps" Target="presProp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144" Type="http://schemas.openxmlformats.org/officeDocument/2006/relationships/slide" Target="slides/slide142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65" Type="http://schemas.openxmlformats.org/officeDocument/2006/relationships/slide" Target="slides/slide163.xml"/><Relationship Id="rId181" Type="http://schemas.openxmlformats.org/officeDocument/2006/relationships/slide" Target="slides/slide179.xml"/><Relationship Id="rId186" Type="http://schemas.openxmlformats.org/officeDocument/2006/relationships/slide" Target="slides/slide184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55" Type="http://schemas.openxmlformats.org/officeDocument/2006/relationships/slide" Target="slides/slide153.xml"/><Relationship Id="rId171" Type="http://schemas.openxmlformats.org/officeDocument/2006/relationships/slide" Target="slides/slide169.xml"/><Relationship Id="rId176" Type="http://schemas.openxmlformats.org/officeDocument/2006/relationships/slide" Target="slides/slide174.xml"/><Relationship Id="rId192" Type="http://schemas.openxmlformats.org/officeDocument/2006/relationships/slide" Target="slides/slide190.xml"/><Relationship Id="rId197" Type="http://schemas.openxmlformats.org/officeDocument/2006/relationships/viewProps" Target="viewProps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61" Type="http://schemas.openxmlformats.org/officeDocument/2006/relationships/slide" Target="slides/slide159.xml"/><Relationship Id="rId166" Type="http://schemas.openxmlformats.org/officeDocument/2006/relationships/slide" Target="slides/slide164.xml"/><Relationship Id="rId182" Type="http://schemas.openxmlformats.org/officeDocument/2006/relationships/slide" Target="slides/slide180.xml"/><Relationship Id="rId187" Type="http://schemas.openxmlformats.org/officeDocument/2006/relationships/slide" Target="slides/slide18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theme" Target="theme/theme1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199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189" Type="http://schemas.openxmlformats.org/officeDocument/2006/relationships/slide" Target="slides/slide187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95" Type="http://schemas.openxmlformats.org/officeDocument/2006/relationships/slide" Target="slides/slide193.xml"/><Relationship Id="rId190" Type="http://schemas.openxmlformats.org/officeDocument/2006/relationships/slide" Target="slides/slide188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slide" Target="slides/slide18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2018. 07. 29.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405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2018. 07. 29.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656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2018. 07. 29.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0730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2018. 07. 29.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1399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2018. 07. 29.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6884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2018. 07. 29.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2998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2018. 07. 29.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2312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2018. 07. 29.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170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2018. 07. 29.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80736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2018. 07. 29.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2424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2018. 07. 29.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85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2018. 07. 29.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5889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2018. 07. 29.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29401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2018. 07. 29.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04981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2018. 07. 29.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33779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2018. 07. 29.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95765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2018. 07. 29.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45112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2018. 07. 29.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54583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2018. 07. 29.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72228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2018. 07. 29.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23995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2018. 07. 29.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371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2018. 07. 29.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74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2018. 07. 29.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868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2018. 07. 29.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031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2018. 07. 29.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88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2018. 07. 29.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949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2018. 07. 29.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5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2018. 07. 29.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80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D975C-879E-4ADC-97CB-23B39C64B811}" type="datetimeFigureOut">
              <a:rPr lang="hu-HU" smtClean="0"/>
              <a:t>2018. 07. 29.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89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128065-57FB-4804-BBFF-06D4411FCD13}" type="datetimeFigureOut">
              <a:rPr lang="hu-HU" smtClean="0"/>
              <a:t>2018. 07. 29.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06478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0.png"/><Relationship Id="rId7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46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73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3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1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5.png"/><Relationship Id="rId9" Type="http://schemas.openxmlformats.org/officeDocument/2006/relationships/image" Target="../media/image14.png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457037" cy="3329581"/>
          </a:xfrm>
        </p:spPr>
        <p:txBody>
          <a:bodyPr/>
          <a:lstStyle/>
          <a:p>
            <a:r>
              <a:rPr lang="hu-HU" b="1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459290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962" y="200366"/>
            <a:ext cx="10515600" cy="1325563"/>
          </a:xfrm>
        </p:spPr>
        <p:txBody>
          <a:bodyPr/>
          <a:lstStyle/>
          <a:p>
            <a:r>
              <a:rPr lang="hu-HU" b="1" u="sng" dirty="0"/>
              <a:t>Linear Regression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29946" y="1244216"/>
            <a:ext cx="71863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It is an approach for modelling the relationship between scalar dependent </a:t>
            </a:r>
          </a:p>
          <a:p>
            <a:r>
              <a:rPr lang="hu-HU" dirty="0"/>
              <a:t>	variable </a:t>
            </a:r>
            <a:r>
              <a:rPr lang="hu-HU" b="1" dirty="0"/>
              <a:t>y</a:t>
            </a:r>
            <a:r>
              <a:rPr lang="hu-HU" dirty="0"/>
              <a:t> and one or more explanatory variables </a:t>
            </a:r>
            <a:r>
              <a:rPr lang="hu-HU" b="1" u="sng" dirty="0"/>
              <a:t>x</a:t>
            </a:r>
          </a:p>
          <a:p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1072425" y="2150768"/>
            <a:ext cx="925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SIMPLE LINEAR REGRESSION</a:t>
            </a:r>
            <a:r>
              <a:rPr lang="hu-HU" dirty="0"/>
              <a:t>				            </a:t>
            </a:r>
            <a:r>
              <a:rPr lang="hu-HU" b="1" u="sng" dirty="0"/>
              <a:t>MULTIPLE LINEAR REGRESSION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2425" y="2668513"/>
            <a:ext cx="39932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single explanatory variable </a:t>
            </a:r>
            <a:r>
              <a:rPr lang="hu-HU" b="1" dirty="0">
                <a:sym typeface="Wingdings" panose="05000000000000000000" pitchFamily="2" charset="2"/>
              </a:rPr>
              <a:t>x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want to approximate the price</a:t>
            </a:r>
          </a:p>
          <a:p>
            <a:r>
              <a:rPr lang="hu-HU" dirty="0">
                <a:sym typeface="Wingdings" panose="05000000000000000000" pitchFamily="2" charset="2"/>
              </a:rPr>
              <a:t>	 of houses if we know the sizes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7189682" y="2668513"/>
            <a:ext cx="36477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several explanatory variables </a:t>
            </a:r>
            <a:r>
              <a:rPr lang="hu-HU" b="1" u="sng" dirty="0">
                <a:sym typeface="Wingdings" panose="05000000000000000000" pitchFamily="2" charset="2"/>
              </a:rPr>
              <a:t>x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want to approximate the price</a:t>
            </a:r>
          </a:p>
          <a:p>
            <a:r>
              <a:rPr lang="hu-HU" dirty="0">
                <a:sym typeface="Wingdings" panose="05000000000000000000" pitchFamily="2" charset="2"/>
              </a:rPr>
              <a:t>        of houses if we know the sizes,</a:t>
            </a:r>
          </a:p>
          <a:p>
            <a:r>
              <a:rPr lang="hu-HU" dirty="0">
                <a:sym typeface="Wingdings" panose="05000000000000000000" pitchFamily="2" charset="2"/>
              </a:rPr>
              <a:t>           number of rooms...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2423105" y="4348619"/>
            <a:ext cx="7329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We use linear predictor functions: this is why it is called </a:t>
            </a:r>
            <a:r>
              <a:rPr lang="hu-HU" b="1" dirty="0">
                <a:sym typeface="Wingdings" panose="05000000000000000000" pitchFamily="2" charset="2"/>
              </a:rPr>
              <a:t>LINEAR</a:t>
            </a:r>
            <a:r>
              <a:rPr lang="hu-HU" dirty="0">
                <a:sym typeface="Wingdings" panose="05000000000000000000" pitchFamily="2" charset="2"/>
              </a:rPr>
              <a:t> regression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2220404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Gini Index Approach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90693" y="1731282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G(X) = 1 -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38295" y="1492980"/>
                <a:ext cx="1091003" cy="845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  <m:d>
                            <m:dPr>
                              <m:ctrlPr>
                                <a:rPr lang="hu-HU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295" y="1492980"/>
                <a:ext cx="1091003" cy="8459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116110" y="16246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75151" y="1871748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97341" y="2519977"/>
            <a:ext cx="5303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the formula we have to use in order to calculate</a:t>
            </a:r>
          </a:p>
          <a:p>
            <a:r>
              <a:rPr lang="hu-HU" dirty="0"/>
              <a:t>	the Gini-index of a</a:t>
            </a:r>
            <a:r>
              <a:rPr lang="hu-HU" b="1" dirty="0"/>
              <a:t> X </a:t>
            </a:r>
            <a:r>
              <a:rPr lang="hu-HU" dirty="0"/>
              <a:t>random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87034" y="3482102"/>
            <a:ext cx="491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E(s,t) = G(t) – P(left) G(left_t) – P(right) G(right_t)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97341" y="4167229"/>
            <a:ext cx="6896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As we have seen for Information Gain, here as well we have to calculate</a:t>
            </a:r>
          </a:p>
          <a:p>
            <a:r>
              <a:rPr lang="hu-HU" dirty="0"/>
              <a:t>	the Gini-index concerning a given split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17051" y="4960462"/>
            <a:ext cx="537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WE SPLIT THE FEATURE WITH THE LOWEST GINI-INDEX</a:t>
            </a:r>
          </a:p>
        </p:txBody>
      </p:sp>
    </p:spTree>
    <p:extLst>
      <p:ext uri="{BB962C8B-B14F-4D97-AF65-F5344CB8AC3E}">
        <p14:creationId xmlns:p14="http://schemas.microsoft.com/office/powerpoint/2010/main" val="98330302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98087"/>
            <a:ext cx="10515600" cy="1325563"/>
          </a:xfrm>
        </p:spPr>
        <p:txBody>
          <a:bodyPr/>
          <a:lstStyle/>
          <a:p>
            <a:r>
              <a:rPr lang="hu-HU" b="1" u="sng" dirty="0"/>
              <a:t>Gini Index Approach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79" y="1423650"/>
            <a:ext cx="4058216" cy="424874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804687" y="1423650"/>
            <a:ext cx="17565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PLAYING GOLF</a:t>
            </a:r>
          </a:p>
          <a:p>
            <a:r>
              <a:rPr lang="hu-HU" b="1" dirty="0">
                <a:sym typeface="Wingdings" panose="05000000000000000000" pitchFamily="2" charset="2"/>
              </a:rPr>
              <a:t>     9 </a:t>
            </a:r>
            <a:r>
              <a:rPr lang="hu-HU" dirty="0">
                <a:sym typeface="Wingdings" panose="05000000000000000000" pitchFamily="2" charset="2"/>
              </a:rPr>
              <a:t>times</a:t>
            </a:r>
            <a:r>
              <a:rPr lang="hu-HU" b="1" dirty="0">
                <a:sym typeface="Wingdings" panose="05000000000000000000" pitchFamily="2" charset="2"/>
              </a:rPr>
              <a:t> YES</a:t>
            </a:r>
          </a:p>
          <a:p>
            <a:r>
              <a:rPr lang="hu-HU" b="1" dirty="0">
                <a:sym typeface="Wingdings" panose="05000000000000000000" pitchFamily="2" charset="2"/>
              </a:rPr>
              <a:t>     5 </a:t>
            </a:r>
            <a:r>
              <a:rPr lang="hu-HU" dirty="0">
                <a:sym typeface="Wingdings" panose="05000000000000000000" pitchFamily="2" charset="2"/>
              </a:rPr>
              <a:t>times</a:t>
            </a:r>
            <a:r>
              <a:rPr lang="hu-HU" b="1" dirty="0">
                <a:sym typeface="Wingdings" panose="05000000000000000000" pitchFamily="2" charset="2"/>
              </a:rPr>
              <a:t> NO</a:t>
            </a:r>
            <a:endParaRPr lang="hu-HU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421664" y="2500439"/>
            <a:ext cx="4180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just have to use the Gini-index formula</a:t>
            </a:r>
          </a:p>
          <a:p>
            <a:r>
              <a:rPr lang="hu-HU" dirty="0"/>
              <a:t>	to calculate the </a:t>
            </a:r>
            <a:r>
              <a:rPr lang="hu-HU" b="1" dirty="0"/>
              <a:t>G(x)</a:t>
            </a:r>
            <a:r>
              <a:rPr lang="hu-HU" dirty="0"/>
              <a:t> values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77119" y="3374379"/>
            <a:ext cx="3361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G(PlayingGolf) = G(9,5) = 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b="1" dirty="0"/>
              <a:t>= 1 - 0.64  - 0.36  = 0.46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865109" y="386075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497875" y="38665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046684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98087"/>
            <a:ext cx="10515600" cy="1325563"/>
          </a:xfrm>
        </p:spPr>
        <p:txBody>
          <a:bodyPr/>
          <a:lstStyle/>
          <a:p>
            <a:r>
              <a:rPr lang="hu-HU" b="1" u="sng" dirty="0"/>
              <a:t>Gini Index Approach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69465" y="1851899"/>
            <a:ext cx="1312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Gini-index for</a:t>
            </a:r>
          </a:p>
          <a:p>
            <a:pPr algn="ctr"/>
            <a:r>
              <a:rPr lang="hu-HU" sz="1600" dirty="0"/>
              <a:t>input node </a:t>
            </a:r>
            <a:r>
              <a:rPr lang="hu-HU" sz="1600" b="1" dirty="0"/>
              <a:t>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5884" y="3804498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GENDER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1901" y="3667545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male		</a:t>
            </a:r>
            <a:r>
              <a:rPr lang="hu-HU" b="1" dirty="0"/>
              <a:t>3              2</a:t>
            </a:r>
          </a:p>
          <a:p>
            <a:r>
              <a:rPr lang="hu-HU" dirty="0"/>
              <a:t>female		</a:t>
            </a:r>
            <a:r>
              <a:rPr lang="hu-HU" b="1" dirty="0"/>
              <a:t>4              0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23139" y="3021214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/>
              <a:t>DEFAULT</a:t>
            </a:r>
          </a:p>
          <a:p>
            <a:pPr algn="ctr"/>
            <a:r>
              <a:rPr lang="hu-HU" b="1" dirty="0"/>
              <a:t>YES	NO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5884" y="5241930"/>
            <a:ext cx="333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G(male) = 1  -          -          = 0.48 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36128" y="1328818"/>
            <a:ext cx="7247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5050"/>
                </a:solidFill>
              </a:rPr>
              <a:t>E(s,t)   =   G(t)   –   P(left) G(left_t)   –   P(right) G(right_t)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1901" y="1790483"/>
            <a:ext cx="23255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proportion of observation</a:t>
            </a:r>
          </a:p>
          <a:p>
            <a:pPr algn="ctr"/>
            <a:r>
              <a:rPr lang="hu-HU" sz="1400" dirty="0"/>
              <a:t>in the left node after splitting</a:t>
            </a:r>
          </a:p>
          <a:p>
            <a:pPr algn="ctr"/>
            <a:r>
              <a:rPr lang="hu-HU" sz="1400" dirty="0"/>
              <a:t>+ Gini-index of the left node</a:t>
            </a:r>
          </a:p>
          <a:p>
            <a:pPr algn="ctr"/>
            <a:r>
              <a:rPr lang="hu-HU" sz="1400" dirty="0"/>
              <a:t>after splitting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9668" y="1791573"/>
            <a:ext cx="24232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proportion of observation</a:t>
            </a:r>
          </a:p>
          <a:p>
            <a:pPr algn="ctr"/>
            <a:r>
              <a:rPr lang="hu-HU" sz="1400" dirty="0"/>
              <a:t>in the right node after splitting</a:t>
            </a:r>
          </a:p>
          <a:p>
            <a:pPr algn="ctr"/>
            <a:r>
              <a:rPr lang="hu-HU" sz="1400" dirty="0"/>
              <a:t>+ Gini-index of the right node</a:t>
            </a:r>
          </a:p>
          <a:p>
            <a:pPr algn="ctr"/>
            <a:r>
              <a:rPr lang="hu-HU" sz="1400" dirty="0"/>
              <a:t>after splitting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60312" y="5141679"/>
                <a:ext cx="524503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0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hu-HU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hu-HU" sz="16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hu-HU" sz="16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312" y="5141679"/>
                <a:ext cx="524503" cy="5533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407681" y="5121540"/>
                <a:ext cx="524503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0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hu-HU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hu-HU" sz="16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hu-HU" sz="16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681" y="5121540"/>
                <a:ext cx="524503" cy="5549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157057" y="515449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03793" y="515673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05884" y="5742931"/>
            <a:ext cx="3062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G(female) = 1  -          -         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83882" y="5642680"/>
                <a:ext cx="524503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0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hu-HU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hu-HU" sz="1600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hu-HU" sz="16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882" y="5642680"/>
                <a:ext cx="524503" cy="553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1251" y="5622541"/>
                <a:ext cx="524503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0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hu-HU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num>
                        <m:den>
                          <m:r>
                            <a:rPr lang="hu-HU" sz="1600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hu-HU" sz="16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251" y="5622541"/>
                <a:ext cx="524503" cy="554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5280627" y="565549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27363" y="565773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14118" y="6205869"/>
            <a:ext cx="339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E(s,t) = 0.34  –     0.48 -     0 = 0.07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903382" y="6093675"/>
                <a:ext cx="354584" cy="559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hu-HU" sz="1600" b="1" i="0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382" y="6093675"/>
                <a:ext cx="354584" cy="5599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677814" y="6110554"/>
                <a:ext cx="354584" cy="559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hu-HU" sz="1600" b="1" i="0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814" y="6110554"/>
                <a:ext cx="354584" cy="5599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그룹 26">
            <a:extLst>
              <a:ext uri="{FF2B5EF4-FFF2-40B4-BE49-F238E27FC236}">
                <a16:creationId xmlns:a16="http://schemas.microsoft.com/office/drawing/2014/main" id="{AFDFCBD4-BDD3-4D0A-9EBD-1ED962E86AB7}"/>
              </a:ext>
            </a:extLst>
          </p:cNvPr>
          <p:cNvGrpSpPr/>
          <p:nvPr/>
        </p:nvGrpSpPr>
        <p:grpSpPr>
          <a:xfrm>
            <a:off x="3505884" y="4412126"/>
            <a:ext cx="3119765" cy="573496"/>
            <a:chOff x="3505884" y="4777886"/>
            <a:chExt cx="3119765" cy="57349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236185A-1DA1-4AAC-9150-4CD92BA16D0C}"/>
                </a:ext>
              </a:extLst>
            </p:cNvPr>
            <p:cNvSpPr txBox="1"/>
            <p:nvPr/>
          </p:nvSpPr>
          <p:spPr>
            <a:xfrm>
              <a:off x="3505884" y="4898276"/>
              <a:ext cx="3119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b="1" dirty="0"/>
                <a:t>G(t) = 1 -          -          = 0.3432  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1BB311D-91FC-493E-ADA1-9956D5BCE275}"/>
                    </a:ext>
                  </a:extLst>
                </p:cNvPr>
                <p:cNvSpPr txBox="1"/>
                <p:nvPr/>
              </p:nvSpPr>
              <p:spPr>
                <a:xfrm>
                  <a:off x="4382512" y="4798025"/>
                  <a:ext cx="524503" cy="5533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1600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hu-HU" sz="16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sz="1600" b="1" i="0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</m:num>
                          <m:den>
                            <m:r>
                              <a:rPr lang="hu-HU" sz="1600" b="1" i="0" smtClean="0">
                                <a:latin typeface="Cambria Math" panose="02040503050406030204" pitchFamily="18" charset="0"/>
                              </a:rPr>
                              <m:t>𝟗</m:t>
                            </m:r>
                          </m:den>
                        </m:f>
                        <m:r>
                          <a:rPr lang="hu-HU" sz="1600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u-HU" b="1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1BB311D-91FC-493E-ADA1-9956D5BCE2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12" y="4798025"/>
                  <a:ext cx="524503" cy="55335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541AA7A-1CE9-42BF-9081-397B7B511BFE}"/>
                    </a:ext>
                  </a:extLst>
                </p:cNvPr>
                <p:cNvSpPr txBox="1"/>
                <p:nvPr/>
              </p:nvSpPr>
              <p:spPr>
                <a:xfrm>
                  <a:off x="4929881" y="4777886"/>
                  <a:ext cx="524503" cy="5549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1600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hu-HU" sz="16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sz="1600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hu-HU" sz="1600" b="1" i="0" smtClean="0">
                                <a:latin typeface="Cambria Math" panose="02040503050406030204" pitchFamily="18" charset="0"/>
                              </a:rPr>
                              <m:t>𝟗</m:t>
                            </m:r>
                          </m:den>
                        </m:f>
                        <m:r>
                          <a:rPr lang="hu-HU" sz="1600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u-HU" b="1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541AA7A-1CE9-42BF-9081-397B7B511B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9881" y="4777886"/>
                  <a:ext cx="524503" cy="55496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CFC93A-A256-42E6-A726-D19AD9772BFE}"/>
                </a:ext>
              </a:extLst>
            </p:cNvPr>
            <p:cNvSpPr txBox="1"/>
            <p:nvPr/>
          </p:nvSpPr>
          <p:spPr>
            <a:xfrm>
              <a:off x="4679257" y="481083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100" b="1" dirty="0"/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2B90CBD-CB3D-4EA5-8A71-596F659E5F4D}"/>
                </a:ext>
              </a:extLst>
            </p:cNvPr>
            <p:cNvSpPr txBox="1"/>
            <p:nvPr/>
          </p:nvSpPr>
          <p:spPr>
            <a:xfrm>
              <a:off x="5225993" y="481308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100" b="1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413532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u="sng"/>
              <a:t>Random Forest Classifier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30097707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729" y="181963"/>
            <a:ext cx="10515600" cy="1325563"/>
          </a:xfrm>
        </p:spPr>
        <p:txBody>
          <a:bodyPr/>
          <a:lstStyle/>
          <a:p>
            <a:r>
              <a:rPr lang="hu-HU" b="1" u="sng" dirty="0"/>
              <a:t>Pruning and Bagging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52368" y="1400432"/>
            <a:ext cx="86687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is the aim when dealing with machine learning algorithms? We want to choose</a:t>
            </a:r>
          </a:p>
          <a:p>
            <a:r>
              <a:rPr lang="hu-HU" dirty="0"/>
              <a:t>	a model that capture the relatinships within the training dataset</a:t>
            </a:r>
          </a:p>
          <a:p>
            <a:r>
              <a:rPr lang="hu-HU" dirty="0"/>
              <a:t>		+ </a:t>
            </a:r>
            <a:r>
              <a:rPr lang="hu-HU" b="1" dirty="0"/>
              <a:t>generalizes well to unseen data </a:t>
            </a:r>
            <a:r>
              <a:rPr lang="hu-HU" dirty="0"/>
              <a:t>(test set)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b="1" dirty="0">
                <a:solidFill>
                  <a:srgbClr val="FF0000"/>
                </a:solidFill>
              </a:rPr>
              <a:t>    GENERALLY IT IS IMPOSSIBLE TO ACHIEVE BOTH OF THEM AT THE SAME TIME</a:t>
            </a:r>
          </a:p>
          <a:p>
            <a:r>
              <a:rPr lang="hu-HU" dirty="0"/>
              <a:t>			</a:t>
            </a:r>
          </a:p>
          <a:p>
            <a:r>
              <a:rPr lang="hu-HU" dirty="0"/>
              <a:t>			~ this is called the </a:t>
            </a:r>
            <a:r>
              <a:rPr lang="hu-HU" b="1" dirty="0"/>
              <a:t>bias-variance trade-off</a:t>
            </a:r>
          </a:p>
        </p:txBody>
      </p:sp>
    </p:spTree>
    <p:extLst>
      <p:ext uri="{BB962C8B-B14F-4D97-AF65-F5344CB8AC3E}">
        <p14:creationId xmlns:p14="http://schemas.microsoft.com/office/powerpoint/2010/main" val="12743041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729" y="181963"/>
            <a:ext cx="10515600" cy="1325563"/>
          </a:xfrm>
        </p:spPr>
        <p:txBody>
          <a:bodyPr/>
          <a:lstStyle/>
          <a:p>
            <a:r>
              <a:rPr lang="hu-HU" b="1" u="sng" dirty="0"/>
              <a:t>Pruning and Bagging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15978" y="1507526"/>
            <a:ext cx="87068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bias</a:t>
            </a:r>
            <a:r>
              <a:rPr lang="hu-HU" dirty="0"/>
              <a:t>: error from misclassifications in the learning algorithm</a:t>
            </a:r>
          </a:p>
          <a:p>
            <a:r>
              <a:rPr lang="hu-HU" dirty="0"/>
              <a:t>	High bias </a:t>
            </a:r>
            <a:r>
              <a:rPr lang="hu-HU" dirty="0">
                <a:sym typeface="Wingdings" panose="05000000000000000000" pitchFamily="2" charset="2"/>
              </a:rPr>
              <a:t> the algorithm misses the relevant relationships</a:t>
            </a:r>
          </a:p>
          <a:p>
            <a:r>
              <a:rPr lang="hu-HU" dirty="0">
                <a:sym typeface="Wingdings" panose="05000000000000000000" pitchFamily="2" charset="2"/>
              </a:rPr>
              <a:t>			between features and target outputs (</a:t>
            </a:r>
            <a:r>
              <a:rPr lang="hu-HU" i="1" dirty="0">
                <a:sym typeface="Wingdings" panose="05000000000000000000" pitchFamily="2" charset="2"/>
              </a:rPr>
              <a:t>underfitting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	ERROR DUE TO MODEL MISMATCH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b="1" dirty="0">
                <a:solidFill>
                  <a:srgbClr val="FF0000"/>
                </a:solidFill>
                <a:sym typeface="Wingdings" panose="05000000000000000000" pitchFamily="2" charset="2"/>
              </a:rPr>
              <a:t>variance</a:t>
            </a:r>
            <a:r>
              <a:rPr lang="hu-HU" dirty="0">
                <a:sym typeface="Wingdings" panose="05000000000000000000" pitchFamily="2" charset="2"/>
              </a:rPr>
              <a:t>: error from sensitivity to small changes in the training set</a:t>
            </a:r>
          </a:p>
          <a:p>
            <a:r>
              <a:rPr lang="hu-HU" dirty="0">
                <a:sym typeface="Wingdings" panose="05000000000000000000" pitchFamily="2" charset="2"/>
              </a:rPr>
              <a:t>		High variance  can cause overfitting (the algorithm models the noise)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	VARIATION DUE TO TRAINING SAMPLE AND RANDOMIZATION</a:t>
            </a:r>
            <a:endParaRPr lang="hu-H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15978" y="4654377"/>
            <a:ext cx="76660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bias / variance trade-off</a:t>
            </a:r>
          </a:p>
          <a:p>
            <a:r>
              <a:rPr lang="hu-HU" dirty="0"/>
              <a:t>	~ we are not able to optimize both bias and variance at the same time</a:t>
            </a:r>
          </a:p>
          <a:p>
            <a:r>
              <a:rPr lang="hu-HU" dirty="0"/>
              <a:t>		</a:t>
            </a:r>
          </a:p>
          <a:p>
            <a:r>
              <a:rPr lang="hu-HU" dirty="0"/>
              <a:t>		low bias </a:t>
            </a:r>
            <a:r>
              <a:rPr lang="hu-HU" dirty="0">
                <a:sym typeface="Wingdings" panose="05000000000000000000" pitchFamily="2" charset="2"/>
              </a:rPr>
              <a:t> high variance</a:t>
            </a:r>
          </a:p>
          <a:p>
            <a:r>
              <a:rPr lang="hu-HU" dirty="0">
                <a:sym typeface="Wingdings" panose="05000000000000000000" pitchFamily="2" charset="2"/>
              </a:rPr>
              <a:t>		low variance  high bias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6089839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729" y="181963"/>
            <a:ext cx="10515600" cy="1325563"/>
          </a:xfrm>
        </p:spPr>
        <p:txBody>
          <a:bodyPr/>
          <a:lstStyle/>
          <a:p>
            <a:r>
              <a:rPr lang="hu-HU" b="1" u="sng" dirty="0"/>
              <a:t>Pruning and Bagging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593" y="1507526"/>
            <a:ext cx="4991797" cy="34771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798" y="5181601"/>
            <a:ext cx="534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http://scott.fortmann-roe.com/docs/BiasVariance.html</a:t>
            </a:r>
          </a:p>
        </p:txBody>
      </p:sp>
    </p:spTree>
    <p:extLst>
      <p:ext uri="{BB962C8B-B14F-4D97-AF65-F5344CB8AC3E}">
        <p14:creationId xmlns:p14="http://schemas.microsoft.com/office/powerpoint/2010/main" val="148146566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729" y="181963"/>
            <a:ext cx="10515600" cy="1325563"/>
          </a:xfrm>
        </p:spPr>
        <p:txBody>
          <a:bodyPr/>
          <a:lstStyle/>
          <a:p>
            <a:r>
              <a:rPr lang="hu-HU" b="1" u="sng" dirty="0"/>
              <a:t>Pruning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33258" y="1377415"/>
            <a:ext cx="8946541" cy="4195481"/>
          </a:xfrm>
        </p:spPr>
        <p:txBody>
          <a:bodyPr>
            <a:normAutofit/>
          </a:bodyPr>
          <a:lstStyle/>
          <a:p>
            <a:r>
              <a:rPr lang="hu-HU" sz="2400" dirty="0"/>
              <a:t>usually decision trees are likely to overfit the data leading to poor test performance</a:t>
            </a:r>
          </a:p>
          <a:p>
            <a:pPr marL="0" indent="0">
              <a:buNone/>
            </a:pPr>
            <a:r>
              <a:rPr lang="hu-HU" sz="2400" dirty="0"/>
              <a:t>	+ trees are unstable classifiers: if you perturb the data a little 		the tree might significantly change</a:t>
            </a:r>
          </a:p>
          <a:p>
            <a:pPr marL="0" indent="0">
              <a:buNone/>
            </a:pPr>
            <a:r>
              <a:rPr lang="hu-HU" sz="2400" dirty="0"/>
              <a:t>			(low bias but high variance model !!!)</a:t>
            </a:r>
          </a:p>
          <a:p>
            <a:r>
              <a:rPr lang="hu-HU" sz="2400" dirty="0"/>
              <a:t>smaller tree + fewer splits </a:t>
            </a:r>
            <a:r>
              <a:rPr lang="hu-HU" sz="2400" dirty="0">
                <a:sym typeface="Wingdings" panose="05000000000000000000" pitchFamily="2" charset="2"/>
              </a:rPr>
              <a:t></a:t>
            </a:r>
            <a:r>
              <a:rPr lang="hu-HU" sz="2400" dirty="0"/>
              <a:t> better predictor at the cost of a little extra bias</a:t>
            </a:r>
          </a:p>
          <a:p>
            <a:r>
              <a:rPr lang="hu-HU" sz="2400" b="1" dirty="0"/>
              <a:t>better solution</a:t>
            </a:r>
            <a:r>
              <a:rPr lang="hu-HU" sz="2400" dirty="0"/>
              <a:t>: grow a large tree and then prune it back 	to a smaller subtree</a:t>
            </a:r>
          </a:p>
          <a:p>
            <a:pPr marL="0" indent="0">
              <a:buNone/>
            </a:pPr>
            <a:r>
              <a:rPr lang="hu-HU" sz="2400" dirty="0"/>
              <a:t>	„weakest link pruning”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60660858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729" y="181963"/>
            <a:ext cx="10515600" cy="1325563"/>
          </a:xfrm>
        </p:spPr>
        <p:txBody>
          <a:bodyPr/>
          <a:lstStyle/>
          <a:p>
            <a:r>
              <a:rPr lang="hu-HU" b="1" u="sng" dirty="0"/>
              <a:t>Pruning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471380" y="1814856"/>
            <a:ext cx="0" cy="1184857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469236" y="1814856"/>
            <a:ext cx="3155324" cy="0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24560" y="1814856"/>
            <a:ext cx="0" cy="1184857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997251" y="3012592"/>
            <a:ext cx="1254617" cy="0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997251" y="3012592"/>
            <a:ext cx="0" cy="714779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251868" y="3012592"/>
            <a:ext cx="0" cy="714779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369943" y="3727371"/>
            <a:ext cx="1254617" cy="0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369943" y="3727371"/>
            <a:ext cx="0" cy="714779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24560" y="3727371"/>
            <a:ext cx="0" cy="714779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997251" y="4442150"/>
            <a:ext cx="1254617" cy="0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997251" y="4442150"/>
            <a:ext cx="0" cy="476515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251868" y="4442150"/>
            <a:ext cx="0" cy="540909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408614" y="3012592"/>
            <a:ext cx="0" cy="1184857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406470" y="3012592"/>
            <a:ext cx="3155324" cy="0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61794" y="3012592"/>
            <a:ext cx="0" cy="1184857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934485" y="4197449"/>
            <a:ext cx="1254617" cy="0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934485" y="4197449"/>
            <a:ext cx="0" cy="476515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89102" y="4197449"/>
            <a:ext cx="0" cy="540909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04112" y="5253081"/>
            <a:ext cx="2085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BEFORE PRUNING</a:t>
            </a:r>
          </a:p>
        </p:txBody>
      </p:sp>
    </p:spTree>
    <p:extLst>
      <p:ext uri="{BB962C8B-B14F-4D97-AF65-F5344CB8AC3E}">
        <p14:creationId xmlns:p14="http://schemas.microsoft.com/office/powerpoint/2010/main" val="306692882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729" y="181963"/>
            <a:ext cx="10515600" cy="1325563"/>
          </a:xfrm>
        </p:spPr>
        <p:txBody>
          <a:bodyPr/>
          <a:lstStyle/>
          <a:p>
            <a:r>
              <a:rPr lang="hu-HU" b="1" u="sng" dirty="0"/>
              <a:t>Pruning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004112" y="5253081"/>
            <a:ext cx="1927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AFTER PRUNING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4908995" y="2060619"/>
            <a:ext cx="0" cy="1184857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906851" y="2060619"/>
            <a:ext cx="3155324" cy="0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062175" y="2060619"/>
            <a:ext cx="0" cy="1184857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434866" y="3258355"/>
            <a:ext cx="1254617" cy="0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434866" y="3258355"/>
            <a:ext cx="0" cy="714779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689483" y="3258355"/>
            <a:ext cx="0" cy="714779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846229" y="3258355"/>
            <a:ext cx="0" cy="1184857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844085" y="3258355"/>
            <a:ext cx="3155324" cy="0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999409" y="3258355"/>
            <a:ext cx="0" cy="1184857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072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962" y="200366"/>
            <a:ext cx="10515600" cy="1325563"/>
          </a:xfrm>
        </p:spPr>
        <p:txBody>
          <a:bodyPr/>
          <a:lstStyle/>
          <a:p>
            <a:r>
              <a:rPr lang="hu-HU" b="1" u="sng" dirty="0"/>
              <a:t>Linear Regression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08670" y="1202763"/>
            <a:ext cx="97903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Linear regression is the first machine learning algorithms: as usual it needs a dataset</a:t>
            </a:r>
          </a:p>
          <a:p>
            <a:r>
              <a:rPr lang="hu-HU" dirty="0"/>
              <a:t>	</a:t>
            </a:r>
            <a:r>
              <a:rPr lang="hu-HU" u="sng" dirty="0"/>
              <a:t>Dataset</a:t>
            </a:r>
            <a:r>
              <a:rPr lang="hu-HU" dirty="0"/>
              <a:t>: </a:t>
            </a:r>
            <a:r>
              <a:rPr lang="hu-HU" b="1" dirty="0">
                <a:solidFill>
                  <a:srgbClr val="FF5050"/>
                </a:solidFill>
              </a:rPr>
              <a:t>house_sales.csv </a:t>
            </a:r>
          </a:p>
          <a:p>
            <a:r>
              <a:rPr lang="hu-HU" dirty="0"/>
              <a:t>		   Contains information </a:t>
            </a:r>
            <a:r>
              <a:rPr lang="en-US" dirty="0"/>
              <a:t>about a</a:t>
            </a:r>
            <a:r>
              <a:rPr lang="hu-HU" dirty="0"/>
              <a:t> </a:t>
            </a:r>
            <a:r>
              <a:rPr lang="en-US" dirty="0"/>
              <a:t>home sold between May 2014 and May 2015 along</a:t>
            </a:r>
            <a:endParaRPr lang="hu-HU" dirty="0"/>
          </a:p>
          <a:p>
            <a:r>
              <a:rPr lang="hu-HU" dirty="0"/>
              <a:t>			</a:t>
            </a:r>
            <a:r>
              <a:rPr lang="en-US" dirty="0"/>
              <a:t> with the price </a:t>
            </a:r>
            <a:r>
              <a:rPr lang="hu-HU" dirty="0"/>
              <a:t>~ multiple explanatory variables are present </a:t>
            </a:r>
          </a:p>
          <a:p>
            <a:endParaRPr lang="hu-H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7" y="2528107"/>
            <a:ext cx="11735151" cy="17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5525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729" y="181963"/>
            <a:ext cx="10515600" cy="1325563"/>
          </a:xfrm>
        </p:spPr>
        <p:txBody>
          <a:bodyPr/>
          <a:lstStyle/>
          <a:p>
            <a:r>
              <a:rPr lang="hu-HU" b="1" u="sng" dirty="0"/>
              <a:t>Bagging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05233" y="1227439"/>
            <a:ext cx="282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BOOTSTRAP AGGREGATION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24217" y="1814338"/>
            <a:ext cx="8276818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rather counter-intuitive theory: a weak learner is not able to make</a:t>
            </a:r>
            <a:r>
              <a:rPr lang="en-US" dirty="0"/>
              <a:t> </a:t>
            </a:r>
            <a:r>
              <a:rPr lang="hu-HU" dirty="0"/>
              <a:t>	good predictions 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/>
              <a:t>weak learner is just a bit better than random guess or coin flip</a:t>
            </a:r>
          </a:p>
          <a:p>
            <a:r>
              <a:rPr lang="hu-HU" dirty="0"/>
              <a:t>			For example: decision trees with depth </a:t>
            </a:r>
            <a:r>
              <a:rPr lang="hu-HU" b="1" dirty="0"/>
              <a:t>1 </a:t>
            </a:r>
            <a:endParaRPr lang="hu-HU" dirty="0"/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sz="2400" dirty="0">
                <a:solidFill>
                  <a:srgbClr val="0070C0"/>
                </a:solidFill>
                <a:sym typeface="Wingdings" panose="05000000000000000000" pitchFamily="2" charset="2"/>
              </a:rPr>
              <a:t>combining weak learners</a:t>
            </a:r>
            <a:r>
              <a:rPr lang="hu-HU" dirty="0">
                <a:sym typeface="Wingdings" panose="05000000000000000000" pitchFamily="2" charset="2"/>
              </a:rPr>
              <a:t> can prove to be an extremely</a:t>
            </a:r>
          </a:p>
          <a:p>
            <a:r>
              <a:rPr lang="hu-HU" dirty="0">
                <a:sym typeface="Wingdings" panose="05000000000000000000" pitchFamily="2" charset="2"/>
              </a:rPr>
              <a:t>			powerful classifier !!!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</a:p>
          <a:p>
            <a:r>
              <a:rPr lang="hu-HU" dirty="0">
                <a:sym typeface="Wingdings" panose="05000000000000000000" pitchFamily="2" charset="2"/>
              </a:rPr>
              <a:t>				</a:t>
            </a:r>
            <a:r>
              <a:rPr lang="hu-HU" b="1" dirty="0">
                <a:sym typeface="Wingdings" panose="05000000000000000000" pitchFamily="2" charset="2"/>
              </a:rPr>
              <a:t>„wisdom of the crowd”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r>
              <a:rPr lang="hu-HU" dirty="0">
                <a:sym typeface="Wingdings" panose="05000000000000000000" pitchFamily="2" charset="2"/>
              </a:rPr>
              <a:t>(Black-Scholes model is approximately the same: two risky</a:t>
            </a:r>
          </a:p>
          <a:p>
            <a:r>
              <a:rPr lang="hu-HU" dirty="0">
                <a:sym typeface="Wingdings" panose="05000000000000000000" pitchFamily="2" charset="2"/>
              </a:rPr>
              <a:t>	     positions taken together can effectively eliminate risk itself)</a:t>
            </a:r>
          </a:p>
        </p:txBody>
      </p:sp>
    </p:spTree>
    <p:extLst>
      <p:ext uri="{BB962C8B-B14F-4D97-AF65-F5344CB8AC3E}">
        <p14:creationId xmlns:p14="http://schemas.microsoft.com/office/powerpoint/2010/main" val="408977047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729" y="181963"/>
            <a:ext cx="10515600" cy="1325563"/>
          </a:xfrm>
        </p:spPr>
        <p:txBody>
          <a:bodyPr/>
          <a:lstStyle/>
          <a:p>
            <a:r>
              <a:rPr lang="hu-HU" b="1" u="sng" dirty="0"/>
              <a:t>Bagging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05233" y="1227439"/>
            <a:ext cx="282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BOOTSTRAP AGGREGATION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97210" y="1680519"/>
                <a:ext cx="8623836" cy="1597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hu-HU" dirty="0">
                    <a:sym typeface="Wingdings" panose="05000000000000000000" pitchFamily="2" charset="2"/>
                  </a:rPr>
                  <a:t>reduces the variance of a learning algorithm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hu-HU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hu-HU" dirty="0"/>
                  <a:t>if we have a </a:t>
                </a:r>
                <a:r>
                  <a:rPr lang="hu-HU" b="1" dirty="0"/>
                  <a:t>X</a:t>
                </a:r>
                <a:r>
                  <a:rPr lang="hu-HU" dirty="0"/>
                  <a:t> set of </a:t>
                </a:r>
                <a:r>
                  <a:rPr lang="hu-HU" b="1" dirty="0"/>
                  <a:t>n</a:t>
                </a:r>
                <a:r>
                  <a:rPr lang="hu-HU" dirty="0"/>
                  <a:t> independent varibles </a:t>
                </a:r>
                <a:r>
                  <a:rPr lang="hu-HU" b="1" dirty="0"/>
                  <a:t>x  , x  , ... , x  </a:t>
                </a:r>
                <a:r>
                  <a:rPr lang="hu-HU" dirty="0"/>
                  <a:t>each with variance </a:t>
                </a:r>
                <a:r>
                  <a:rPr lang="hu-HU" b="1" dirty="0"/>
                  <a:t>V</a:t>
                </a:r>
                <a:r>
                  <a:rPr lang="hu-HU" dirty="0"/>
                  <a:t> </a:t>
                </a:r>
                <a:r>
                  <a:rPr lang="hu-HU" dirty="0">
                    <a:sym typeface="Wingdings" panose="05000000000000000000" pitchFamily="2" charset="2"/>
                  </a:rPr>
                  <a:t>then</a:t>
                </a:r>
                <a:r>
                  <a:rPr lang="hu-HU" dirty="0"/>
                  <a:t> the</a:t>
                </a:r>
              </a:p>
              <a:p>
                <a:pPr lvl="1"/>
                <a:r>
                  <a:rPr lang="hu-HU" dirty="0"/>
                  <a:t>  variance of the mean </a:t>
                </a:r>
                <a:r>
                  <a:rPr lang="hu-HU" b="1" dirty="0"/>
                  <a:t>X</a:t>
                </a:r>
                <a:r>
                  <a:rPr lang="hu-HU" dirty="0"/>
                  <a:t> ( the mean of the </a:t>
                </a:r>
                <a:r>
                  <a:rPr lang="hu-HU" b="1" dirty="0"/>
                  <a:t>x  , x  ... x  </a:t>
                </a:r>
                <a:r>
                  <a:rPr lang="hu-HU" dirty="0"/>
                  <a:t>variables )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0">
                            <a:latin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b="1" i="0">
                            <a:latin typeface="Cambria Math" panose="02040503050406030204" pitchFamily="18" charset="0"/>
                          </a:rPr>
                          <m:t>𝐧</m:t>
                        </m:r>
                      </m:den>
                    </m:f>
                  </m:oMath>
                </a14:m>
                <a:endParaRPr lang="hu-HU" b="1" dirty="0"/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hu-HU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210" y="1680519"/>
                <a:ext cx="8623836" cy="1597810"/>
              </a:xfrm>
              <a:prstGeom prst="rect">
                <a:avLst/>
              </a:prstGeom>
              <a:blipFill rotWithShape="0">
                <a:blip r:embed="rId2"/>
                <a:stretch>
                  <a:fillRect l="-424" t="-229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903310" y="238996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28708" y="239407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90743" y="2369364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0383" y="269852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56433" y="269028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06090" y="2697092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9070" y="3220317"/>
            <a:ext cx="745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WE CAN REDUCE THE VARIANCE BY AVERAGING A SET OF OBSERVATIONS !!!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97210" y="3759836"/>
            <a:ext cx="85263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g</a:t>
            </a:r>
            <a:r>
              <a:rPr lang="hu-HU" dirty="0"/>
              <a:t>ood idea: have multiple training sets and construct a decision tree (without pruning) </a:t>
            </a:r>
          </a:p>
          <a:p>
            <a:r>
              <a:rPr lang="hu-HU" dirty="0"/>
              <a:t>	on every single training set !!!</a:t>
            </a:r>
          </a:p>
          <a:p>
            <a:endParaRPr lang="hu-HU" dirty="0"/>
          </a:p>
          <a:p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b="1" dirty="0">
                <a:sym typeface="Wingdings" panose="05000000000000000000" pitchFamily="2" charset="2"/>
              </a:rPr>
              <a:t>PROBLEM</a:t>
            </a:r>
            <a:r>
              <a:rPr lang="hu-HU" dirty="0"/>
              <a:t>: we do not have several training sets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923008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729" y="181963"/>
            <a:ext cx="10515600" cy="1325563"/>
          </a:xfrm>
        </p:spPr>
        <p:txBody>
          <a:bodyPr/>
          <a:lstStyle/>
          <a:p>
            <a:r>
              <a:rPr lang="hu-HU" b="1" u="sng" dirty="0"/>
              <a:t>Bagging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05233" y="1227439"/>
            <a:ext cx="282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BOOTSTRAP AGGREGATION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97210" y="1705233"/>
            <a:ext cx="845738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</a:t>
            </a:r>
            <a:r>
              <a:rPr lang="hu-HU" dirty="0"/>
              <a:t>e should take repeated samples from the single data set + construct trees + average</a:t>
            </a:r>
          </a:p>
          <a:p>
            <a:r>
              <a:rPr lang="hu-HU" dirty="0"/>
              <a:t>	 all the predictions in the end</a:t>
            </a:r>
          </a:p>
          <a:p>
            <a:r>
              <a:rPr lang="hu-HU" dirty="0"/>
              <a:t>		~ all the trees are fully grown unpruned decision trees</a:t>
            </a:r>
          </a:p>
          <a:p>
            <a:endParaRPr lang="hu-HU" b="1" dirty="0"/>
          </a:p>
          <a:p>
            <a:r>
              <a:rPr lang="hu-HU" b="1" dirty="0"/>
              <a:t>		THIS IS CALLED BAGGING !!!</a:t>
            </a:r>
          </a:p>
          <a:p>
            <a:endParaRPr lang="hu-HU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p</a:t>
            </a:r>
            <a:r>
              <a:rPr lang="hu-HU" dirty="0"/>
              <a:t>runing: variance decreases but we have some bias ... here we can reduce</a:t>
            </a:r>
          </a:p>
          <a:p>
            <a:pPr lvl="1"/>
            <a:r>
              <a:rPr lang="hu-HU" dirty="0"/>
              <a:t> the variance without extra bias</a:t>
            </a:r>
          </a:p>
          <a:p>
            <a:pPr lvl="1"/>
            <a:endParaRPr lang="hu-HU" dirty="0"/>
          </a:p>
          <a:p>
            <a:r>
              <a:rPr lang="hu-HU" dirty="0"/>
              <a:t>	</a:t>
            </a:r>
            <a:r>
              <a:rPr lang="hu-HU" b="1" dirty="0"/>
              <a:t>Regression problem</a:t>
            </a:r>
            <a:r>
              <a:rPr lang="hu-HU" dirty="0"/>
              <a:t>: we take the average </a:t>
            </a:r>
          </a:p>
          <a:p>
            <a:r>
              <a:rPr lang="hu-HU" dirty="0"/>
              <a:t>	</a:t>
            </a:r>
            <a:r>
              <a:rPr lang="hu-HU" b="1" dirty="0"/>
              <a:t>Classification problem</a:t>
            </a:r>
            <a:r>
              <a:rPr lang="hu-HU" dirty="0"/>
              <a:t>: we take the majority vote</a:t>
            </a:r>
          </a:p>
          <a:p>
            <a:endParaRPr lang="hu-HU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50940333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729" y="181963"/>
            <a:ext cx="10515600" cy="1325563"/>
          </a:xfrm>
        </p:spPr>
        <p:txBody>
          <a:bodyPr/>
          <a:lstStyle/>
          <a:p>
            <a:r>
              <a:rPr lang="hu-HU" b="1" u="sng" dirty="0"/>
              <a:t>Bagging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05233" y="1227439"/>
            <a:ext cx="282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BOOTSTRAP AGGREGATION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78443" y="1596771"/>
            <a:ext cx="74600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One problem with bagging: the constructed trees are highly </a:t>
            </a:r>
            <a:r>
              <a:rPr lang="hu-HU" b="1" dirty="0"/>
              <a:t>correlated</a:t>
            </a:r>
          </a:p>
          <a:p>
            <a:endParaRPr lang="hu-HU" b="1" dirty="0"/>
          </a:p>
          <a:p>
            <a:r>
              <a:rPr lang="hu-HU" b="1" u="sng" dirty="0"/>
              <a:t>Why do correlation occur?</a:t>
            </a:r>
          </a:p>
          <a:p>
            <a:endParaRPr lang="hu-HU" b="1" u="sng" dirty="0"/>
          </a:p>
          <a:p>
            <a:r>
              <a:rPr lang="hu-HU" b="1" dirty="0"/>
              <a:t>   </a:t>
            </a:r>
            <a:r>
              <a:rPr lang="hu-HU" dirty="0"/>
              <a:t>Because every dataset has a strong predictor/feature. All the bagged trees</a:t>
            </a:r>
          </a:p>
          <a:p>
            <a:r>
              <a:rPr lang="hu-HU" dirty="0"/>
              <a:t>        tend to make the same splits because they all share the same features !!!</a:t>
            </a:r>
          </a:p>
          <a:p>
            <a:r>
              <a:rPr lang="hu-HU" dirty="0"/>
              <a:t>	~ because of this all of these trees look very similar</a:t>
            </a:r>
          </a:p>
        </p:txBody>
      </p:sp>
      <p:sp>
        <p:nvSpPr>
          <p:cNvPr id="5" name="Oval 4"/>
          <p:cNvSpPr/>
          <p:nvPr/>
        </p:nvSpPr>
        <p:spPr>
          <a:xfrm>
            <a:off x="2417876" y="4147025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1795919" y="4472420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2986287" y="4472420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1536427" y="4830766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2051292" y="4830766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2710319" y="4830766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3225184" y="4830766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2" name="Straight Connector 11"/>
          <p:cNvCxnSpPr>
            <a:stCxn id="5" idx="3"/>
            <a:endCxn id="6" idx="0"/>
          </p:cNvCxnSpPr>
          <p:nvPr/>
        </p:nvCxnSpPr>
        <p:spPr>
          <a:xfrm flipH="1">
            <a:off x="1882416" y="4294685"/>
            <a:ext cx="560794" cy="1777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0"/>
            <a:endCxn id="5" idx="5"/>
          </p:cNvCxnSpPr>
          <p:nvPr/>
        </p:nvCxnSpPr>
        <p:spPr>
          <a:xfrm flipH="1" flipV="1">
            <a:off x="2565536" y="4294685"/>
            <a:ext cx="507248" cy="1777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  <a:endCxn id="8" idx="0"/>
          </p:cNvCxnSpPr>
          <p:nvPr/>
        </p:nvCxnSpPr>
        <p:spPr>
          <a:xfrm flipH="1">
            <a:off x="1622924" y="4620080"/>
            <a:ext cx="198329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0"/>
            <a:endCxn id="6" idx="5"/>
          </p:cNvCxnSpPr>
          <p:nvPr/>
        </p:nvCxnSpPr>
        <p:spPr>
          <a:xfrm flipH="1" flipV="1">
            <a:off x="1943579" y="4620080"/>
            <a:ext cx="194210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3"/>
            <a:endCxn id="10" idx="0"/>
          </p:cNvCxnSpPr>
          <p:nvPr/>
        </p:nvCxnSpPr>
        <p:spPr>
          <a:xfrm flipH="1">
            <a:off x="2796816" y="4620080"/>
            <a:ext cx="214805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0"/>
            <a:endCxn id="7" idx="5"/>
          </p:cNvCxnSpPr>
          <p:nvPr/>
        </p:nvCxnSpPr>
        <p:spPr>
          <a:xfrm flipH="1" flipV="1">
            <a:off x="3133947" y="4620080"/>
            <a:ext cx="177734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910444" y="4147025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4288487" y="4472420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5478855" y="4472420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4028995" y="4830766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4543860" y="4830766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5202887" y="4830766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5717752" y="4830766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5" name="Straight Connector 24"/>
          <p:cNvCxnSpPr>
            <a:stCxn id="18" idx="3"/>
            <a:endCxn id="19" idx="0"/>
          </p:cNvCxnSpPr>
          <p:nvPr/>
        </p:nvCxnSpPr>
        <p:spPr>
          <a:xfrm flipH="1">
            <a:off x="4374984" y="4294685"/>
            <a:ext cx="560794" cy="1777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0"/>
            <a:endCxn id="18" idx="5"/>
          </p:cNvCxnSpPr>
          <p:nvPr/>
        </p:nvCxnSpPr>
        <p:spPr>
          <a:xfrm flipH="1" flipV="1">
            <a:off x="5058104" y="4294685"/>
            <a:ext cx="507248" cy="1777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9" idx="3"/>
            <a:endCxn id="21" idx="0"/>
          </p:cNvCxnSpPr>
          <p:nvPr/>
        </p:nvCxnSpPr>
        <p:spPr>
          <a:xfrm flipH="1">
            <a:off x="4115492" y="4620080"/>
            <a:ext cx="198329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2" idx="0"/>
            <a:endCxn id="19" idx="5"/>
          </p:cNvCxnSpPr>
          <p:nvPr/>
        </p:nvCxnSpPr>
        <p:spPr>
          <a:xfrm flipH="1" flipV="1">
            <a:off x="4436147" y="4620080"/>
            <a:ext cx="194210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0" idx="3"/>
            <a:endCxn id="23" idx="0"/>
          </p:cNvCxnSpPr>
          <p:nvPr/>
        </p:nvCxnSpPr>
        <p:spPr>
          <a:xfrm flipH="1">
            <a:off x="5289384" y="4620080"/>
            <a:ext cx="214805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4" idx="0"/>
            <a:endCxn id="20" idx="5"/>
          </p:cNvCxnSpPr>
          <p:nvPr/>
        </p:nvCxnSpPr>
        <p:spPr>
          <a:xfrm flipH="1" flipV="1">
            <a:off x="5626515" y="4620080"/>
            <a:ext cx="177734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383040" y="4147025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/>
          <p:cNvSpPr/>
          <p:nvPr/>
        </p:nvSpPr>
        <p:spPr>
          <a:xfrm>
            <a:off x="6761083" y="4472420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Oval 32"/>
          <p:cNvSpPr/>
          <p:nvPr/>
        </p:nvSpPr>
        <p:spPr>
          <a:xfrm>
            <a:off x="7951451" y="4472420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Oval 33"/>
          <p:cNvSpPr/>
          <p:nvPr/>
        </p:nvSpPr>
        <p:spPr>
          <a:xfrm>
            <a:off x="6501591" y="4830766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/>
          <p:cNvSpPr/>
          <p:nvPr/>
        </p:nvSpPr>
        <p:spPr>
          <a:xfrm>
            <a:off x="7016456" y="4830766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/>
          <p:cNvSpPr/>
          <p:nvPr/>
        </p:nvSpPr>
        <p:spPr>
          <a:xfrm>
            <a:off x="7675483" y="4830766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8190348" y="4830766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8" name="Straight Connector 37"/>
          <p:cNvCxnSpPr>
            <a:stCxn id="31" idx="3"/>
            <a:endCxn id="32" idx="0"/>
          </p:cNvCxnSpPr>
          <p:nvPr/>
        </p:nvCxnSpPr>
        <p:spPr>
          <a:xfrm flipH="1">
            <a:off x="6847580" y="4294685"/>
            <a:ext cx="560794" cy="1777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0"/>
            <a:endCxn id="31" idx="5"/>
          </p:cNvCxnSpPr>
          <p:nvPr/>
        </p:nvCxnSpPr>
        <p:spPr>
          <a:xfrm flipH="1" flipV="1">
            <a:off x="7530700" y="4294685"/>
            <a:ext cx="507248" cy="1777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2" idx="3"/>
            <a:endCxn id="34" idx="0"/>
          </p:cNvCxnSpPr>
          <p:nvPr/>
        </p:nvCxnSpPr>
        <p:spPr>
          <a:xfrm flipH="1">
            <a:off x="6588088" y="4620080"/>
            <a:ext cx="198329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5" idx="0"/>
            <a:endCxn id="32" idx="5"/>
          </p:cNvCxnSpPr>
          <p:nvPr/>
        </p:nvCxnSpPr>
        <p:spPr>
          <a:xfrm flipH="1" flipV="1">
            <a:off x="6908743" y="4620080"/>
            <a:ext cx="194210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3" idx="3"/>
            <a:endCxn id="36" idx="0"/>
          </p:cNvCxnSpPr>
          <p:nvPr/>
        </p:nvCxnSpPr>
        <p:spPr>
          <a:xfrm flipH="1">
            <a:off x="7761980" y="4620080"/>
            <a:ext cx="214805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7" idx="0"/>
            <a:endCxn id="33" idx="5"/>
          </p:cNvCxnSpPr>
          <p:nvPr/>
        </p:nvCxnSpPr>
        <p:spPr>
          <a:xfrm flipH="1" flipV="1">
            <a:off x="8099111" y="4620080"/>
            <a:ext cx="177734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9875608" y="4147025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Oval 44"/>
          <p:cNvSpPr/>
          <p:nvPr/>
        </p:nvSpPr>
        <p:spPr>
          <a:xfrm>
            <a:off x="9253651" y="4472420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Oval 45"/>
          <p:cNvSpPr/>
          <p:nvPr/>
        </p:nvSpPr>
        <p:spPr>
          <a:xfrm>
            <a:off x="10444019" y="4472420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Oval 46"/>
          <p:cNvSpPr/>
          <p:nvPr/>
        </p:nvSpPr>
        <p:spPr>
          <a:xfrm>
            <a:off x="8994159" y="4830766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Oval 47"/>
          <p:cNvSpPr/>
          <p:nvPr/>
        </p:nvSpPr>
        <p:spPr>
          <a:xfrm>
            <a:off x="9509024" y="4830766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Oval 48"/>
          <p:cNvSpPr/>
          <p:nvPr/>
        </p:nvSpPr>
        <p:spPr>
          <a:xfrm>
            <a:off x="10168051" y="4830766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Oval 49"/>
          <p:cNvSpPr/>
          <p:nvPr/>
        </p:nvSpPr>
        <p:spPr>
          <a:xfrm>
            <a:off x="10682916" y="4830766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1" name="Straight Connector 50"/>
          <p:cNvCxnSpPr>
            <a:stCxn id="44" idx="3"/>
            <a:endCxn id="45" idx="0"/>
          </p:cNvCxnSpPr>
          <p:nvPr/>
        </p:nvCxnSpPr>
        <p:spPr>
          <a:xfrm flipH="1">
            <a:off x="9340148" y="4294685"/>
            <a:ext cx="560794" cy="1777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6" idx="0"/>
            <a:endCxn id="44" idx="5"/>
          </p:cNvCxnSpPr>
          <p:nvPr/>
        </p:nvCxnSpPr>
        <p:spPr>
          <a:xfrm flipH="1" flipV="1">
            <a:off x="10023268" y="4294685"/>
            <a:ext cx="507248" cy="1777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5" idx="3"/>
            <a:endCxn id="47" idx="0"/>
          </p:cNvCxnSpPr>
          <p:nvPr/>
        </p:nvCxnSpPr>
        <p:spPr>
          <a:xfrm flipH="1">
            <a:off x="9080656" y="4620080"/>
            <a:ext cx="198329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0"/>
            <a:endCxn id="45" idx="5"/>
          </p:cNvCxnSpPr>
          <p:nvPr/>
        </p:nvCxnSpPr>
        <p:spPr>
          <a:xfrm flipH="1" flipV="1">
            <a:off x="9401311" y="4620080"/>
            <a:ext cx="194210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6" idx="3"/>
            <a:endCxn id="49" idx="0"/>
          </p:cNvCxnSpPr>
          <p:nvPr/>
        </p:nvCxnSpPr>
        <p:spPr>
          <a:xfrm flipH="1">
            <a:off x="10254548" y="4620080"/>
            <a:ext cx="214805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0" idx="0"/>
            <a:endCxn id="46" idx="5"/>
          </p:cNvCxnSpPr>
          <p:nvPr/>
        </p:nvCxnSpPr>
        <p:spPr>
          <a:xfrm flipH="1" flipV="1">
            <a:off x="10591679" y="4620080"/>
            <a:ext cx="177734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032517" y="515543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TREE #1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533252" y="5152747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TREE #2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003704" y="5152747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TREE #3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496272" y="5152747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TREE #4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493357" y="5673783"/>
            <a:ext cx="5587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CORRELATED TREES BECAUSE WE USE ALL THE FEATURES</a:t>
            </a:r>
          </a:p>
        </p:txBody>
      </p:sp>
    </p:spTree>
    <p:extLst>
      <p:ext uri="{BB962C8B-B14F-4D97-AF65-F5344CB8AC3E}">
        <p14:creationId xmlns:p14="http://schemas.microsoft.com/office/powerpoint/2010/main" val="186224435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8729" y="181963"/>
            <a:ext cx="10515600" cy="1325563"/>
          </a:xfrm>
        </p:spPr>
        <p:txBody>
          <a:bodyPr/>
          <a:lstStyle/>
          <a:p>
            <a:r>
              <a:rPr lang="hu-HU" b="1" u="sng" dirty="0"/>
              <a:t>Random Forest Classifier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13345" y="1507526"/>
            <a:ext cx="9226504" cy="38223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hu-HU" sz="2000" dirty="0">
                <a:sym typeface="Wingdings" panose="05000000000000000000" pitchFamily="2" charset="2"/>
              </a:rPr>
              <a:t> b</a:t>
            </a:r>
            <a:r>
              <a:rPr lang="hu-HU" sz="2000" dirty="0"/>
              <a:t>etter than bagging: this algorithm </a:t>
            </a:r>
            <a:r>
              <a:rPr lang="hu-HU" sz="2000" b="1" dirty="0"/>
              <a:t>decorrelates</a:t>
            </a:r>
            <a:r>
              <a:rPr lang="hu-HU" sz="2000" dirty="0"/>
              <a:t> the single                                        	decision trees that has been constructed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hu-HU" sz="2000" dirty="0">
                <a:sym typeface="Wingdings" panose="05000000000000000000" pitchFamily="2" charset="2"/>
              </a:rPr>
              <a:t> t</a:t>
            </a:r>
            <a:r>
              <a:rPr lang="hu-HU" sz="2000" dirty="0"/>
              <a:t>his reduces the variance even more when averaging the trees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hu-HU" sz="2000" dirty="0"/>
              <a:t> similar to bagging: we keep constructing decision trees on the training data </a:t>
            </a:r>
            <a:r>
              <a:rPr lang="hu-HU" sz="2000" b="1" dirty="0"/>
              <a:t>BUT</a:t>
            </a:r>
            <a:r>
              <a:rPr lang="hu-HU" sz="2000" dirty="0"/>
              <a:t>    	on every split in the tree, a random selection of features / predictors is 		chosen from the full feature set</a:t>
            </a:r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r>
              <a:rPr lang="hu-HU" sz="2000" dirty="0"/>
              <a:t>	The number of features considered at a given split is approximately equal to 		the square root of the total number of features (for classification)	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46854" y="4769708"/>
            <a:ext cx="6082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Bagging</a:t>
            </a:r>
            <a:r>
              <a:rPr lang="hu-HU" dirty="0"/>
              <a:t>: algorithm searches over all the </a:t>
            </a:r>
            <a:r>
              <a:rPr lang="hu-HU" b="1" dirty="0"/>
              <a:t>N</a:t>
            </a:r>
            <a:r>
              <a:rPr lang="hu-HU" dirty="0"/>
              <a:t> features to find </a:t>
            </a:r>
          </a:p>
          <a:p>
            <a:r>
              <a:rPr lang="hu-HU" dirty="0"/>
              <a:t>	the best feature that best splits the data at that node</a:t>
            </a:r>
            <a:endParaRPr lang="hu-H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46854" y="5474043"/>
                <a:ext cx="7294433" cy="6724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u="sng" dirty="0"/>
                  <a:t>Random Forest Classifier</a:t>
                </a:r>
                <a:r>
                  <a:rPr lang="hu-HU" dirty="0"/>
                  <a:t>: algorithm searches over a random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u-HU" b="1"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</m:rad>
                  </m:oMath>
                </a14:m>
                <a:r>
                  <a:rPr lang="hu-HU" dirty="0"/>
                  <a:t> features to </a:t>
                </a:r>
              </a:p>
              <a:p>
                <a:r>
                  <a:rPr lang="hu-HU" dirty="0"/>
                  <a:t>			find the best one</a:t>
                </a:r>
                <a:endParaRPr lang="hu-HU" sz="1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854" y="5474043"/>
                <a:ext cx="7294433" cy="672428"/>
              </a:xfrm>
              <a:prstGeom prst="rect">
                <a:avLst/>
              </a:prstGeom>
              <a:blipFill rotWithShape="0">
                <a:blip r:embed="rId2"/>
                <a:stretch>
                  <a:fillRect l="-668" t="-909" r="-501" b="-1363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92819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8729" y="181963"/>
            <a:ext cx="10515600" cy="1325563"/>
          </a:xfrm>
        </p:spPr>
        <p:txBody>
          <a:bodyPr/>
          <a:lstStyle/>
          <a:p>
            <a:r>
              <a:rPr lang="hu-HU" b="1" u="sng" dirty="0"/>
              <a:t>Random Forest Classifier</a:t>
            </a:r>
          </a:p>
        </p:txBody>
      </p:sp>
      <p:sp>
        <p:nvSpPr>
          <p:cNvPr id="3" name="Oval 2"/>
          <p:cNvSpPr/>
          <p:nvPr/>
        </p:nvSpPr>
        <p:spPr>
          <a:xfrm>
            <a:off x="2187217" y="2515931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1565260" y="2841326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2755628" y="2841326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1305768" y="3199672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1820633" y="3199672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2479660" y="3199672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2994525" y="3199672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5" name="Straight Connector 14"/>
          <p:cNvCxnSpPr>
            <a:stCxn id="3" idx="3"/>
            <a:endCxn id="8" idx="0"/>
          </p:cNvCxnSpPr>
          <p:nvPr/>
        </p:nvCxnSpPr>
        <p:spPr>
          <a:xfrm flipH="1">
            <a:off x="1651757" y="2663591"/>
            <a:ext cx="560794" cy="1777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0"/>
            <a:endCxn id="3" idx="5"/>
          </p:cNvCxnSpPr>
          <p:nvPr/>
        </p:nvCxnSpPr>
        <p:spPr>
          <a:xfrm flipH="1" flipV="1">
            <a:off x="2334877" y="2663591"/>
            <a:ext cx="507248" cy="1777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3"/>
            <a:endCxn id="10" idx="0"/>
          </p:cNvCxnSpPr>
          <p:nvPr/>
        </p:nvCxnSpPr>
        <p:spPr>
          <a:xfrm flipH="1">
            <a:off x="1392265" y="2988986"/>
            <a:ext cx="198329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0"/>
            <a:endCxn id="8" idx="5"/>
          </p:cNvCxnSpPr>
          <p:nvPr/>
        </p:nvCxnSpPr>
        <p:spPr>
          <a:xfrm flipH="1" flipV="1">
            <a:off x="1712920" y="2988986"/>
            <a:ext cx="194210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3"/>
            <a:endCxn id="12" idx="0"/>
          </p:cNvCxnSpPr>
          <p:nvPr/>
        </p:nvCxnSpPr>
        <p:spPr>
          <a:xfrm flipH="1">
            <a:off x="2566157" y="2988986"/>
            <a:ext cx="214805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3" idx="0"/>
            <a:endCxn id="9" idx="5"/>
          </p:cNvCxnSpPr>
          <p:nvPr/>
        </p:nvCxnSpPr>
        <p:spPr>
          <a:xfrm flipH="1" flipV="1">
            <a:off x="2903288" y="2988986"/>
            <a:ext cx="177734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90176" y="1269934"/>
            <a:ext cx="105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  <a:r>
              <a:rPr lang="hu-HU" dirty="0"/>
              <a:t> dataset</a:t>
            </a:r>
          </a:p>
        </p:txBody>
      </p:sp>
      <p:sp>
        <p:nvSpPr>
          <p:cNvPr id="36" name="Oval 35"/>
          <p:cNvSpPr/>
          <p:nvPr/>
        </p:nvSpPr>
        <p:spPr>
          <a:xfrm>
            <a:off x="4679785" y="2515931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4057828" y="2841326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/>
          <p:cNvSpPr/>
          <p:nvPr/>
        </p:nvSpPr>
        <p:spPr>
          <a:xfrm>
            <a:off x="5248196" y="2841326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/>
          <p:cNvSpPr/>
          <p:nvPr/>
        </p:nvSpPr>
        <p:spPr>
          <a:xfrm>
            <a:off x="3798336" y="3199672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Oval 39"/>
          <p:cNvSpPr/>
          <p:nvPr/>
        </p:nvSpPr>
        <p:spPr>
          <a:xfrm>
            <a:off x="4313201" y="3199672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/>
          <p:cNvSpPr/>
          <p:nvPr/>
        </p:nvSpPr>
        <p:spPr>
          <a:xfrm>
            <a:off x="4972228" y="3199672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Oval 41"/>
          <p:cNvSpPr/>
          <p:nvPr/>
        </p:nvSpPr>
        <p:spPr>
          <a:xfrm>
            <a:off x="5487093" y="3199672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3" name="Straight Connector 42"/>
          <p:cNvCxnSpPr>
            <a:stCxn id="36" idx="3"/>
            <a:endCxn id="37" idx="0"/>
          </p:cNvCxnSpPr>
          <p:nvPr/>
        </p:nvCxnSpPr>
        <p:spPr>
          <a:xfrm flipH="1">
            <a:off x="4144325" y="2663591"/>
            <a:ext cx="560794" cy="1777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8" idx="0"/>
            <a:endCxn id="36" idx="5"/>
          </p:cNvCxnSpPr>
          <p:nvPr/>
        </p:nvCxnSpPr>
        <p:spPr>
          <a:xfrm flipH="1" flipV="1">
            <a:off x="4827445" y="2663591"/>
            <a:ext cx="507248" cy="1777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7" idx="3"/>
            <a:endCxn id="39" idx="0"/>
          </p:cNvCxnSpPr>
          <p:nvPr/>
        </p:nvCxnSpPr>
        <p:spPr>
          <a:xfrm flipH="1">
            <a:off x="3884833" y="2988986"/>
            <a:ext cx="198329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0" idx="0"/>
            <a:endCxn id="37" idx="5"/>
          </p:cNvCxnSpPr>
          <p:nvPr/>
        </p:nvCxnSpPr>
        <p:spPr>
          <a:xfrm flipH="1" flipV="1">
            <a:off x="4205488" y="2988986"/>
            <a:ext cx="194210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8" idx="3"/>
            <a:endCxn id="41" idx="0"/>
          </p:cNvCxnSpPr>
          <p:nvPr/>
        </p:nvCxnSpPr>
        <p:spPr>
          <a:xfrm flipH="1">
            <a:off x="5058725" y="2988986"/>
            <a:ext cx="214805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0"/>
            <a:endCxn id="38" idx="5"/>
          </p:cNvCxnSpPr>
          <p:nvPr/>
        </p:nvCxnSpPr>
        <p:spPr>
          <a:xfrm flipH="1" flipV="1">
            <a:off x="5395856" y="2988986"/>
            <a:ext cx="177734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152381" y="2515931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Oval 49"/>
          <p:cNvSpPr/>
          <p:nvPr/>
        </p:nvSpPr>
        <p:spPr>
          <a:xfrm>
            <a:off x="6530424" y="2841326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Oval 50"/>
          <p:cNvSpPr/>
          <p:nvPr/>
        </p:nvSpPr>
        <p:spPr>
          <a:xfrm>
            <a:off x="7720792" y="2841326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Oval 51"/>
          <p:cNvSpPr/>
          <p:nvPr/>
        </p:nvSpPr>
        <p:spPr>
          <a:xfrm>
            <a:off x="6270932" y="3199672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Oval 52"/>
          <p:cNvSpPr/>
          <p:nvPr/>
        </p:nvSpPr>
        <p:spPr>
          <a:xfrm>
            <a:off x="6785797" y="3199672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Oval 53"/>
          <p:cNvSpPr/>
          <p:nvPr/>
        </p:nvSpPr>
        <p:spPr>
          <a:xfrm>
            <a:off x="7444824" y="3199672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Oval 54"/>
          <p:cNvSpPr/>
          <p:nvPr/>
        </p:nvSpPr>
        <p:spPr>
          <a:xfrm>
            <a:off x="7959689" y="3199672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6" name="Straight Connector 55"/>
          <p:cNvCxnSpPr>
            <a:stCxn id="49" idx="3"/>
            <a:endCxn id="50" idx="0"/>
          </p:cNvCxnSpPr>
          <p:nvPr/>
        </p:nvCxnSpPr>
        <p:spPr>
          <a:xfrm flipH="1">
            <a:off x="6616921" y="2663591"/>
            <a:ext cx="560794" cy="1777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1" idx="0"/>
            <a:endCxn id="49" idx="5"/>
          </p:cNvCxnSpPr>
          <p:nvPr/>
        </p:nvCxnSpPr>
        <p:spPr>
          <a:xfrm flipH="1" flipV="1">
            <a:off x="7300041" y="2663591"/>
            <a:ext cx="507248" cy="1777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0" idx="3"/>
            <a:endCxn id="52" idx="0"/>
          </p:cNvCxnSpPr>
          <p:nvPr/>
        </p:nvCxnSpPr>
        <p:spPr>
          <a:xfrm flipH="1">
            <a:off x="6357429" y="2988986"/>
            <a:ext cx="198329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3" idx="0"/>
            <a:endCxn id="50" idx="5"/>
          </p:cNvCxnSpPr>
          <p:nvPr/>
        </p:nvCxnSpPr>
        <p:spPr>
          <a:xfrm flipH="1" flipV="1">
            <a:off x="6678084" y="2988986"/>
            <a:ext cx="194210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1" idx="3"/>
            <a:endCxn id="54" idx="0"/>
          </p:cNvCxnSpPr>
          <p:nvPr/>
        </p:nvCxnSpPr>
        <p:spPr>
          <a:xfrm flipH="1">
            <a:off x="7531321" y="2988986"/>
            <a:ext cx="214805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5" idx="0"/>
            <a:endCxn id="51" idx="5"/>
          </p:cNvCxnSpPr>
          <p:nvPr/>
        </p:nvCxnSpPr>
        <p:spPr>
          <a:xfrm flipH="1" flipV="1">
            <a:off x="7868452" y="2988986"/>
            <a:ext cx="177734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9644949" y="2515931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Oval 62"/>
          <p:cNvSpPr/>
          <p:nvPr/>
        </p:nvSpPr>
        <p:spPr>
          <a:xfrm>
            <a:off x="9022992" y="2841326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Oval 63"/>
          <p:cNvSpPr/>
          <p:nvPr/>
        </p:nvSpPr>
        <p:spPr>
          <a:xfrm>
            <a:off x="10213360" y="2841326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Oval 64"/>
          <p:cNvSpPr/>
          <p:nvPr/>
        </p:nvSpPr>
        <p:spPr>
          <a:xfrm>
            <a:off x="8763500" y="3199672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Oval 65"/>
          <p:cNvSpPr/>
          <p:nvPr/>
        </p:nvSpPr>
        <p:spPr>
          <a:xfrm>
            <a:off x="9278365" y="3199672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Oval 66"/>
          <p:cNvSpPr/>
          <p:nvPr/>
        </p:nvSpPr>
        <p:spPr>
          <a:xfrm>
            <a:off x="9937392" y="3199672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Oval 67"/>
          <p:cNvSpPr/>
          <p:nvPr/>
        </p:nvSpPr>
        <p:spPr>
          <a:xfrm>
            <a:off x="10452257" y="3199672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9" name="Straight Connector 68"/>
          <p:cNvCxnSpPr>
            <a:stCxn id="62" idx="3"/>
            <a:endCxn id="63" idx="0"/>
          </p:cNvCxnSpPr>
          <p:nvPr/>
        </p:nvCxnSpPr>
        <p:spPr>
          <a:xfrm flipH="1">
            <a:off x="9109489" y="2663591"/>
            <a:ext cx="560794" cy="1777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4" idx="0"/>
            <a:endCxn id="62" idx="5"/>
          </p:cNvCxnSpPr>
          <p:nvPr/>
        </p:nvCxnSpPr>
        <p:spPr>
          <a:xfrm flipH="1" flipV="1">
            <a:off x="9792609" y="2663591"/>
            <a:ext cx="507248" cy="1777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3" idx="3"/>
            <a:endCxn id="65" idx="0"/>
          </p:cNvCxnSpPr>
          <p:nvPr/>
        </p:nvCxnSpPr>
        <p:spPr>
          <a:xfrm flipH="1">
            <a:off x="8849997" y="2988986"/>
            <a:ext cx="198329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6" idx="0"/>
            <a:endCxn id="63" idx="5"/>
          </p:cNvCxnSpPr>
          <p:nvPr/>
        </p:nvCxnSpPr>
        <p:spPr>
          <a:xfrm flipH="1" flipV="1">
            <a:off x="9170652" y="2988986"/>
            <a:ext cx="194210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4" idx="3"/>
            <a:endCxn id="67" idx="0"/>
          </p:cNvCxnSpPr>
          <p:nvPr/>
        </p:nvCxnSpPr>
        <p:spPr>
          <a:xfrm flipH="1">
            <a:off x="10023889" y="2988986"/>
            <a:ext cx="214805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8" idx="0"/>
            <a:endCxn id="64" idx="5"/>
          </p:cNvCxnSpPr>
          <p:nvPr/>
        </p:nvCxnSpPr>
        <p:spPr>
          <a:xfrm flipH="1" flipV="1">
            <a:off x="10361020" y="2988986"/>
            <a:ext cx="177734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801858" y="352434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TREE #1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302593" y="3521653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TREE #2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773045" y="3521653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TREE #3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265613" y="3521653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TREE #4</a:t>
            </a:r>
          </a:p>
        </p:txBody>
      </p:sp>
      <p:cxnSp>
        <p:nvCxnSpPr>
          <p:cNvPr id="80" name="Straight Arrow Connector 79"/>
          <p:cNvCxnSpPr>
            <a:stCxn id="35" idx="2"/>
          </p:cNvCxnSpPr>
          <p:nvPr/>
        </p:nvCxnSpPr>
        <p:spPr>
          <a:xfrm flipH="1">
            <a:off x="4083162" y="1639266"/>
            <a:ext cx="1833889" cy="279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5" idx="2"/>
          </p:cNvCxnSpPr>
          <p:nvPr/>
        </p:nvCxnSpPr>
        <p:spPr>
          <a:xfrm flipH="1">
            <a:off x="5334693" y="1639266"/>
            <a:ext cx="582358" cy="3918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5" idx="2"/>
          </p:cNvCxnSpPr>
          <p:nvPr/>
        </p:nvCxnSpPr>
        <p:spPr>
          <a:xfrm>
            <a:off x="5917051" y="1639266"/>
            <a:ext cx="609600" cy="326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2"/>
          </p:cNvCxnSpPr>
          <p:nvPr/>
        </p:nvCxnSpPr>
        <p:spPr>
          <a:xfrm>
            <a:off x="5917051" y="1639266"/>
            <a:ext cx="2040268" cy="2801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684780" y="2101140"/>
            <a:ext cx="122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  features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821794" y="224118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209055" y="2096756"/>
            <a:ext cx="122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  features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346069" y="223679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621732" y="2103396"/>
            <a:ext cx="122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  features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758746" y="224343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195986" y="2103396"/>
            <a:ext cx="122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  features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333000" y="224343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4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2229026" y="3890985"/>
            <a:ext cx="0" cy="35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4746999" y="3890985"/>
            <a:ext cx="0" cy="35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7177715" y="3890985"/>
            <a:ext cx="0" cy="35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9676960" y="3890985"/>
            <a:ext cx="0" cy="35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801521" y="426111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CLASS C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236804" y="426326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CLASS D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703418" y="426111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CLASS B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243171" y="426031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CLASS C</a:t>
            </a:r>
          </a:p>
        </p:txBody>
      </p:sp>
      <p:cxnSp>
        <p:nvCxnSpPr>
          <p:cNvPr id="116" name="Straight Connector 115"/>
          <p:cNvCxnSpPr/>
          <p:nvPr/>
        </p:nvCxnSpPr>
        <p:spPr>
          <a:xfrm>
            <a:off x="2229026" y="4629649"/>
            <a:ext cx="0" cy="247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714548" y="4629649"/>
            <a:ext cx="0" cy="247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7192577" y="4617278"/>
            <a:ext cx="0" cy="247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9728462" y="4617250"/>
            <a:ext cx="0" cy="247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2229026" y="4872652"/>
            <a:ext cx="75024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952347" y="4872652"/>
            <a:ext cx="0" cy="247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4911584" y="5123484"/>
            <a:ext cx="2091719" cy="391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MAJORITY VOTING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971004" y="5514807"/>
            <a:ext cx="0" cy="247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930241" y="5765639"/>
            <a:ext cx="2091719" cy="391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50"/>
                </a:solidFill>
              </a:rPr>
              <a:t>FINAL CLASS</a:t>
            </a:r>
          </a:p>
        </p:txBody>
      </p:sp>
    </p:spTree>
    <p:extLst>
      <p:ext uri="{BB962C8B-B14F-4D97-AF65-F5344CB8AC3E}">
        <p14:creationId xmlns:p14="http://schemas.microsoft.com/office/powerpoint/2010/main" val="40826446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8729" y="181963"/>
            <a:ext cx="10515600" cy="1325563"/>
          </a:xfrm>
        </p:spPr>
        <p:txBody>
          <a:bodyPr/>
          <a:lstStyle/>
          <a:p>
            <a:r>
              <a:rPr lang="hu-HU" b="1" u="sng" dirty="0"/>
              <a:t>Random Forest Classifier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33258" y="1408672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u="sng" dirty="0">
                <a:solidFill>
                  <a:srgbClr val="FF0000"/>
                </a:solidFill>
              </a:rPr>
              <a:t>Why is it good</a:t>
            </a:r>
            <a:r>
              <a:rPr lang="hu-HU" sz="2400" b="1" dirty="0">
                <a:solidFill>
                  <a:srgbClr val="FF0000"/>
                </a:solidFill>
              </a:rPr>
              <a:t>?</a:t>
            </a:r>
          </a:p>
          <a:p>
            <a:r>
              <a:rPr lang="hu-HU" sz="2400" dirty="0"/>
              <a:t>i</a:t>
            </a:r>
            <a:r>
              <a:rPr lang="en-US" sz="2400" dirty="0"/>
              <a:t>f o</a:t>
            </a:r>
            <a:r>
              <a:rPr lang="hu-HU" sz="2400" dirty="0"/>
              <a:t>n</a:t>
            </a:r>
            <a:r>
              <a:rPr lang="en-US" sz="2400" dirty="0"/>
              <a:t>e or a few features are very strong predictors for the response variable (target output), these features will be selected in many of the</a:t>
            </a:r>
            <a:r>
              <a:rPr lang="hu-HU" sz="2400" dirty="0"/>
              <a:t> decision</a:t>
            </a:r>
            <a:r>
              <a:rPr lang="en-US" sz="2400" dirty="0"/>
              <a:t> trees</a:t>
            </a:r>
            <a:r>
              <a:rPr lang="hu-HU" sz="2400" dirty="0"/>
              <a:t>: so they will </a:t>
            </a:r>
            <a:r>
              <a:rPr lang="en-US" sz="2400" dirty="0"/>
              <a:t>become correlated</a:t>
            </a:r>
            <a:endParaRPr lang="hu-HU" sz="2400" dirty="0"/>
          </a:p>
          <a:p>
            <a:r>
              <a:rPr lang="hu-HU" sz="2400" dirty="0"/>
              <a:t>huge advantage: at some point the variance stops decreasing no matter how many more trees we add to our random forest + it is not going to produce overfitting !!!</a:t>
            </a:r>
          </a:p>
        </p:txBody>
      </p:sp>
    </p:spTree>
    <p:extLst>
      <p:ext uri="{BB962C8B-B14F-4D97-AF65-F5344CB8AC3E}">
        <p14:creationId xmlns:p14="http://schemas.microsoft.com/office/powerpoint/2010/main" val="200537402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u="sng"/>
              <a:t>Boosting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71763950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Boosting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622729" y="1525697"/>
            <a:ext cx="8946541" cy="4195481"/>
          </a:xfrm>
        </p:spPr>
        <p:txBody>
          <a:bodyPr>
            <a:normAutofit/>
          </a:bodyPr>
          <a:lstStyle/>
          <a:p>
            <a:r>
              <a:rPr lang="hu-HU" sz="2400" dirty="0"/>
              <a:t>it can be used for classification and regression too</a:t>
            </a:r>
          </a:p>
          <a:p>
            <a:r>
              <a:rPr lang="hu-HU" sz="2400" dirty="0"/>
              <a:t>helps to reduce variance and bias !!!</a:t>
            </a:r>
          </a:p>
          <a:p>
            <a:r>
              <a:rPr lang="hu-HU" sz="2400" u="sng" dirty="0"/>
              <a:t>bagging</a:t>
            </a:r>
            <a:r>
              <a:rPr lang="hu-HU" sz="2400" dirty="0"/>
              <a:t>: creates multiple copies of the original data: constructs several decision trees on the copies </a:t>
            </a:r>
            <a:r>
              <a:rPr lang="hu-HU" sz="2400" dirty="0">
                <a:sym typeface="Wingdings" panose="05000000000000000000" pitchFamily="2" charset="2"/>
              </a:rPr>
              <a:t>and</a:t>
            </a:r>
            <a:r>
              <a:rPr lang="hu-HU" sz="2400" dirty="0"/>
              <a:t> combining all the trees to make predictions</a:t>
            </a:r>
          </a:p>
          <a:p>
            <a:pPr marL="0" indent="0">
              <a:buNone/>
            </a:pPr>
            <a:r>
              <a:rPr lang="hu-HU" sz="2400" b="1" dirty="0"/>
              <a:t>	WE CONSTRUCT THESE TREES INDEPENDENTLY !!!</a:t>
            </a:r>
          </a:p>
          <a:p>
            <a:r>
              <a:rPr lang="hu-HU" sz="2400" b="1" u="sng" dirty="0"/>
              <a:t>boosting</a:t>
            </a:r>
            <a:r>
              <a:rPr lang="hu-HU" sz="2400" dirty="0"/>
              <a:t>: here the decision trees are grown sequentially so each tree is grown using information from previously grown trees</a:t>
            </a:r>
          </a:p>
          <a:p>
            <a:pPr marL="0" indent="0">
              <a:buNone/>
            </a:pPr>
            <a:r>
              <a:rPr lang="hu-HU" sz="2400" b="1" dirty="0"/>
              <a:t>	THESE TREES ARE NOT INDEPENDENT OF EACH OTHER</a:t>
            </a:r>
          </a:p>
          <a:p>
            <a:pPr marL="0" indent="0">
              <a:buNone/>
            </a:pPr>
            <a:r>
              <a:rPr lang="hu-HU" sz="2400" b="1" dirty="0"/>
              <a:t>		</a:t>
            </a:r>
            <a:r>
              <a:rPr lang="hu-HU" sz="2400" dirty="0"/>
              <a:t>~</a:t>
            </a:r>
            <a:r>
              <a:rPr lang="hu-HU" sz="2400" b="1" dirty="0"/>
              <a:t> </a:t>
            </a:r>
            <a:r>
              <a:rPr lang="hu-HU" sz="2400" dirty="0"/>
              <a:t>boosting is a sequential learning algorithm</a:t>
            </a:r>
          </a:p>
        </p:txBody>
      </p:sp>
    </p:spTree>
    <p:extLst>
      <p:ext uri="{BB962C8B-B14F-4D97-AF65-F5344CB8AC3E}">
        <p14:creationId xmlns:p14="http://schemas.microsoft.com/office/powerpoint/2010/main" val="177110168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Boosting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80520" y="1493062"/>
            <a:ext cx="921271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rather counter-intuitive theory: a weak learner is not able to make</a:t>
            </a:r>
          </a:p>
          <a:p>
            <a:r>
              <a:rPr lang="hu-HU" dirty="0"/>
              <a:t>	good predictions 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/>
              <a:t>weak learner is just a bit better than random guess or coin flip</a:t>
            </a:r>
          </a:p>
          <a:p>
            <a:r>
              <a:rPr lang="hu-HU" dirty="0"/>
              <a:t>			For example: decision trees with depth </a:t>
            </a:r>
            <a:r>
              <a:rPr lang="hu-HU" b="1" dirty="0"/>
              <a:t>1 </a:t>
            </a:r>
            <a:endParaRPr lang="hu-HU" dirty="0"/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combining weak learners can prove to be an extremely</a:t>
            </a:r>
          </a:p>
          <a:p>
            <a:r>
              <a:rPr lang="hu-HU" dirty="0">
                <a:sym typeface="Wingdings" panose="05000000000000000000" pitchFamily="2" charset="2"/>
              </a:rPr>
              <a:t>			powerful classifier !!!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b</a:t>
            </a:r>
            <a:r>
              <a:rPr lang="hu-HU" dirty="0"/>
              <a:t>y fitting small trees (</a:t>
            </a:r>
            <a:r>
              <a:rPr lang="hu-HU" b="1" dirty="0"/>
              <a:t>decision stumps</a:t>
            </a:r>
            <a:r>
              <a:rPr lang="hu-HU" dirty="0"/>
              <a:t>) we slowly improve the final result</a:t>
            </a:r>
          </a:p>
          <a:p>
            <a:r>
              <a:rPr lang="hu-HU" dirty="0"/>
              <a:t>			 in cases when it does not perform well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</a:p>
          <a:p>
            <a:r>
              <a:rPr lang="hu-HU" dirty="0">
                <a:sym typeface="Wingdings" panose="05000000000000000000" pitchFamily="2" charset="2"/>
              </a:rPr>
              <a:t>				</a:t>
            </a:r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3059" y="4712044"/>
            <a:ext cx="585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will consider adaptive boosting „</a:t>
            </a:r>
            <a:r>
              <a:rPr lang="hu-HU" b="1" dirty="0"/>
              <a:t>AdaBoost</a:t>
            </a:r>
            <a:r>
              <a:rPr lang="hu-HU" dirty="0"/>
              <a:t>” algorithm !!!</a:t>
            </a:r>
          </a:p>
        </p:txBody>
      </p:sp>
    </p:spTree>
    <p:extLst>
      <p:ext uri="{BB962C8B-B14F-4D97-AF65-F5344CB8AC3E}">
        <p14:creationId xmlns:p14="http://schemas.microsoft.com/office/powerpoint/2010/main" val="350992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153974" y="3792975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138215" y="1637370"/>
            <a:ext cx="0" cy="45980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959794" y="6045819"/>
            <a:ext cx="6200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778335" y="3703765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63321" y="545078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75809" y="4943408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54229" y="4110784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89380" y="401599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73429" y="2384204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67800" y="315270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179566" y="2205784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565573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00363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60811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50997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43119" y="6076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30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789741" y="6076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50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144565" y="60718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80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492331" y="607186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145902" y="5853167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size of houses [m  ]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15793" y="127645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prices [$]</a:t>
            </a:r>
            <a:endParaRPr lang="en-US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71308" y="5328419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71308" y="4486508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67590" y="3636222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67590" y="2794311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71306" y="1953988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0147" y="514375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100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56213" y="427927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200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88911" y="345574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300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74042" y="261490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400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88911" y="17740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500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8775317" y="582719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29962" y="200366"/>
            <a:ext cx="10515600" cy="1325563"/>
          </a:xfrm>
        </p:spPr>
        <p:txBody>
          <a:bodyPr/>
          <a:lstStyle/>
          <a:p>
            <a:r>
              <a:rPr lang="hu-HU" b="1" u="sng" dirty="0"/>
              <a:t>Linear Regression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317199" y="1596251"/>
            <a:ext cx="41849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What is the aim of Linear Regression?</a:t>
            </a:r>
          </a:p>
          <a:p>
            <a:r>
              <a:rPr lang="hu-HU" dirty="0"/>
              <a:t>  </a:t>
            </a:r>
          </a:p>
          <a:p>
            <a:r>
              <a:rPr lang="hu-HU" dirty="0"/>
              <a:t>     </a:t>
            </a:r>
            <a:r>
              <a:rPr lang="hu-HU" dirty="0">
                <a:sym typeface="Wingdings" panose="05000000000000000000" pitchFamily="2" charset="2"/>
              </a:rPr>
              <a:t> want to find some linear relationship</a:t>
            </a:r>
          </a:p>
          <a:p>
            <a:r>
              <a:rPr lang="hu-HU" dirty="0">
                <a:sym typeface="Wingdings" panose="05000000000000000000" pitchFamily="2" charset="2"/>
              </a:rPr>
              <a:t>	between the features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  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7940026" y="3855545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rgbClr val="FF5050"/>
                </a:solidFill>
              </a:rPr>
              <a:t>H(x) = b  + b  x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089786" y="409445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5050"/>
                </a:solidFill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675804" y="411715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5050"/>
                </a:solidFill>
              </a:rPr>
              <a:t>1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8294256" y="4367819"/>
            <a:ext cx="120597" cy="3054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826306" y="4688241"/>
            <a:ext cx="3138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dependent variable, this is what we</a:t>
            </a:r>
          </a:p>
          <a:p>
            <a:pPr algn="ctr"/>
            <a:r>
              <a:rPr lang="hu-HU" sz="1600" dirty="0"/>
              <a:t>are trying to predict or estimate</a:t>
            </a:r>
          </a:p>
          <a:p>
            <a:pPr algn="ctr"/>
            <a:r>
              <a:rPr lang="hu-HU" sz="1600" dirty="0"/>
              <a:t>(price of the house)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9964666" y="3770363"/>
            <a:ext cx="61044" cy="2384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370373" y="3118990"/>
            <a:ext cx="2919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independent variable we use to</a:t>
            </a:r>
          </a:p>
          <a:p>
            <a:pPr algn="ctr"/>
            <a:r>
              <a:rPr lang="hu-HU" sz="1600" dirty="0"/>
              <a:t>make predictions (size of house) </a:t>
            </a:r>
          </a:p>
        </p:txBody>
      </p:sp>
    </p:spTree>
    <p:extLst>
      <p:ext uri="{BB962C8B-B14F-4D97-AF65-F5344CB8AC3E}">
        <p14:creationId xmlns:p14="http://schemas.microsoft.com/office/powerpoint/2010/main" val="287831582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Boosting Applications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68844" y="1443553"/>
            <a:ext cx="80311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Viola-Jones Face Detection algorithm uses boosting</a:t>
            </a:r>
          </a:p>
          <a:p>
            <a:r>
              <a:rPr lang="hu-HU" dirty="0"/>
              <a:t>	~ combines decision stumps to detect faces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weak learners decide whether the given section of the image</a:t>
            </a:r>
          </a:p>
          <a:p>
            <a:r>
              <a:rPr lang="hu-HU" dirty="0">
                <a:sym typeface="Wingdings" panose="05000000000000000000" pitchFamily="2" charset="2"/>
              </a:rPr>
              <a:t>			contains a face or not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extremely accurate and fast algorithm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020159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Boosting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363530" y="2267520"/>
            <a:ext cx="0" cy="3352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001065" y="5274331"/>
            <a:ext cx="40012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38200" y="338733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81165" y="358941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36899" y="524896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79864" y="54510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68223" y="1690688"/>
            <a:ext cx="66620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For example: we want to classify the dots </a:t>
            </a:r>
          </a:p>
          <a:p>
            <a:r>
              <a:rPr lang="hu-HU" dirty="0"/>
              <a:t>	~ two </a:t>
            </a:r>
            <a:r>
              <a:rPr lang="hu-HU" b="1" dirty="0"/>
              <a:t>x</a:t>
            </a:r>
            <a:r>
              <a:rPr lang="hu-HU" dirty="0"/>
              <a:t> features + two output classes (yellow and green)</a:t>
            </a:r>
          </a:p>
          <a:p>
            <a:endParaRPr lang="hu-HU" dirty="0"/>
          </a:p>
          <a:p>
            <a:r>
              <a:rPr lang="hu-HU" dirty="0"/>
              <a:t>        </a:t>
            </a:r>
            <a:r>
              <a:rPr lang="hu-HU" b="1" dirty="0"/>
              <a:t>Boosting</a:t>
            </a:r>
            <a:r>
              <a:rPr lang="hu-HU" dirty="0"/>
              <a:t>: combines very simple weak learners such as</a:t>
            </a:r>
          </a:p>
          <a:p>
            <a:r>
              <a:rPr lang="hu-HU" dirty="0"/>
              <a:t>	</a:t>
            </a:r>
            <a:r>
              <a:rPr lang="hu-HU" b="1" dirty="0"/>
              <a:t>decision trees </a:t>
            </a:r>
            <a:r>
              <a:rPr lang="hu-HU" dirty="0"/>
              <a:t>with depth </a:t>
            </a:r>
            <a:r>
              <a:rPr lang="hu-HU" b="1" dirty="0"/>
              <a:t>1</a:t>
            </a:r>
            <a:r>
              <a:rPr lang="hu-HU" dirty="0"/>
              <a:t> (capable of linear classification)</a:t>
            </a:r>
          </a:p>
        </p:txBody>
      </p:sp>
      <p:sp>
        <p:nvSpPr>
          <p:cNvPr id="34" name="Oval 33"/>
          <p:cNvSpPr/>
          <p:nvPr/>
        </p:nvSpPr>
        <p:spPr>
          <a:xfrm>
            <a:off x="1708166" y="2964259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/>
          <p:cNvSpPr/>
          <p:nvPr/>
        </p:nvSpPr>
        <p:spPr>
          <a:xfrm>
            <a:off x="3299764" y="2678729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/>
          <p:cNvSpPr/>
          <p:nvPr/>
        </p:nvSpPr>
        <p:spPr>
          <a:xfrm>
            <a:off x="3390428" y="3457614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4252693" y="3565700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/>
          <p:cNvSpPr/>
          <p:nvPr/>
        </p:nvSpPr>
        <p:spPr>
          <a:xfrm>
            <a:off x="3381730" y="4218414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/>
          <p:cNvSpPr/>
          <p:nvPr/>
        </p:nvSpPr>
        <p:spPr>
          <a:xfrm>
            <a:off x="2316412" y="3880079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Oval 39"/>
          <p:cNvSpPr/>
          <p:nvPr/>
        </p:nvSpPr>
        <p:spPr>
          <a:xfrm>
            <a:off x="2869888" y="4680862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/>
          <p:cNvSpPr/>
          <p:nvPr/>
        </p:nvSpPr>
        <p:spPr>
          <a:xfrm>
            <a:off x="1742698" y="4577205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Oval 41"/>
          <p:cNvSpPr/>
          <p:nvPr/>
        </p:nvSpPr>
        <p:spPr>
          <a:xfrm>
            <a:off x="2908763" y="3851931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570883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Boosting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68223" y="1690688"/>
            <a:ext cx="668009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For example: we want to classify the dots </a:t>
            </a:r>
          </a:p>
          <a:p>
            <a:r>
              <a:rPr lang="hu-HU" dirty="0"/>
              <a:t>	~ two </a:t>
            </a:r>
            <a:r>
              <a:rPr lang="hu-HU" b="1" dirty="0"/>
              <a:t>x</a:t>
            </a:r>
            <a:r>
              <a:rPr lang="hu-HU" dirty="0"/>
              <a:t> features + two output classes (yellow and green)</a:t>
            </a:r>
          </a:p>
          <a:p>
            <a:endParaRPr lang="hu-HU" dirty="0"/>
          </a:p>
          <a:p>
            <a:r>
              <a:rPr lang="hu-HU" dirty="0"/>
              <a:t>        </a:t>
            </a:r>
            <a:r>
              <a:rPr lang="hu-HU" b="1" dirty="0"/>
              <a:t>Boosting</a:t>
            </a:r>
            <a:r>
              <a:rPr lang="hu-HU" dirty="0"/>
              <a:t>: combines very simple weak learners such as</a:t>
            </a:r>
          </a:p>
          <a:p>
            <a:r>
              <a:rPr lang="hu-HU" dirty="0"/>
              <a:t>	</a:t>
            </a:r>
            <a:r>
              <a:rPr lang="hu-HU" b="1" dirty="0"/>
              <a:t>decision trees </a:t>
            </a:r>
            <a:r>
              <a:rPr lang="hu-HU" dirty="0"/>
              <a:t>with depth </a:t>
            </a:r>
            <a:r>
              <a:rPr lang="hu-HU" b="1" dirty="0"/>
              <a:t>1</a:t>
            </a:r>
            <a:r>
              <a:rPr lang="hu-HU" dirty="0"/>
              <a:t> (capable of linear classification)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the classifier made </a:t>
            </a:r>
            <a:r>
              <a:rPr lang="hu-HU" b="1" dirty="0">
                <a:sym typeface="Wingdings" panose="05000000000000000000" pitchFamily="2" charset="2"/>
              </a:rPr>
              <a:t>2</a:t>
            </a:r>
            <a:r>
              <a:rPr lang="hu-HU" dirty="0">
                <a:sym typeface="Wingdings" panose="05000000000000000000" pitchFamily="2" charset="2"/>
              </a:rPr>
              <a:t> mistakes: two yellow</a:t>
            </a:r>
          </a:p>
          <a:p>
            <a:r>
              <a:rPr lang="hu-HU" dirty="0">
                <a:sym typeface="Wingdings" panose="05000000000000000000" pitchFamily="2" charset="2"/>
              </a:rPr>
              <a:t>			dots are misclassified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boosting algorithm: in the next iteration it </a:t>
            </a:r>
          </a:p>
          <a:p>
            <a:r>
              <a:rPr lang="hu-HU" dirty="0">
                <a:sym typeface="Wingdings" panose="05000000000000000000" pitchFamily="2" charset="2"/>
              </a:rPr>
              <a:t>			will focus on the misclassified items</a:t>
            </a:r>
          </a:p>
          <a:p>
            <a:r>
              <a:rPr lang="hu-HU" dirty="0">
                <a:sym typeface="Wingdings" panose="05000000000000000000" pitchFamily="2" charset="2"/>
              </a:rPr>
              <a:t>			</a:t>
            </a:r>
          </a:p>
          <a:p>
            <a:r>
              <a:rPr lang="hu-HU" dirty="0">
                <a:sym typeface="Wingdings" panose="05000000000000000000" pitchFamily="2" charset="2"/>
              </a:rPr>
              <a:t>	   Increase the </a:t>
            </a:r>
            <a:r>
              <a:rPr lang="hu-HU" b="1" dirty="0">
                <a:sym typeface="Wingdings" panose="05000000000000000000" pitchFamily="2" charset="2"/>
              </a:rPr>
              <a:t>w</a:t>
            </a:r>
            <a:r>
              <a:rPr lang="hu-HU" dirty="0">
                <a:sym typeface="Wingdings" panose="05000000000000000000" pitchFamily="2" charset="2"/>
              </a:rPr>
              <a:t> weights: for misclassified items</a:t>
            </a:r>
          </a:p>
          <a:p>
            <a:r>
              <a:rPr lang="hu-HU" dirty="0">
                <a:sym typeface="Wingdings" panose="05000000000000000000" pitchFamily="2" charset="2"/>
              </a:rPr>
              <a:t>	   Decrease the </a:t>
            </a:r>
            <a:r>
              <a:rPr lang="hu-HU" b="1" dirty="0">
                <a:sym typeface="Wingdings" panose="05000000000000000000" pitchFamily="2" charset="2"/>
              </a:rPr>
              <a:t>w</a:t>
            </a:r>
            <a:r>
              <a:rPr lang="hu-HU" dirty="0">
                <a:sym typeface="Wingdings" panose="05000000000000000000" pitchFamily="2" charset="2"/>
              </a:rPr>
              <a:t> weights: for correctly classified items</a:t>
            </a:r>
            <a:endParaRPr lang="hu-H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705234" y="3337864"/>
            <a:ext cx="28502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363530" y="2267520"/>
            <a:ext cx="0" cy="3352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01065" y="5274331"/>
            <a:ext cx="40012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8200" y="338733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81165" y="358941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36899" y="524896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79864" y="54510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27" name="Oval 26"/>
          <p:cNvSpPr/>
          <p:nvPr/>
        </p:nvSpPr>
        <p:spPr>
          <a:xfrm>
            <a:off x="1708166" y="2964259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/>
          <p:cNvSpPr/>
          <p:nvPr/>
        </p:nvSpPr>
        <p:spPr>
          <a:xfrm>
            <a:off x="3299764" y="2678729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Oval 33"/>
          <p:cNvSpPr/>
          <p:nvPr/>
        </p:nvSpPr>
        <p:spPr>
          <a:xfrm>
            <a:off x="3390428" y="3457614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/>
          <p:cNvSpPr/>
          <p:nvPr/>
        </p:nvSpPr>
        <p:spPr>
          <a:xfrm>
            <a:off x="4252693" y="3565700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/>
          <p:cNvSpPr/>
          <p:nvPr/>
        </p:nvSpPr>
        <p:spPr>
          <a:xfrm>
            <a:off x="3381730" y="4218414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2316412" y="3880079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/>
          <p:cNvSpPr/>
          <p:nvPr/>
        </p:nvSpPr>
        <p:spPr>
          <a:xfrm>
            <a:off x="2869888" y="4680862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/>
          <p:cNvSpPr/>
          <p:nvPr/>
        </p:nvSpPr>
        <p:spPr>
          <a:xfrm>
            <a:off x="1742698" y="4577205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Oval 39"/>
          <p:cNvSpPr/>
          <p:nvPr/>
        </p:nvSpPr>
        <p:spPr>
          <a:xfrm>
            <a:off x="2908763" y="3851931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278660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Boosting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68223" y="1690688"/>
            <a:ext cx="668009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For example: we want to classify the dots </a:t>
            </a:r>
          </a:p>
          <a:p>
            <a:r>
              <a:rPr lang="hu-HU" dirty="0"/>
              <a:t>	~ two </a:t>
            </a:r>
            <a:r>
              <a:rPr lang="hu-HU" b="1" dirty="0"/>
              <a:t>x</a:t>
            </a:r>
            <a:r>
              <a:rPr lang="hu-HU" dirty="0"/>
              <a:t> features + two output classes (yellow and green)</a:t>
            </a:r>
          </a:p>
          <a:p>
            <a:endParaRPr lang="hu-HU" dirty="0"/>
          </a:p>
          <a:p>
            <a:r>
              <a:rPr lang="hu-HU" dirty="0"/>
              <a:t>        </a:t>
            </a:r>
            <a:r>
              <a:rPr lang="hu-HU" b="1" dirty="0"/>
              <a:t>Boosting</a:t>
            </a:r>
            <a:r>
              <a:rPr lang="hu-HU" dirty="0"/>
              <a:t>: combines very simple weak learners such as</a:t>
            </a:r>
          </a:p>
          <a:p>
            <a:r>
              <a:rPr lang="hu-HU" dirty="0"/>
              <a:t>	</a:t>
            </a:r>
            <a:r>
              <a:rPr lang="hu-HU" b="1" dirty="0"/>
              <a:t>decision trees </a:t>
            </a:r>
            <a:r>
              <a:rPr lang="hu-HU" dirty="0"/>
              <a:t>with depth </a:t>
            </a:r>
            <a:r>
              <a:rPr lang="hu-HU" b="1" dirty="0"/>
              <a:t>1</a:t>
            </a:r>
            <a:r>
              <a:rPr lang="hu-HU" dirty="0"/>
              <a:t> (capable of linear classification)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the classifier made </a:t>
            </a:r>
            <a:r>
              <a:rPr lang="hu-HU" b="1" dirty="0">
                <a:sym typeface="Wingdings" panose="05000000000000000000" pitchFamily="2" charset="2"/>
              </a:rPr>
              <a:t>2</a:t>
            </a:r>
            <a:r>
              <a:rPr lang="hu-HU" dirty="0">
                <a:sym typeface="Wingdings" panose="05000000000000000000" pitchFamily="2" charset="2"/>
              </a:rPr>
              <a:t> mistakes: two yellow</a:t>
            </a:r>
          </a:p>
          <a:p>
            <a:r>
              <a:rPr lang="hu-HU" dirty="0">
                <a:sym typeface="Wingdings" panose="05000000000000000000" pitchFamily="2" charset="2"/>
              </a:rPr>
              <a:t>			dots are misclassified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boosting algorithm: in the next iteration it </a:t>
            </a:r>
          </a:p>
          <a:p>
            <a:r>
              <a:rPr lang="hu-HU" dirty="0">
                <a:sym typeface="Wingdings" panose="05000000000000000000" pitchFamily="2" charset="2"/>
              </a:rPr>
              <a:t>			will focus on the misclassified items</a:t>
            </a:r>
          </a:p>
          <a:p>
            <a:r>
              <a:rPr lang="hu-HU" dirty="0">
                <a:sym typeface="Wingdings" panose="05000000000000000000" pitchFamily="2" charset="2"/>
              </a:rPr>
              <a:t>			</a:t>
            </a:r>
          </a:p>
          <a:p>
            <a:r>
              <a:rPr lang="hu-HU" dirty="0">
                <a:sym typeface="Wingdings" panose="05000000000000000000" pitchFamily="2" charset="2"/>
              </a:rPr>
              <a:t>	   Increase the </a:t>
            </a:r>
            <a:r>
              <a:rPr lang="hu-HU" b="1" dirty="0">
                <a:sym typeface="Wingdings" panose="05000000000000000000" pitchFamily="2" charset="2"/>
              </a:rPr>
              <a:t>w</a:t>
            </a:r>
            <a:r>
              <a:rPr lang="hu-HU" dirty="0">
                <a:sym typeface="Wingdings" panose="05000000000000000000" pitchFamily="2" charset="2"/>
              </a:rPr>
              <a:t> weights: for misclassified items</a:t>
            </a:r>
          </a:p>
          <a:p>
            <a:r>
              <a:rPr lang="hu-HU" dirty="0">
                <a:sym typeface="Wingdings" panose="05000000000000000000" pitchFamily="2" charset="2"/>
              </a:rPr>
              <a:t>	   Decrease the </a:t>
            </a:r>
            <a:r>
              <a:rPr lang="hu-HU" b="1" dirty="0">
                <a:sym typeface="Wingdings" panose="05000000000000000000" pitchFamily="2" charset="2"/>
              </a:rPr>
              <a:t>w</a:t>
            </a:r>
            <a:r>
              <a:rPr lang="hu-HU" dirty="0">
                <a:sym typeface="Wingdings" panose="05000000000000000000" pitchFamily="2" charset="2"/>
              </a:rPr>
              <a:t> weights: for correctly classified items</a:t>
            </a:r>
            <a:endParaRPr lang="hu-HU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183027" y="2685535"/>
            <a:ext cx="0" cy="23724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363530" y="2267520"/>
            <a:ext cx="0" cy="3352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01065" y="5274331"/>
            <a:ext cx="40012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8200" y="338733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81165" y="358941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36899" y="524896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279864" y="54510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47" name="Oval 46"/>
          <p:cNvSpPr/>
          <p:nvPr/>
        </p:nvSpPr>
        <p:spPr>
          <a:xfrm>
            <a:off x="1708166" y="2964259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Oval 47"/>
          <p:cNvSpPr/>
          <p:nvPr/>
        </p:nvSpPr>
        <p:spPr>
          <a:xfrm>
            <a:off x="3299764" y="2678729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Oval 48"/>
          <p:cNvSpPr/>
          <p:nvPr/>
        </p:nvSpPr>
        <p:spPr>
          <a:xfrm>
            <a:off x="3390428" y="3457614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Oval 49"/>
          <p:cNvSpPr/>
          <p:nvPr/>
        </p:nvSpPr>
        <p:spPr>
          <a:xfrm>
            <a:off x="4252693" y="3565700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Oval 50"/>
          <p:cNvSpPr/>
          <p:nvPr/>
        </p:nvSpPr>
        <p:spPr>
          <a:xfrm>
            <a:off x="3381730" y="4218414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Oval 51"/>
          <p:cNvSpPr/>
          <p:nvPr/>
        </p:nvSpPr>
        <p:spPr>
          <a:xfrm>
            <a:off x="2316412" y="3880079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Oval 52"/>
          <p:cNvSpPr/>
          <p:nvPr/>
        </p:nvSpPr>
        <p:spPr>
          <a:xfrm>
            <a:off x="2869888" y="4680862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Oval 53"/>
          <p:cNvSpPr/>
          <p:nvPr/>
        </p:nvSpPr>
        <p:spPr>
          <a:xfrm>
            <a:off x="1742698" y="4577205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Oval 54"/>
          <p:cNvSpPr/>
          <p:nvPr/>
        </p:nvSpPr>
        <p:spPr>
          <a:xfrm>
            <a:off x="2908763" y="3851931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23946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Boosting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68223" y="1690688"/>
            <a:ext cx="668009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For example: we want to classify the dots </a:t>
            </a:r>
          </a:p>
          <a:p>
            <a:r>
              <a:rPr lang="hu-HU" dirty="0"/>
              <a:t>	~ two </a:t>
            </a:r>
            <a:r>
              <a:rPr lang="hu-HU" b="1" dirty="0"/>
              <a:t>x</a:t>
            </a:r>
            <a:r>
              <a:rPr lang="hu-HU" dirty="0"/>
              <a:t> features + two output classes (yellow and green)</a:t>
            </a:r>
          </a:p>
          <a:p>
            <a:endParaRPr lang="hu-HU" dirty="0"/>
          </a:p>
          <a:p>
            <a:r>
              <a:rPr lang="hu-HU" dirty="0"/>
              <a:t>        </a:t>
            </a:r>
            <a:r>
              <a:rPr lang="hu-HU" b="1" dirty="0"/>
              <a:t>Boosting</a:t>
            </a:r>
            <a:r>
              <a:rPr lang="hu-HU" dirty="0"/>
              <a:t>: combines very simple weak learners such as</a:t>
            </a:r>
          </a:p>
          <a:p>
            <a:r>
              <a:rPr lang="hu-HU" dirty="0"/>
              <a:t>	</a:t>
            </a:r>
            <a:r>
              <a:rPr lang="hu-HU" b="1" dirty="0"/>
              <a:t>decision trees </a:t>
            </a:r>
            <a:r>
              <a:rPr lang="hu-HU" dirty="0"/>
              <a:t>with depth </a:t>
            </a:r>
            <a:r>
              <a:rPr lang="hu-HU" b="1" dirty="0"/>
              <a:t>1</a:t>
            </a:r>
            <a:r>
              <a:rPr lang="hu-HU" dirty="0"/>
              <a:t> (capable of linear classification)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the classifier made </a:t>
            </a:r>
            <a:r>
              <a:rPr lang="hu-HU" b="1" dirty="0">
                <a:sym typeface="Wingdings" panose="05000000000000000000" pitchFamily="2" charset="2"/>
              </a:rPr>
              <a:t>2</a:t>
            </a:r>
            <a:r>
              <a:rPr lang="hu-HU" dirty="0">
                <a:sym typeface="Wingdings" panose="05000000000000000000" pitchFamily="2" charset="2"/>
              </a:rPr>
              <a:t> mistakes: two yellow</a:t>
            </a:r>
          </a:p>
          <a:p>
            <a:r>
              <a:rPr lang="hu-HU" dirty="0">
                <a:sym typeface="Wingdings" panose="05000000000000000000" pitchFamily="2" charset="2"/>
              </a:rPr>
              <a:t>			dots are misclassified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boosting algorithm: in the next iteration it </a:t>
            </a:r>
          </a:p>
          <a:p>
            <a:r>
              <a:rPr lang="hu-HU" dirty="0">
                <a:sym typeface="Wingdings" panose="05000000000000000000" pitchFamily="2" charset="2"/>
              </a:rPr>
              <a:t>			will focus on the misclassified items</a:t>
            </a:r>
          </a:p>
          <a:p>
            <a:r>
              <a:rPr lang="hu-HU" dirty="0">
                <a:sym typeface="Wingdings" panose="05000000000000000000" pitchFamily="2" charset="2"/>
              </a:rPr>
              <a:t>			</a:t>
            </a:r>
          </a:p>
          <a:p>
            <a:r>
              <a:rPr lang="hu-HU" dirty="0">
                <a:sym typeface="Wingdings" panose="05000000000000000000" pitchFamily="2" charset="2"/>
              </a:rPr>
              <a:t>	   Increase the </a:t>
            </a:r>
            <a:r>
              <a:rPr lang="hu-HU" b="1" dirty="0">
                <a:sym typeface="Wingdings" panose="05000000000000000000" pitchFamily="2" charset="2"/>
              </a:rPr>
              <a:t>w</a:t>
            </a:r>
            <a:r>
              <a:rPr lang="hu-HU" dirty="0">
                <a:sym typeface="Wingdings" panose="05000000000000000000" pitchFamily="2" charset="2"/>
              </a:rPr>
              <a:t> weights: for misclassified items</a:t>
            </a:r>
          </a:p>
          <a:p>
            <a:r>
              <a:rPr lang="hu-HU" dirty="0">
                <a:sym typeface="Wingdings" panose="05000000000000000000" pitchFamily="2" charset="2"/>
              </a:rPr>
              <a:t>	   Decrease the </a:t>
            </a:r>
            <a:r>
              <a:rPr lang="hu-HU" b="1" dirty="0">
                <a:sym typeface="Wingdings" panose="05000000000000000000" pitchFamily="2" charset="2"/>
              </a:rPr>
              <a:t>w</a:t>
            </a:r>
            <a:r>
              <a:rPr lang="hu-HU" dirty="0">
                <a:sym typeface="Wingdings" panose="05000000000000000000" pitchFamily="2" charset="2"/>
              </a:rPr>
              <a:t> weights: for correctly classified items</a:t>
            </a:r>
            <a:endParaRPr lang="hu-HU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978877" y="2685535"/>
            <a:ext cx="0" cy="23724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363530" y="2267520"/>
            <a:ext cx="0" cy="3352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01065" y="5274331"/>
            <a:ext cx="40012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8200" y="338733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81165" y="358941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36899" y="524896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279864" y="54510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47" name="Oval 46"/>
          <p:cNvSpPr/>
          <p:nvPr/>
        </p:nvSpPr>
        <p:spPr>
          <a:xfrm>
            <a:off x="1708166" y="2964259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Oval 47"/>
          <p:cNvSpPr/>
          <p:nvPr/>
        </p:nvSpPr>
        <p:spPr>
          <a:xfrm>
            <a:off x="3299764" y="2678729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Oval 48"/>
          <p:cNvSpPr/>
          <p:nvPr/>
        </p:nvSpPr>
        <p:spPr>
          <a:xfrm>
            <a:off x="3390428" y="3457614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Oval 49"/>
          <p:cNvSpPr/>
          <p:nvPr/>
        </p:nvSpPr>
        <p:spPr>
          <a:xfrm>
            <a:off x="4252693" y="3565700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Oval 50"/>
          <p:cNvSpPr/>
          <p:nvPr/>
        </p:nvSpPr>
        <p:spPr>
          <a:xfrm>
            <a:off x="3381730" y="4218414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Oval 51"/>
          <p:cNvSpPr/>
          <p:nvPr/>
        </p:nvSpPr>
        <p:spPr>
          <a:xfrm>
            <a:off x="2316412" y="3880079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Oval 52"/>
          <p:cNvSpPr/>
          <p:nvPr/>
        </p:nvSpPr>
        <p:spPr>
          <a:xfrm>
            <a:off x="2869888" y="4680862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Oval 53"/>
          <p:cNvSpPr/>
          <p:nvPr/>
        </p:nvSpPr>
        <p:spPr>
          <a:xfrm>
            <a:off x="1742698" y="4577205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Oval 54"/>
          <p:cNvSpPr/>
          <p:nvPr/>
        </p:nvSpPr>
        <p:spPr>
          <a:xfrm>
            <a:off x="2908763" y="3851931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630770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Boosting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68223" y="1690688"/>
            <a:ext cx="668009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For example: we want to classify the dots </a:t>
            </a:r>
          </a:p>
          <a:p>
            <a:r>
              <a:rPr lang="hu-HU" dirty="0"/>
              <a:t>	~ two </a:t>
            </a:r>
            <a:r>
              <a:rPr lang="hu-HU" b="1" dirty="0"/>
              <a:t>x</a:t>
            </a:r>
            <a:r>
              <a:rPr lang="hu-HU" dirty="0"/>
              <a:t> features + two output classes (yellow and green)</a:t>
            </a:r>
          </a:p>
          <a:p>
            <a:endParaRPr lang="hu-HU" dirty="0"/>
          </a:p>
          <a:p>
            <a:r>
              <a:rPr lang="hu-HU" dirty="0"/>
              <a:t>        </a:t>
            </a:r>
            <a:r>
              <a:rPr lang="hu-HU" b="1" dirty="0"/>
              <a:t>Boosting</a:t>
            </a:r>
            <a:r>
              <a:rPr lang="hu-HU" dirty="0"/>
              <a:t>: combines very simple weak learners such as</a:t>
            </a:r>
          </a:p>
          <a:p>
            <a:r>
              <a:rPr lang="hu-HU" dirty="0"/>
              <a:t>	</a:t>
            </a:r>
            <a:r>
              <a:rPr lang="hu-HU" b="1" dirty="0"/>
              <a:t>decision trees </a:t>
            </a:r>
            <a:r>
              <a:rPr lang="hu-HU" dirty="0"/>
              <a:t>with depth </a:t>
            </a:r>
            <a:r>
              <a:rPr lang="hu-HU" b="1" dirty="0"/>
              <a:t>1</a:t>
            </a:r>
            <a:r>
              <a:rPr lang="hu-HU" dirty="0"/>
              <a:t> (capable of linear classification)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the classifier made </a:t>
            </a:r>
            <a:r>
              <a:rPr lang="hu-HU" b="1" dirty="0">
                <a:sym typeface="Wingdings" panose="05000000000000000000" pitchFamily="2" charset="2"/>
              </a:rPr>
              <a:t>2</a:t>
            </a:r>
            <a:r>
              <a:rPr lang="hu-HU" dirty="0">
                <a:sym typeface="Wingdings" panose="05000000000000000000" pitchFamily="2" charset="2"/>
              </a:rPr>
              <a:t> mistakes: two yellow</a:t>
            </a:r>
          </a:p>
          <a:p>
            <a:r>
              <a:rPr lang="hu-HU" dirty="0">
                <a:sym typeface="Wingdings" panose="05000000000000000000" pitchFamily="2" charset="2"/>
              </a:rPr>
              <a:t>			dots are misclassified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boosting algorithm: in the next iteration it </a:t>
            </a:r>
          </a:p>
          <a:p>
            <a:r>
              <a:rPr lang="hu-HU" dirty="0">
                <a:sym typeface="Wingdings" panose="05000000000000000000" pitchFamily="2" charset="2"/>
              </a:rPr>
              <a:t>			will focus on the misclassified items</a:t>
            </a:r>
          </a:p>
          <a:p>
            <a:r>
              <a:rPr lang="hu-HU" dirty="0">
                <a:sym typeface="Wingdings" panose="05000000000000000000" pitchFamily="2" charset="2"/>
              </a:rPr>
              <a:t>			</a:t>
            </a:r>
          </a:p>
          <a:p>
            <a:r>
              <a:rPr lang="hu-HU" dirty="0">
                <a:sym typeface="Wingdings" panose="05000000000000000000" pitchFamily="2" charset="2"/>
              </a:rPr>
              <a:t>	   Increase the </a:t>
            </a:r>
            <a:r>
              <a:rPr lang="hu-HU" b="1" dirty="0">
                <a:sym typeface="Wingdings" panose="05000000000000000000" pitchFamily="2" charset="2"/>
              </a:rPr>
              <a:t>w</a:t>
            </a:r>
            <a:r>
              <a:rPr lang="hu-HU" dirty="0">
                <a:sym typeface="Wingdings" panose="05000000000000000000" pitchFamily="2" charset="2"/>
              </a:rPr>
              <a:t> weights: for misclassified items</a:t>
            </a:r>
          </a:p>
          <a:p>
            <a:r>
              <a:rPr lang="hu-HU" dirty="0">
                <a:sym typeface="Wingdings" panose="05000000000000000000" pitchFamily="2" charset="2"/>
              </a:rPr>
              <a:t>	   Decrease the </a:t>
            </a:r>
            <a:r>
              <a:rPr lang="hu-HU" b="1" dirty="0">
                <a:sym typeface="Wingdings" panose="05000000000000000000" pitchFamily="2" charset="2"/>
              </a:rPr>
              <a:t>w</a:t>
            </a:r>
            <a:r>
              <a:rPr lang="hu-HU" dirty="0">
                <a:sym typeface="Wingdings" panose="05000000000000000000" pitchFamily="2" charset="2"/>
              </a:rPr>
              <a:t> weights: for correctly classified items</a:t>
            </a:r>
            <a:endParaRPr lang="hu-HU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183027" y="3263722"/>
            <a:ext cx="0" cy="17943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83027" y="3263722"/>
            <a:ext cx="17958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92021" y="5812914"/>
            <a:ext cx="565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WE JUST HAVE TO COMBINE THESE WEAK CLASSIFIERS !!!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3978877" y="3263722"/>
            <a:ext cx="0" cy="17943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363530" y="2267520"/>
            <a:ext cx="0" cy="3352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01065" y="5274331"/>
            <a:ext cx="40012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8200" y="338733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81165" y="358941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36899" y="524896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79864" y="54510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35" name="Oval 34"/>
          <p:cNvSpPr/>
          <p:nvPr/>
        </p:nvSpPr>
        <p:spPr>
          <a:xfrm>
            <a:off x="1708166" y="2964259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/>
          <p:cNvSpPr/>
          <p:nvPr/>
        </p:nvSpPr>
        <p:spPr>
          <a:xfrm>
            <a:off x="3299764" y="2678729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3390428" y="3457614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/>
          <p:cNvSpPr/>
          <p:nvPr/>
        </p:nvSpPr>
        <p:spPr>
          <a:xfrm>
            <a:off x="4252693" y="3565700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/>
          <p:cNvSpPr/>
          <p:nvPr/>
        </p:nvSpPr>
        <p:spPr>
          <a:xfrm>
            <a:off x="3381730" y="4218414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Oval 39"/>
          <p:cNvSpPr/>
          <p:nvPr/>
        </p:nvSpPr>
        <p:spPr>
          <a:xfrm>
            <a:off x="2316412" y="3880079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/>
          <p:cNvSpPr/>
          <p:nvPr/>
        </p:nvSpPr>
        <p:spPr>
          <a:xfrm>
            <a:off x="2869888" y="4680862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Oval 41"/>
          <p:cNvSpPr/>
          <p:nvPr/>
        </p:nvSpPr>
        <p:spPr>
          <a:xfrm>
            <a:off x="1742698" y="4577205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Oval 42"/>
          <p:cNvSpPr/>
          <p:nvPr/>
        </p:nvSpPr>
        <p:spPr>
          <a:xfrm>
            <a:off x="2908763" y="3851931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917053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Boosting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31960" y="168051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H(x) = sign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94817" y="1458692"/>
                <a:ext cx="1389162" cy="845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el-GR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𝛂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hu-HU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817" y="1458692"/>
                <a:ext cx="1389162" cy="8459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5962346" y="1832232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8186" y="994565"/>
            <a:ext cx="36208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we keep combining </a:t>
            </a:r>
            <a:r>
              <a:rPr lang="hu-HU" sz="1600" b="1" dirty="0"/>
              <a:t>h(x)</a:t>
            </a:r>
          </a:p>
          <a:p>
            <a:pPr algn="ctr"/>
            <a:r>
              <a:rPr lang="hu-HU" sz="1600" dirty="0"/>
              <a:t>weak learners (each learner knows just a </a:t>
            </a:r>
          </a:p>
          <a:p>
            <a:pPr algn="ctr"/>
            <a:r>
              <a:rPr lang="hu-HU" sz="1600" dirty="0"/>
              <a:t>little fraction of the space)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88439" y="2140009"/>
            <a:ext cx="2061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final </a:t>
            </a:r>
            <a:r>
              <a:rPr lang="hu-HU" sz="1600" b="1" dirty="0"/>
              <a:t>H(x)</a:t>
            </a:r>
            <a:r>
              <a:rPr lang="hu-HU" sz="1600" dirty="0"/>
              <a:t> model which</a:t>
            </a:r>
          </a:p>
          <a:p>
            <a:pPr algn="ctr"/>
            <a:r>
              <a:rPr lang="hu-HU" sz="1600" dirty="0"/>
              <a:t>is a strong classifier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47405" y="2780510"/>
            <a:ext cx="5460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// we assign </a:t>
            </a:r>
            <a:r>
              <a:rPr lang="hu-HU" sz="1600" b="1" dirty="0"/>
              <a:t>+1</a:t>
            </a:r>
            <a:r>
              <a:rPr lang="hu-HU" sz="1600" dirty="0"/>
              <a:t> and </a:t>
            </a:r>
            <a:r>
              <a:rPr lang="hu-HU" sz="1600" b="1" dirty="0"/>
              <a:t>-1</a:t>
            </a:r>
            <a:r>
              <a:rPr lang="hu-HU" sz="1600" dirty="0"/>
              <a:t> for the output classes (yellow and green)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527104" y="3808527"/>
                <a:ext cx="767966" cy="845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104" y="3808527"/>
                <a:ext cx="767966" cy="8459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5079239" y="4176525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00405" y="4047553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= 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78636" y="1841068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77096" y="3367321"/>
            <a:ext cx="6084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we initialize the weights parameters at the beginning    </a:t>
            </a:r>
            <a:r>
              <a:rPr lang="hu-HU" b="1" dirty="0">
                <a:sym typeface="Wingdings" panose="05000000000000000000" pitchFamily="2" charset="2"/>
              </a:rPr>
              <a:t>w  = </a:t>
            </a:r>
            <a:endParaRPr lang="hu-H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708479" y="3223406"/>
                <a:ext cx="394659" cy="611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𝐍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8479" y="3223406"/>
                <a:ext cx="394659" cy="6116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9462451" y="352435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57965" y="4024307"/>
            <a:ext cx="3375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make sure this is a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864865" y="4763587"/>
                <a:ext cx="971741" cy="799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𝐰𝐫𝐨𝐧𝐠</m:t>
                          </m:r>
                        </m:sub>
                        <m:sup/>
                        <m:e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865" y="4763587"/>
                <a:ext cx="971741" cy="7998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5598235" y="5098633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36606" y="4923529"/>
            <a:ext cx="429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error is the sum of the misclassified weights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55754" y="4911271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5050"/>
                </a:solidFill>
              </a:rPr>
              <a:t>ε</a:t>
            </a:r>
            <a:r>
              <a:rPr lang="hu-HU" b="1" dirty="0">
                <a:solidFill>
                  <a:srgbClr val="FF5050"/>
                </a:solidFill>
              </a:rPr>
              <a:t>  =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44" y="3678247"/>
            <a:ext cx="2608963" cy="209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6770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Boosting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03377" y="1575356"/>
            <a:ext cx="3749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initialize the weights at the beginning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94773" y="156516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ym typeface="Wingdings" panose="05000000000000000000" pitchFamily="2" charset="2"/>
              </a:rPr>
              <a:t>w  = </a:t>
            </a:r>
            <a:endParaRPr lang="hu-H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352459" y="1413011"/>
                <a:ext cx="394659" cy="611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𝐍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459" y="1413011"/>
                <a:ext cx="394659" cy="61164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7057005" y="1713964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12264" y="2021741"/>
            <a:ext cx="0" cy="4530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31394" y="2638582"/>
            <a:ext cx="2846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pick </a:t>
            </a:r>
            <a:r>
              <a:rPr lang="hu-HU" b="1" dirty="0"/>
              <a:t>h (x) </a:t>
            </a:r>
            <a:r>
              <a:rPr lang="hu-HU" dirty="0"/>
              <a:t>that minimizes</a:t>
            </a:r>
          </a:p>
          <a:p>
            <a:r>
              <a:rPr lang="hu-HU" dirty="0"/>
              <a:t>	    the </a:t>
            </a:r>
            <a:r>
              <a:rPr lang="el-GR" b="1" dirty="0"/>
              <a:t>ε</a:t>
            </a:r>
            <a:r>
              <a:rPr lang="hu-HU" dirty="0"/>
              <a:t> error term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74840" y="2773820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t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412264" y="3418054"/>
            <a:ext cx="0" cy="4530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514831" y="3962331"/>
                <a:ext cx="2014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we can calculate </a:t>
                </a:r>
                <a14:m>
                  <m:oMath xmlns:m="http://schemas.openxmlformats.org/officeDocument/2006/math">
                    <m:r>
                      <a:rPr lang="el-G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hu-HU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831" y="3962331"/>
                <a:ext cx="201439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727" t="-9836" b="-2459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6257331" y="4089331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t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404026" y="4421822"/>
            <a:ext cx="0" cy="4530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490117" y="5009081"/>
            <a:ext cx="196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update </a:t>
            </a:r>
            <a:r>
              <a:rPr lang="hu-HU" b="1" dirty="0"/>
              <a:t>w</a:t>
            </a:r>
            <a:r>
              <a:rPr lang="hu-HU" dirty="0"/>
              <a:t>     weight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42758" y="5169033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t+1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3525794" y="5177271"/>
            <a:ext cx="78088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550508" y="2856200"/>
            <a:ext cx="0" cy="23210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525794" y="2856200"/>
            <a:ext cx="61783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890870" y="2552251"/>
                <a:ext cx="971741" cy="799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𝐰𝐫𝐨𝐧𝐠</m:t>
                          </m:r>
                        </m:sub>
                        <m:sup/>
                        <m:e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870" y="2552251"/>
                <a:ext cx="971741" cy="7998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8624240" y="2887297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81759" y="2699935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5050"/>
                </a:solidFill>
              </a:rPr>
              <a:t>ε</a:t>
            </a:r>
            <a:r>
              <a:rPr lang="hu-HU" b="1" dirty="0">
                <a:solidFill>
                  <a:srgbClr val="FF5050"/>
                </a:solidFill>
              </a:rPr>
              <a:t> 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013395" y="3962331"/>
                <a:ext cx="1829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b="1" smtClean="0">
                        <a:solidFill>
                          <a:srgbClr val="FF5050"/>
                        </a:solidFill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hu-HU" b="1" dirty="0">
                    <a:solidFill>
                      <a:srgbClr val="FF5050"/>
                    </a:solidFill>
                  </a:rPr>
                  <a:t>  =    ln (            ) 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395" y="3962331"/>
                <a:ext cx="1829347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9836" r="-1661" b="-2459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7179439" y="4083471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698968" y="2831263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858254" y="3840246"/>
                <a:ext cx="756937" cy="6135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l-GR" b="1" dirty="0">
                              <a:solidFill>
                                <a:srgbClr val="FF5050"/>
                              </a:solidFill>
                            </a:rPr>
                            <m:t>ε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l-GR" b="1" dirty="0">
                              <a:solidFill>
                                <a:srgbClr val="FF5050"/>
                              </a:solidFill>
                            </a:rPr>
                            <m:t>ε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254" y="3840246"/>
                <a:ext cx="756937" cy="61350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8208641" y="4255950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398773" y="3949789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398802" y="3856722"/>
                <a:ext cx="354584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600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hu-HU" sz="1600" b="1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802" y="3856722"/>
                <a:ext cx="354584" cy="55335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6954083" y="4984367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w      =        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147623" y="514671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150891" y="494206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587451" y="4885018"/>
                <a:ext cx="423514" cy="5670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hu-HU" b="1" dirty="0" smtClean="0">
                              <a:solidFill>
                                <a:srgbClr val="FF5050"/>
                              </a:solidFill>
                            </a:rPr>
                            <m:t>Z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451" y="4885018"/>
                <a:ext cx="423514" cy="56707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7811331" y="495198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806361" y="4763812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8097756" y="4835131"/>
                <a:ext cx="1452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rgbClr val="FF5050"/>
                    </a:solidFill>
                  </a:rPr>
                  <a:t>-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el-GR" b="1" i="0" smtClean="0">
                        <a:solidFill>
                          <a:srgbClr val="FF5050"/>
                        </a:solidFill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hu-HU" b="1" dirty="0">
                    <a:solidFill>
                      <a:srgbClr val="FF5050"/>
                    </a:solidFill>
                  </a:rPr>
                  <a:t>  h  (x) y(x)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756" y="4835131"/>
                <a:ext cx="145264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347" t="-8197" r="-2929" b="-2459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/>
          <p:cNvSpPr txBox="1"/>
          <p:nvPr/>
        </p:nvSpPr>
        <p:spPr>
          <a:xfrm>
            <a:off x="8611761" y="4967452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401689" y="4955093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603157" y="5651217"/>
            <a:ext cx="660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On every iteration we add a new </a:t>
            </a:r>
            <a:r>
              <a:rPr lang="hu-HU" b="1" dirty="0"/>
              <a:t>h(x) </a:t>
            </a:r>
            <a:r>
              <a:rPr lang="hu-HU" dirty="0"/>
              <a:t>weak learner to the final model</a:t>
            </a:r>
          </a:p>
        </p:txBody>
      </p:sp>
    </p:spTree>
    <p:extLst>
      <p:ext uri="{BB962C8B-B14F-4D97-AF65-F5344CB8AC3E}">
        <p14:creationId xmlns:p14="http://schemas.microsoft.com/office/powerpoint/2010/main" val="102852980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Boosting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056592" y="1400558"/>
                <a:ext cx="1829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b="1" smtClean="0">
                        <a:solidFill>
                          <a:srgbClr val="FF5050"/>
                        </a:solidFill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hu-HU" b="1" dirty="0">
                    <a:solidFill>
                      <a:srgbClr val="FF5050"/>
                    </a:solidFill>
                  </a:rPr>
                  <a:t>  =    ln (            ) 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592" y="1400558"/>
                <a:ext cx="1829347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0000" r="-1667" b="-26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7222636" y="1521698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1451" y="1278473"/>
                <a:ext cx="756937" cy="6135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l-GR" b="1" dirty="0">
                              <a:solidFill>
                                <a:srgbClr val="FF5050"/>
                              </a:solidFill>
                            </a:rPr>
                            <m:t>ε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l-GR" b="1" dirty="0">
                              <a:solidFill>
                                <a:srgbClr val="FF5050"/>
                              </a:solidFill>
                            </a:rPr>
                            <m:t>ε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451" y="1278473"/>
                <a:ext cx="756937" cy="6135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8251838" y="1694177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41970" y="1388016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441999" y="1294949"/>
                <a:ext cx="354584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600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hu-HU" sz="1600" b="1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999" y="1294949"/>
                <a:ext cx="354584" cy="5533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66" y="1891974"/>
            <a:ext cx="4763184" cy="3865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51234" y="2231359"/>
            <a:ext cx="5080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given </a:t>
            </a:r>
            <a:r>
              <a:rPr lang="hu-HU" b="1" dirty="0">
                <a:sym typeface="Wingdings" panose="05000000000000000000" pitchFamily="2" charset="2"/>
              </a:rPr>
              <a:t>h(x)</a:t>
            </a:r>
            <a:r>
              <a:rPr lang="hu-HU" dirty="0">
                <a:sym typeface="Wingdings" panose="05000000000000000000" pitchFamily="2" charset="2"/>
              </a:rPr>
              <a:t> classifier </a:t>
            </a:r>
            <a:r>
              <a:rPr lang="el-GR" b="1" dirty="0">
                <a:sym typeface="Wingdings" panose="05000000000000000000" pitchFamily="2" charset="2"/>
              </a:rPr>
              <a:t>α</a:t>
            </a:r>
            <a:r>
              <a:rPr lang="hu-HU" dirty="0">
                <a:sym typeface="Wingdings" panose="05000000000000000000" pitchFamily="2" charset="2"/>
              </a:rPr>
              <a:t> value increases as the error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converges to </a:t>
            </a:r>
            <a:r>
              <a:rPr lang="hu-HU" b="1" dirty="0">
                <a:sym typeface="Wingdings" panose="05000000000000000000" pitchFamily="2" charset="2"/>
              </a:rPr>
              <a:t>0</a:t>
            </a:r>
            <a:r>
              <a:rPr lang="hu-HU" dirty="0">
                <a:sym typeface="Wingdings" panose="05000000000000000000" pitchFamily="2" charset="2"/>
              </a:rPr>
              <a:t>: of course, good classifiers are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given more weight 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5351234" y="3449318"/>
            <a:ext cx="64629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given </a:t>
            </a:r>
            <a:r>
              <a:rPr lang="hu-HU" b="1" dirty="0">
                <a:sym typeface="Wingdings" panose="05000000000000000000" pitchFamily="2" charset="2"/>
              </a:rPr>
              <a:t>h(x)</a:t>
            </a:r>
            <a:r>
              <a:rPr lang="hu-HU" dirty="0">
                <a:sym typeface="Wingdings" panose="05000000000000000000" pitchFamily="2" charset="2"/>
              </a:rPr>
              <a:t> classifier </a:t>
            </a:r>
            <a:r>
              <a:rPr lang="el-GR" b="1" dirty="0">
                <a:sym typeface="Wingdings" panose="05000000000000000000" pitchFamily="2" charset="2"/>
              </a:rPr>
              <a:t>α</a:t>
            </a:r>
            <a:r>
              <a:rPr lang="hu-HU" dirty="0">
                <a:sym typeface="Wingdings" panose="05000000000000000000" pitchFamily="2" charset="2"/>
              </a:rPr>
              <a:t> value is </a:t>
            </a:r>
            <a:r>
              <a:rPr lang="hu-HU" b="1" dirty="0">
                <a:sym typeface="Wingdings" panose="05000000000000000000" pitchFamily="2" charset="2"/>
              </a:rPr>
              <a:t>0</a:t>
            </a:r>
            <a:r>
              <a:rPr lang="hu-HU" dirty="0">
                <a:sym typeface="Wingdings" panose="05000000000000000000" pitchFamily="2" charset="2"/>
              </a:rPr>
              <a:t> if the error is </a:t>
            </a:r>
            <a:r>
              <a:rPr lang="hu-HU" b="1" dirty="0">
                <a:sym typeface="Wingdings" panose="05000000000000000000" pitchFamily="2" charset="2"/>
              </a:rPr>
              <a:t>0.5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Why? Because it is a random guess (coin toss)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       ~ we do not want our algorithm to rely on random guesses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5351234" y="4582020"/>
            <a:ext cx="5888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give negative </a:t>
            </a:r>
            <a:r>
              <a:rPr lang="el-GR" b="1" dirty="0">
                <a:sym typeface="Wingdings" panose="05000000000000000000" pitchFamily="2" charset="2"/>
              </a:rPr>
              <a:t>α</a:t>
            </a:r>
            <a:r>
              <a:rPr lang="hu-HU" b="1" dirty="0">
                <a:sym typeface="Wingdings" panose="05000000000000000000" pitchFamily="2" charset="2"/>
              </a:rPr>
              <a:t> </a:t>
            </a:r>
            <a:r>
              <a:rPr lang="hu-HU" dirty="0">
                <a:sym typeface="Wingdings" panose="05000000000000000000" pitchFamily="2" charset="2"/>
              </a:rPr>
              <a:t>value for </a:t>
            </a:r>
            <a:r>
              <a:rPr lang="hu-HU" b="1" dirty="0">
                <a:sym typeface="Wingdings" panose="05000000000000000000" pitchFamily="2" charset="2"/>
              </a:rPr>
              <a:t>h(x)</a:t>
            </a:r>
            <a:r>
              <a:rPr lang="hu-HU" dirty="0">
                <a:sym typeface="Wingdings" panose="05000000000000000000" pitchFamily="2" charset="2"/>
              </a:rPr>
              <a:t> classifiers that are worse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than random guesses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~ we do the opposite thats the best action 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3107778" y="5782130"/>
            <a:ext cx="597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</a:t>
            </a:r>
            <a:r>
              <a:rPr lang="el-GR" b="1" dirty="0"/>
              <a:t>α</a:t>
            </a:r>
            <a:r>
              <a:rPr lang="hu-HU" b="1" dirty="0"/>
              <a:t> </a:t>
            </a:r>
            <a:r>
              <a:rPr lang="hu-HU" dirty="0"/>
              <a:t>parameter as something to do with the </a:t>
            </a:r>
            <a:r>
              <a:rPr lang="hu-HU" b="1" dirty="0"/>
              <a:t>h(x)</a:t>
            </a:r>
            <a:r>
              <a:rPr lang="hu-HU" dirty="0"/>
              <a:t> learners !!!</a:t>
            </a:r>
          </a:p>
        </p:txBody>
      </p:sp>
    </p:spTree>
    <p:extLst>
      <p:ext uri="{BB962C8B-B14F-4D97-AF65-F5344CB8AC3E}">
        <p14:creationId xmlns:p14="http://schemas.microsoft.com/office/powerpoint/2010/main" val="93826972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Boosting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03791" y="1474023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w      =        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97331" y="1636372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00599" y="1431725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737159" y="1374674"/>
                <a:ext cx="423514" cy="5670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hu-HU" b="1" dirty="0" smtClean="0">
                              <a:solidFill>
                                <a:srgbClr val="FF5050"/>
                              </a:solidFill>
                            </a:rPr>
                            <m:t>Z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159" y="1374674"/>
                <a:ext cx="423514" cy="5670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961039" y="144163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56069" y="1253468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247464" y="1324787"/>
                <a:ext cx="1452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rgbClr val="FF5050"/>
                    </a:solidFill>
                  </a:rPr>
                  <a:t>-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el-GR" b="1" i="0" smtClean="0">
                        <a:solidFill>
                          <a:srgbClr val="FF5050"/>
                        </a:solidFill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hu-HU" b="1" dirty="0">
                    <a:solidFill>
                      <a:srgbClr val="FF5050"/>
                    </a:solidFill>
                  </a:rPr>
                  <a:t>  h  (x) y(x)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464" y="1324787"/>
                <a:ext cx="145264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782" t="-8197" r="-2941" b="-2459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5761469" y="1457108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51397" y="1444749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87497" y="1252058"/>
            <a:ext cx="3412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this is how we update the weights</a:t>
            </a:r>
          </a:p>
          <a:p>
            <a:pPr algn="ctr"/>
            <a:r>
              <a:rPr lang="hu-HU" dirty="0"/>
              <a:t>in every iteration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01569" y="2174102"/>
            <a:ext cx="6868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the </a:t>
            </a:r>
            <a:r>
              <a:rPr lang="hu-HU" b="1" dirty="0">
                <a:sym typeface="Wingdings" panose="05000000000000000000" pitchFamily="2" charset="2"/>
              </a:rPr>
              <a:t>w</a:t>
            </a:r>
            <a:r>
              <a:rPr lang="hu-HU" dirty="0">
                <a:sym typeface="Wingdings" panose="05000000000000000000" pitchFamily="2" charset="2"/>
              </a:rPr>
              <a:t> weights have something to do with the dataset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set higher weights to more important samples and lower weight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values to less important ones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6718" y="3423859"/>
            <a:ext cx="95936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ym typeface="Wingdings" panose="05000000000000000000" pitchFamily="2" charset="2"/>
              </a:rPr>
              <a:t> </a:t>
            </a:r>
            <a:r>
              <a:rPr lang="hu-HU" dirty="0">
                <a:sym typeface="Wingdings" panose="05000000000000000000" pitchFamily="2" charset="2"/>
              </a:rPr>
              <a:t>the</a:t>
            </a:r>
            <a:r>
              <a:rPr lang="hu-HU" b="1" dirty="0">
                <a:sym typeface="Wingdings" panose="05000000000000000000" pitchFamily="2" charset="2"/>
              </a:rPr>
              <a:t> </a:t>
            </a:r>
            <a:r>
              <a:rPr lang="hu-HU" b="1" dirty="0"/>
              <a:t>Z</a:t>
            </a:r>
            <a:r>
              <a:rPr lang="hu-HU" dirty="0"/>
              <a:t> makes sure </a:t>
            </a:r>
            <a:r>
              <a:rPr lang="hu-HU" b="1" dirty="0"/>
              <a:t>w</a:t>
            </a:r>
            <a:r>
              <a:rPr lang="hu-HU" dirty="0"/>
              <a:t> is a distribution so the sum is </a:t>
            </a:r>
            <a:r>
              <a:rPr lang="hu-HU" b="1" dirty="0"/>
              <a:t>1</a:t>
            </a:r>
          </a:p>
          <a:p>
            <a:endParaRPr lang="hu-HU" b="1" dirty="0"/>
          </a:p>
          <a:p>
            <a:r>
              <a:rPr lang="hu-HU" b="1" dirty="0">
                <a:sym typeface="Wingdings" panose="05000000000000000000" pitchFamily="2" charset="2"/>
              </a:rPr>
              <a:t> </a:t>
            </a:r>
            <a:r>
              <a:rPr lang="hu-HU" b="1" dirty="0"/>
              <a:t>y(x)</a:t>
            </a:r>
            <a:r>
              <a:rPr lang="hu-HU" dirty="0"/>
              <a:t> flips the sign of the exponent if </a:t>
            </a:r>
            <a:r>
              <a:rPr lang="hu-HU" b="1" dirty="0"/>
              <a:t>h(x)</a:t>
            </a:r>
            <a:r>
              <a:rPr lang="hu-HU" dirty="0"/>
              <a:t> is wrong</a:t>
            </a:r>
          </a:p>
          <a:p>
            <a:r>
              <a:rPr lang="hu-HU" dirty="0"/>
              <a:t>	Why is it good? It makes sure to assign smaller weights to samples</a:t>
            </a:r>
          </a:p>
          <a:p>
            <a:r>
              <a:rPr lang="hu-HU" dirty="0"/>
              <a:t>	    that are correctly classified and bigger weights for misclassification</a:t>
            </a:r>
          </a:p>
          <a:p>
            <a:r>
              <a:rPr lang="hu-HU" dirty="0"/>
              <a:t>		</a:t>
            </a:r>
            <a:r>
              <a:rPr lang="hu-HU" sz="1600" dirty="0"/>
              <a:t>~ in the next iteration the next </a:t>
            </a:r>
            <a:r>
              <a:rPr lang="hu-HU" sz="1600" b="1" dirty="0"/>
              <a:t>h(x) </a:t>
            </a:r>
            <a:r>
              <a:rPr lang="hu-HU" sz="1600" dirty="0"/>
              <a:t>learner can focus on those samples with higher weights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1544267" y="5214758"/>
            <a:ext cx="10407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Why to use </a:t>
            </a:r>
            <a:r>
              <a:rPr lang="el-GR" b="1" u="sng" dirty="0"/>
              <a:t>α</a:t>
            </a:r>
            <a:r>
              <a:rPr lang="hu-HU" u="sng" dirty="0"/>
              <a:t> in the formula</a:t>
            </a:r>
            <a:r>
              <a:rPr lang="hu-HU" dirty="0"/>
              <a:t>? This is how we make sure that stronger classfiers’ decisions are more important</a:t>
            </a:r>
          </a:p>
          <a:p>
            <a:r>
              <a:rPr lang="hu-HU" dirty="0"/>
              <a:t>                       </a:t>
            </a:r>
            <a:r>
              <a:rPr lang="en-US" dirty="0"/>
              <a:t>If a weak classifier misclassifies an input we do</a:t>
            </a:r>
            <a:r>
              <a:rPr lang="hu-HU" dirty="0"/>
              <a:t> not</a:t>
            </a:r>
            <a:r>
              <a:rPr lang="en-US" dirty="0"/>
              <a:t> take that </a:t>
            </a:r>
            <a:endParaRPr lang="hu-HU" dirty="0"/>
          </a:p>
          <a:p>
            <a:r>
              <a:rPr lang="hu-HU" dirty="0"/>
              <a:t>		   </a:t>
            </a:r>
            <a:r>
              <a:rPr lang="en-US" dirty="0"/>
              <a:t>as seriously as a strong classifier’s mistake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96497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153974" y="3792975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138215" y="1637370"/>
            <a:ext cx="0" cy="45980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959794" y="6045819"/>
            <a:ext cx="6200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778335" y="3703765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63321" y="545078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75809" y="4943408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54229" y="4110784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89380" y="401599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73429" y="2384204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67800" y="315270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179566" y="2205784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565573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00363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60811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50997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43119" y="6076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30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789741" y="6076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50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144565" y="60718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80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492331" y="607186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145902" y="5853167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size of houses [m  ]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15793" y="127645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prices [$]</a:t>
            </a:r>
            <a:endParaRPr lang="en-US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71308" y="5328419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71308" y="4486508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67590" y="3636222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67590" y="2794311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71306" y="1953988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0147" y="514375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100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56213" y="427927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200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88911" y="345574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300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74042" y="261490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400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88911" y="17740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500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8775317" y="582719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29962" y="200366"/>
            <a:ext cx="10515600" cy="1325563"/>
          </a:xfrm>
        </p:spPr>
        <p:txBody>
          <a:bodyPr/>
          <a:lstStyle/>
          <a:p>
            <a:r>
              <a:rPr lang="hu-HU" b="1" u="sng" dirty="0"/>
              <a:t>Linear Regression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1510005" y="2043806"/>
            <a:ext cx="4758771" cy="299057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28055" y="1412332"/>
            <a:ext cx="49056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 we build a model based on the dataset</a:t>
            </a:r>
          </a:p>
          <a:p>
            <a:r>
              <a:rPr lang="hu-HU" dirty="0"/>
              <a:t>  It is a linear model: so the result is a linear line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the model defines the relationship</a:t>
            </a:r>
          </a:p>
          <a:p>
            <a:r>
              <a:rPr lang="hu-HU" dirty="0">
                <a:sym typeface="Wingdings" panose="05000000000000000000" pitchFamily="2" charset="2"/>
              </a:rPr>
              <a:t>		between the variables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we can make predictions with the</a:t>
            </a:r>
          </a:p>
          <a:p>
            <a:r>
              <a:rPr lang="hu-HU" dirty="0">
                <a:sym typeface="Wingdings" panose="05000000000000000000" pitchFamily="2" charset="2"/>
              </a:rPr>
              <a:t>		trained model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    </a:t>
            </a:r>
            <a:r>
              <a:rPr lang="hu-HU" b="1" u="sng" dirty="0">
                <a:sym typeface="Wingdings" panose="05000000000000000000" pitchFamily="2" charset="2"/>
              </a:rPr>
              <a:t>What does it mean?</a:t>
            </a:r>
            <a:r>
              <a:rPr lang="hu-HU" dirty="0">
                <a:sym typeface="Wingdings" panose="05000000000000000000" pitchFamily="2" charset="2"/>
              </a:rPr>
              <a:t> If we have a new </a:t>
            </a:r>
            <a:r>
              <a:rPr lang="hu-HU" b="1" dirty="0">
                <a:sym typeface="Wingdings" panose="05000000000000000000" pitchFamily="2" charset="2"/>
              </a:rPr>
              <a:t>x</a:t>
            </a:r>
            <a:r>
              <a:rPr lang="hu-HU" dirty="0">
                <a:sym typeface="Wingdings" panose="05000000000000000000" pitchFamily="2" charset="2"/>
              </a:rPr>
              <a:t> feature </a:t>
            </a:r>
          </a:p>
          <a:p>
            <a:r>
              <a:rPr lang="hu-HU" dirty="0">
                <a:sym typeface="Wingdings" panose="05000000000000000000" pitchFamily="2" charset="2"/>
              </a:rPr>
              <a:t>         (size of the house) we can get the </a:t>
            </a:r>
            <a:r>
              <a:rPr lang="hu-HU" b="1" dirty="0">
                <a:sym typeface="Wingdings" panose="05000000000000000000" pitchFamily="2" charset="2"/>
              </a:rPr>
              <a:t>H(x)</a:t>
            </a:r>
            <a:r>
              <a:rPr lang="hu-HU" dirty="0">
                <a:sym typeface="Wingdings" panose="05000000000000000000" pitchFamily="2" charset="2"/>
              </a:rPr>
              <a:t> price</a:t>
            </a:r>
          </a:p>
          <a:p>
            <a:r>
              <a:rPr lang="hu-HU" dirty="0">
                <a:sym typeface="Wingdings" panose="05000000000000000000" pitchFamily="2" charset="2"/>
              </a:rPr>
              <a:t>               of the house accordingly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7083285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Boosting and Bagging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5979" y="1565189"/>
            <a:ext cx="706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rgbClr val="FF5050"/>
                </a:solidFill>
              </a:rPr>
              <a:t>BAGGING</a:t>
            </a:r>
            <a:r>
              <a:rPr lang="hu-HU" dirty="0">
                <a:solidFill>
                  <a:srgbClr val="FF5050"/>
                </a:solidFill>
              </a:rPr>
              <a:t>				      		       </a:t>
            </a:r>
            <a:r>
              <a:rPr lang="hu-HU" b="1" u="sng" dirty="0">
                <a:solidFill>
                  <a:srgbClr val="FF5050"/>
                </a:solidFill>
              </a:rPr>
              <a:t>BOOSTING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19114" y="2022630"/>
            <a:ext cx="6753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both bagging and boosting use </a:t>
            </a:r>
            <a:r>
              <a:rPr lang="hu-HU" b="1" dirty="0"/>
              <a:t>N</a:t>
            </a:r>
            <a:r>
              <a:rPr lang="hu-HU" dirty="0"/>
              <a:t> learners + yields more stable models</a:t>
            </a:r>
          </a:p>
          <a:p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1037968" y="2567586"/>
            <a:ext cx="3544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ym typeface="Wingdings" panose="05000000000000000000" pitchFamily="2" charset="2"/>
              </a:rPr>
              <a:t>every item has the same probability</a:t>
            </a:r>
          </a:p>
          <a:p>
            <a:pPr algn="ctr"/>
            <a:r>
              <a:rPr lang="hu-HU" dirty="0">
                <a:sym typeface="Wingdings" panose="05000000000000000000" pitchFamily="2" charset="2"/>
              </a:rPr>
              <a:t> to appear in a new dataset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94605" y="2567585"/>
            <a:ext cx="347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ym typeface="Wingdings" panose="05000000000000000000" pitchFamily="2" charset="2"/>
              </a:rPr>
              <a:t>the samples are weighted so some </a:t>
            </a:r>
          </a:p>
          <a:p>
            <a:pPr algn="ctr"/>
            <a:r>
              <a:rPr lang="hu-HU" dirty="0">
                <a:sym typeface="Wingdings" panose="05000000000000000000" pitchFamily="2" charset="2"/>
              </a:rPr>
              <a:t>of them will occur more often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1714660" y="3474527"/>
            <a:ext cx="2190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parallel training stage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10052" y="3474527"/>
            <a:ext cx="324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builds learners in sequential way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08005" y="4090815"/>
            <a:ext cx="2804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final decision is the average</a:t>
            </a:r>
          </a:p>
          <a:p>
            <a:pPr algn="ctr"/>
            <a:r>
              <a:rPr lang="hu-HU" dirty="0"/>
              <a:t>of the </a:t>
            </a:r>
            <a:r>
              <a:rPr lang="hu-HU" b="1" dirty="0"/>
              <a:t>N</a:t>
            </a:r>
            <a:r>
              <a:rPr lang="hu-HU" dirty="0"/>
              <a:t> learners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13626" y="4090813"/>
            <a:ext cx="3840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final decision is the weighted average</a:t>
            </a:r>
          </a:p>
          <a:p>
            <a:pPr algn="ctr"/>
            <a:r>
              <a:rPr lang="hu-HU" dirty="0"/>
              <a:t>of the </a:t>
            </a:r>
            <a:r>
              <a:rPr lang="hu-HU" b="1" dirty="0"/>
              <a:t>N</a:t>
            </a:r>
            <a:r>
              <a:rPr lang="hu-HU" dirty="0"/>
              <a:t> learners</a:t>
            </a:r>
          </a:p>
          <a:p>
            <a:pPr algn="ctr"/>
            <a:r>
              <a:rPr lang="hu-HU" dirty="0"/>
              <a:t>(better classifiers have higher weights)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14660" y="4860325"/>
            <a:ext cx="2270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reduces variance and </a:t>
            </a:r>
          </a:p>
          <a:p>
            <a:pPr algn="ctr"/>
            <a:r>
              <a:rPr lang="hu-HU" dirty="0"/>
              <a:t>solves over-fitting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20139" y="5110276"/>
            <a:ext cx="2627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reduces bias but</a:t>
            </a:r>
          </a:p>
          <a:p>
            <a:pPr algn="ctr"/>
            <a:r>
              <a:rPr lang="hu-HU" dirty="0"/>
              <a:t>increases over-fitting a bit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07070" y="5571941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PREFERRED</a:t>
            </a:r>
          </a:p>
        </p:txBody>
      </p:sp>
    </p:spTree>
    <p:extLst>
      <p:ext uri="{BB962C8B-B14F-4D97-AF65-F5344CB8AC3E}">
        <p14:creationId xmlns:p14="http://schemas.microsoft.com/office/powerpoint/2010/main" val="50957778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PCA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Principal </a:t>
            </a:r>
            <a:r>
              <a:rPr lang="hu-HU" b="1"/>
              <a:t>component analysis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97477274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Principal component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PCA</a:t>
            </a:r>
            <a:r>
              <a:rPr lang="hu-HU" dirty="0"/>
              <a:t> gives us a low dimensional representation of a dataset</a:t>
            </a:r>
          </a:p>
          <a:p>
            <a:r>
              <a:rPr lang="hu-HU" dirty="0"/>
              <a:t>It is able to find linear combinations of features / variables that are mutually uncorrelated</a:t>
            </a:r>
          </a:p>
          <a:p>
            <a:r>
              <a:rPr lang="hu-HU" dirty="0"/>
              <a:t>Linearly uncorrelated variables: these are the principal components</a:t>
            </a:r>
          </a:p>
          <a:p>
            <a:r>
              <a:rPr lang="hu-HU" dirty="0"/>
              <a:t>For example: height in </a:t>
            </a:r>
            <a:r>
              <a:rPr lang="hu-HU" b="1" dirty="0"/>
              <a:t>[cm]</a:t>
            </a:r>
            <a:r>
              <a:rPr lang="hu-HU" dirty="0"/>
              <a:t> and in </a:t>
            </a:r>
            <a:r>
              <a:rPr lang="hu-HU" b="1" dirty="0"/>
              <a:t>[m]</a:t>
            </a:r>
            <a:r>
              <a:rPr lang="hu-HU" dirty="0"/>
              <a:t> are not independent !!!</a:t>
            </a:r>
          </a:p>
          <a:p>
            <a:r>
              <a:rPr lang="hu-HU" b="1" dirty="0">
                <a:solidFill>
                  <a:srgbClr val="FFFF00"/>
                </a:solidFill>
              </a:rPr>
              <a:t>We can get rid of several unnecessary features: we keep the important ones</a:t>
            </a:r>
          </a:p>
          <a:p>
            <a:r>
              <a:rPr lang="hu-HU" dirty="0"/>
              <a:t>Also good for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71378207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195214" y="3396411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199146" y="1199620"/>
            <a:ext cx="0" cy="520762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20725" y="6217669"/>
            <a:ext cx="721483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819575" y="3307201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04561" y="505422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117049" y="4546844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295469" y="371422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830620" y="361943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514669" y="198764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009040" y="275614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220806" y="180922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177808" y="4173632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4938629" y="3372459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117049" y="253983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626626" y="2790789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6191413" y="245062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819575" y="2048226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453843" y="293456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718663" y="301066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897083" y="214737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7341886" y="232579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7672809" y="2447628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51229" y="1584338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7296032" y="1762758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30233" y="78995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74106" y="92038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70112" y="598370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413985" y="6114141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7022581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195214" y="3396411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199146" y="1199620"/>
            <a:ext cx="0" cy="520762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20725" y="6217669"/>
            <a:ext cx="721483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819575" y="3307201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04561" y="505422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117049" y="4546844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295469" y="371422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830620" y="361943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514669" y="198764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009040" y="275614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220806" y="180922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177808" y="4173632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4938629" y="3372459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117049" y="253983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626626" y="2790789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6191413" y="245062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819575" y="2048226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453843" y="293456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718663" y="301066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897083" y="214737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7341886" y="232579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7672809" y="2447628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51229" y="1584338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7296032" y="1762758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30233" y="78995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74106" y="92038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70112" y="598370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413985" y="6114141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797595" y="1374499"/>
            <a:ext cx="6222380" cy="391036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896046" y="1528802"/>
            <a:ext cx="2574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principle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component direction</a:t>
            </a:r>
          </a:p>
        </p:txBody>
      </p:sp>
    </p:spTree>
    <p:extLst>
      <p:ext uri="{BB962C8B-B14F-4D97-AF65-F5344CB8AC3E}">
        <p14:creationId xmlns:p14="http://schemas.microsoft.com/office/powerpoint/2010/main" val="221942277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195214" y="3396411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199146" y="1199620"/>
            <a:ext cx="0" cy="520762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20725" y="6217669"/>
            <a:ext cx="721483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819575" y="3307201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04561" y="505422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117049" y="4546844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295469" y="371422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830620" y="361943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514669" y="198764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009040" y="275614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220806" y="180922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177808" y="4173632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4938629" y="3372459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117049" y="253983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626626" y="2790789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6191413" y="245062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819575" y="2048226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453843" y="293456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718663" y="301066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897083" y="214737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7341886" y="232579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7672809" y="2447628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51229" y="1584338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7296032" y="1762758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30233" y="78995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74106" y="92038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70112" y="598370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413985" y="6114141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797595" y="1374499"/>
            <a:ext cx="6222380" cy="391036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896046" y="1528802"/>
            <a:ext cx="2574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principle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component direction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5500923" y="1950823"/>
            <a:ext cx="1515214" cy="21769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759442" y="1228026"/>
            <a:ext cx="2574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Second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principle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component direction</a:t>
            </a:r>
          </a:p>
        </p:txBody>
      </p:sp>
    </p:spTree>
    <p:extLst>
      <p:ext uri="{BB962C8B-B14F-4D97-AF65-F5344CB8AC3E}">
        <p14:creationId xmlns:p14="http://schemas.microsoft.com/office/powerpoint/2010/main" val="78400974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Principal component analysis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PCA</a:t>
            </a:r>
            <a:r>
              <a:rPr lang="en-US" dirty="0"/>
              <a:t> can be done by eigenvalue decomposition of a data covariance</a:t>
            </a:r>
            <a:r>
              <a:rPr lang="hu-HU" dirty="0"/>
              <a:t> /</a:t>
            </a:r>
            <a:r>
              <a:rPr lang="en-US" dirty="0"/>
              <a:t> correlation matrix</a:t>
            </a:r>
            <a:endParaRPr lang="hu-HU" dirty="0"/>
          </a:p>
          <a:p>
            <a:r>
              <a:rPr lang="hu-HU"/>
              <a:t>Or </a:t>
            </a:r>
            <a:r>
              <a:rPr lang="hu-HU">
                <a:sym typeface="Wingdings" panose="05000000000000000000" pitchFamily="2" charset="2"/>
              </a:rPr>
              <a:t></a:t>
            </a:r>
            <a:r>
              <a:rPr lang="en-US" dirty="0"/>
              <a:t> singular value decomposition of a data matrix usually after mean centering 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614380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0279484" cy="3329581"/>
          </a:xfrm>
        </p:spPr>
        <p:txBody>
          <a:bodyPr/>
          <a:lstStyle/>
          <a:p>
            <a:r>
              <a:rPr lang="hu-HU" altLang="ko-KR" b="1"/>
              <a:t>K-MEANS CLUSTERING</a:t>
            </a:r>
            <a:endParaRPr lang="hu-HU" altLang="ko-KR" b="1" dirty="0"/>
          </a:p>
        </p:txBody>
      </p:sp>
    </p:spTree>
    <p:extLst>
      <p:ext uri="{BB962C8B-B14F-4D97-AF65-F5344CB8AC3E}">
        <p14:creationId xmlns:p14="http://schemas.microsoft.com/office/powerpoint/2010/main" val="416839772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Very popular unsupervised learning algorithm in data mining</a:t>
            </a:r>
          </a:p>
          <a:p>
            <a:r>
              <a:rPr lang="hu-HU" dirty="0"/>
              <a:t>Automatically divides the </a:t>
            </a:r>
            <a:r>
              <a:rPr lang="en-US" dirty="0"/>
              <a:t>data into clusters</a:t>
            </a:r>
            <a:r>
              <a:rPr lang="hu-HU" dirty="0"/>
              <a:t> /</a:t>
            </a:r>
            <a:r>
              <a:rPr lang="en-US" dirty="0"/>
              <a:t> groupings of similar items</a:t>
            </a:r>
            <a:r>
              <a:rPr lang="hu-HU" dirty="0"/>
              <a:t> + i</a:t>
            </a:r>
            <a:r>
              <a:rPr lang="en-US" dirty="0"/>
              <a:t>t does this without having been</a:t>
            </a:r>
            <a:r>
              <a:rPr lang="hu-HU" dirty="0"/>
              <a:t> </a:t>
            </a:r>
            <a:r>
              <a:rPr lang="en-US" dirty="0"/>
              <a:t>told what the groups should look like ahead of time</a:t>
            </a:r>
            <a:r>
              <a:rPr lang="hu-HU" dirty="0"/>
              <a:t> !!!</a:t>
            </a:r>
          </a:p>
          <a:p>
            <a:r>
              <a:rPr lang="hu-HU" b="1" dirty="0"/>
              <a:t>Problem</a:t>
            </a:r>
            <a:r>
              <a:rPr lang="hu-HU" dirty="0"/>
              <a:t>: how could a computer </a:t>
            </a:r>
            <a:r>
              <a:rPr lang="en-US" dirty="0"/>
              <a:t>possibly know where one group ends and another begins?</a:t>
            </a:r>
            <a:endParaRPr lang="hu-HU" dirty="0"/>
          </a:p>
          <a:p>
            <a:r>
              <a:rPr lang="hu-HU" dirty="0"/>
              <a:t>Elements </a:t>
            </a:r>
            <a:r>
              <a:rPr lang="en-US" dirty="0"/>
              <a:t>inside a cluster should be very</a:t>
            </a:r>
            <a:r>
              <a:rPr lang="hu-HU" dirty="0"/>
              <a:t> </a:t>
            </a:r>
            <a:r>
              <a:rPr lang="en-US" dirty="0"/>
              <a:t>similar to each other, but very different from those outside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891240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k-means</a:t>
            </a:r>
            <a:r>
              <a:rPr lang="en-US" dirty="0"/>
              <a:t> clustering aims to partition </a:t>
            </a:r>
            <a:r>
              <a:rPr lang="en-US" b="1" dirty="0"/>
              <a:t>n</a:t>
            </a:r>
            <a:r>
              <a:rPr lang="en-US" dirty="0"/>
              <a:t> observations into </a:t>
            </a:r>
            <a:r>
              <a:rPr lang="en-US" b="1" dirty="0"/>
              <a:t>k</a:t>
            </a:r>
            <a:r>
              <a:rPr lang="en-US" dirty="0"/>
              <a:t> clusters in which each observation belongs to the cluster with the nearest mean</a:t>
            </a:r>
            <a:endParaRPr lang="hu-HU" dirty="0"/>
          </a:p>
          <a:p>
            <a:r>
              <a:rPr lang="hu-HU" dirty="0"/>
              <a:t>Can be done with graph algorithms: construct the minimum spanning tree...and remove the last </a:t>
            </a:r>
            <a:r>
              <a:rPr lang="hu-HU" b="1" dirty="0"/>
              <a:t>k</a:t>
            </a:r>
            <a:r>
              <a:rPr lang="hu-HU" dirty="0"/>
              <a:t> edges </a:t>
            </a:r>
          </a:p>
          <a:p>
            <a:r>
              <a:rPr lang="hu-HU" dirty="0"/>
              <a:t>It is an </a:t>
            </a:r>
            <a:r>
              <a:rPr lang="hu-HU" b="1" dirty="0"/>
              <a:t>NP-hard</a:t>
            </a:r>
            <a:r>
              <a:rPr lang="hu-HU" dirty="0"/>
              <a:t> problem</a:t>
            </a:r>
          </a:p>
          <a:p>
            <a:r>
              <a:rPr lang="hu-HU" dirty="0"/>
              <a:t>Lloyd-algorithm is very common nowadays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728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29962" y="200366"/>
            <a:ext cx="10515600" cy="1325563"/>
          </a:xfrm>
        </p:spPr>
        <p:txBody>
          <a:bodyPr/>
          <a:lstStyle/>
          <a:p>
            <a:r>
              <a:rPr lang="hu-HU" b="1" u="sng" dirty="0"/>
              <a:t>Linear Regression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14835" y="1491353"/>
            <a:ext cx="596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a </a:t>
            </a:r>
            <a:r>
              <a:rPr lang="hu-HU" b="1" dirty="0"/>
              <a:t>dataset</a:t>
            </a:r>
            <a:r>
              <a:rPr lang="hu-HU" dirty="0"/>
              <a:t> (all machine learning algorithm needs one)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246150" y="1968845"/>
            <a:ext cx="0" cy="551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416608" y="2693651"/>
            <a:ext cx="6456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we </a:t>
            </a:r>
            <a:r>
              <a:rPr lang="hu-HU" b="1" dirty="0"/>
              <a:t>train</a:t>
            </a:r>
            <a:r>
              <a:rPr lang="hu-HU" dirty="0"/>
              <a:t> the algorithm: which means finding the linear relationship</a:t>
            </a:r>
          </a:p>
          <a:p>
            <a:pPr algn="ctr"/>
            <a:r>
              <a:rPr lang="hu-HU" dirty="0"/>
              <a:t>between the </a:t>
            </a:r>
            <a:r>
              <a:rPr lang="hu-HU" b="1" dirty="0"/>
              <a:t>H(x)</a:t>
            </a:r>
            <a:r>
              <a:rPr lang="hu-HU" dirty="0"/>
              <a:t> and </a:t>
            </a:r>
            <a:r>
              <a:rPr lang="hu-HU" b="1" u="sng" dirty="0"/>
              <a:t>x</a:t>
            </a:r>
            <a:r>
              <a:rPr lang="hu-HU" dirty="0"/>
              <a:t> variables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08286" y="338199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rgbClr val="FF5050"/>
                </a:solidFill>
              </a:rPr>
              <a:t>H(x) = b  + b  x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358047" y="36209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5050"/>
                </a:solidFill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944065" y="36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5050"/>
                </a:solidFill>
              </a:rPr>
              <a:t>1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246150" y="4065375"/>
            <a:ext cx="0" cy="551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18377" y="4801712"/>
            <a:ext cx="5080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after the training we have the </a:t>
            </a:r>
            <a:r>
              <a:rPr lang="hu-HU" b="1" dirty="0"/>
              <a:t>b</a:t>
            </a:r>
            <a:r>
              <a:rPr lang="hu-HU" dirty="0"/>
              <a:t> values which means</a:t>
            </a:r>
          </a:p>
          <a:p>
            <a:pPr algn="ctr"/>
            <a:r>
              <a:rPr lang="hu-HU" dirty="0"/>
              <a:t>we can make </a:t>
            </a:r>
            <a:r>
              <a:rPr lang="hu-HU" b="1" dirty="0"/>
              <a:t>predictions</a:t>
            </a:r>
            <a:r>
              <a:rPr lang="hu-HU" dirty="0"/>
              <a:t> with the model</a:t>
            </a:r>
          </a:p>
          <a:p>
            <a:pPr algn="ctr"/>
            <a:r>
              <a:rPr lang="hu-HU" dirty="0"/>
              <a:t>(for new datapoints)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55780" y="3483212"/>
            <a:ext cx="1892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OPTIMIZATION !!!</a:t>
            </a:r>
          </a:p>
        </p:txBody>
      </p:sp>
    </p:spTree>
    <p:extLst>
      <p:ext uri="{BB962C8B-B14F-4D97-AF65-F5344CB8AC3E}">
        <p14:creationId xmlns:p14="http://schemas.microsoft.com/office/powerpoint/2010/main" val="281669623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Lloyd-algorithm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728" y="1912874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hu-HU" b="1" dirty="0">
                <a:solidFill>
                  <a:srgbClr val="FFFF00"/>
                </a:solidFill>
              </a:rPr>
              <a:t>1.) </a:t>
            </a:r>
            <a:r>
              <a:rPr lang="hu-HU" dirty="0"/>
              <a:t>initialize the centroids at random, these are the centers of a given 		cluster</a:t>
            </a:r>
          </a:p>
          <a:p>
            <a:pPr marL="0" indent="0">
              <a:buNone/>
            </a:pPr>
            <a:r>
              <a:rPr lang="hu-HU" b="1" dirty="0">
                <a:solidFill>
                  <a:srgbClr val="FFFF00"/>
                </a:solidFill>
              </a:rPr>
              <a:t>2.) </a:t>
            </a:r>
            <a:r>
              <a:rPr lang="hu-HU" dirty="0"/>
              <a:t>decide for every point in our dataset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what centroid is the nearest 	to them</a:t>
            </a:r>
          </a:p>
          <a:p>
            <a:pPr marL="0" indent="0">
              <a:buNone/>
            </a:pPr>
            <a:r>
              <a:rPr lang="hu-HU" b="1" dirty="0">
                <a:solidFill>
                  <a:srgbClr val="FFFF00"/>
                </a:solidFill>
              </a:rPr>
              <a:t>3.) </a:t>
            </a:r>
            <a:r>
              <a:rPr lang="hu-HU" dirty="0"/>
              <a:t>c</a:t>
            </a:r>
            <a:r>
              <a:rPr lang="en-US" dirty="0" err="1"/>
              <a:t>alculate</a:t>
            </a:r>
            <a:r>
              <a:rPr lang="en-US" dirty="0"/>
              <a:t> the new means </a:t>
            </a:r>
            <a:r>
              <a:rPr lang="hu-HU" dirty="0"/>
              <a:t>of every distinct clusters		                        		// run until convergence !!!</a:t>
            </a:r>
          </a:p>
        </p:txBody>
      </p:sp>
    </p:spTree>
    <p:extLst>
      <p:ext uri="{BB962C8B-B14F-4D97-AF65-F5344CB8AC3E}">
        <p14:creationId xmlns:p14="http://schemas.microsoft.com/office/powerpoint/2010/main" val="364011879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7200011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8" name="Multiply 27"/>
          <p:cNvSpPr/>
          <p:nvPr/>
        </p:nvSpPr>
        <p:spPr>
          <a:xfrm>
            <a:off x="4900411" y="2291785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Multiply 28"/>
          <p:cNvSpPr/>
          <p:nvPr/>
        </p:nvSpPr>
        <p:spPr>
          <a:xfrm>
            <a:off x="5670582" y="4397547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Multiply 29"/>
          <p:cNvSpPr/>
          <p:nvPr/>
        </p:nvSpPr>
        <p:spPr>
          <a:xfrm>
            <a:off x="3973581" y="3502465"/>
            <a:ext cx="814589" cy="838303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731975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8" name="Multiply 27"/>
          <p:cNvSpPr/>
          <p:nvPr/>
        </p:nvSpPr>
        <p:spPr>
          <a:xfrm>
            <a:off x="4900411" y="2291785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Multiply 28"/>
          <p:cNvSpPr/>
          <p:nvPr/>
        </p:nvSpPr>
        <p:spPr>
          <a:xfrm>
            <a:off x="5670582" y="4397547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5318975" y="2134745"/>
            <a:ext cx="717511" cy="5826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036486" y="2134745"/>
            <a:ext cx="0" cy="27238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385256" y="2134745"/>
            <a:ext cx="1651230" cy="17933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31679" y="20205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43953" y="480539"/>
            <a:ext cx="378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Calculate the min </a:t>
            </a:r>
            <a:r>
              <a:rPr lang="hu-HU" b="1" dirty="0"/>
              <a:t>{ d  ,d  ,d   } </a:t>
            </a:r>
            <a:r>
              <a:rPr lang="hu-HU" dirty="0"/>
              <a:t>!!!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89389" y="21583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04971" y="317534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62681" y="3313126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37291" y="349087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95001" y="3628659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14171" y="63381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056045" y="62969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05821" y="6176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13637" y="913664"/>
            <a:ext cx="6378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It is a green point because the nearest centroid the the</a:t>
            </a:r>
          </a:p>
          <a:p>
            <a:r>
              <a:rPr lang="hu-HU" dirty="0"/>
              <a:t>green one !!!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834907" y="2020570"/>
            <a:ext cx="2582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WE HAVE TO DO IT TO</a:t>
            </a:r>
          </a:p>
          <a:p>
            <a:r>
              <a:rPr lang="hu-HU" b="1" dirty="0"/>
              <a:t>EVERY POINTS !!!</a:t>
            </a:r>
          </a:p>
        </p:txBody>
      </p:sp>
      <p:sp>
        <p:nvSpPr>
          <p:cNvPr id="46" name="Multiply 45"/>
          <p:cNvSpPr/>
          <p:nvPr/>
        </p:nvSpPr>
        <p:spPr>
          <a:xfrm>
            <a:off x="3973581" y="3502465"/>
            <a:ext cx="814589" cy="838303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033290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8" name="Multiply 27"/>
          <p:cNvSpPr/>
          <p:nvPr/>
        </p:nvSpPr>
        <p:spPr>
          <a:xfrm>
            <a:off x="4900411" y="2291785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Multiply 28"/>
          <p:cNvSpPr/>
          <p:nvPr/>
        </p:nvSpPr>
        <p:spPr>
          <a:xfrm>
            <a:off x="5670582" y="4397547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Multiply 45"/>
          <p:cNvSpPr/>
          <p:nvPr/>
        </p:nvSpPr>
        <p:spPr>
          <a:xfrm>
            <a:off x="3973581" y="3502465"/>
            <a:ext cx="814589" cy="838303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559809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8" name="Multiply 27"/>
          <p:cNvSpPr/>
          <p:nvPr/>
        </p:nvSpPr>
        <p:spPr>
          <a:xfrm>
            <a:off x="4900411" y="2291785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Multiply 28"/>
          <p:cNvSpPr/>
          <p:nvPr/>
        </p:nvSpPr>
        <p:spPr>
          <a:xfrm>
            <a:off x="5670582" y="4397547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Multiply 29"/>
          <p:cNvSpPr/>
          <p:nvPr/>
        </p:nvSpPr>
        <p:spPr>
          <a:xfrm>
            <a:off x="3973581" y="3502465"/>
            <a:ext cx="814589" cy="838303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238814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8" name="Multiply 27"/>
          <p:cNvSpPr/>
          <p:nvPr/>
        </p:nvSpPr>
        <p:spPr>
          <a:xfrm>
            <a:off x="4900411" y="2291785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Multiply 28"/>
          <p:cNvSpPr/>
          <p:nvPr/>
        </p:nvSpPr>
        <p:spPr>
          <a:xfrm>
            <a:off x="5670582" y="4397547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Multiply 29"/>
          <p:cNvSpPr/>
          <p:nvPr/>
        </p:nvSpPr>
        <p:spPr>
          <a:xfrm>
            <a:off x="3973581" y="3502465"/>
            <a:ext cx="814589" cy="838303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044048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7" name="Multiply 26"/>
          <p:cNvSpPr/>
          <p:nvPr/>
        </p:nvSpPr>
        <p:spPr>
          <a:xfrm>
            <a:off x="3973581" y="3502465"/>
            <a:ext cx="814589" cy="838303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Multiply 27"/>
          <p:cNvSpPr/>
          <p:nvPr/>
        </p:nvSpPr>
        <p:spPr>
          <a:xfrm>
            <a:off x="4900411" y="2291785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Multiply 28"/>
          <p:cNvSpPr/>
          <p:nvPr/>
        </p:nvSpPr>
        <p:spPr>
          <a:xfrm>
            <a:off x="5670582" y="4397547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366151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7" name="Multiply 26"/>
          <p:cNvSpPr/>
          <p:nvPr/>
        </p:nvSpPr>
        <p:spPr>
          <a:xfrm>
            <a:off x="3973581" y="3502465"/>
            <a:ext cx="814589" cy="838303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Multiply 27"/>
          <p:cNvSpPr/>
          <p:nvPr/>
        </p:nvSpPr>
        <p:spPr>
          <a:xfrm>
            <a:off x="4900411" y="2291785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Multiply 28"/>
          <p:cNvSpPr/>
          <p:nvPr/>
        </p:nvSpPr>
        <p:spPr>
          <a:xfrm>
            <a:off x="5670582" y="4397547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4105502" y="477942"/>
            <a:ext cx="451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WE HAVE TO UPDATE THE CENTROIDS !!!</a:t>
            </a:r>
          </a:p>
        </p:txBody>
      </p:sp>
    </p:spTree>
    <p:extLst>
      <p:ext uri="{BB962C8B-B14F-4D97-AF65-F5344CB8AC3E}">
        <p14:creationId xmlns:p14="http://schemas.microsoft.com/office/powerpoint/2010/main" val="178404094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7" name="Multiply 26"/>
          <p:cNvSpPr/>
          <p:nvPr/>
        </p:nvSpPr>
        <p:spPr>
          <a:xfrm>
            <a:off x="4205305" y="4092159"/>
            <a:ext cx="814589" cy="838303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Multiply 27"/>
          <p:cNvSpPr/>
          <p:nvPr/>
        </p:nvSpPr>
        <p:spPr>
          <a:xfrm>
            <a:off x="6421918" y="2053670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Multiply 28"/>
          <p:cNvSpPr/>
          <p:nvPr/>
        </p:nvSpPr>
        <p:spPr>
          <a:xfrm>
            <a:off x="6978714" y="4345961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3400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205900" y="2367074"/>
            <a:ext cx="118799" cy="118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83988" y="1700330"/>
            <a:ext cx="0" cy="2599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05567" y="4109927"/>
            <a:ext cx="3513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302984" y="2199126"/>
            <a:ext cx="118799" cy="118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309094" y="3574517"/>
            <a:ext cx="118799" cy="118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43585" y="3277105"/>
            <a:ext cx="118799" cy="118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86747" y="2940514"/>
            <a:ext cx="118799" cy="118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25337" y="2714184"/>
            <a:ext cx="118799" cy="118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698288" y="2661068"/>
            <a:ext cx="118799" cy="118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55982" y="2017416"/>
            <a:ext cx="118799" cy="118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56977" y="1699964"/>
            <a:ext cx="118799" cy="118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29962" y="200366"/>
            <a:ext cx="10515600" cy="1325563"/>
          </a:xfrm>
        </p:spPr>
        <p:txBody>
          <a:bodyPr/>
          <a:lstStyle/>
          <a:p>
            <a:r>
              <a:rPr lang="hu-HU" b="1" u="sng" dirty="0"/>
              <a:t>Linear Regression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1076596" y="1755603"/>
            <a:ext cx="2688096" cy="168929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54595" y="1341263"/>
            <a:ext cx="273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Mean Squared Error (MSE)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26444" y="1741747"/>
            <a:ext cx="59230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It is the difference between the </a:t>
            </a:r>
            <a:r>
              <a:rPr lang="hu-HU" b="1" dirty="0"/>
              <a:t>y</a:t>
            </a:r>
            <a:r>
              <a:rPr lang="hu-HU" dirty="0"/>
              <a:t> actual values present in the</a:t>
            </a:r>
          </a:p>
          <a:p>
            <a:r>
              <a:rPr lang="hu-HU" dirty="0"/>
              <a:t>    dataset (supervised learning) and the </a:t>
            </a:r>
            <a:r>
              <a:rPr lang="hu-HU" b="1" dirty="0"/>
              <a:t>H(x)</a:t>
            </a:r>
            <a:r>
              <a:rPr lang="hu-HU" dirty="0"/>
              <a:t> values</a:t>
            </a:r>
          </a:p>
          <a:p>
            <a:r>
              <a:rPr lang="hu-HU" dirty="0"/>
              <a:t>	predicted by the model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44808" y="2836718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[ H(x) – y ]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156543" y="2706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194854" y="3470024"/>
            <a:ext cx="55419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if this term is small (small error): it means the model</a:t>
            </a:r>
          </a:p>
          <a:p>
            <a:r>
              <a:rPr lang="hu-HU" dirty="0">
                <a:sym typeface="Wingdings" panose="05000000000000000000" pitchFamily="2" charset="2"/>
              </a:rPr>
              <a:t>        predictions are very close to the actual values  </a:t>
            </a:r>
            <a:r>
              <a:rPr lang="hu-HU" b="1" dirty="0">
                <a:solidFill>
                  <a:srgbClr val="00B050"/>
                </a:solidFill>
                <a:sym typeface="Wingdings" panose="05000000000000000000" pitchFamily="2" charset="2"/>
              </a:rPr>
              <a:t>GOOD</a:t>
            </a:r>
          </a:p>
          <a:p>
            <a:pPr lvl="1"/>
            <a:endParaRPr lang="hu-HU" b="1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lvl="1"/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94853" y="4241829"/>
            <a:ext cx="51538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if this term is big (huge error): it means the model</a:t>
            </a:r>
          </a:p>
          <a:p>
            <a:r>
              <a:rPr lang="hu-HU" dirty="0">
                <a:sym typeface="Wingdings" panose="05000000000000000000" pitchFamily="2" charset="2"/>
              </a:rPr>
              <a:t>        predictions differ from the actual values </a:t>
            </a:r>
            <a:r>
              <a:rPr lang="hu-HU" b="1" dirty="0">
                <a:solidFill>
                  <a:srgbClr val="FF0000"/>
                </a:solidFill>
                <a:sym typeface="Wingdings" panose="05000000000000000000" pitchFamily="2" charset="2"/>
              </a:rPr>
              <a:t>BAD</a:t>
            </a:r>
          </a:p>
          <a:p>
            <a:pPr lvl="1"/>
            <a:endParaRPr lang="hu-HU" b="1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lvl="1"/>
            <a:endParaRPr lang="hu-HU" b="1" dirty="0">
              <a:solidFill>
                <a:srgbClr val="00B050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1266111" y="2493189"/>
            <a:ext cx="1793" cy="80863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70876" y="3262186"/>
            <a:ext cx="0" cy="307365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936751" y="2905125"/>
            <a:ext cx="0" cy="35389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297497" y="2688431"/>
            <a:ext cx="0" cy="585252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368931" y="2320306"/>
            <a:ext cx="0" cy="303832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754694" y="2393156"/>
            <a:ext cx="0" cy="267912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178557" y="2119313"/>
            <a:ext cx="0" cy="594871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320945" y="1821877"/>
            <a:ext cx="0" cy="220505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506717" y="1918905"/>
            <a:ext cx="0" cy="98511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231217" y="259700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5050"/>
                </a:solidFill>
              </a:rPr>
              <a:t>ε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323340" y="27552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55108" y="32037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5050"/>
                </a:solidFill>
              </a:rPr>
              <a:t>ε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447231" y="336203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942534" y="271706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5050"/>
                </a:solidFill>
              </a:rPr>
              <a:t>ε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034657" y="287532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362384" y="205278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5050"/>
                </a:solidFill>
              </a:rPr>
              <a:t>ε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54507" y="221104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712248" y="230948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5050"/>
                </a:solidFill>
              </a:rPr>
              <a:t>ε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804371" y="24677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163324" y="223096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5050"/>
                </a:solidFill>
              </a:rPr>
              <a:t>ε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255447" y="238922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323815" y="146359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5050"/>
                </a:solidFill>
              </a:rPr>
              <a:t>ε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415938" y="162185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7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531566" y="178637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5050"/>
                </a:solidFill>
              </a:rPr>
              <a:t>ε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23689" y="19446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8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52185" y="464048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MSE</a:t>
            </a:r>
            <a:r>
              <a:rPr lang="hu-HU" dirty="0"/>
              <a:t> </a:t>
            </a:r>
            <a:r>
              <a:rPr lang="hu-HU" b="1" dirty="0"/>
              <a:t>=</a:t>
            </a:r>
            <a:r>
              <a:rPr lang="hu-HU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2390599" y="4324204"/>
                <a:ext cx="753411" cy="983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2000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  <m:sup/>
                        <m:e>
                          <m:r>
                            <a:rPr lang="el-GR" sz="2000" b="1" i="0" smtClean="0">
                              <a:latin typeface="Cambria Math" panose="02040503050406030204" pitchFamily="18" charset="0"/>
                            </a:rPr>
                            <m:t>𝛆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599" y="4324204"/>
                <a:ext cx="753411" cy="9832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/>
          <p:cNvSpPr txBox="1"/>
          <p:nvPr/>
        </p:nvSpPr>
        <p:spPr>
          <a:xfrm>
            <a:off x="2937056" y="48239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933202" y="462782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719078" y="2899455"/>
            <a:ext cx="16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„cost-function”</a:t>
            </a:r>
          </a:p>
        </p:txBody>
      </p:sp>
    </p:spTree>
    <p:extLst>
      <p:ext uri="{BB962C8B-B14F-4D97-AF65-F5344CB8AC3E}">
        <p14:creationId xmlns:p14="http://schemas.microsoft.com/office/powerpoint/2010/main" val="350572003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7" name="Multiply 26"/>
          <p:cNvSpPr/>
          <p:nvPr/>
        </p:nvSpPr>
        <p:spPr>
          <a:xfrm>
            <a:off x="4205305" y="4092159"/>
            <a:ext cx="814589" cy="838303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Multiply 27"/>
          <p:cNvSpPr/>
          <p:nvPr/>
        </p:nvSpPr>
        <p:spPr>
          <a:xfrm>
            <a:off x="6421918" y="2053670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Multiply 28"/>
          <p:cNvSpPr/>
          <p:nvPr/>
        </p:nvSpPr>
        <p:spPr>
          <a:xfrm>
            <a:off x="6978714" y="4345961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3638944" y="485108"/>
            <a:ext cx="556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AND AGAIN WE HAVE TO CONSIDER THE DOTS !!!</a:t>
            </a:r>
          </a:p>
        </p:txBody>
      </p:sp>
    </p:spTree>
    <p:extLst>
      <p:ext uri="{BB962C8B-B14F-4D97-AF65-F5344CB8AC3E}">
        <p14:creationId xmlns:p14="http://schemas.microsoft.com/office/powerpoint/2010/main" val="171686570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7" name="Multiply 26"/>
          <p:cNvSpPr/>
          <p:nvPr/>
        </p:nvSpPr>
        <p:spPr>
          <a:xfrm>
            <a:off x="4205305" y="4092159"/>
            <a:ext cx="814589" cy="838303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Multiply 27"/>
          <p:cNvSpPr/>
          <p:nvPr/>
        </p:nvSpPr>
        <p:spPr>
          <a:xfrm>
            <a:off x="6421918" y="2053670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Multiply 28"/>
          <p:cNvSpPr/>
          <p:nvPr/>
        </p:nvSpPr>
        <p:spPr>
          <a:xfrm>
            <a:off x="6978714" y="4345961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3638944" y="485108"/>
            <a:ext cx="556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AND AGAIN WE HAVE TO CONSIDER THE DOTS !!!</a:t>
            </a:r>
          </a:p>
        </p:txBody>
      </p:sp>
    </p:spTree>
    <p:extLst>
      <p:ext uri="{BB962C8B-B14F-4D97-AF65-F5344CB8AC3E}">
        <p14:creationId xmlns:p14="http://schemas.microsoft.com/office/powerpoint/2010/main" val="29450646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7" name="Multiply 26"/>
          <p:cNvSpPr/>
          <p:nvPr/>
        </p:nvSpPr>
        <p:spPr>
          <a:xfrm>
            <a:off x="4205305" y="4092159"/>
            <a:ext cx="814589" cy="838303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Multiply 27"/>
          <p:cNvSpPr/>
          <p:nvPr/>
        </p:nvSpPr>
        <p:spPr>
          <a:xfrm>
            <a:off x="6421918" y="2053670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Multiply 28"/>
          <p:cNvSpPr/>
          <p:nvPr/>
        </p:nvSpPr>
        <p:spPr>
          <a:xfrm>
            <a:off x="6978714" y="4345961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3638944" y="485108"/>
            <a:ext cx="556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AND AGAIN WE HAVE TO CONSIDER THE DOTS !!!</a:t>
            </a:r>
          </a:p>
        </p:txBody>
      </p:sp>
    </p:spTree>
    <p:extLst>
      <p:ext uri="{BB962C8B-B14F-4D97-AF65-F5344CB8AC3E}">
        <p14:creationId xmlns:p14="http://schemas.microsoft.com/office/powerpoint/2010/main" val="378406785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7" name="Multiply 26"/>
          <p:cNvSpPr/>
          <p:nvPr/>
        </p:nvSpPr>
        <p:spPr>
          <a:xfrm>
            <a:off x="4682623" y="4193096"/>
            <a:ext cx="814589" cy="838303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Multiply 27"/>
          <p:cNvSpPr/>
          <p:nvPr/>
        </p:nvSpPr>
        <p:spPr>
          <a:xfrm>
            <a:off x="6421918" y="2053670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Multiply 28"/>
          <p:cNvSpPr/>
          <p:nvPr/>
        </p:nvSpPr>
        <p:spPr>
          <a:xfrm>
            <a:off x="6978714" y="4345961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3638944" y="485108"/>
            <a:ext cx="556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AND AGAIN WE HAVE TO CONSIDER THE DOTS !!!</a:t>
            </a:r>
          </a:p>
        </p:txBody>
      </p:sp>
    </p:spTree>
    <p:extLst>
      <p:ext uri="{BB962C8B-B14F-4D97-AF65-F5344CB8AC3E}">
        <p14:creationId xmlns:p14="http://schemas.microsoft.com/office/powerpoint/2010/main" val="124063974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7" name="Multiply 26"/>
          <p:cNvSpPr/>
          <p:nvPr/>
        </p:nvSpPr>
        <p:spPr>
          <a:xfrm>
            <a:off x="4682623" y="4193096"/>
            <a:ext cx="814589" cy="838303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Multiply 27"/>
          <p:cNvSpPr/>
          <p:nvPr/>
        </p:nvSpPr>
        <p:spPr>
          <a:xfrm>
            <a:off x="6421918" y="2053670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Multiply 28"/>
          <p:cNvSpPr/>
          <p:nvPr/>
        </p:nvSpPr>
        <p:spPr>
          <a:xfrm>
            <a:off x="7607365" y="4414131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3638944" y="485108"/>
            <a:ext cx="556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AND AGAIN WE HAVE TO CONSIDER THE DOTS !!!</a:t>
            </a:r>
          </a:p>
        </p:txBody>
      </p:sp>
    </p:spTree>
    <p:extLst>
      <p:ext uri="{BB962C8B-B14F-4D97-AF65-F5344CB8AC3E}">
        <p14:creationId xmlns:p14="http://schemas.microsoft.com/office/powerpoint/2010/main" val="188542038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Finding k parameter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65162"/>
                <a:ext cx="8946541" cy="4883238"/>
              </a:xfrm>
            </p:spPr>
            <p:txBody>
              <a:bodyPr>
                <a:normAutofit/>
              </a:bodyPr>
              <a:lstStyle/>
              <a:p>
                <a:r>
                  <a:rPr lang="hu-HU" dirty="0"/>
                  <a:t>Sometimes we have some a priori knowledge: we know how many clusters we want to construct</a:t>
                </a:r>
              </a:p>
              <a:p>
                <a:r>
                  <a:rPr lang="hu-HU" b="1" dirty="0">
                    <a:solidFill>
                      <a:srgbClr val="FFFF00"/>
                    </a:solidFill>
                  </a:rPr>
                  <a:t>Without any a priori knowledge: k is approximately equal to the square root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num>
                      <m:den>
                        <m:r>
                          <a:rPr lang="hu-HU" b="1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hu-HU" b="1" dirty="0">
                  <a:solidFill>
                    <a:srgbClr val="FFFF00"/>
                  </a:solidFill>
                </a:endParaRPr>
              </a:p>
              <a:p>
                <a:pPr marL="457200" lvl="1" indent="0">
                  <a:buNone/>
                </a:pPr>
                <a:r>
                  <a:rPr lang="hu-HU" dirty="0"/>
                  <a:t>// </a:t>
                </a:r>
                <a:r>
                  <a:rPr lang="hu-HU" b="1" dirty="0"/>
                  <a:t>n</a:t>
                </a:r>
                <a:r>
                  <a:rPr lang="hu-HU" dirty="0"/>
                  <a:t> is the number of elements in the dataset</a:t>
                </a:r>
              </a:p>
              <a:p>
                <a:r>
                  <a:rPr lang="hu-HU" dirty="0"/>
                  <a:t>Elbow method: we monitor the change of homogeneity within the clusters with different </a:t>
                </a:r>
                <a:r>
                  <a:rPr lang="hu-HU" b="1" dirty="0"/>
                  <a:t>k</a:t>
                </a:r>
                <a:r>
                  <a:rPr lang="hu-HU" dirty="0"/>
                  <a:t> values</a:t>
                </a:r>
              </a:p>
              <a:p>
                <a:r>
                  <a:rPr lang="hu-HU" dirty="0"/>
                  <a:t>It </a:t>
                </a:r>
                <a:r>
                  <a:rPr lang="en-US" dirty="0"/>
                  <a:t>looks at the percentage of variance explained as a function of the number of clusters: </a:t>
                </a:r>
                <a:r>
                  <a:rPr lang="hu-HU" dirty="0"/>
                  <a:t>o</a:t>
                </a:r>
                <a:r>
                  <a:rPr lang="en-US" dirty="0"/>
                  <a:t>ne should choose a number of clusters so that adding another cluster doe</a:t>
                </a:r>
                <a:r>
                  <a:rPr lang="hu-HU" dirty="0"/>
                  <a:t>s not </a:t>
                </a:r>
                <a:r>
                  <a:rPr lang="en-US" dirty="0"/>
                  <a:t>give much better modeling of the data</a:t>
                </a:r>
                <a:endParaRPr lang="hu-HU" dirty="0"/>
              </a:p>
              <a:p>
                <a:r>
                  <a:rPr lang="hu-HU" dirty="0"/>
                  <a:t>We have to find the „elbow point” at a plot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65162"/>
                <a:ext cx="8946541" cy="4883238"/>
              </a:xfrm>
              <a:blipFill>
                <a:blip r:embed="rId2"/>
                <a:stretch>
                  <a:fillRect l="-341" t="-7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74204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Finding k parameter</a:t>
            </a:r>
            <a:endParaRPr lang="hu-H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104" y="2015375"/>
            <a:ext cx="3629025" cy="2905125"/>
          </a:xfrm>
        </p:spPr>
      </p:pic>
    </p:spTree>
    <p:extLst>
      <p:ext uri="{BB962C8B-B14F-4D97-AF65-F5344CB8AC3E}">
        <p14:creationId xmlns:p14="http://schemas.microsoft.com/office/powerpoint/2010/main" val="61396814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996225" y="1996225"/>
            <a:ext cx="84227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43977" y="1159099"/>
            <a:ext cx="0" cy="471366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55342" y="1395074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advantages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10720" y="1392996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disadvantages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08343" y="2678806"/>
            <a:ext cx="30524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Relies on simple principles</a:t>
            </a:r>
          </a:p>
          <a:p>
            <a:r>
              <a:rPr lang="hu-HU" dirty="0"/>
              <a:t>to identify clusters</a:t>
            </a:r>
          </a:p>
          <a:p>
            <a:endParaRPr lang="hu-HU" dirty="0"/>
          </a:p>
          <a:p>
            <a:r>
              <a:rPr lang="hu-HU" dirty="0"/>
              <a:t>Flexible</a:t>
            </a:r>
          </a:p>
          <a:p>
            <a:endParaRPr lang="hu-HU" dirty="0"/>
          </a:p>
          <a:p>
            <a:r>
              <a:rPr lang="hu-HU" dirty="0"/>
              <a:t>Efficient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10368" y="2678806"/>
            <a:ext cx="537358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Not so sophisticated</a:t>
            </a:r>
          </a:p>
          <a:p>
            <a:endParaRPr lang="hu-HU" dirty="0"/>
          </a:p>
          <a:p>
            <a:r>
              <a:rPr lang="en-US" dirty="0"/>
              <a:t>Because it uses an element</a:t>
            </a:r>
          </a:p>
          <a:p>
            <a:r>
              <a:rPr lang="en-US" dirty="0"/>
              <a:t>of random chance, it is not</a:t>
            </a:r>
          </a:p>
          <a:p>
            <a:r>
              <a:rPr lang="en-US" dirty="0"/>
              <a:t>guaranteed to find the optimal set</a:t>
            </a:r>
          </a:p>
          <a:p>
            <a:r>
              <a:rPr lang="hu-HU" dirty="0"/>
              <a:t>of clusters</a:t>
            </a:r>
          </a:p>
          <a:p>
            <a:endParaRPr lang="hu-HU" dirty="0"/>
          </a:p>
          <a:p>
            <a:r>
              <a:rPr lang="hu-HU" b="1" dirty="0"/>
              <a:t>k</a:t>
            </a:r>
            <a:r>
              <a:rPr lang="hu-HU" dirty="0"/>
              <a:t> parameter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we have to know in advance </a:t>
            </a:r>
          </a:p>
          <a:p>
            <a:r>
              <a:rPr lang="hu-HU" dirty="0"/>
              <a:t>how many clusters we want to find</a:t>
            </a:r>
          </a:p>
        </p:txBody>
      </p:sp>
    </p:spTree>
    <p:extLst>
      <p:ext uri="{BB962C8B-B14F-4D97-AF65-F5344CB8AC3E}">
        <p14:creationId xmlns:p14="http://schemas.microsoft.com/office/powerpoint/2010/main" val="151744731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Clustering and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Clustering is different from classification or numerical predictions</a:t>
            </a:r>
          </a:p>
          <a:p>
            <a:r>
              <a:rPr lang="hu-HU" b="1" dirty="0">
                <a:solidFill>
                  <a:srgbClr val="FFFF00"/>
                </a:solidFill>
              </a:rPr>
              <a:t>Classification / regression: the result is a model </a:t>
            </a:r>
            <a:r>
              <a:rPr lang="en-US" b="1" dirty="0">
                <a:solidFill>
                  <a:srgbClr val="FFFF00"/>
                </a:solidFill>
              </a:rPr>
              <a:t>that relates features to an outcome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Clustering: creates new data !!!</a:t>
            </a:r>
          </a:p>
          <a:p>
            <a:r>
              <a:rPr lang="hu-HU" dirty="0"/>
              <a:t>Unlabeled </a:t>
            </a:r>
            <a:r>
              <a:rPr lang="en-US" dirty="0"/>
              <a:t>examples are given a cluster label and inferred entirely from the relationships within</a:t>
            </a:r>
            <a:r>
              <a:rPr lang="hu-HU" dirty="0"/>
              <a:t> the data</a:t>
            </a:r>
          </a:p>
        </p:txBody>
      </p:sp>
    </p:spTree>
    <p:extLst>
      <p:ext uri="{BB962C8B-B14F-4D97-AF65-F5344CB8AC3E}">
        <p14:creationId xmlns:p14="http://schemas.microsoft.com/office/powerpoint/2010/main" val="238315029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882090" cy="3329581"/>
          </a:xfrm>
        </p:spPr>
        <p:txBody>
          <a:bodyPr/>
          <a:lstStyle/>
          <a:p>
            <a:r>
              <a:rPr lang="hu-HU" altLang="ko-KR" b="1"/>
              <a:t>DBSCAN CLUSTERING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309821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29962" y="200366"/>
            <a:ext cx="10515600" cy="1325563"/>
          </a:xfrm>
        </p:spPr>
        <p:txBody>
          <a:bodyPr/>
          <a:lstStyle/>
          <a:p>
            <a:r>
              <a:rPr lang="hu-HU" b="1" u="sng" dirty="0"/>
              <a:t>Linear Regression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72281" y="1276865"/>
            <a:ext cx="2614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OPTIMIZATION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7741" y="1567119"/>
            <a:ext cx="7612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why optimization algorithms are so important</a:t>
            </a:r>
          </a:p>
          <a:p>
            <a:r>
              <a:rPr lang="hu-HU" dirty="0"/>
              <a:t>	~ no matter what problem we are dealing with, finally we have to use</a:t>
            </a:r>
          </a:p>
          <a:p>
            <a:r>
              <a:rPr lang="hu-HU" dirty="0"/>
              <a:t>		some optimization methods to solve 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348489" y="3747779"/>
                <a:ext cx="3493264" cy="659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3600" dirty="0">
                    <a:solidFill>
                      <a:srgbClr val="00B050"/>
                    </a:solidFill>
                  </a:rPr>
                  <a:t>min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hu-HU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hu-HU" sz="36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36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hu-HU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hu-HU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hu-HU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sz="3600" dirty="0">
                    <a:solidFill>
                      <a:srgbClr val="FFFF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489" y="3747779"/>
                <a:ext cx="3493264" cy="659540"/>
              </a:xfrm>
              <a:prstGeom prst="rect">
                <a:avLst/>
              </a:prstGeom>
              <a:blipFill rotWithShape="0">
                <a:blip r:embed="rId2"/>
                <a:stretch>
                  <a:fillRect l="-5236" t="-12037" b="-351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4697313" y="42202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rgbClr val="00B050"/>
                </a:solidFill>
              </a:rPr>
              <a:t>b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848866" y="3565489"/>
            <a:ext cx="5909" cy="2444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80213" y="2817373"/>
            <a:ext cx="3215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this is the prediction from </a:t>
            </a:r>
          </a:p>
          <a:p>
            <a:pPr algn="ctr"/>
            <a:r>
              <a:rPr lang="hu-HU" sz="1600" dirty="0"/>
              <a:t>  our linear model (linear regression)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7129376" y="4407319"/>
            <a:ext cx="482386" cy="487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94365" y="4931134"/>
            <a:ext cx="2724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this is the value we know from</a:t>
            </a:r>
          </a:p>
          <a:p>
            <a:pPr algn="ctr"/>
            <a:r>
              <a:rPr lang="hu-HU" sz="1600" dirty="0"/>
              <a:t>  the training data</a:t>
            </a:r>
          </a:p>
          <a:p>
            <a:pPr algn="ctr"/>
            <a:r>
              <a:rPr lang="hu-HU" sz="1600" dirty="0"/>
              <a:t>    // supervised learning !!!</a:t>
            </a:r>
          </a:p>
        </p:txBody>
      </p:sp>
      <p:cxnSp>
        <p:nvCxnSpPr>
          <p:cNvPr id="29" name="Straight Arrow Connector 28"/>
          <p:cNvCxnSpPr>
            <a:endCxn id="24" idx="2"/>
          </p:cNvCxnSpPr>
          <p:nvPr/>
        </p:nvCxnSpPr>
        <p:spPr>
          <a:xfrm flipV="1">
            <a:off x="4481387" y="4589609"/>
            <a:ext cx="369975" cy="4103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21443" y="5062107"/>
            <a:ext cx="2905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we want to find the minimum by</a:t>
            </a:r>
          </a:p>
          <a:p>
            <a:pPr algn="ctr"/>
            <a:r>
              <a:rPr lang="hu-HU" sz="1600" dirty="0"/>
              <a:t>  tuning these parameters</a:t>
            </a:r>
          </a:p>
        </p:txBody>
      </p:sp>
    </p:spTree>
    <p:extLst>
      <p:ext uri="{BB962C8B-B14F-4D97-AF65-F5344CB8AC3E}">
        <p14:creationId xmlns:p14="http://schemas.microsoft.com/office/powerpoint/2010/main" val="1909528343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DBSCAN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349" y="2209801"/>
            <a:ext cx="10846032" cy="4195481"/>
          </a:xfrm>
        </p:spPr>
        <p:txBody>
          <a:bodyPr/>
          <a:lstStyle/>
          <a:p>
            <a:r>
              <a:rPr lang="en-US" sz="2800" b="1" dirty="0">
                <a:solidFill>
                  <a:srgbClr val="FFFF00"/>
                </a:solidFill>
              </a:rPr>
              <a:t>D</a:t>
            </a:r>
            <a:r>
              <a:rPr lang="en-US" sz="2800" dirty="0"/>
              <a:t>ensity-</a:t>
            </a:r>
            <a:r>
              <a:rPr lang="hu-HU" sz="2800" b="1" dirty="0">
                <a:solidFill>
                  <a:srgbClr val="FFFF00"/>
                </a:solidFill>
              </a:rPr>
              <a:t>B</a:t>
            </a:r>
            <a:r>
              <a:rPr lang="en-US" sz="2800" dirty="0" err="1"/>
              <a:t>ased</a:t>
            </a:r>
            <a:r>
              <a:rPr lang="en-US" sz="2800" dirty="0"/>
              <a:t> </a:t>
            </a:r>
            <a:r>
              <a:rPr lang="hu-HU" sz="2800" b="1" dirty="0">
                <a:solidFill>
                  <a:srgbClr val="FFFF00"/>
                </a:solidFill>
              </a:rPr>
              <a:t>S</a:t>
            </a:r>
            <a:r>
              <a:rPr lang="en-US" sz="2800" dirty="0" err="1"/>
              <a:t>patial</a:t>
            </a:r>
            <a:r>
              <a:rPr lang="en-US" sz="2800" dirty="0"/>
              <a:t> </a:t>
            </a:r>
            <a:r>
              <a:rPr lang="hu-HU" sz="2800" b="1" dirty="0">
                <a:solidFill>
                  <a:srgbClr val="FFFF00"/>
                </a:solidFill>
              </a:rPr>
              <a:t>C</a:t>
            </a:r>
            <a:r>
              <a:rPr lang="en-US" sz="2800" dirty="0"/>
              <a:t>lustering of </a:t>
            </a:r>
            <a:r>
              <a:rPr lang="hu-HU" sz="2800" b="1" dirty="0">
                <a:solidFill>
                  <a:srgbClr val="FFFF00"/>
                </a:solidFill>
              </a:rPr>
              <a:t>A</a:t>
            </a:r>
            <a:r>
              <a:rPr lang="hu-HU" sz="2800" dirty="0"/>
              <a:t>pplications </a:t>
            </a:r>
            <a:r>
              <a:rPr lang="en-US" sz="2800" dirty="0"/>
              <a:t>with </a:t>
            </a:r>
            <a:r>
              <a:rPr lang="hu-HU" sz="2800" b="1">
                <a:solidFill>
                  <a:srgbClr val="FFFF00"/>
                </a:solidFill>
              </a:rPr>
              <a:t>N</a:t>
            </a:r>
            <a:r>
              <a:rPr lang="en-US" sz="2800"/>
              <a:t>oise</a:t>
            </a:r>
            <a:endParaRPr lang="hu-HU" sz="2800" dirty="0"/>
          </a:p>
          <a:p>
            <a:endParaRPr lang="en-US"/>
          </a:p>
          <a:p>
            <a:r>
              <a:rPr lang="hu-HU"/>
              <a:t>Data </a:t>
            </a:r>
            <a:r>
              <a:rPr lang="hu-HU" dirty="0"/>
              <a:t>clustering algorithms such as K-means</a:t>
            </a:r>
          </a:p>
          <a:p>
            <a:r>
              <a:rPr lang="hu-HU" dirty="0"/>
              <a:t>Density-based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</a:t>
            </a:r>
            <a:r>
              <a:rPr lang="en-US" dirty="0"/>
              <a:t>given a set of points in some space, it groups together points that are closely packed together</a:t>
            </a:r>
            <a:endParaRPr lang="hu-HU" dirty="0"/>
          </a:p>
          <a:p>
            <a:r>
              <a:rPr lang="hu-HU" dirty="0"/>
              <a:t>Very common clustering algrithm !!!</a:t>
            </a:r>
          </a:p>
        </p:txBody>
      </p:sp>
    </p:spTree>
    <p:extLst>
      <p:ext uri="{BB962C8B-B14F-4D97-AF65-F5344CB8AC3E}">
        <p14:creationId xmlns:p14="http://schemas.microsoft.com/office/powerpoint/2010/main" val="233975787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DBSCAN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There are given points in the 2 dimensional space</a:t>
            </a:r>
          </a:p>
          <a:p>
            <a:r>
              <a:rPr lang="hu-HU" dirty="0"/>
              <a:t>Try to find every points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that are separated by a distance no more than a given </a:t>
            </a:r>
            <a:r>
              <a:rPr lang="el-GR" b="1" dirty="0"/>
              <a:t>ε</a:t>
            </a:r>
            <a:r>
              <a:rPr lang="hu-HU" dirty="0"/>
              <a:t> epsilon (the threshold distance)</a:t>
            </a:r>
          </a:p>
          <a:p>
            <a:r>
              <a:rPr lang="hu-HU" dirty="0"/>
              <a:t>Same clusters: we can hop from a given node to another by hopping no more than </a:t>
            </a:r>
            <a:r>
              <a:rPr lang="el-GR" b="1" dirty="0"/>
              <a:t>ε</a:t>
            </a:r>
            <a:r>
              <a:rPr lang="hu-HU" dirty="0"/>
              <a:t> epsilon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the points are in the same cluster</a:t>
            </a:r>
          </a:p>
        </p:txBody>
      </p:sp>
    </p:spTree>
    <p:extLst>
      <p:ext uri="{BB962C8B-B14F-4D97-AF65-F5344CB8AC3E}">
        <p14:creationId xmlns:p14="http://schemas.microsoft.com/office/powerpoint/2010/main" val="5344655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9115" y="3786388"/>
            <a:ext cx="244699" cy="2446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Oval 1"/>
          <p:cNvSpPr/>
          <p:nvPr/>
        </p:nvSpPr>
        <p:spPr>
          <a:xfrm>
            <a:off x="2749906" y="2827179"/>
            <a:ext cx="2163116" cy="216311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" name="Straight Connector 9"/>
          <p:cNvCxnSpPr>
            <a:stCxn id="2" idx="1"/>
            <a:endCxn id="4" idx="1"/>
          </p:cNvCxnSpPr>
          <p:nvPr/>
        </p:nvCxnSpPr>
        <p:spPr>
          <a:xfrm>
            <a:off x="3066687" y="3143960"/>
            <a:ext cx="678263" cy="67826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03016" y="321770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ε</a:t>
            </a:r>
            <a:endParaRPr lang="hu-HU" dirty="0"/>
          </a:p>
        </p:txBody>
      </p:sp>
      <p:sp>
        <p:nvSpPr>
          <p:cNvPr id="12" name="Oval 11"/>
          <p:cNvSpPr/>
          <p:nvPr/>
        </p:nvSpPr>
        <p:spPr>
          <a:xfrm>
            <a:off x="3709115" y="3786388"/>
            <a:ext cx="244699" cy="244699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4170608" y="4166314"/>
            <a:ext cx="244699" cy="24469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4556974" y="3266940"/>
            <a:ext cx="244699" cy="24469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647902" y="3496612"/>
            <a:ext cx="244699" cy="24469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929092" y="2569334"/>
            <a:ext cx="244699" cy="24469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029200" y="4074015"/>
            <a:ext cx="244699" cy="24469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6635390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9115" y="3786388"/>
            <a:ext cx="244699" cy="2446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Oval 1"/>
          <p:cNvSpPr/>
          <p:nvPr/>
        </p:nvSpPr>
        <p:spPr>
          <a:xfrm>
            <a:off x="2749906" y="2827179"/>
            <a:ext cx="2163116" cy="216311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" name="Straight Connector 9"/>
          <p:cNvCxnSpPr>
            <a:stCxn id="2" idx="1"/>
            <a:endCxn id="4" idx="1"/>
          </p:cNvCxnSpPr>
          <p:nvPr/>
        </p:nvCxnSpPr>
        <p:spPr>
          <a:xfrm>
            <a:off x="3066687" y="3143960"/>
            <a:ext cx="678263" cy="67826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03016" y="321770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ε</a:t>
            </a:r>
            <a:endParaRPr lang="hu-HU" dirty="0"/>
          </a:p>
        </p:txBody>
      </p:sp>
      <p:sp>
        <p:nvSpPr>
          <p:cNvPr id="12" name="Oval 11"/>
          <p:cNvSpPr/>
          <p:nvPr/>
        </p:nvSpPr>
        <p:spPr>
          <a:xfrm>
            <a:off x="3709115" y="3786388"/>
            <a:ext cx="244699" cy="244699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4170608" y="4166314"/>
            <a:ext cx="244699" cy="244699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4556974" y="3266940"/>
            <a:ext cx="244699" cy="24469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647902" y="3496612"/>
            <a:ext cx="244699" cy="24469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929092" y="2569334"/>
            <a:ext cx="244699" cy="24469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029200" y="4074015"/>
            <a:ext cx="244699" cy="24469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3619537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9115" y="3786388"/>
            <a:ext cx="244699" cy="2446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Oval 1"/>
          <p:cNvSpPr/>
          <p:nvPr/>
        </p:nvSpPr>
        <p:spPr>
          <a:xfrm>
            <a:off x="3211399" y="3207105"/>
            <a:ext cx="2163116" cy="216311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3709115" y="3786388"/>
            <a:ext cx="244699" cy="244699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4170608" y="4166314"/>
            <a:ext cx="244699" cy="244699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4556974" y="3266940"/>
            <a:ext cx="244699" cy="24469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647902" y="3496612"/>
            <a:ext cx="244699" cy="24469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929092" y="2569334"/>
            <a:ext cx="244699" cy="24469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029200" y="4074015"/>
            <a:ext cx="244699" cy="24469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221019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9115" y="3786388"/>
            <a:ext cx="244699" cy="2446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Oval 1"/>
          <p:cNvSpPr/>
          <p:nvPr/>
        </p:nvSpPr>
        <p:spPr>
          <a:xfrm>
            <a:off x="3211399" y="3207105"/>
            <a:ext cx="2163116" cy="216311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3709115" y="3786388"/>
            <a:ext cx="244699" cy="244699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4170608" y="4166314"/>
            <a:ext cx="244699" cy="244699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4556974" y="3266940"/>
            <a:ext cx="244699" cy="24469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647902" y="3496612"/>
            <a:ext cx="244699" cy="24469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929092" y="2569334"/>
            <a:ext cx="244699" cy="24469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029200" y="4074015"/>
            <a:ext cx="244699" cy="244699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3082840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9115" y="3786388"/>
            <a:ext cx="244699" cy="2446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Oval 1"/>
          <p:cNvSpPr/>
          <p:nvPr/>
        </p:nvSpPr>
        <p:spPr>
          <a:xfrm>
            <a:off x="3211399" y="3207105"/>
            <a:ext cx="2163116" cy="216311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3709115" y="3786388"/>
            <a:ext cx="244699" cy="244699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4170608" y="4166314"/>
            <a:ext cx="244699" cy="244699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4556974" y="3266940"/>
            <a:ext cx="244699" cy="24469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647902" y="3496612"/>
            <a:ext cx="244699" cy="24469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929092" y="2569334"/>
            <a:ext cx="244699" cy="24469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029200" y="4074015"/>
            <a:ext cx="244699" cy="244699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8581364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9115" y="3786388"/>
            <a:ext cx="244699" cy="2446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Oval 1"/>
          <p:cNvSpPr/>
          <p:nvPr/>
        </p:nvSpPr>
        <p:spPr>
          <a:xfrm>
            <a:off x="4069991" y="3114806"/>
            <a:ext cx="2163116" cy="216311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3709115" y="3786388"/>
            <a:ext cx="244699" cy="244699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4170608" y="4166314"/>
            <a:ext cx="244699" cy="244699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4556974" y="3266940"/>
            <a:ext cx="244699" cy="24469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647902" y="3496612"/>
            <a:ext cx="244699" cy="24469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929092" y="2569334"/>
            <a:ext cx="244699" cy="24469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029200" y="4074015"/>
            <a:ext cx="244699" cy="244699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8272777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9115" y="3786388"/>
            <a:ext cx="244699" cy="2446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Oval 1"/>
          <p:cNvSpPr/>
          <p:nvPr/>
        </p:nvSpPr>
        <p:spPr>
          <a:xfrm>
            <a:off x="4069991" y="3114806"/>
            <a:ext cx="2163116" cy="216311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3709115" y="3786388"/>
            <a:ext cx="244699" cy="244699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4170608" y="4166314"/>
            <a:ext cx="244699" cy="244699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4556974" y="3266940"/>
            <a:ext cx="244699" cy="244699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647902" y="3496612"/>
            <a:ext cx="244699" cy="24469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929092" y="2569334"/>
            <a:ext cx="244699" cy="24469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029200" y="4074015"/>
            <a:ext cx="244699" cy="244699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5019289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9115" y="3786388"/>
            <a:ext cx="244699" cy="2446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Oval 1"/>
          <p:cNvSpPr/>
          <p:nvPr/>
        </p:nvSpPr>
        <p:spPr>
          <a:xfrm>
            <a:off x="3597765" y="2307731"/>
            <a:ext cx="2163116" cy="216311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3709115" y="3786388"/>
            <a:ext cx="244699" cy="244699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4170608" y="4166314"/>
            <a:ext cx="244699" cy="244699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4556974" y="3266940"/>
            <a:ext cx="244699" cy="244699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647902" y="3496612"/>
            <a:ext cx="244699" cy="24469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929092" y="2569334"/>
            <a:ext cx="244699" cy="24469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029200" y="4074015"/>
            <a:ext cx="244699" cy="244699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5916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29962" y="200366"/>
            <a:ext cx="10515600" cy="1325563"/>
          </a:xfrm>
        </p:spPr>
        <p:txBody>
          <a:bodyPr/>
          <a:lstStyle/>
          <a:p>
            <a:r>
              <a:rPr lang="hu-HU" b="1" u="sng" dirty="0"/>
              <a:t>Linear Regression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72281" y="1276865"/>
            <a:ext cx="2614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OPTIMIZATION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7741" y="1567119"/>
            <a:ext cx="7612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why optimization algorithms are so important</a:t>
            </a:r>
          </a:p>
          <a:p>
            <a:r>
              <a:rPr lang="hu-HU" dirty="0"/>
              <a:t>	~ no matter what problem we are dealing with, finally we have to use</a:t>
            </a:r>
          </a:p>
          <a:p>
            <a:r>
              <a:rPr lang="hu-HU" dirty="0"/>
              <a:t>		some optimization methods to solve 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93707" y="3607736"/>
                <a:ext cx="3493264" cy="659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3600" dirty="0">
                    <a:solidFill>
                      <a:srgbClr val="00B050"/>
                    </a:solidFill>
                  </a:rPr>
                  <a:t>min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hu-HU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hu-HU" sz="36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36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hu-HU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hu-HU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hu-HU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sz="3600" dirty="0">
                    <a:solidFill>
                      <a:srgbClr val="FFFF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07" y="3607736"/>
                <a:ext cx="3493264" cy="659540"/>
              </a:xfrm>
              <a:prstGeom prst="rect">
                <a:avLst/>
              </a:prstGeom>
              <a:blipFill rotWithShape="0">
                <a:blip r:embed="rId2"/>
                <a:stretch>
                  <a:fillRect l="-5236" t="-12037" b="-351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142531" y="408023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3319" y="2864426"/>
            <a:ext cx="399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Design Matrix Approach</a:t>
            </a:r>
            <a:r>
              <a:rPr lang="hu-HU" dirty="0"/>
              <a:t> (linear algebra)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71071" y="3258472"/>
            <a:ext cx="5758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can transform the problem into linear equations and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use the standard method (using matrix operations)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7218084" y="4038326"/>
            <a:ext cx="148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b</a:t>
            </a:r>
            <a:r>
              <a:rPr lang="hu-HU" b="1" dirty="0"/>
              <a:t> = (X’X)   X’ </a:t>
            </a:r>
            <a:r>
              <a:rPr lang="hu-HU" b="1" u="sng" dirty="0"/>
              <a:t>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00418" y="4541181"/>
            <a:ext cx="4899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https://onlinecourses.science.psu.edu/stat501/node/382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01209" y="3957123"/>
            <a:ext cx="398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-1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33319" y="5037534"/>
            <a:ext cx="5401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Gradient Descent</a:t>
            </a:r>
          </a:p>
          <a:p>
            <a:r>
              <a:rPr lang="hu-HU" dirty="0"/>
              <a:t>      </a:t>
            </a:r>
            <a:r>
              <a:rPr lang="hu-HU" dirty="0">
                <a:sym typeface="Wingdings" panose="05000000000000000000" pitchFamily="2" charset="2"/>
              </a:rPr>
              <a:t> it is a first-order iterative optimization algorithm</a:t>
            </a:r>
          </a:p>
          <a:p>
            <a:r>
              <a:rPr lang="hu-HU" dirty="0">
                <a:sym typeface="Wingdings" panose="05000000000000000000" pitchFamily="2" charset="2"/>
              </a:rPr>
              <a:t>	for finding the minimum of a function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27633036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9115" y="3786388"/>
            <a:ext cx="244699" cy="244699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4170608" y="4166314"/>
            <a:ext cx="244699" cy="244699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4556974" y="3266940"/>
            <a:ext cx="244699" cy="244699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7647902" y="3496612"/>
            <a:ext cx="244699" cy="2446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7929092" y="2569334"/>
            <a:ext cx="244699" cy="24469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5029200" y="4074015"/>
            <a:ext cx="244699" cy="244699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Oval 1"/>
          <p:cNvSpPr/>
          <p:nvPr/>
        </p:nvSpPr>
        <p:spPr>
          <a:xfrm>
            <a:off x="6688693" y="2537403"/>
            <a:ext cx="2163116" cy="216311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024424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9115" y="3786388"/>
            <a:ext cx="244699" cy="244699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4170608" y="4166314"/>
            <a:ext cx="244699" cy="244699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4556974" y="3266940"/>
            <a:ext cx="244699" cy="244699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7647902" y="3496612"/>
            <a:ext cx="244699" cy="2446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7929092" y="2569334"/>
            <a:ext cx="244699" cy="244699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5029200" y="4074015"/>
            <a:ext cx="244699" cy="244699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Oval 1"/>
          <p:cNvSpPr/>
          <p:nvPr/>
        </p:nvSpPr>
        <p:spPr>
          <a:xfrm>
            <a:off x="6688693" y="2537403"/>
            <a:ext cx="2163116" cy="216311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3670524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9115" y="3786388"/>
            <a:ext cx="244699" cy="244699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4170608" y="4166314"/>
            <a:ext cx="244699" cy="244699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4556974" y="3266940"/>
            <a:ext cx="244699" cy="244699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7647902" y="3496612"/>
            <a:ext cx="244699" cy="2446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7929092" y="2569334"/>
            <a:ext cx="244699" cy="2446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5029200" y="4074015"/>
            <a:ext cx="244699" cy="244699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Oval 1"/>
          <p:cNvSpPr/>
          <p:nvPr/>
        </p:nvSpPr>
        <p:spPr>
          <a:xfrm>
            <a:off x="6688693" y="2537403"/>
            <a:ext cx="2163116" cy="216311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673820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9115" y="3786388"/>
            <a:ext cx="244699" cy="244699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4170608" y="4166314"/>
            <a:ext cx="244699" cy="244699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4556974" y="3266940"/>
            <a:ext cx="244699" cy="244699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7647902" y="3496612"/>
            <a:ext cx="244699" cy="2446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7929092" y="2569334"/>
            <a:ext cx="244699" cy="2446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5029200" y="4074015"/>
            <a:ext cx="244699" cy="244699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Oval 1"/>
          <p:cNvSpPr/>
          <p:nvPr/>
        </p:nvSpPr>
        <p:spPr>
          <a:xfrm>
            <a:off x="6969883" y="1610125"/>
            <a:ext cx="2163116" cy="216311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5888823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Finds non-linearly separable clusters (</a:t>
            </a:r>
            <a:r>
              <a:rPr lang="en-US" dirty="0"/>
              <a:t>arbitrarily shaped clusters</a:t>
            </a:r>
            <a:r>
              <a:rPr lang="hu-HU" dirty="0"/>
              <a:t>) !!! </a:t>
            </a:r>
          </a:p>
          <a:p>
            <a:r>
              <a:rPr lang="hu-HU" dirty="0"/>
              <a:t>For K-means we have to specify the number of clusters we want to find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here we do not need to do so </a:t>
            </a:r>
          </a:p>
          <a:p>
            <a:r>
              <a:rPr lang="hu-HU" b="1" dirty="0">
                <a:solidFill>
                  <a:srgbClr val="FFFF00"/>
                </a:solidFill>
              </a:rPr>
              <a:t>Very robust to outliers</a:t>
            </a:r>
          </a:p>
          <a:p>
            <a:r>
              <a:rPr lang="hu-HU" b="1" dirty="0">
                <a:solidFill>
                  <a:srgbClr val="FFFF00"/>
                </a:solidFill>
              </a:rPr>
              <a:t>The result does not depend on the starting conditions </a:t>
            </a:r>
          </a:p>
          <a:p>
            <a:r>
              <a:rPr lang="hu-HU" dirty="0"/>
              <a:t>Parameters: </a:t>
            </a:r>
            <a:r>
              <a:rPr lang="el-GR" b="1" dirty="0"/>
              <a:t>ε </a:t>
            </a:r>
            <a:r>
              <a:rPr lang="hu-HU" b="1" dirty="0"/>
              <a:t> </a:t>
            </a:r>
            <a:r>
              <a:rPr lang="hu-HU" dirty="0"/>
              <a:t>epsilon (distance threshold) + minimum number of neighbors</a:t>
            </a:r>
          </a:p>
          <a:p>
            <a:r>
              <a:rPr lang="hu-HU" b="1" dirty="0"/>
              <a:t>O(N logN) </a:t>
            </a:r>
            <a:r>
              <a:rPr lang="hu-HU" dirty="0"/>
              <a:t>running time !!!</a:t>
            </a:r>
          </a:p>
        </p:txBody>
      </p:sp>
    </p:spTree>
    <p:extLst>
      <p:ext uri="{BB962C8B-B14F-4D97-AF65-F5344CB8AC3E}">
        <p14:creationId xmlns:p14="http://schemas.microsoft.com/office/powerpoint/2010/main" val="4064020333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DBSCAN</a:t>
            </a:r>
            <a:r>
              <a:rPr lang="en-US" dirty="0"/>
              <a:t> is not entirely deterministic</a:t>
            </a:r>
            <a:r>
              <a:rPr lang="hu-HU" dirty="0"/>
              <a:t> !!!</a:t>
            </a:r>
          </a:p>
          <a:p>
            <a:r>
              <a:rPr lang="hu-HU" dirty="0"/>
              <a:t>B</a:t>
            </a:r>
            <a:r>
              <a:rPr lang="en-US" dirty="0"/>
              <a:t>order points that are reachable from more than one cluster can be part of either cluster depending on the order the data is processed</a:t>
            </a:r>
            <a:endParaRPr lang="hu-HU" dirty="0"/>
          </a:p>
          <a:p>
            <a:r>
              <a:rPr lang="hu-HU" dirty="0"/>
              <a:t>Relies heavily on a distance measure: Euclidean-measure. In higher dimensons it is very hard to find a good value for </a:t>
            </a:r>
            <a:r>
              <a:rPr lang="el-GR" b="1" dirty="0"/>
              <a:t>ε</a:t>
            </a:r>
            <a:r>
              <a:rPr lang="hu-HU" dirty="0"/>
              <a:t> epsilon                                </a:t>
            </a:r>
          </a:p>
          <a:p>
            <a:r>
              <a:rPr lang="hu-HU" b="1" dirty="0"/>
              <a:t>„curse of dimensionality”</a:t>
            </a:r>
          </a:p>
          <a:p>
            <a:r>
              <a:rPr lang="hu-HU" dirty="0"/>
              <a:t>I</a:t>
            </a:r>
            <a:r>
              <a:rPr lang="en-US" dirty="0"/>
              <a:t>f the data and scale are not well understood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en-US" dirty="0"/>
              <a:t> choosing a meaningful distance threshold </a:t>
            </a:r>
            <a:r>
              <a:rPr lang="el-GR" b="1" dirty="0"/>
              <a:t>ε </a:t>
            </a:r>
            <a:r>
              <a:rPr lang="hu-HU" dirty="0"/>
              <a:t>epsilon</a:t>
            </a:r>
            <a:r>
              <a:rPr lang="en-US" dirty="0"/>
              <a:t> can be difficult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8705523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altLang="ko-KR" b="1"/>
              <a:t>HIERARCHICAL CLUSTERING</a:t>
            </a:r>
            <a:endParaRPr lang="hu-HU" altLang="ko-KR" b="1" dirty="0"/>
          </a:p>
        </p:txBody>
      </p:sp>
    </p:spTree>
    <p:extLst>
      <p:ext uri="{BB962C8B-B14F-4D97-AF65-F5344CB8AC3E}">
        <p14:creationId xmlns:p14="http://schemas.microsoft.com/office/powerpoint/2010/main" val="831107369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1400530"/>
          </a:xfrm>
        </p:spPr>
        <p:txBody>
          <a:bodyPr/>
          <a:lstStyle/>
          <a:p>
            <a:r>
              <a:rPr lang="hu-HU" b="1" u="sng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Huge disadvantage of </a:t>
            </a:r>
            <a:r>
              <a:rPr lang="hu-HU" b="1" dirty="0"/>
              <a:t>k-means</a:t>
            </a:r>
            <a:r>
              <a:rPr lang="hu-HU" dirty="0"/>
              <a:t> clustering: we have to specify the </a:t>
            </a:r>
            <a:r>
              <a:rPr lang="hu-HU" b="1" dirty="0"/>
              <a:t>k</a:t>
            </a:r>
            <a:r>
              <a:rPr lang="hu-HU" dirty="0"/>
              <a:t> parameter in advance</a:t>
            </a:r>
          </a:p>
          <a:p>
            <a:r>
              <a:rPr lang="hu-HU" dirty="0"/>
              <a:t>Here we do not have to do so !!!</a:t>
            </a:r>
          </a:p>
          <a:p>
            <a:r>
              <a:rPr lang="hu-HU" dirty="0"/>
              <a:t>We build a tree like structure out of the data which „contains” all the </a:t>
            </a:r>
            <a:r>
              <a:rPr lang="hu-HU" b="1" dirty="0"/>
              <a:t>k</a:t>
            </a:r>
            <a:r>
              <a:rPr lang="hu-HU" dirty="0"/>
              <a:t> parameters </a:t>
            </a:r>
          </a:p>
        </p:txBody>
      </p:sp>
    </p:spTree>
    <p:extLst>
      <p:ext uri="{BB962C8B-B14F-4D97-AF65-F5344CB8AC3E}">
        <p14:creationId xmlns:p14="http://schemas.microsoft.com/office/powerpoint/2010/main" val="7320439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1400530"/>
          </a:xfrm>
        </p:spPr>
        <p:txBody>
          <a:bodyPr/>
          <a:lstStyle/>
          <a:p>
            <a:r>
              <a:rPr lang="hu-HU" b="1" u="sng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 data mining, hierarchical clustering is a method of cluster analysis which seeks to build a hierarchy of clusters</a:t>
            </a:r>
            <a:endParaRPr lang="hu-HU" dirty="0"/>
          </a:p>
          <a:p>
            <a:r>
              <a:rPr lang="en-US" dirty="0"/>
              <a:t>Agglomerative</a:t>
            </a:r>
            <a:r>
              <a:rPr lang="hu-HU" dirty="0"/>
              <a:t> approach </a:t>
            </a:r>
            <a:r>
              <a:rPr lang="hu-HU" dirty="0">
                <a:sym typeface="Wingdings" panose="05000000000000000000" pitchFamily="2" charset="2"/>
              </a:rPr>
              <a:t> t</a:t>
            </a:r>
            <a:r>
              <a:rPr lang="en-US" dirty="0"/>
              <a:t>his is a "bottom up" approach</a:t>
            </a:r>
            <a:r>
              <a:rPr lang="hu-HU" dirty="0"/>
              <a:t>,</a:t>
            </a:r>
            <a:r>
              <a:rPr lang="en-US" dirty="0"/>
              <a:t> each observation starts in its own cluster, and pairs of clusters are merged as one moves up the hierarchy</a:t>
            </a:r>
            <a:endParaRPr lang="hu-HU" dirty="0"/>
          </a:p>
          <a:p>
            <a:r>
              <a:rPr lang="en-US" dirty="0"/>
              <a:t>In general, the merges and splits are determined in a greedy manner. </a:t>
            </a:r>
            <a:endParaRPr lang="hu-HU" dirty="0"/>
          </a:p>
          <a:p>
            <a:r>
              <a:rPr lang="en-US" dirty="0"/>
              <a:t>The results of hierarchical clustering are usually presented in a </a:t>
            </a:r>
            <a:r>
              <a:rPr lang="en-US" dirty="0" err="1"/>
              <a:t>dendrogram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128408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>
                <a:solidFill>
                  <a:srgbClr val="FFFF00"/>
                </a:solidFill>
              </a:rPr>
              <a:t>1.)</a:t>
            </a:r>
            <a:r>
              <a:rPr lang="hu-HU" dirty="0"/>
              <a:t> start each node in its own cluster ... this is sort of an initialization phase</a:t>
            </a:r>
          </a:p>
          <a:p>
            <a:endParaRPr lang="hu-HU" dirty="0"/>
          </a:p>
          <a:p>
            <a:r>
              <a:rPr lang="hu-HU" b="1" dirty="0">
                <a:solidFill>
                  <a:srgbClr val="FFFF00"/>
                </a:solidFill>
              </a:rPr>
              <a:t>2.) </a:t>
            </a:r>
            <a:r>
              <a:rPr lang="hu-HU" dirty="0"/>
              <a:t>find the two closest clusters and merge them together</a:t>
            </a:r>
          </a:p>
          <a:p>
            <a:endParaRPr lang="hu-HU" dirty="0"/>
          </a:p>
          <a:p>
            <a:r>
              <a:rPr lang="hu-HU" b="1" dirty="0">
                <a:solidFill>
                  <a:srgbClr val="FFFF00"/>
                </a:solidFill>
              </a:rPr>
              <a:t>3.)</a:t>
            </a:r>
            <a:r>
              <a:rPr lang="hu-HU" dirty="0"/>
              <a:t> repeat the algorithm until all the points are in the same cluster</a:t>
            </a:r>
          </a:p>
          <a:p>
            <a:pPr marL="0" indent="0">
              <a:buNone/>
            </a:pPr>
            <a:r>
              <a:rPr lang="hu-HU" dirty="0"/>
              <a:t>			// so there is only a single cluster left</a:t>
            </a:r>
          </a:p>
        </p:txBody>
      </p:sp>
    </p:spTree>
    <p:extLst>
      <p:ext uri="{BB962C8B-B14F-4D97-AF65-F5344CB8AC3E}">
        <p14:creationId xmlns:p14="http://schemas.microsoft.com/office/powerpoint/2010/main" val="1909862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29962" y="200366"/>
            <a:ext cx="10515600" cy="1325563"/>
          </a:xfrm>
        </p:spPr>
        <p:txBody>
          <a:bodyPr/>
          <a:lstStyle/>
          <a:p>
            <a:r>
              <a:rPr lang="hu-HU" b="1" u="sng" dirty="0"/>
              <a:t>Linear Regression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72281" y="1276865"/>
            <a:ext cx="2614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OPTIMIZATION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7741" y="1567119"/>
            <a:ext cx="7612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why optimization algorithms are so important</a:t>
            </a:r>
          </a:p>
          <a:p>
            <a:r>
              <a:rPr lang="hu-HU" dirty="0"/>
              <a:t>	~ no matter what problem we are dealing with, finally we have to use</a:t>
            </a:r>
          </a:p>
          <a:p>
            <a:r>
              <a:rPr lang="hu-HU" dirty="0"/>
              <a:t>		some optimization methods to solve 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8453" y="2889140"/>
            <a:ext cx="399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Design Matrix Approach</a:t>
            </a:r>
            <a:r>
              <a:rPr lang="hu-HU" dirty="0"/>
              <a:t> (linear algebra)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35873" y="2889140"/>
            <a:ext cx="1837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Gradient Descent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3671" y="3410226"/>
            <a:ext cx="3323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for low-dimensional problems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it is the best approach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53671" y="4208311"/>
            <a:ext cx="41102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low-dimension means few features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if the matrix is huge: matrix operations</a:t>
            </a:r>
          </a:p>
          <a:p>
            <a:r>
              <a:rPr lang="hu-HU" dirty="0">
                <a:sym typeface="Wingdings" panose="05000000000000000000" pitchFamily="2" charset="2"/>
              </a:rPr>
              <a:t>         are expensive in higher dimensions</a:t>
            </a:r>
          </a:p>
          <a:p>
            <a:r>
              <a:rPr lang="hu-HU" dirty="0">
                <a:sym typeface="Wingdings" panose="05000000000000000000" pitchFamily="2" charset="2"/>
              </a:rPr>
              <a:t>	 Matrix inversion: </a:t>
            </a:r>
            <a:r>
              <a:rPr lang="hu-HU" b="1" dirty="0">
                <a:sym typeface="Wingdings" panose="05000000000000000000" pitchFamily="2" charset="2"/>
              </a:rPr>
              <a:t>O(N  ) </a:t>
            </a:r>
            <a:r>
              <a:rPr lang="hu-HU" dirty="0">
                <a:sym typeface="Wingdings" panose="05000000000000000000" pitchFamily="2" charset="2"/>
              </a:rPr>
              <a:t>	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b="1" dirty="0">
                <a:sym typeface="Wingdings" panose="05000000000000000000" pitchFamily="2" charset="2"/>
              </a:rPr>
              <a:t>USUALLY THIS IS THE CASE !!!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16651" y="52490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48871" y="3397521"/>
            <a:ext cx="3450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iterative approach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works fine in higher dimensions</a:t>
            </a:r>
          </a:p>
          <a:p>
            <a:r>
              <a:rPr lang="hu-HU" dirty="0">
                <a:sym typeface="Wingdings" panose="05000000000000000000" pitchFamily="2" charset="2"/>
              </a:rPr>
              <a:t>          and usually this is the case</a:t>
            </a:r>
          </a:p>
        </p:txBody>
      </p:sp>
    </p:spTree>
    <p:extLst>
      <p:ext uri="{BB962C8B-B14F-4D97-AF65-F5344CB8AC3E}">
        <p14:creationId xmlns:p14="http://schemas.microsoft.com/office/powerpoint/2010/main" val="415754523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984898" cy="4195481"/>
          </a:xfrm>
        </p:spPr>
        <p:txBody>
          <a:bodyPr/>
          <a:lstStyle/>
          <a:p>
            <a:r>
              <a:rPr lang="hu-HU" dirty="0"/>
              <a:t>How are we able to measure the distance of two clusters? </a:t>
            </a:r>
          </a:p>
          <a:p>
            <a:r>
              <a:rPr lang="hu-HU" dirty="0"/>
              <a:t>We usually calculate the distance of the avarages of the clusters’ elements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2299743743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74265" y="1017431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116687" y="5885645"/>
            <a:ext cx="534473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79363" y="326824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8" name="Oval 7"/>
          <p:cNvSpPr/>
          <p:nvPr/>
        </p:nvSpPr>
        <p:spPr>
          <a:xfrm>
            <a:off x="4140557" y="3588343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4552682" y="481884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4765183" y="4335888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5452056" y="467073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Oval 15"/>
          <p:cNvSpPr/>
          <p:nvPr/>
        </p:nvSpPr>
        <p:spPr>
          <a:xfrm>
            <a:off x="6000810" y="1908223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6855853" y="2198725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Oval 12"/>
          <p:cNvSpPr/>
          <p:nvPr/>
        </p:nvSpPr>
        <p:spPr>
          <a:xfrm>
            <a:off x="7267978" y="3429227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Oval 13"/>
          <p:cNvSpPr/>
          <p:nvPr/>
        </p:nvSpPr>
        <p:spPr>
          <a:xfrm>
            <a:off x="7480479" y="2946270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23236" y="339867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94857" y="599990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38730" y="613034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41992679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74265" y="1017431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116687" y="5885645"/>
            <a:ext cx="534473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0557" y="3588343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4552682" y="481884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4765183" y="4335888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5452056" y="467073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Oval 15"/>
          <p:cNvSpPr/>
          <p:nvPr/>
        </p:nvSpPr>
        <p:spPr>
          <a:xfrm>
            <a:off x="6000810" y="1908223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6855853" y="2198725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Oval 12"/>
          <p:cNvSpPr/>
          <p:nvPr/>
        </p:nvSpPr>
        <p:spPr>
          <a:xfrm>
            <a:off x="7267978" y="3429227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Oval 13"/>
          <p:cNvSpPr/>
          <p:nvPr/>
        </p:nvSpPr>
        <p:spPr>
          <a:xfrm>
            <a:off x="7480479" y="2946270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" name="Oval 1"/>
          <p:cNvSpPr/>
          <p:nvPr/>
        </p:nvSpPr>
        <p:spPr>
          <a:xfrm>
            <a:off x="4796308" y="4300275"/>
            <a:ext cx="212501" cy="21250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6910588" y="2555041"/>
            <a:ext cx="212501" cy="21250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7" name="Straight Connector 16"/>
          <p:cNvCxnSpPr>
            <a:stCxn id="2" idx="7"/>
            <a:endCxn id="15" idx="3"/>
          </p:cNvCxnSpPr>
          <p:nvPr/>
        </p:nvCxnSpPr>
        <p:spPr>
          <a:xfrm flipV="1">
            <a:off x="4977689" y="2736422"/>
            <a:ext cx="1964019" cy="15949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41590" y="3129076"/>
            <a:ext cx="12202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/>
              <a:t>distance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79363" y="326824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23236" y="339867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94857" y="599990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38730" y="613034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47858123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How are we able to measure the distance of two clusters? </a:t>
            </a:r>
          </a:p>
          <a:p>
            <a:r>
              <a:rPr lang="hu-HU" dirty="0"/>
              <a:t>We usually calculate the distance of the avarages of the clusters’ elements </a:t>
            </a:r>
          </a:p>
          <a:p>
            <a:r>
              <a:rPr lang="hu-HU" dirty="0"/>
              <a:t>We usually use Euclidean-distance: two observations are similar if the calculated distance is small</a:t>
            </a:r>
          </a:p>
          <a:p>
            <a:r>
              <a:rPr lang="hu-HU" dirty="0"/>
              <a:t>Correlation based distance: two observations are similar if their features are highly correlated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1400530"/>
          </a:xfrm>
        </p:spPr>
        <p:txBody>
          <a:bodyPr/>
          <a:lstStyle/>
          <a:p>
            <a:r>
              <a:rPr lang="hu-HU" b="1" u="sng" dirty="0"/>
              <a:t>Hierarchical clustering</a:t>
            </a:r>
          </a:p>
        </p:txBody>
      </p:sp>
    </p:spTree>
    <p:extLst>
      <p:ext uri="{BB962C8B-B14F-4D97-AF65-F5344CB8AC3E}">
        <p14:creationId xmlns:p14="http://schemas.microsoft.com/office/powerpoint/2010/main" val="2454192545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017431" y="112046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59853" y="5988676"/>
            <a:ext cx="534473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641464" y="57970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Oval 21"/>
          <p:cNvSpPr/>
          <p:nvPr/>
        </p:nvSpPr>
        <p:spPr>
          <a:xfrm>
            <a:off x="8439955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3" name="Oval 22"/>
          <p:cNvSpPr/>
          <p:nvPr/>
        </p:nvSpPr>
        <p:spPr>
          <a:xfrm>
            <a:off x="9238446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4" name="Oval 23"/>
          <p:cNvSpPr/>
          <p:nvPr/>
        </p:nvSpPr>
        <p:spPr>
          <a:xfrm>
            <a:off x="10036937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10835428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2302" y="32433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6175" y="33738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67796" y="597503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11669" y="610547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30" name="Oval 29"/>
          <p:cNvSpPr/>
          <p:nvPr/>
        </p:nvSpPr>
        <p:spPr>
          <a:xfrm>
            <a:off x="1783723" y="3691374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" name="Oval 30"/>
          <p:cNvSpPr/>
          <p:nvPr/>
        </p:nvSpPr>
        <p:spPr>
          <a:xfrm>
            <a:off x="2195848" y="4921876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2" name="Oval 31"/>
          <p:cNvSpPr/>
          <p:nvPr/>
        </p:nvSpPr>
        <p:spPr>
          <a:xfrm>
            <a:off x="2408349" y="443891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3" name="Oval 32"/>
          <p:cNvSpPr/>
          <p:nvPr/>
        </p:nvSpPr>
        <p:spPr>
          <a:xfrm>
            <a:off x="3095222" y="47737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4" name="Oval 33"/>
          <p:cNvSpPr/>
          <p:nvPr/>
        </p:nvSpPr>
        <p:spPr>
          <a:xfrm>
            <a:off x="3643976" y="2011254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5117613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017431" y="112046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59853" y="5988676"/>
            <a:ext cx="534473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447763" y="1223493"/>
            <a:ext cx="489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Find the closest pair of items in the dataset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2302" y="32433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6175" y="33738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67796" y="597503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11669" y="610547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2" name="Oval 21"/>
          <p:cNvSpPr/>
          <p:nvPr/>
        </p:nvSpPr>
        <p:spPr>
          <a:xfrm>
            <a:off x="1783723" y="3691374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2195848" y="4921876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2408349" y="4438919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Oval 24"/>
          <p:cNvSpPr/>
          <p:nvPr/>
        </p:nvSpPr>
        <p:spPr>
          <a:xfrm>
            <a:off x="3095222" y="47737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3643976" y="2011254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7" name="Oval 26"/>
          <p:cNvSpPr/>
          <p:nvPr/>
        </p:nvSpPr>
        <p:spPr>
          <a:xfrm>
            <a:off x="7641464" y="57970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8439955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9238446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10036937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Oval 30"/>
          <p:cNvSpPr/>
          <p:nvPr/>
        </p:nvSpPr>
        <p:spPr>
          <a:xfrm>
            <a:off x="10835428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68305668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017431" y="112046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59853" y="5988676"/>
            <a:ext cx="534473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5400000" flipH="1" flipV="1">
            <a:off x="8853152" y="5208432"/>
            <a:ext cx="309093" cy="813515"/>
          </a:xfrm>
          <a:prstGeom prst="bentConnector2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9399432" y="5460643"/>
            <a:ext cx="15024" cy="321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2302" y="32433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6175" y="33738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67796" y="597503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11669" y="610547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7641464" y="57970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Oval 23"/>
          <p:cNvSpPr/>
          <p:nvPr/>
        </p:nvSpPr>
        <p:spPr>
          <a:xfrm>
            <a:off x="8439955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" name="Oval 24"/>
          <p:cNvSpPr/>
          <p:nvPr/>
        </p:nvSpPr>
        <p:spPr>
          <a:xfrm>
            <a:off x="9238446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6" name="Oval 25"/>
          <p:cNvSpPr/>
          <p:nvPr/>
        </p:nvSpPr>
        <p:spPr>
          <a:xfrm>
            <a:off x="10036937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7" name="Oval 26"/>
          <p:cNvSpPr/>
          <p:nvPr/>
        </p:nvSpPr>
        <p:spPr>
          <a:xfrm>
            <a:off x="10835428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9" name="Oval 28"/>
          <p:cNvSpPr/>
          <p:nvPr/>
        </p:nvSpPr>
        <p:spPr>
          <a:xfrm>
            <a:off x="1783723" y="3691374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Oval 29"/>
          <p:cNvSpPr/>
          <p:nvPr/>
        </p:nvSpPr>
        <p:spPr>
          <a:xfrm>
            <a:off x="2195848" y="4921876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" name="Oval 30"/>
          <p:cNvSpPr/>
          <p:nvPr/>
        </p:nvSpPr>
        <p:spPr>
          <a:xfrm>
            <a:off x="2408349" y="4438919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Oval 31"/>
          <p:cNvSpPr/>
          <p:nvPr/>
        </p:nvSpPr>
        <p:spPr>
          <a:xfrm>
            <a:off x="3095222" y="47737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3" name="Oval 32"/>
          <p:cNvSpPr/>
          <p:nvPr/>
        </p:nvSpPr>
        <p:spPr>
          <a:xfrm>
            <a:off x="3643976" y="2011254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7196512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017431" y="112046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59853" y="5988676"/>
            <a:ext cx="534473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783723" y="3691374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2286000" y="4455018"/>
            <a:ext cx="637504" cy="63750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9" name="Oval 8"/>
          <p:cNvSpPr/>
          <p:nvPr/>
        </p:nvSpPr>
        <p:spPr>
          <a:xfrm>
            <a:off x="3095222" y="4773770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3643976" y="2011254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7" name="Elbow Connector 16"/>
          <p:cNvCxnSpPr/>
          <p:nvPr/>
        </p:nvCxnSpPr>
        <p:spPr>
          <a:xfrm rot="5400000" flipH="1" flipV="1">
            <a:off x="8853152" y="5208432"/>
            <a:ext cx="309093" cy="813515"/>
          </a:xfrm>
          <a:prstGeom prst="bentConnector2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9399432" y="5460643"/>
            <a:ext cx="15024" cy="321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8989454" y="4013346"/>
            <a:ext cx="0" cy="144729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0185043" y="4000467"/>
            <a:ext cx="0" cy="17821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989454" y="4000467"/>
            <a:ext cx="11977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2302" y="32433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6175" y="33738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67796" y="597503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11669" y="610547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4" name="Oval 23"/>
          <p:cNvSpPr/>
          <p:nvPr/>
        </p:nvSpPr>
        <p:spPr>
          <a:xfrm>
            <a:off x="7641464" y="57970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8439955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8" name="Oval 27"/>
          <p:cNvSpPr/>
          <p:nvPr/>
        </p:nvSpPr>
        <p:spPr>
          <a:xfrm>
            <a:off x="9238446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9" name="Oval 28"/>
          <p:cNvSpPr/>
          <p:nvPr/>
        </p:nvSpPr>
        <p:spPr>
          <a:xfrm>
            <a:off x="10036937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Oval 30"/>
          <p:cNvSpPr/>
          <p:nvPr/>
        </p:nvSpPr>
        <p:spPr>
          <a:xfrm>
            <a:off x="10835428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77658960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017431" y="112046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59853" y="5988676"/>
            <a:ext cx="534473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 flipH="1" flipV="1">
            <a:off x="8853152" y="5208432"/>
            <a:ext cx="309093" cy="813515"/>
          </a:xfrm>
          <a:prstGeom prst="bentConnector2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9399432" y="5460643"/>
            <a:ext cx="15024" cy="321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989454" y="4013346"/>
            <a:ext cx="0" cy="144729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0185043" y="4000467"/>
            <a:ext cx="0" cy="17821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989454" y="4000467"/>
            <a:ext cx="11977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778840" y="3307586"/>
            <a:ext cx="12878" cy="247989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9599055" y="3307586"/>
            <a:ext cx="6434" cy="6897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791719" y="3307586"/>
            <a:ext cx="179660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2302" y="32433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6175" y="33738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67796" y="597503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11669" y="610547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9" name="Oval 28"/>
          <p:cNvSpPr/>
          <p:nvPr/>
        </p:nvSpPr>
        <p:spPr>
          <a:xfrm>
            <a:off x="1783723" y="3691374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Oval 29"/>
          <p:cNvSpPr/>
          <p:nvPr/>
        </p:nvSpPr>
        <p:spPr>
          <a:xfrm>
            <a:off x="2437655" y="4314424"/>
            <a:ext cx="1146219" cy="1146219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234</a:t>
            </a:r>
          </a:p>
        </p:txBody>
      </p:sp>
      <p:sp>
        <p:nvSpPr>
          <p:cNvPr id="31" name="Oval 30"/>
          <p:cNvSpPr/>
          <p:nvPr/>
        </p:nvSpPr>
        <p:spPr>
          <a:xfrm>
            <a:off x="3643976" y="2011254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2" name="Oval 31"/>
          <p:cNvSpPr/>
          <p:nvPr/>
        </p:nvSpPr>
        <p:spPr>
          <a:xfrm>
            <a:off x="7641464" y="57970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3" name="Oval 32"/>
          <p:cNvSpPr/>
          <p:nvPr/>
        </p:nvSpPr>
        <p:spPr>
          <a:xfrm>
            <a:off x="8439955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4" name="Oval 33"/>
          <p:cNvSpPr/>
          <p:nvPr/>
        </p:nvSpPr>
        <p:spPr>
          <a:xfrm>
            <a:off x="9238446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5" name="Oval 34"/>
          <p:cNvSpPr/>
          <p:nvPr/>
        </p:nvSpPr>
        <p:spPr>
          <a:xfrm>
            <a:off x="10036937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6" name="Oval 35"/>
          <p:cNvSpPr/>
          <p:nvPr/>
        </p:nvSpPr>
        <p:spPr>
          <a:xfrm>
            <a:off x="10835428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27337610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017431" y="112046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59853" y="5988676"/>
            <a:ext cx="534473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5400000" flipH="1" flipV="1">
            <a:off x="8853152" y="5208432"/>
            <a:ext cx="309093" cy="813515"/>
          </a:xfrm>
          <a:prstGeom prst="bentConnector2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9399432" y="5460643"/>
            <a:ext cx="15024" cy="321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8989454" y="4013346"/>
            <a:ext cx="0" cy="144729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0185043" y="4000467"/>
            <a:ext cx="0" cy="17821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989454" y="4000467"/>
            <a:ext cx="11977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778840" y="3307586"/>
            <a:ext cx="12878" cy="247989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9599055" y="3307586"/>
            <a:ext cx="6434" cy="6897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791719" y="3307586"/>
            <a:ext cx="179660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8690020" y="2617854"/>
            <a:ext cx="6434" cy="6897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707188" y="2604975"/>
            <a:ext cx="22892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0996414" y="2604975"/>
            <a:ext cx="0" cy="3164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2302" y="32433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6175" y="33738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67796" y="597503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11669" y="610547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30" name="Oval 29"/>
          <p:cNvSpPr/>
          <p:nvPr/>
        </p:nvSpPr>
        <p:spPr>
          <a:xfrm>
            <a:off x="1747890" y="3492252"/>
            <a:ext cx="1528293" cy="152829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2341</a:t>
            </a:r>
          </a:p>
        </p:txBody>
      </p:sp>
      <p:sp>
        <p:nvSpPr>
          <p:cNvPr id="31" name="Oval 30"/>
          <p:cNvSpPr/>
          <p:nvPr/>
        </p:nvSpPr>
        <p:spPr>
          <a:xfrm>
            <a:off x="3643976" y="2011254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2" name="Oval 31"/>
          <p:cNvSpPr/>
          <p:nvPr/>
        </p:nvSpPr>
        <p:spPr>
          <a:xfrm>
            <a:off x="7641464" y="57970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3" name="Oval 32"/>
          <p:cNvSpPr/>
          <p:nvPr/>
        </p:nvSpPr>
        <p:spPr>
          <a:xfrm>
            <a:off x="8439955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4" name="Oval 33"/>
          <p:cNvSpPr/>
          <p:nvPr/>
        </p:nvSpPr>
        <p:spPr>
          <a:xfrm>
            <a:off x="9238446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5" name="Oval 34"/>
          <p:cNvSpPr/>
          <p:nvPr/>
        </p:nvSpPr>
        <p:spPr>
          <a:xfrm>
            <a:off x="10036937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6" name="Oval 35"/>
          <p:cNvSpPr/>
          <p:nvPr/>
        </p:nvSpPr>
        <p:spPr>
          <a:xfrm>
            <a:off x="10835428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64512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29962" y="200366"/>
            <a:ext cx="10515600" cy="1325563"/>
          </a:xfrm>
        </p:spPr>
        <p:txBody>
          <a:bodyPr/>
          <a:lstStyle/>
          <a:p>
            <a:r>
              <a:rPr lang="hu-HU" b="1" u="sng" dirty="0"/>
              <a:t>Gradient Descent</a:t>
            </a:r>
          </a:p>
        </p:txBody>
      </p:sp>
      <p:pic>
        <p:nvPicPr>
          <p:cNvPr id="11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639" y="1525929"/>
            <a:ext cx="6266894" cy="4195762"/>
          </a:xfrm>
        </p:spPr>
      </p:pic>
      <p:sp>
        <p:nvSpPr>
          <p:cNvPr id="12" name="TextBox 11"/>
          <p:cNvSpPr txBox="1"/>
          <p:nvPr/>
        </p:nvSpPr>
        <p:spPr>
          <a:xfrm>
            <a:off x="937815" y="4517167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5833" y="520299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2978" y="1782045"/>
            <a:ext cx="676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sz="2000" dirty="0"/>
          </a:p>
          <a:p>
            <a:r>
              <a:rPr lang="hu-HU" sz="2000" b="1" dirty="0"/>
              <a:t> C(</a:t>
            </a:r>
            <a:r>
              <a:rPr lang="hu-HU" sz="2000" b="1" u="sng" dirty="0"/>
              <a:t>b</a:t>
            </a:r>
            <a:r>
              <a:rPr lang="hu-HU" sz="2000" b="1" dirty="0"/>
              <a:t>)</a:t>
            </a:r>
            <a:endParaRPr lang="hu-HU" sz="20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3695" y="53868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58460" y="46857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38258" y="1031565"/>
            <a:ext cx="79869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r>
              <a:rPr lang="hu-HU" dirty="0"/>
              <a:t>		We have to know the partial derivative of the </a:t>
            </a:r>
            <a:r>
              <a:rPr lang="hu-HU" b="1" dirty="0"/>
              <a:t>C(</a:t>
            </a:r>
            <a:r>
              <a:rPr lang="hu-HU" b="1" u="sng" dirty="0"/>
              <a:t>b</a:t>
            </a:r>
            <a:r>
              <a:rPr lang="hu-HU" b="1" dirty="0"/>
              <a:t>)</a:t>
            </a:r>
            <a:r>
              <a:rPr lang="hu-HU" dirty="0"/>
              <a:t> cost function</a:t>
            </a:r>
          </a:p>
          <a:p>
            <a:r>
              <a:rPr lang="hu-HU" dirty="0"/>
              <a:t>			and go to the direction of the gradient</a:t>
            </a:r>
          </a:p>
          <a:p>
            <a:r>
              <a:rPr lang="hu-HU" dirty="0"/>
              <a:t>				// gradient ~ partial derivative</a:t>
            </a:r>
          </a:p>
          <a:p>
            <a:endParaRPr lang="hu-HU" dirty="0"/>
          </a:p>
          <a:p>
            <a:r>
              <a:rPr lang="hu-HU" dirty="0"/>
              <a:t>		</a:t>
            </a:r>
          </a:p>
          <a:p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9"/>
              <p:cNvSpPr txBox="1"/>
              <p:nvPr/>
            </p:nvSpPr>
            <p:spPr>
              <a:xfrm>
                <a:off x="7151481" y="2365799"/>
                <a:ext cx="670055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19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481" y="2365799"/>
                <a:ext cx="670055" cy="52758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9"/>
              <p:cNvSpPr txBox="1"/>
              <p:nvPr/>
            </p:nvSpPr>
            <p:spPr>
              <a:xfrm>
                <a:off x="8814020" y="2365799"/>
                <a:ext cx="670055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2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020" y="2365799"/>
                <a:ext cx="670055" cy="52758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7517862" y="27629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86469" y="27629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6459" y="3244909"/>
            <a:ext cx="4369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the    </a:t>
            </a:r>
            <a:r>
              <a:rPr lang="hu-HU" b="1" dirty="0">
                <a:sym typeface="Wingdings" panose="05000000000000000000" pitchFamily="2" charset="2"/>
              </a:rPr>
              <a:t>f(x</a:t>
            </a:r>
            <a:r>
              <a:rPr lang="hu-HU" dirty="0">
                <a:sym typeface="Wingdings" panose="05000000000000000000" pitchFamily="2" charset="2"/>
              </a:rPr>
              <a:t>) gradient of a given </a:t>
            </a:r>
            <a:r>
              <a:rPr lang="hu-HU" b="1" dirty="0">
                <a:sym typeface="Wingdings" panose="05000000000000000000" pitchFamily="2" charset="2"/>
              </a:rPr>
              <a:t>f(x)</a:t>
            </a:r>
            <a:r>
              <a:rPr lang="hu-HU" dirty="0">
                <a:sym typeface="Wingdings" panose="05000000000000000000" pitchFamily="2" charset="2"/>
              </a:rPr>
              <a:t> function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 is pointing in the direction of maximum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 rot="10800000">
            <a:off x="7201749" y="325485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ym typeface="Wingdings" panose="05000000000000000000" pitchFamily="2" charset="2"/>
              </a:rPr>
              <a:t>Δ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546459" y="4016335"/>
            <a:ext cx="47194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are after the minimum: so we have to use</a:t>
            </a:r>
          </a:p>
          <a:p>
            <a:pPr lvl="1"/>
            <a:r>
              <a:rPr lang="hu-HU" b="1" dirty="0">
                <a:sym typeface="Wingdings" panose="05000000000000000000" pitchFamily="2" charset="2"/>
              </a:rPr>
              <a:t>-    f(x) </a:t>
            </a:r>
            <a:r>
              <a:rPr lang="hu-HU" dirty="0">
                <a:sym typeface="Wingdings" panose="05000000000000000000" pitchFamily="2" charset="2"/>
              </a:rPr>
              <a:t>instead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 rot="10800000">
            <a:off x="7116598" y="428655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ym typeface="Wingdings" panose="05000000000000000000" pitchFamily="2" charset="2"/>
              </a:rPr>
              <a:t>Δ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219523" y="541844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b   </a:t>
            </a:r>
            <a:r>
              <a:rPr lang="hu-HU" b="1" dirty="0">
                <a:solidFill>
                  <a:srgbClr val="FF5050"/>
                </a:solidFill>
                <a:sym typeface="Wingdings" panose="05000000000000000000" pitchFamily="2" charset="2"/>
              </a:rPr>
              <a:t></a:t>
            </a:r>
            <a:r>
              <a:rPr lang="hu-HU" b="1" dirty="0">
                <a:solidFill>
                  <a:srgbClr val="FF5050"/>
                </a:solidFill>
              </a:rPr>
              <a:t>  b  – </a:t>
            </a:r>
            <a:r>
              <a:rPr lang="el-GR" b="1" dirty="0">
                <a:solidFill>
                  <a:srgbClr val="FF5050"/>
                </a:solidFill>
              </a:rPr>
              <a:t>α</a:t>
            </a:r>
            <a:r>
              <a:rPr lang="hu-HU" b="1" dirty="0">
                <a:solidFill>
                  <a:srgbClr val="FF505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9"/>
              <p:cNvSpPr txBox="1"/>
              <p:nvPr/>
            </p:nvSpPr>
            <p:spPr>
              <a:xfrm>
                <a:off x="7470367" y="5325035"/>
                <a:ext cx="670055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27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367" y="5325035"/>
                <a:ext cx="670055" cy="52758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7850908" y="571411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63605" y="556016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45211" y="557333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22498" y="541844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b   </a:t>
            </a:r>
            <a:r>
              <a:rPr lang="hu-HU" b="1" dirty="0">
                <a:solidFill>
                  <a:srgbClr val="FF5050"/>
                </a:solidFill>
                <a:sym typeface="Wingdings" panose="05000000000000000000" pitchFamily="2" charset="2"/>
              </a:rPr>
              <a:t></a:t>
            </a:r>
            <a:r>
              <a:rPr lang="hu-HU" b="1" dirty="0">
                <a:solidFill>
                  <a:srgbClr val="FF5050"/>
                </a:solidFill>
              </a:rPr>
              <a:t>  b  – </a:t>
            </a:r>
            <a:r>
              <a:rPr lang="el-GR" b="1" dirty="0">
                <a:solidFill>
                  <a:srgbClr val="FF5050"/>
                </a:solidFill>
              </a:rPr>
              <a:t>α</a:t>
            </a:r>
            <a:r>
              <a:rPr lang="hu-HU" b="1" dirty="0">
                <a:solidFill>
                  <a:srgbClr val="FF505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9"/>
              <p:cNvSpPr txBox="1"/>
              <p:nvPr/>
            </p:nvSpPr>
            <p:spPr>
              <a:xfrm>
                <a:off x="9857158" y="5325035"/>
                <a:ext cx="670055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3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7158" y="5325035"/>
                <a:ext cx="670055" cy="52758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10237699" y="571411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774672" y="556016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348186" y="557333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22866" y="4824249"/>
            <a:ext cx="18034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make iterations {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b="1" dirty="0">
                <a:solidFill>
                  <a:srgbClr val="FF5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1152209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017431" y="112046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59853" y="5988676"/>
            <a:ext cx="534473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300041" y="2172240"/>
            <a:ext cx="1930341" cy="193034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23415</a:t>
            </a:r>
          </a:p>
        </p:txBody>
      </p:sp>
      <p:cxnSp>
        <p:nvCxnSpPr>
          <p:cNvPr id="15" name="Elbow Connector 14"/>
          <p:cNvCxnSpPr/>
          <p:nvPr/>
        </p:nvCxnSpPr>
        <p:spPr>
          <a:xfrm rot="5400000" flipH="1" flipV="1">
            <a:off x="8853152" y="5208432"/>
            <a:ext cx="309093" cy="813515"/>
          </a:xfrm>
          <a:prstGeom prst="bentConnector2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9399432" y="5460643"/>
            <a:ext cx="15024" cy="321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8989454" y="4013346"/>
            <a:ext cx="0" cy="144729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0185043" y="4000467"/>
            <a:ext cx="0" cy="17821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989454" y="4000467"/>
            <a:ext cx="11977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778840" y="3307586"/>
            <a:ext cx="12878" cy="247989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9599055" y="3307586"/>
            <a:ext cx="6434" cy="6897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791719" y="3307586"/>
            <a:ext cx="179660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8690020" y="2617854"/>
            <a:ext cx="6434" cy="6897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707188" y="2604975"/>
            <a:ext cx="22892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0996414" y="2604975"/>
            <a:ext cx="0" cy="3164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2302" y="32433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6175" y="33738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67796" y="597503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11669" y="610547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30" name="Oval 29"/>
          <p:cNvSpPr/>
          <p:nvPr/>
        </p:nvSpPr>
        <p:spPr>
          <a:xfrm>
            <a:off x="7641464" y="57970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" name="Oval 30"/>
          <p:cNvSpPr/>
          <p:nvPr/>
        </p:nvSpPr>
        <p:spPr>
          <a:xfrm>
            <a:off x="8439955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2" name="Oval 31"/>
          <p:cNvSpPr/>
          <p:nvPr/>
        </p:nvSpPr>
        <p:spPr>
          <a:xfrm>
            <a:off x="9238446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3" name="Oval 32"/>
          <p:cNvSpPr/>
          <p:nvPr/>
        </p:nvSpPr>
        <p:spPr>
          <a:xfrm>
            <a:off x="10036937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4" name="Oval 33"/>
          <p:cNvSpPr/>
          <p:nvPr/>
        </p:nvSpPr>
        <p:spPr>
          <a:xfrm>
            <a:off x="10835428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60211465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Elbow Connector 13"/>
          <p:cNvCxnSpPr/>
          <p:nvPr/>
        </p:nvCxnSpPr>
        <p:spPr>
          <a:xfrm rot="5400000" flipH="1" flipV="1">
            <a:off x="8853152" y="5208432"/>
            <a:ext cx="309093" cy="813515"/>
          </a:xfrm>
          <a:prstGeom prst="bentConnector2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9399432" y="5460643"/>
            <a:ext cx="15024" cy="321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989454" y="4013346"/>
            <a:ext cx="0" cy="144729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0185043" y="4000467"/>
            <a:ext cx="0" cy="17821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989454" y="4000467"/>
            <a:ext cx="11977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778840" y="3307586"/>
            <a:ext cx="12878" cy="247989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9599055" y="3307586"/>
            <a:ext cx="6434" cy="6897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791719" y="3307586"/>
            <a:ext cx="179660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8690020" y="2617854"/>
            <a:ext cx="6434" cy="6897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707188" y="2604975"/>
            <a:ext cx="22892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0996414" y="2604975"/>
            <a:ext cx="0" cy="3164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017431" y="112046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59853" y="5988676"/>
            <a:ext cx="534473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3723" y="3691374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Oval 29"/>
          <p:cNvSpPr/>
          <p:nvPr/>
        </p:nvSpPr>
        <p:spPr>
          <a:xfrm>
            <a:off x="2195848" y="4921876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" name="Oval 30"/>
          <p:cNvSpPr/>
          <p:nvPr/>
        </p:nvSpPr>
        <p:spPr>
          <a:xfrm>
            <a:off x="2408349" y="4438919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Oval 31"/>
          <p:cNvSpPr/>
          <p:nvPr/>
        </p:nvSpPr>
        <p:spPr>
          <a:xfrm>
            <a:off x="3095222" y="4773770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3" name="Oval 32"/>
          <p:cNvSpPr/>
          <p:nvPr/>
        </p:nvSpPr>
        <p:spPr>
          <a:xfrm>
            <a:off x="3643976" y="2011254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6656232" y="2962141"/>
            <a:ext cx="5164428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267459" y="721217"/>
            <a:ext cx="4642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cut the dendogram in order the get</a:t>
            </a:r>
          </a:p>
          <a:p>
            <a:r>
              <a:rPr lang="hu-HU" dirty="0"/>
              <a:t>the clusters !!!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2302" y="32433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6175" y="33738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667796" y="597503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11669" y="610547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39" name="Oval 38"/>
          <p:cNvSpPr/>
          <p:nvPr/>
        </p:nvSpPr>
        <p:spPr>
          <a:xfrm>
            <a:off x="7641464" y="57970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Oval 39"/>
          <p:cNvSpPr/>
          <p:nvPr/>
        </p:nvSpPr>
        <p:spPr>
          <a:xfrm>
            <a:off x="8439955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9238446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2" name="Oval 41"/>
          <p:cNvSpPr/>
          <p:nvPr/>
        </p:nvSpPr>
        <p:spPr>
          <a:xfrm>
            <a:off x="10036937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3" name="Oval 42"/>
          <p:cNvSpPr/>
          <p:nvPr/>
        </p:nvSpPr>
        <p:spPr>
          <a:xfrm>
            <a:off x="10835428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27119703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Elbow Connector 8"/>
          <p:cNvCxnSpPr/>
          <p:nvPr/>
        </p:nvCxnSpPr>
        <p:spPr>
          <a:xfrm rot="5400000" flipH="1" flipV="1">
            <a:off x="8853152" y="5208432"/>
            <a:ext cx="309093" cy="813515"/>
          </a:xfrm>
          <a:prstGeom prst="bentConnector2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9399432" y="5460643"/>
            <a:ext cx="15024" cy="321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989454" y="4013346"/>
            <a:ext cx="0" cy="144729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0185043" y="4000467"/>
            <a:ext cx="0" cy="17821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989454" y="4000467"/>
            <a:ext cx="11977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778840" y="3307586"/>
            <a:ext cx="12878" cy="247989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9599055" y="3307586"/>
            <a:ext cx="6434" cy="6897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791719" y="3307586"/>
            <a:ext cx="179660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8690020" y="2617854"/>
            <a:ext cx="6434" cy="6897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707188" y="2604975"/>
            <a:ext cx="22892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0996414" y="2604975"/>
            <a:ext cx="0" cy="3164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17431" y="112046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59853" y="5988676"/>
            <a:ext cx="534473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783723" y="3691374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Oval 23"/>
          <p:cNvSpPr/>
          <p:nvPr/>
        </p:nvSpPr>
        <p:spPr>
          <a:xfrm>
            <a:off x="2195848" y="4921876"/>
            <a:ext cx="321972" cy="32197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" name="Oval 24"/>
          <p:cNvSpPr/>
          <p:nvPr/>
        </p:nvSpPr>
        <p:spPr>
          <a:xfrm>
            <a:off x="2408349" y="4438919"/>
            <a:ext cx="321972" cy="32197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6" name="Oval 25"/>
          <p:cNvSpPr/>
          <p:nvPr/>
        </p:nvSpPr>
        <p:spPr>
          <a:xfrm>
            <a:off x="3095222" y="4773770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7" name="Oval 26"/>
          <p:cNvSpPr/>
          <p:nvPr/>
        </p:nvSpPr>
        <p:spPr>
          <a:xfrm>
            <a:off x="3643976" y="2011254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6817218" y="4503314"/>
            <a:ext cx="5164428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2302" y="32433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6175" y="33738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67796" y="597503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11669" y="610547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7641464" y="57970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Oval 34"/>
          <p:cNvSpPr/>
          <p:nvPr/>
        </p:nvSpPr>
        <p:spPr>
          <a:xfrm>
            <a:off x="8439955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Oval 35"/>
          <p:cNvSpPr/>
          <p:nvPr/>
        </p:nvSpPr>
        <p:spPr>
          <a:xfrm>
            <a:off x="9238446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7" name="Oval 36"/>
          <p:cNvSpPr/>
          <p:nvPr/>
        </p:nvSpPr>
        <p:spPr>
          <a:xfrm>
            <a:off x="10036937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8" name="Oval 37"/>
          <p:cNvSpPr/>
          <p:nvPr/>
        </p:nvSpPr>
        <p:spPr>
          <a:xfrm>
            <a:off x="10835428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08133830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Important: scaling of variables matters </a:t>
            </a:r>
          </a:p>
          <a:p>
            <a:r>
              <a:rPr lang="hu-HU" dirty="0"/>
              <a:t>We should use some way of standardization</a:t>
            </a:r>
          </a:p>
          <a:p>
            <a:r>
              <a:rPr lang="hu-HU" dirty="0"/>
              <a:t>Variables should be centered to have mean </a:t>
            </a:r>
            <a:r>
              <a:rPr lang="hu-HU" b="1" dirty="0"/>
              <a:t>0</a:t>
            </a:r>
            <a:r>
              <a:rPr lang="hu-HU" dirty="0"/>
              <a:t> or scaled to have standard deviation </a:t>
            </a:r>
            <a:r>
              <a:rPr lang="hu-HU" b="1" dirty="0"/>
              <a:t>1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1400530"/>
          </a:xfrm>
        </p:spPr>
        <p:txBody>
          <a:bodyPr/>
          <a:lstStyle/>
          <a:p>
            <a:r>
              <a:rPr lang="hu-HU" b="1" u="sng" dirty="0"/>
              <a:t>Hierarchical clustering</a:t>
            </a:r>
          </a:p>
        </p:txBody>
      </p:sp>
    </p:spTree>
    <p:extLst>
      <p:ext uri="{BB962C8B-B14F-4D97-AF65-F5344CB8AC3E}">
        <p14:creationId xmlns:p14="http://schemas.microsoft.com/office/powerpoint/2010/main" val="195466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About The 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from Budapest, Hungary</a:t>
            </a:r>
          </a:p>
          <a:p>
            <a:r>
              <a:rPr lang="hu-HU" b="1" dirty="0"/>
              <a:t>BSc</a:t>
            </a:r>
            <a:r>
              <a:rPr lang="hu-HU" dirty="0"/>
              <a:t> in physics</a:t>
            </a:r>
          </a:p>
          <a:p>
            <a:r>
              <a:rPr lang="hu-HU" b="1" dirty="0"/>
              <a:t>MSc</a:t>
            </a:r>
            <a:r>
              <a:rPr lang="hu-HU" dirty="0"/>
              <a:t> in applied mathematics</a:t>
            </a:r>
          </a:p>
          <a:p>
            <a:r>
              <a:rPr lang="hu-HU" dirty="0"/>
              <a:t>w</a:t>
            </a:r>
            <a:r>
              <a:rPr lang="en-US" dirty="0" err="1"/>
              <a:t>orking</a:t>
            </a:r>
            <a:r>
              <a:rPr lang="en-US" dirty="0"/>
              <a:t> as a </a:t>
            </a:r>
            <a:r>
              <a:rPr lang="hu-HU" dirty="0"/>
              <a:t>software engineer</a:t>
            </a:r>
            <a:endParaRPr lang="en-US" dirty="0"/>
          </a:p>
          <a:p>
            <a:r>
              <a:rPr lang="hu-HU" dirty="0"/>
              <a:t>s</a:t>
            </a:r>
            <a:r>
              <a:rPr lang="en-US" dirty="0" err="1"/>
              <a:t>pecial</a:t>
            </a:r>
            <a:r>
              <a:rPr lang="en-US" dirty="0"/>
              <a:t> addiction to</a:t>
            </a:r>
            <a:r>
              <a:rPr lang="hu-HU" dirty="0"/>
              <a:t> algorithms, artificial intelligence and </a:t>
            </a:r>
          </a:p>
          <a:p>
            <a:pPr marL="0" indent="0">
              <a:buNone/>
            </a:pPr>
            <a:r>
              <a:rPr lang="hu-HU" dirty="0"/>
              <a:t>	quantitative finance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60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29962" y="200366"/>
            <a:ext cx="10515600" cy="1325563"/>
          </a:xfrm>
        </p:spPr>
        <p:txBody>
          <a:bodyPr/>
          <a:lstStyle/>
          <a:p>
            <a:r>
              <a:rPr lang="hu-HU" b="1" u="sng" dirty="0"/>
              <a:t>Gradient Descent</a:t>
            </a:r>
          </a:p>
        </p:txBody>
      </p:sp>
      <p:pic>
        <p:nvPicPr>
          <p:cNvPr id="11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639" y="1525929"/>
            <a:ext cx="6266894" cy="4195762"/>
          </a:xfrm>
        </p:spPr>
      </p:pic>
      <p:sp>
        <p:nvSpPr>
          <p:cNvPr id="12" name="TextBox 11"/>
          <p:cNvSpPr txBox="1"/>
          <p:nvPr/>
        </p:nvSpPr>
        <p:spPr>
          <a:xfrm>
            <a:off x="937815" y="4517167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5833" y="520299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3695" y="53868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58460" y="46857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24993" y="1924449"/>
            <a:ext cx="78007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  <a:p>
            <a:r>
              <a:rPr lang="hu-HU" dirty="0"/>
              <a:t>		</a:t>
            </a:r>
            <a:r>
              <a:rPr lang="el-GR" b="1" dirty="0"/>
              <a:t>α</a:t>
            </a:r>
            <a:r>
              <a:rPr lang="hu-HU" dirty="0"/>
              <a:t>: learning-rate</a:t>
            </a:r>
          </a:p>
          <a:p>
            <a:r>
              <a:rPr lang="hu-HU" dirty="0"/>
              <a:t>		</a:t>
            </a:r>
          </a:p>
          <a:p>
            <a:r>
              <a:rPr lang="hu-HU" dirty="0"/>
              <a:t>			</a:t>
            </a:r>
            <a:r>
              <a:rPr lang="hu-HU" dirty="0">
                <a:sym typeface="Wingdings" panose="05000000000000000000" pitchFamily="2" charset="2"/>
              </a:rPr>
              <a:t> small learning-rate: the algorithm takes small</a:t>
            </a:r>
          </a:p>
          <a:p>
            <a:r>
              <a:rPr lang="hu-HU" dirty="0">
                <a:sym typeface="Wingdings" panose="05000000000000000000" pitchFamily="2" charset="2"/>
              </a:rPr>
              <a:t>				steps towards the minimum</a:t>
            </a:r>
          </a:p>
          <a:p>
            <a:r>
              <a:rPr lang="hu-HU" dirty="0">
                <a:sym typeface="Wingdings" panose="05000000000000000000" pitchFamily="2" charset="2"/>
              </a:rPr>
              <a:t>					~ takes more time to converge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	 huge learning-rate: the algorithm takes big</a:t>
            </a:r>
          </a:p>
          <a:p>
            <a:r>
              <a:rPr lang="hu-HU" dirty="0">
                <a:sym typeface="Wingdings" panose="05000000000000000000" pitchFamily="2" charset="2"/>
              </a:rPr>
              <a:t>				steps towards the minimum</a:t>
            </a:r>
          </a:p>
          <a:p>
            <a:r>
              <a:rPr lang="hu-HU" dirty="0">
                <a:sym typeface="Wingdings" panose="05000000000000000000" pitchFamily="2" charset="2"/>
              </a:rPr>
              <a:t>					~ algorithm is faster but not</a:t>
            </a:r>
          </a:p>
          <a:p>
            <a:r>
              <a:rPr lang="hu-HU" dirty="0">
                <a:sym typeface="Wingdings" panose="05000000000000000000" pitchFamily="2" charset="2"/>
              </a:rPr>
              <a:t>						as accurate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652978" y="1782045"/>
            <a:ext cx="676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sz="2000" dirty="0"/>
          </a:p>
          <a:p>
            <a:r>
              <a:rPr lang="hu-HU" sz="2000" b="1" dirty="0"/>
              <a:t> C(</a:t>
            </a:r>
            <a:r>
              <a:rPr lang="hu-HU" sz="2000" b="1" u="sng" dirty="0"/>
              <a:t>b</a:t>
            </a:r>
            <a:r>
              <a:rPr lang="hu-HU" sz="2000" b="1" dirty="0"/>
              <a:t>)</a:t>
            </a:r>
            <a:endParaRPr lang="hu-HU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924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29962" y="200366"/>
            <a:ext cx="10515600" cy="1325563"/>
          </a:xfrm>
        </p:spPr>
        <p:txBody>
          <a:bodyPr/>
          <a:lstStyle/>
          <a:p>
            <a:r>
              <a:rPr lang="hu-HU" b="1" u="sng" dirty="0"/>
              <a:t>Linear Regression - Parameters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10315" y="1302818"/>
            <a:ext cx="3534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</a:t>
            </a:r>
            <a:r>
              <a:rPr lang="hu-HU" b="1" dirty="0"/>
              <a:t>R</a:t>
            </a:r>
            <a:r>
              <a:rPr lang="hu-HU" dirty="0"/>
              <a:t>  statistic is defined as follows: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6297" y="12505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50983" y="197445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R   =  1  -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35732" y="1874647"/>
                <a:ext cx="45365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𝐑𝐒𝐒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𝐓𝐒𝐒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732" y="1874647"/>
                <a:ext cx="453650" cy="5203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179106" y="195391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93448" y="2590737"/>
            <a:ext cx="75382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measures the accuracy of the regression models</a:t>
            </a:r>
          </a:p>
          <a:p>
            <a:r>
              <a:rPr lang="hu-HU" dirty="0">
                <a:sym typeface="Wingdings" panose="05000000000000000000" pitchFamily="2" charset="2"/>
              </a:rPr>
              <a:t>	It is the square of the correlation coefficient</a:t>
            </a:r>
            <a:r>
              <a:rPr lang="hu-HU" b="1" dirty="0">
                <a:sym typeface="Wingdings" panose="05000000000000000000" pitchFamily="2" charset="2"/>
              </a:rPr>
              <a:t> r</a:t>
            </a:r>
          </a:p>
          <a:p>
            <a:r>
              <a:rPr lang="hu-HU" b="1" dirty="0">
                <a:sym typeface="Wingdings" panose="05000000000000000000" pitchFamily="2" charset="2"/>
              </a:rPr>
              <a:t>		~ </a:t>
            </a:r>
            <a:r>
              <a:rPr lang="hu-HU" dirty="0">
                <a:sym typeface="Wingdings" panose="05000000000000000000" pitchFamily="2" charset="2"/>
              </a:rPr>
              <a:t>so it measures how strong of a linear relationship is</a:t>
            </a:r>
          </a:p>
          <a:p>
            <a:r>
              <a:rPr lang="hu-HU" dirty="0">
                <a:sym typeface="Wingdings" panose="05000000000000000000" pitchFamily="2" charset="2"/>
              </a:rPr>
              <a:t>			between two variables !!!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/>
              <a:t>RSS</a:t>
            </a:r>
            <a:r>
              <a:rPr lang="hu-HU" dirty="0"/>
              <a:t> - „residual sum of squares”</a:t>
            </a:r>
          </a:p>
          <a:p>
            <a:r>
              <a:rPr lang="hu-HU" dirty="0"/>
              <a:t>          Measures the variability left unexplained after performing the regression</a:t>
            </a:r>
          </a:p>
          <a:p>
            <a:endParaRPr lang="hu-HU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/>
              <a:t>TSS</a:t>
            </a:r>
            <a:r>
              <a:rPr lang="hu-HU" dirty="0"/>
              <a:t> - „total sum of squares”</a:t>
            </a:r>
          </a:p>
          <a:p>
            <a:pPr lvl="1"/>
            <a:r>
              <a:rPr lang="hu-HU" dirty="0"/>
              <a:t>It measure the total variance in </a:t>
            </a:r>
            <a:r>
              <a:rPr lang="hu-HU" b="1" u="sng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63828" y="5453059"/>
                <a:ext cx="1156983" cy="762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sz="1600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𝛍</m:t>
                          </m:r>
                          <m: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hu-HU" sz="1600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828" y="5453059"/>
                <a:ext cx="1156983" cy="7622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4813401" y="560613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solidFill>
                  <a:srgbClr val="FF505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31665" y="4027386"/>
                <a:ext cx="1461554" cy="762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sz="1600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𝐇</m:t>
                          </m:r>
                          <m: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hu-HU" sz="1600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665" y="4027386"/>
                <a:ext cx="1461554" cy="76226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0296826" y="418045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solidFill>
                  <a:srgbClr val="FF505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660349" y="5512834"/>
                <a:ext cx="38023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349" y="5512834"/>
                <a:ext cx="380232" cy="6109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974233" y="1946778"/>
            <a:ext cx="4579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// the higher the better the model fits the data</a:t>
            </a:r>
          </a:p>
        </p:txBody>
      </p:sp>
    </p:spTree>
    <p:extLst>
      <p:ext uri="{BB962C8B-B14F-4D97-AF65-F5344CB8AC3E}">
        <p14:creationId xmlns:p14="http://schemas.microsoft.com/office/powerpoint/2010/main" val="1926251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altLang="ko-KR" b="1" u="sng"/>
              <a:t>L</a:t>
            </a:r>
            <a:r>
              <a:rPr lang="en-US" altLang="ko-KR" b="1" u="sng"/>
              <a:t>ogistic</a:t>
            </a:r>
            <a:r>
              <a:rPr lang="hu-HU" altLang="ko-KR" b="1" u="sng"/>
              <a:t> Regression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242681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Logistic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7127" y="1424198"/>
            <a:ext cx="8857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Linear Regression solves regression problem: the prediction is a value</a:t>
            </a:r>
          </a:p>
          <a:p>
            <a:r>
              <a:rPr lang="hu-HU" dirty="0"/>
              <a:t>	</a:t>
            </a:r>
            <a:r>
              <a:rPr lang="hu-HU" u="sng" dirty="0"/>
              <a:t>For example</a:t>
            </a:r>
            <a:r>
              <a:rPr lang="hu-HU" dirty="0"/>
              <a:t>: we have the features (size of flat, number of rooms...) and this model</a:t>
            </a:r>
          </a:p>
          <a:p>
            <a:r>
              <a:rPr lang="hu-HU" dirty="0"/>
              <a:t>		is able to predict the price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1023" y="2816028"/>
            <a:ext cx="752007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>
                <a:sym typeface="Wingdings" panose="05000000000000000000" pitchFamily="2" charset="2"/>
              </a:rPr>
              <a:t>Logistic Regression </a:t>
            </a:r>
            <a:r>
              <a:rPr lang="hu-HU" dirty="0">
                <a:sym typeface="Wingdings" panose="05000000000000000000" pitchFamily="2" charset="2"/>
              </a:rPr>
              <a:t>solves classification problems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Usually we use this method for binary classification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u="sng" dirty="0">
                <a:sym typeface="Wingdings" panose="05000000000000000000" pitchFamily="2" charset="2"/>
              </a:rPr>
              <a:t>For example</a:t>
            </a:r>
            <a:r>
              <a:rPr lang="hu-HU" dirty="0">
                <a:sym typeface="Wingdings" panose="05000000000000000000" pitchFamily="2" charset="2"/>
              </a:rPr>
              <a:t>: spam detection for emails, predicting if a customer will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	default on a loan ...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	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	         </a:t>
            </a:r>
            <a:r>
              <a:rPr lang="hu-HU" b="1" dirty="0">
                <a:sym typeface="Wingdings" panose="05000000000000000000" pitchFamily="2" charset="2"/>
              </a:rPr>
              <a:t>OUTCOME OF DEPENDENT VARIABLE IS DISCRETE !!!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it assigns probabilities to given outcomes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So the output is a probability that the given input belongs to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a certain class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38937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Logistic Regression</a:t>
            </a:r>
          </a:p>
        </p:txBody>
      </p:sp>
      <p:sp>
        <p:nvSpPr>
          <p:cNvPr id="6" name="Oval 5"/>
          <p:cNvSpPr/>
          <p:nvPr/>
        </p:nvSpPr>
        <p:spPr>
          <a:xfrm>
            <a:off x="2851243" y="523920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138215" y="2473414"/>
            <a:ext cx="0" cy="3761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959794" y="6045819"/>
            <a:ext cx="6200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05789" y="358151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30289" y="523920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146092" y="523920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89632" y="523920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06053" y="358151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35687" y="358151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844745" y="358151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565573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000363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60811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750997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94567" y="60767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300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749281" y="60767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500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104105" y="60880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800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35687" y="607995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1000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219998" y="5784209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balance on</a:t>
            </a:r>
          </a:p>
          <a:p>
            <a:r>
              <a:rPr lang="hu-HU" sz="1400" b="1" dirty="0"/>
              <a:t>credit card</a:t>
            </a:r>
            <a:endParaRPr lang="en-US" sz="1400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79400" y="5328419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75682" y="3636222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203979" y="3706331"/>
            <a:ext cx="6469555" cy="176378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2833" y="1881794"/>
            <a:ext cx="1059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b="1" dirty="0"/>
              <a:t>paying back</a:t>
            </a:r>
          </a:p>
          <a:p>
            <a:pPr algn="ctr"/>
            <a:r>
              <a:rPr lang="hu-HU" sz="1400" b="1" dirty="0"/>
              <a:t>the debt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65821" y="514375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 (NO)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50111" y="3451556"/>
            <a:ext cx="83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 (YES)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264003" y="1686752"/>
            <a:ext cx="61731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Applying </a:t>
            </a:r>
            <a:r>
              <a:rPr lang="hu-HU" b="1" dirty="0"/>
              <a:t>Linear Regression </a:t>
            </a:r>
            <a:r>
              <a:rPr lang="hu-HU" dirty="0"/>
              <a:t>for classification problem is</a:t>
            </a:r>
          </a:p>
          <a:p>
            <a:r>
              <a:rPr lang="hu-HU" dirty="0"/>
              <a:t>	not a good idea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it has values outside the </a:t>
            </a:r>
            <a:r>
              <a:rPr lang="hu-HU" b="1" dirty="0">
                <a:sym typeface="Wingdings" panose="05000000000000000000" pitchFamily="2" charset="2"/>
              </a:rPr>
              <a:t>[0,1] </a:t>
            </a:r>
            <a:r>
              <a:rPr lang="hu-HU" dirty="0">
                <a:sym typeface="Wingdings" panose="05000000000000000000" pitchFamily="2" charset="2"/>
              </a:rPr>
              <a:t>range</a:t>
            </a:r>
          </a:p>
          <a:p>
            <a:r>
              <a:rPr lang="hu-HU" dirty="0">
                <a:sym typeface="Wingdings" panose="05000000000000000000" pitchFamily="2" charset="2"/>
              </a:rPr>
              <a:t>		 it is sensitive to outliers</a:t>
            </a:r>
          </a:p>
          <a:p>
            <a:r>
              <a:rPr lang="hu-HU" dirty="0">
                <a:sym typeface="Wingdings" panose="05000000000000000000" pitchFamily="2" charset="2"/>
              </a:rPr>
              <a:t>		 we want to deal with probabilities as well</a:t>
            </a:r>
          </a:p>
          <a:p>
            <a:endParaRPr lang="hu-H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0405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Logistic Regression</a:t>
            </a:r>
          </a:p>
        </p:txBody>
      </p:sp>
      <p:sp>
        <p:nvSpPr>
          <p:cNvPr id="6" name="Oval 5"/>
          <p:cNvSpPr/>
          <p:nvPr/>
        </p:nvSpPr>
        <p:spPr>
          <a:xfrm>
            <a:off x="2851243" y="523920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138215" y="2473414"/>
            <a:ext cx="0" cy="3761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959794" y="6045819"/>
            <a:ext cx="6200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05789" y="358151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30289" y="523920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146092" y="523920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89632" y="523920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06053" y="358151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35687" y="358151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844745" y="358151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565573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000363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60811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750997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94567" y="60767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300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749281" y="60767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500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104105" y="60880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800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35687" y="607995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1000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219998" y="5784209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balance on</a:t>
            </a:r>
          </a:p>
          <a:p>
            <a:r>
              <a:rPr lang="hu-HU" sz="1400" b="1" dirty="0"/>
              <a:t>credit card</a:t>
            </a:r>
            <a:endParaRPr lang="en-US" sz="1400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79400" y="5328419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75682" y="3636222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203979" y="3743890"/>
            <a:ext cx="8805869" cy="17262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2833" y="1881794"/>
            <a:ext cx="1059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b="1" dirty="0"/>
              <a:t>paying back</a:t>
            </a:r>
          </a:p>
          <a:p>
            <a:pPr algn="ctr"/>
            <a:r>
              <a:rPr lang="hu-HU" sz="1400" b="1" dirty="0"/>
              <a:t>the debt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65821" y="514375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 (NO)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50111" y="3451556"/>
            <a:ext cx="83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 (YES)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264003" y="1686752"/>
            <a:ext cx="61956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Applying </a:t>
            </a:r>
            <a:r>
              <a:rPr lang="hu-HU" b="1" dirty="0"/>
              <a:t>Linear Regression </a:t>
            </a:r>
            <a:r>
              <a:rPr lang="hu-HU" dirty="0"/>
              <a:t>for classification problem is</a:t>
            </a:r>
          </a:p>
          <a:p>
            <a:r>
              <a:rPr lang="hu-HU" dirty="0"/>
              <a:t>	not a good idea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it has values outside the </a:t>
            </a:r>
            <a:r>
              <a:rPr lang="hu-HU" b="1" dirty="0">
                <a:sym typeface="Wingdings" panose="05000000000000000000" pitchFamily="2" charset="2"/>
              </a:rPr>
              <a:t>[0,1] </a:t>
            </a:r>
            <a:r>
              <a:rPr lang="hu-HU" dirty="0">
                <a:sym typeface="Wingdings" panose="05000000000000000000" pitchFamily="2" charset="2"/>
              </a:rPr>
              <a:t>range</a:t>
            </a:r>
          </a:p>
          <a:p>
            <a:r>
              <a:rPr lang="hu-HU" dirty="0">
                <a:sym typeface="Wingdings" panose="05000000000000000000" pitchFamily="2" charset="2"/>
              </a:rPr>
              <a:t>		 it is sensitive to outliers</a:t>
            </a:r>
          </a:p>
          <a:p>
            <a:r>
              <a:rPr lang="hu-HU" dirty="0">
                <a:sym typeface="Wingdings" panose="05000000000000000000" pitchFamily="2" charset="2"/>
              </a:rPr>
              <a:t>		 we want to deal with probabilities as well</a:t>
            </a:r>
          </a:p>
        </p:txBody>
      </p:sp>
      <p:sp>
        <p:nvSpPr>
          <p:cNvPr id="29" name="Oval 28"/>
          <p:cNvSpPr/>
          <p:nvPr/>
        </p:nvSpPr>
        <p:spPr>
          <a:xfrm>
            <a:off x="8031638" y="358151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24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Logistic Regression</a:t>
            </a:r>
          </a:p>
        </p:txBody>
      </p:sp>
      <p:sp>
        <p:nvSpPr>
          <p:cNvPr id="6" name="Oval 5"/>
          <p:cNvSpPr/>
          <p:nvPr/>
        </p:nvSpPr>
        <p:spPr>
          <a:xfrm>
            <a:off x="2851243" y="523920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138215" y="2473414"/>
            <a:ext cx="0" cy="3761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959794" y="6045819"/>
            <a:ext cx="6200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05789" y="358151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30289" y="523920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146092" y="523920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89632" y="523920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06053" y="358151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35687" y="358151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844745" y="358151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565573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000363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60811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750997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94567" y="60767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300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749281" y="60767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500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104105" y="60880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800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35687" y="607995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1000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219998" y="5784209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balance on</a:t>
            </a:r>
          </a:p>
          <a:p>
            <a:r>
              <a:rPr lang="hu-HU" sz="1400" b="1" dirty="0"/>
              <a:t>credit card</a:t>
            </a:r>
            <a:endParaRPr lang="en-US" sz="1400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79400" y="5328419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75682" y="3636222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2833" y="1881794"/>
            <a:ext cx="1059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b="1" dirty="0"/>
              <a:t>paying back</a:t>
            </a:r>
          </a:p>
          <a:p>
            <a:pPr algn="ctr"/>
            <a:r>
              <a:rPr lang="hu-HU" sz="1400" b="1" dirty="0"/>
              <a:t>the debt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65821" y="514375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 (NO)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50111" y="3451556"/>
            <a:ext cx="83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 (YES)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264003" y="1686752"/>
            <a:ext cx="61956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Applying </a:t>
            </a:r>
            <a:r>
              <a:rPr lang="hu-HU" b="1" dirty="0"/>
              <a:t>Linear Regression </a:t>
            </a:r>
            <a:r>
              <a:rPr lang="hu-HU" dirty="0"/>
              <a:t>for classification problem is</a:t>
            </a:r>
          </a:p>
          <a:p>
            <a:r>
              <a:rPr lang="hu-HU" dirty="0"/>
              <a:t>	not a good idea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it has values outside the </a:t>
            </a:r>
            <a:r>
              <a:rPr lang="hu-HU" b="1" dirty="0">
                <a:sym typeface="Wingdings" panose="05000000000000000000" pitchFamily="2" charset="2"/>
              </a:rPr>
              <a:t>[0,1] </a:t>
            </a:r>
            <a:r>
              <a:rPr lang="hu-HU" dirty="0">
                <a:sym typeface="Wingdings" panose="05000000000000000000" pitchFamily="2" charset="2"/>
              </a:rPr>
              <a:t>range</a:t>
            </a:r>
          </a:p>
          <a:p>
            <a:r>
              <a:rPr lang="hu-HU" dirty="0">
                <a:sym typeface="Wingdings" panose="05000000000000000000" pitchFamily="2" charset="2"/>
              </a:rPr>
              <a:t>		 it is sensible to outliers</a:t>
            </a:r>
          </a:p>
          <a:p>
            <a:r>
              <a:rPr lang="hu-HU" dirty="0">
                <a:sym typeface="Wingdings" panose="05000000000000000000" pitchFamily="2" charset="2"/>
              </a:rPr>
              <a:t>		 we want to deal with probabilities as well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01" y="3705031"/>
            <a:ext cx="5314362" cy="171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Logistic Regression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25904" y="1424198"/>
            <a:ext cx="422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deal with the </a:t>
            </a:r>
            <a:r>
              <a:rPr lang="hu-HU" b="1" dirty="0"/>
              <a:t>sigmoid-function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29261" y="2395242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5050"/>
                </a:solidFill>
              </a:rPr>
              <a:t>f(x) =  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168832" y="2619269"/>
            <a:ext cx="1973896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22534" y="21211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5050"/>
                </a:solidFill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63308" y="2700189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5050"/>
                </a:solidFill>
              </a:rPr>
              <a:t>1   +  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42408" y="2580705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-x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25446" y="3682646"/>
            <a:ext cx="54339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are able to solve the problems we have discussed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it has a value between </a:t>
            </a:r>
            <a:r>
              <a:rPr lang="hu-HU" b="1" dirty="0">
                <a:sym typeface="Wingdings" panose="05000000000000000000" pitchFamily="2" charset="2"/>
              </a:rPr>
              <a:t>[0,1]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it can be interpreted as probability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00301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Logistic Regression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25904" y="1456566"/>
            <a:ext cx="422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deal with the </a:t>
            </a:r>
            <a:r>
              <a:rPr lang="hu-HU" b="1" dirty="0"/>
              <a:t>sigmoid-function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72617" y="3123522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5050"/>
                </a:solidFill>
              </a:rPr>
              <a:t>p(x) =  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112188" y="3347549"/>
            <a:ext cx="2851866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68042" y="28790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5050"/>
                </a:solidFill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06664" y="3428469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5050"/>
                </a:solidFill>
              </a:rPr>
              <a:t>1   +  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85764" y="3308985"/>
            <a:ext cx="1478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- (b  + b  * x)</a:t>
            </a:r>
          </a:p>
          <a:p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7987" y="3455574"/>
            <a:ext cx="315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80593" y="3455574"/>
            <a:ext cx="315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9755" y="2358373"/>
            <a:ext cx="3578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the probability of default given </a:t>
            </a:r>
            <a:r>
              <a:rPr lang="hu-HU" sz="1600" b="1" dirty="0"/>
              <a:t>x</a:t>
            </a:r>
            <a:r>
              <a:rPr lang="hu-HU" sz="1600" dirty="0"/>
              <a:t> balance</a:t>
            </a:r>
          </a:p>
          <a:p>
            <a:pPr algn="ctr"/>
            <a:r>
              <a:rPr lang="hu-HU" sz="1600" b="1" dirty="0"/>
              <a:t>p(x) = P(y=1|x=balance)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68042" y="3955618"/>
            <a:ext cx="360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these are the model parameters </a:t>
            </a:r>
            <a:r>
              <a:rPr lang="hu-HU" sz="1600" b="1" dirty="0"/>
              <a:t>b</a:t>
            </a:r>
            <a:r>
              <a:rPr lang="hu-HU" sz="1600" dirty="0"/>
              <a:t>  and </a:t>
            </a:r>
            <a:r>
              <a:rPr lang="hu-HU" sz="1600" b="1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99827" y="4089126"/>
            <a:ext cx="3155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56920" y="4085120"/>
            <a:ext cx="3155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14214" y="4248005"/>
            <a:ext cx="3757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There are several ways to fit the model</a:t>
            </a:r>
          </a:p>
          <a:p>
            <a:r>
              <a:rPr lang="hu-HU" sz="1600" dirty="0"/>
              <a:t>	</a:t>
            </a:r>
            <a:r>
              <a:rPr lang="hu-HU" sz="1600" dirty="0">
                <a:sym typeface="Wingdings" panose="05000000000000000000" pitchFamily="2" charset="2"/>
              </a:rPr>
              <a:t> gradient descent</a:t>
            </a:r>
          </a:p>
          <a:p>
            <a:r>
              <a:rPr lang="hu-HU" sz="1600" dirty="0">
                <a:sym typeface="Wingdings" panose="05000000000000000000" pitchFamily="2" charset="2"/>
              </a:rPr>
              <a:t>	 maximum-likelihood method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2817779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Logistic Regression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25904" y="1456566"/>
            <a:ext cx="422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deal with the </a:t>
            </a:r>
            <a:r>
              <a:rPr lang="hu-HU" b="1" dirty="0"/>
              <a:t>sigmoid-function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24143" y="2320464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5050"/>
                </a:solidFill>
              </a:rPr>
              <a:t>ln  (                             ) = b  +  b  x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3469506" y="2560675"/>
            <a:ext cx="1802026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013264" y="2084113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5050"/>
                </a:solidFill>
              </a:rPr>
              <a:t>p(x)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721222" y="2601135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5050"/>
                </a:solidFill>
              </a:rPr>
              <a:t>1   -   p(x)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17859" y="2537686"/>
            <a:ext cx="315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12305" y="2537686"/>
            <a:ext cx="315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90180" y="2384101"/>
            <a:ext cx="230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„logit transformation”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64903" y="3342011"/>
            <a:ext cx="77005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the point of the logit transformation is to make it linear: so logistic regression</a:t>
            </a:r>
          </a:p>
          <a:p>
            <a:pPr lvl="2"/>
            <a:r>
              <a:rPr lang="hu-HU" dirty="0">
                <a:sym typeface="Wingdings" panose="05000000000000000000" pitchFamily="2" charset="2"/>
              </a:rPr>
              <a:t>is a linear regression on the logit transformation</a:t>
            </a:r>
          </a:p>
          <a:p>
            <a:pPr lvl="2"/>
            <a:endParaRPr lang="hu-HU" dirty="0">
              <a:sym typeface="Wingdings" panose="05000000000000000000" pitchFamily="2" charset="2"/>
            </a:endParaRPr>
          </a:p>
          <a:p>
            <a:pPr lvl="2"/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3064903" y="4211999"/>
            <a:ext cx="84015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how to fit the </a:t>
            </a:r>
            <a:r>
              <a:rPr lang="hu-HU" b="1" dirty="0">
                <a:sym typeface="Wingdings" panose="05000000000000000000" pitchFamily="2" charset="2"/>
              </a:rPr>
              <a:t>b</a:t>
            </a:r>
            <a:r>
              <a:rPr lang="hu-HU" dirty="0">
                <a:sym typeface="Wingdings" panose="05000000000000000000" pitchFamily="2" charset="2"/>
              </a:rPr>
              <a:t> parameters: with gradient descent and maximum-likelihood method</a:t>
            </a:r>
          </a:p>
          <a:p>
            <a:pPr lvl="2"/>
            <a:endParaRPr lang="hu-HU" dirty="0">
              <a:sym typeface="Wingdings" panose="05000000000000000000" pitchFamily="2" charset="2"/>
            </a:endParaRPr>
          </a:p>
          <a:p>
            <a:pPr lvl="2"/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1544127" y="4681385"/>
            <a:ext cx="9809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It is a </a:t>
            </a:r>
            <a:r>
              <a:rPr lang="hu-HU" b="1" i="1" dirty="0"/>
              <a:t>generalized linear model</a:t>
            </a:r>
            <a:r>
              <a:rPr lang="hu-HU" dirty="0"/>
              <a:t>: not because the estimated probability of the response is linear but</a:t>
            </a:r>
          </a:p>
          <a:p>
            <a:r>
              <a:rPr lang="hu-HU" dirty="0"/>
              <a:t>	because the </a:t>
            </a:r>
            <a:r>
              <a:rPr lang="hu-HU" b="1" dirty="0"/>
              <a:t>logit</a:t>
            </a:r>
            <a:r>
              <a:rPr lang="hu-HU" dirty="0"/>
              <a:t> of the estimated probability response is a linear function of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336898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About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u="sng" dirty="0"/>
              <a:t>Machine Learning</a:t>
            </a:r>
          </a:p>
          <a:p>
            <a:pPr lvl="1"/>
            <a:r>
              <a:rPr lang="hu-HU" dirty="0"/>
              <a:t>linear regression, logistic regression, SVM, clustering algorithms ...</a:t>
            </a:r>
          </a:p>
          <a:p>
            <a:r>
              <a:rPr lang="hu-HU" b="1" u="sng" dirty="0"/>
              <a:t>Neural Networks</a:t>
            </a:r>
          </a:p>
          <a:p>
            <a:pPr lvl="1"/>
            <a:r>
              <a:rPr lang="hu-HU" dirty="0"/>
              <a:t>Feedforward-neural networks, backpropagation, gradient descent ...</a:t>
            </a:r>
          </a:p>
          <a:p>
            <a:r>
              <a:rPr lang="hu-HU" b="1" u="sng" dirty="0"/>
              <a:t>Deep Learning</a:t>
            </a:r>
          </a:p>
          <a:p>
            <a:pPr lvl="1"/>
            <a:r>
              <a:rPr lang="hu-HU" dirty="0"/>
              <a:t>deep networks, convolutional neural networks, recurrent neural networks ...</a:t>
            </a:r>
          </a:p>
          <a:p>
            <a:r>
              <a:rPr lang="hu-HU" b="1" u="sng" dirty="0"/>
              <a:t>Reinforcement Learning</a:t>
            </a:r>
          </a:p>
          <a:p>
            <a:pPr lvl="1"/>
            <a:r>
              <a:rPr lang="hu-HU" dirty="0"/>
              <a:t>Markov Decision Processes, value- and policy iteration, Q-learning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428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Logistic Regression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8014" y="1877352"/>
            <a:ext cx="926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SIMPLE LOGISTIC REGRESSION</a:t>
            </a:r>
            <a:r>
              <a:rPr lang="hu-HU" b="1" dirty="0"/>
              <a:t>			</a:t>
            </a:r>
            <a:r>
              <a:rPr lang="hu-HU" b="1" u="sng" dirty="0"/>
              <a:t>MULTINOMIAL LOGISTIC REGRESSION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32884" y="2425256"/>
            <a:ext cx="38190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</a:t>
            </a:r>
            <a:r>
              <a:rPr lang="hu-HU" dirty="0"/>
              <a:t>e have just a single </a:t>
            </a:r>
            <a:r>
              <a:rPr lang="hu-HU" b="1" dirty="0"/>
              <a:t>x </a:t>
            </a:r>
            <a:r>
              <a:rPr lang="hu-HU" dirty="0"/>
              <a:t>parameter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For example: balance on credit card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60696" y="2433348"/>
            <a:ext cx="51087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</a:t>
            </a:r>
            <a:r>
              <a:rPr lang="hu-HU" dirty="0"/>
              <a:t>e have multiple </a:t>
            </a:r>
            <a:r>
              <a:rPr lang="hu-HU" b="1" dirty="0"/>
              <a:t>x </a:t>
            </a:r>
            <a:r>
              <a:rPr lang="hu-HU" dirty="0"/>
              <a:t>parameters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For example: balance on credit card, age,</a:t>
            </a:r>
          </a:p>
          <a:p>
            <a:pPr lvl="1"/>
            <a:r>
              <a:rPr lang="hu-HU" dirty="0"/>
              <a:t> gender, demographics, loan to </a:t>
            </a:r>
            <a:r>
              <a:rPr lang="hu-HU"/>
              <a:t>income ratio </a:t>
            </a:r>
            <a:r>
              <a:rPr lang="hu-HU" dirty="0"/>
              <a:t>...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08014" y="4151211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p(x) =  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247585" y="4367146"/>
            <a:ext cx="2051137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58488" y="395115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99897" y="4448066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1   +   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78997" y="4328582"/>
            <a:ext cx="1353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- (b  + b  * x)</a:t>
            </a:r>
          </a:p>
          <a:p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41220" y="4475171"/>
            <a:ext cx="315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73826" y="4475171"/>
            <a:ext cx="315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7140" y="4151211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p(x) =  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8266711" y="4367146"/>
            <a:ext cx="3191611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775936" y="39284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219023" y="4448066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1   +   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098123" y="4328582"/>
            <a:ext cx="247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- (b  + b  * x  + ... + b  x  )</a:t>
            </a:r>
          </a:p>
          <a:p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27978" y="4458987"/>
            <a:ext cx="315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844400" y="4458987"/>
            <a:ext cx="315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200450" y="4458987"/>
            <a:ext cx="315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984024" y="4465731"/>
            <a:ext cx="315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194418" y="4457639"/>
            <a:ext cx="315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65175" y="5145031"/>
            <a:ext cx="7876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Usually we use logistic regression for binary classification: so with </a:t>
            </a:r>
            <a:r>
              <a:rPr lang="hu-HU" b="1" dirty="0"/>
              <a:t>2</a:t>
            </a:r>
            <a:r>
              <a:rPr lang="hu-HU" dirty="0"/>
              <a:t> output classes</a:t>
            </a:r>
          </a:p>
          <a:p>
            <a:r>
              <a:rPr lang="hu-HU" dirty="0"/>
              <a:t>	For example: email is spam or not, client is sick or healthy ...</a:t>
            </a:r>
          </a:p>
        </p:txBody>
      </p:sp>
    </p:spTree>
    <p:extLst>
      <p:ext uri="{BB962C8B-B14F-4D97-AF65-F5344CB8AC3E}">
        <p14:creationId xmlns:p14="http://schemas.microsoft.com/office/powerpoint/2010/main" val="531317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Logistic Regression – Maximum Likelihood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33402" y="1626499"/>
            <a:ext cx="91073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Maximum Likelihood Estimation </a:t>
            </a:r>
            <a:r>
              <a:rPr lang="hu-HU" dirty="0"/>
              <a:t>is a method of estimating the parameters </a:t>
            </a:r>
            <a:r>
              <a:rPr lang="en-US" dirty="0"/>
              <a:t>of a statistical model</a:t>
            </a:r>
            <a:endParaRPr lang="hu-HU" dirty="0"/>
          </a:p>
          <a:p>
            <a:r>
              <a:rPr lang="hu-HU" dirty="0"/>
              <a:t>   </a:t>
            </a:r>
            <a:r>
              <a:rPr lang="en-US" dirty="0"/>
              <a:t> given observations, by finding the parameter values that maximize the likelihood of </a:t>
            </a:r>
            <a:endParaRPr lang="hu-HU" dirty="0"/>
          </a:p>
          <a:p>
            <a:r>
              <a:rPr lang="hu-HU" dirty="0"/>
              <a:t>       </a:t>
            </a:r>
            <a:r>
              <a:rPr lang="en-US" dirty="0"/>
              <a:t>making the observations given the parameters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3625231" y="2582730"/>
            <a:ext cx="469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 method is based on a </a:t>
            </a:r>
            <a:r>
              <a:rPr lang="hu-HU" b="1" dirty="0">
                <a:sym typeface="Wingdings" panose="05000000000000000000" pitchFamily="2" charset="2"/>
              </a:rPr>
              <a:t>likelihood-function</a:t>
            </a:r>
            <a:endParaRPr lang="hu-H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99541" y="3400600"/>
            <a:ext cx="2499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5050"/>
                </a:solidFill>
              </a:rPr>
              <a:t>l(</a:t>
            </a:r>
            <a:r>
              <a:rPr lang="el-GR" sz="2400" b="1" dirty="0">
                <a:solidFill>
                  <a:srgbClr val="FF5050"/>
                </a:solidFill>
              </a:rPr>
              <a:t>β</a:t>
            </a:r>
            <a:r>
              <a:rPr lang="hu-HU" sz="2400" b="1" dirty="0">
                <a:solidFill>
                  <a:srgbClr val="FF5050"/>
                </a:solidFill>
              </a:rPr>
              <a:t>,x)   =   ln L(</a:t>
            </a:r>
            <a:r>
              <a:rPr lang="el-GR" sz="2400" b="1" dirty="0">
                <a:solidFill>
                  <a:srgbClr val="FF5050"/>
                </a:solidFill>
              </a:rPr>
              <a:t>β</a:t>
            </a:r>
            <a:r>
              <a:rPr lang="hu-HU" sz="2400" b="1" dirty="0">
                <a:solidFill>
                  <a:srgbClr val="FF5050"/>
                </a:solidFill>
              </a:rPr>
              <a:t>,x)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5886" y="3862265"/>
            <a:ext cx="1750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likelihood-function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38173" y="3059922"/>
            <a:ext cx="2048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log likelihood-function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5332" y="4208110"/>
            <a:ext cx="7321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aim is the same as we have seen for Linear Regression: we are after the </a:t>
            </a:r>
          </a:p>
          <a:p>
            <a:r>
              <a:rPr lang="hu-HU" dirty="0"/>
              <a:t>	optimal</a:t>
            </a:r>
            <a:r>
              <a:rPr lang="hu-HU" b="1" dirty="0"/>
              <a:t> </a:t>
            </a:r>
            <a:r>
              <a:rPr lang="el-GR" b="1" dirty="0"/>
              <a:t>β</a:t>
            </a:r>
            <a:r>
              <a:rPr lang="hu-HU" b="1" dirty="0"/>
              <a:t> </a:t>
            </a:r>
            <a:r>
              <a:rPr lang="hu-HU" dirty="0"/>
              <a:t>values that maximize the likelihood-function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85707" y="4941739"/>
            <a:ext cx="287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5050"/>
                </a:solidFill>
              </a:rPr>
              <a:t>β</a:t>
            </a:r>
            <a:r>
              <a:rPr lang="hu-HU" b="1" dirty="0"/>
              <a:t> </a:t>
            </a:r>
            <a:r>
              <a:rPr lang="hu-HU" dirty="0"/>
              <a:t>such that </a:t>
            </a:r>
            <a:r>
              <a:rPr lang="hu-HU" b="1" dirty="0">
                <a:solidFill>
                  <a:srgbClr val="FF5050"/>
                </a:solidFill>
              </a:rPr>
              <a:t>{ arg max l(</a:t>
            </a:r>
            <a:r>
              <a:rPr lang="el-GR" b="1" dirty="0">
                <a:solidFill>
                  <a:srgbClr val="FF5050"/>
                </a:solidFill>
              </a:rPr>
              <a:t>β</a:t>
            </a:r>
            <a:r>
              <a:rPr lang="hu-HU" b="1" dirty="0">
                <a:solidFill>
                  <a:srgbClr val="FF5050"/>
                </a:solidFill>
              </a:rPr>
              <a:t>,x)} </a:t>
            </a:r>
            <a:endParaRPr lang="hu-HU" dirty="0">
              <a:solidFill>
                <a:srgbClr val="FF5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3280" y="5165274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1" dirty="0">
                <a:solidFill>
                  <a:srgbClr val="FF5050"/>
                </a:solidFill>
              </a:rPr>
              <a:t>β</a:t>
            </a:r>
            <a:endParaRPr lang="hu-HU" sz="1400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876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Logistic Regression – Maximum Likelihood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33402" y="1626499"/>
            <a:ext cx="91073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Maximum Likelihood Estimation </a:t>
            </a:r>
            <a:r>
              <a:rPr lang="hu-HU" dirty="0"/>
              <a:t>is a method of estimating the parameters </a:t>
            </a:r>
            <a:r>
              <a:rPr lang="en-US" dirty="0"/>
              <a:t>of a statistical model</a:t>
            </a:r>
            <a:endParaRPr lang="hu-HU" dirty="0"/>
          </a:p>
          <a:p>
            <a:r>
              <a:rPr lang="hu-HU" dirty="0"/>
              <a:t>   </a:t>
            </a:r>
            <a:r>
              <a:rPr lang="en-US" dirty="0"/>
              <a:t> given observations, by finding the parameter values that maximize the likelihood of </a:t>
            </a:r>
            <a:endParaRPr lang="hu-HU" dirty="0"/>
          </a:p>
          <a:p>
            <a:r>
              <a:rPr lang="hu-HU" dirty="0"/>
              <a:t>       </a:t>
            </a:r>
            <a:r>
              <a:rPr lang="en-US" dirty="0"/>
              <a:t>making the observations given the parameters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4733840" y="2945501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L(</a:t>
            </a:r>
            <a:r>
              <a:rPr lang="el-GR" b="1" u="sng" dirty="0">
                <a:solidFill>
                  <a:srgbClr val="FF5050"/>
                </a:solidFill>
              </a:rPr>
              <a:t>β</a:t>
            </a:r>
            <a:r>
              <a:rPr lang="hu-HU" b="1" dirty="0">
                <a:solidFill>
                  <a:srgbClr val="FF5050"/>
                </a:solidFill>
              </a:rPr>
              <a:t>) =   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48835" y="2699106"/>
                <a:ext cx="2767617" cy="845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  <m:d>
                            <m:dPr>
                              <m:ctrlPr>
                                <a:rPr lang="hu-HU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 (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  <m:d>
                            <m:dPr>
                              <m:ctrlPr>
                                <a:rPr lang="hu-HU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hu-HU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835" y="2699106"/>
                <a:ext cx="2767617" cy="8459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460168" y="2833627"/>
            <a:ext cx="239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3083" y="2817584"/>
            <a:ext cx="605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1-y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39672" y="2958987"/>
            <a:ext cx="239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88168" y="2946684"/>
            <a:ext cx="239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87742" y="3109036"/>
            <a:ext cx="239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60824" y="3093673"/>
            <a:ext cx="239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43922" y="3106240"/>
            <a:ext cx="239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03881" y="2933166"/>
            <a:ext cx="239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1100" b="1" dirty="0">
              <a:solidFill>
                <a:srgbClr val="FF5050"/>
              </a:solidFill>
            </a:endParaRPr>
          </a:p>
          <a:p>
            <a:r>
              <a:rPr lang="hu-HU" sz="11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22259" y="3991496"/>
            <a:ext cx="1205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p(y ,</a:t>
            </a:r>
            <a:r>
              <a:rPr lang="hu-HU" sz="2000" b="1" u="sng" dirty="0">
                <a:solidFill>
                  <a:srgbClr val="FF5050"/>
                </a:solidFill>
              </a:rPr>
              <a:t>x</a:t>
            </a:r>
            <a:r>
              <a:rPr lang="hu-HU" sz="2000" b="1" dirty="0">
                <a:solidFill>
                  <a:srgbClr val="FF5050"/>
                </a:solidFill>
              </a:rPr>
              <a:t> ) =  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6204590" y="4207431"/>
            <a:ext cx="1712346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29476" y="378095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48810" y="4288351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1   +   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27910" y="4168867"/>
            <a:ext cx="1013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- (</a:t>
            </a:r>
            <a:r>
              <a:rPr lang="hu-HU" b="1" u="sng" dirty="0">
                <a:solidFill>
                  <a:srgbClr val="FF5050"/>
                </a:solidFill>
              </a:rPr>
              <a:t>x</a:t>
            </a:r>
            <a:r>
              <a:rPr lang="hu-HU" b="1" dirty="0">
                <a:solidFill>
                  <a:srgbClr val="FF5050"/>
                </a:solidFill>
              </a:rPr>
              <a:t>’ * </a:t>
            </a:r>
            <a:r>
              <a:rPr lang="el-GR" b="1" dirty="0">
                <a:solidFill>
                  <a:srgbClr val="FF5050"/>
                </a:solidFill>
              </a:rPr>
              <a:t>β</a:t>
            </a:r>
            <a:r>
              <a:rPr lang="hu-HU" b="1" dirty="0">
                <a:solidFill>
                  <a:srgbClr val="FF5050"/>
                </a:solidFill>
              </a:rPr>
              <a:t> )</a:t>
            </a:r>
          </a:p>
          <a:p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51333" y="4316254"/>
            <a:ext cx="315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11277" y="4179429"/>
            <a:ext cx="315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48191" y="4179430"/>
            <a:ext cx="315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589985" y="2856221"/>
            <a:ext cx="20829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likelihood-function for </a:t>
            </a:r>
          </a:p>
          <a:p>
            <a:pPr algn="ctr"/>
            <a:r>
              <a:rPr lang="hu-HU" sz="1600" dirty="0"/>
              <a:t>logistic regression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07628" y="5003131"/>
            <a:ext cx="486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this estimate is usually obtained by using the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iterative algorithm </a:t>
            </a:r>
            <a:r>
              <a:rPr lang="hu-HU" b="1" dirty="0">
                <a:sym typeface="Wingdings" panose="05000000000000000000" pitchFamily="2" charset="2"/>
              </a:rPr>
              <a:t>Newton-Raphson</a:t>
            </a:r>
            <a:r>
              <a:rPr lang="hu-HU" dirty="0">
                <a:sym typeface="Wingdings" panose="05000000000000000000" pitchFamily="2" charset="2"/>
              </a:rPr>
              <a:t> method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333166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Confusion Matrix</a:t>
            </a:r>
          </a:p>
        </p:txBody>
      </p:sp>
      <p:sp>
        <p:nvSpPr>
          <p:cNvPr id="4" name="Rectangle 3"/>
          <p:cNvSpPr/>
          <p:nvPr/>
        </p:nvSpPr>
        <p:spPr>
          <a:xfrm>
            <a:off x="4613188" y="2594919"/>
            <a:ext cx="1120346" cy="112034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122</a:t>
            </a:r>
          </a:p>
        </p:txBody>
      </p:sp>
      <p:sp>
        <p:nvSpPr>
          <p:cNvPr id="5" name="Rectangle 4"/>
          <p:cNvSpPr/>
          <p:nvPr/>
        </p:nvSpPr>
        <p:spPr>
          <a:xfrm>
            <a:off x="5733534" y="2594919"/>
            <a:ext cx="1120346" cy="1120346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6" name="Rectangle 5"/>
          <p:cNvSpPr/>
          <p:nvPr/>
        </p:nvSpPr>
        <p:spPr>
          <a:xfrm>
            <a:off x="4613188" y="3715265"/>
            <a:ext cx="1120346" cy="1120346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34</a:t>
            </a:r>
          </a:p>
        </p:txBody>
      </p:sp>
      <p:sp>
        <p:nvSpPr>
          <p:cNvPr id="7" name="Rectangle 6"/>
          <p:cNvSpPr/>
          <p:nvPr/>
        </p:nvSpPr>
        <p:spPr>
          <a:xfrm>
            <a:off x="5733534" y="3715265"/>
            <a:ext cx="1120346" cy="112034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16908" y="20394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37254" y="20394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90151" y="29704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90151" y="40907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61638" y="1577000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PREDICTED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22557" y="346758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ACTUAL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61968" y="5313405"/>
            <a:ext cx="6452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Describes the performance of a classification model</a:t>
            </a:r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diagonal elements: the correct classifications</a:t>
            </a:r>
          </a:p>
          <a:p>
            <a:r>
              <a:rPr lang="hu-HU" dirty="0">
                <a:sym typeface="Wingdings" panose="05000000000000000000" pitchFamily="2" charset="2"/>
              </a:rPr>
              <a:t>	 off-diagonals: incorrect predictions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07508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Cross 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715512" y="1569857"/>
            <a:ext cx="5017062" cy="380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TRAINING DATASET</a:t>
            </a:r>
          </a:p>
        </p:txBody>
      </p:sp>
      <p:sp>
        <p:nvSpPr>
          <p:cNvPr id="5" name="Rectangle 4"/>
          <p:cNvSpPr/>
          <p:nvPr/>
        </p:nvSpPr>
        <p:spPr>
          <a:xfrm>
            <a:off x="6732574" y="1569856"/>
            <a:ext cx="2702740" cy="380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TEST DATASET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9868" y="2041193"/>
            <a:ext cx="2868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</a:t>
            </a:r>
            <a:r>
              <a:rPr lang="hu-HU" b="1" dirty="0"/>
              <a:t>70% </a:t>
            </a:r>
            <a:r>
              <a:rPr lang="hu-HU" dirty="0"/>
              <a:t>of the original dataset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48166" y="2041191"/>
            <a:ext cx="2871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</a:t>
            </a:r>
            <a:r>
              <a:rPr lang="hu-HU" b="1" dirty="0"/>
              <a:t>30% </a:t>
            </a:r>
            <a:r>
              <a:rPr lang="hu-HU" dirty="0"/>
              <a:t>of the original dataset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65770" y="2613729"/>
            <a:ext cx="8367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fit the model to the </a:t>
            </a:r>
            <a:r>
              <a:rPr lang="hu-HU" b="1" dirty="0"/>
              <a:t>training dataset</a:t>
            </a:r>
            <a:r>
              <a:rPr lang="hu-HU" dirty="0"/>
              <a:t>: then we test the model on the </a:t>
            </a:r>
            <a:r>
              <a:rPr lang="hu-HU" b="1" dirty="0"/>
              <a:t>test dataset</a:t>
            </a:r>
          </a:p>
          <a:p>
            <a:r>
              <a:rPr lang="hu-HU" dirty="0"/>
              <a:t>	~ we only have information how the model performs to our in-sample data</a:t>
            </a:r>
          </a:p>
          <a:p>
            <a:r>
              <a:rPr lang="hu-HU" dirty="0"/>
              <a:t>		but we would like to see the accuracy when dealing with new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9822" y="3892270"/>
            <a:ext cx="82396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OVERFITTING</a:t>
            </a:r>
            <a:r>
              <a:rPr lang="hu-HU" dirty="0"/>
              <a:t>: model has trained „too well” on the training dataset</a:t>
            </a:r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/>
              <a:t>it means it is very accurate on the training dataset but yields </a:t>
            </a:r>
          </a:p>
          <a:p>
            <a:r>
              <a:rPr lang="hu-HU" dirty="0"/>
              <a:t>			poor results on the test set (due to too complex models)</a:t>
            </a:r>
          </a:p>
          <a:p>
            <a:r>
              <a:rPr lang="hu-HU" dirty="0"/>
              <a:t>		</a:t>
            </a:r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the model learns the „noise” instead of the actual relationships</a:t>
            </a:r>
          </a:p>
          <a:p>
            <a:r>
              <a:rPr lang="hu-HU" dirty="0">
                <a:sym typeface="Wingdings" panose="05000000000000000000" pitchFamily="2" charset="2"/>
              </a:rPr>
              <a:t>			between the variables in the data</a:t>
            </a:r>
          </a:p>
          <a:p>
            <a:r>
              <a:rPr lang="hu-HU" dirty="0">
                <a:sym typeface="Wingdings" panose="05000000000000000000" pitchFamily="2" charset="2"/>
              </a:rPr>
              <a:t>			     (of course this noise is not present in the test set...)</a:t>
            </a:r>
            <a:endParaRPr lang="hu-HU" dirty="0"/>
          </a:p>
          <a:p>
            <a:endParaRPr lang="hu-HU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335447" y="3981281"/>
            <a:ext cx="0" cy="1800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157026" y="5592665"/>
            <a:ext cx="20342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660036" y="4779590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922425" y="4997758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654646" y="4967776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083845" y="5237241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301359" y="5110037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0633702" y="5199893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0955114" y="4753420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617875" y="5045242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955114" y="5061360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9520555" y="4514308"/>
            <a:ext cx="1610315" cy="827956"/>
          </a:xfrm>
          <a:custGeom>
            <a:avLst/>
            <a:gdLst>
              <a:gd name="connsiteX0" fmla="*/ 0 w 1610315"/>
              <a:gd name="connsiteY0" fmla="*/ 752559 h 827956"/>
              <a:gd name="connsiteX1" fmla="*/ 129472 w 1610315"/>
              <a:gd name="connsiteY1" fmla="*/ 574534 h 827956"/>
              <a:gd name="connsiteX2" fmla="*/ 202301 w 1610315"/>
              <a:gd name="connsiteY2" fmla="*/ 315589 h 827956"/>
              <a:gd name="connsiteX3" fmla="*/ 461246 w 1610315"/>
              <a:gd name="connsiteY3" fmla="*/ 534074 h 827956"/>
              <a:gd name="connsiteX4" fmla="*/ 639270 w 1610315"/>
              <a:gd name="connsiteY4" fmla="*/ 809203 h 827956"/>
              <a:gd name="connsiteX5" fmla="*/ 849663 w 1610315"/>
              <a:gd name="connsiteY5" fmla="*/ 655455 h 827956"/>
              <a:gd name="connsiteX6" fmla="*/ 1173345 w 1610315"/>
              <a:gd name="connsiteY6" fmla="*/ 825387 h 827956"/>
              <a:gd name="connsiteX7" fmla="*/ 1246173 w 1610315"/>
              <a:gd name="connsiteY7" fmla="*/ 493614 h 827956"/>
              <a:gd name="connsiteX8" fmla="*/ 1521302 w 1610315"/>
              <a:gd name="connsiteY8" fmla="*/ 614994 h 827956"/>
              <a:gd name="connsiteX9" fmla="*/ 1610315 w 1610315"/>
              <a:gd name="connsiteY9" fmla="*/ 0 h 82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0315" h="827956">
                <a:moveTo>
                  <a:pt x="0" y="752559"/>
                </a:moveTo>
                <a:cubicBezTo>
                  <a:pt x="47877" y="699960"/>
                  <a:pt x="95755" y="647362"/>
                  <a:pt x="129472" y="574534"/>
                </a:cubicBezTo>
                <a:cubicBezTo>
                  <a:pt x="163189" y="501706"/>
                  <a:pt x="147005" y="322332"/>
                  <a:pt x="202301" y="315589"/>
                </a:cubicBezTo>
                <a:cubicBezTo>
                  <a:pt x="257597" y="308846"/>
                  <a:pt x="388418" y="451805"/>
                  <a:pt x="461246" y="534074"/>
                </a:cubicBezTo>
                <a:cubicBezTo>
                  <a:pt x="534074" y="616343"/>
                  <a:pt x="574534" y="788973"/>
                  <a:pt x="639270" y="809203"/>
                </a:cubicBezTo>
                <a:cubicBezTo>
                  <a:pt x="704006" y="829433"/>
                  <a:pt x="760651" y="652758"/>
                  <a:pt x="849663" y="655455"/>
                </a:cubicBezTo>
                <a:cubicBezTo>
                  <a:pt x="938675" y="658152"/>
                  <a:pt x="1107260" y="852360"/>
                  <a:pt x="1173345" y="825387"/>
                </a:cubicBezTo>
                <a:cubicBezTo>
                  <a:pt x="1239430" y="798414"/>
                  <a:pt x="1188180" y="528679"/>
                  <a:pt x="1246173" y="493614"/>
                </a:cubicBezTo>
                <a:cubicBezTo>
                  <a:pt x="1304166" y="458549"/>
                  <a:pt x="1460612" y="697263"/>
                  <a:pt x="1521302" y="614994"/>
                </a:cubicBezTo>
                <a:cubicBezTo>
                  <a:pt x="1581992" y="532725"/>
                  <a:pt x="1596153" y="266362"/>
                  <a:pt x="1610315" y="0"/>
                </a:cubicBezTo>
              </a:path>
            </a:pathLst>
          </a:cu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TextBox 30"/>
          <p:cNvSpPr txBox="1"/>
          <p:nvPr/>
        </p:nvSpPr>
        <p:spPr>
          <a:xfrm>
            <a:off x="10183074" y="554754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297194" y="569059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67900" y="459844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089768" y="473974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43795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Cross 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715512" y="1569857"/>
            <a:ext cx="5017062" cy="380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TRAINING DATASET</a:t>
            </a:r>
          </a:p>
        </p:txBody>
      </p:sp>
      <p:sp>
        <p:nvSpPr>
          <p:cNvPr id="5" name="Rectangle 4"/>
          <p:cNvSpPr/>
          <p:nvPr/>
        </p:nvSpPr>
        <p:spPr>
          <a:xfrm>
            <a:off x="6732574" y="1569856"/>
            <a:ext cx="2702740" cy="380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TEST DATASET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9868" y="2041193"/>
            <a:ext cx="2868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</a:t>
            </a:r>
            <a:r>
              <a:rPr lang="hu-HU" b="1" dirty="0"/>
              <a:t>70% </a:t>
            </a:r>
            <a:r>
              <a:rPr lang="hu-HU" dirty="0"/>
              <a:t>of the original dataset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48166" y="2041191"/>
            <a:ext cx="2871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</a:t>
            </a:r>
            <a:r>
              <a:rPr lang="hu-HU" b="1" dirty="0"/>
              <a:t>30% </a:t>
            </a:r>
            <a:r>
              <a:rPr lang="hu-HU" dirty="0"/>
              <a:t>of the original dataset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65770" y="2613729"/>
            <a:ext cx="8367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fit the model to the </a:t>
            </a:r>
            <a:r>
              <a:rPr lang="hu-HU" b="1" dirty="0"/>
              <a:t>training dataset</a:t>
            </a:r>
            <a:r>
              <a:rPr lang="hu-HU" dirty="0"/>
              <a:t>: then we test the model on the </a:t>
            </a:r>
            <a:r>
              <a:rPr lang="hu-HU" b="1" dirty="0"/>
              <a:t>test dataset</a:t>
            </a:r>
          </a:p>
          <a:p>
            <a:r>
              <a:rPr lang="hu-HU" dirty="0"/>
              <a:t>	~ we only have information how the model preforms to our in-sample data</a:t>
            </a:r>
          </a:p>
          <a:p>
            <a:r>
              <a:rPr lang="hu-HU" dirty="0"/>
              <a:t>		but we would like to see the accuracy when dealing with new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9822" y="3892270"/>
            <a:ext cx="68121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UNDERFITTING</a:t>
            </a:r>
            <a:r>
              <a:rPr lang="hu-HU" dirty="0"/>
              <a:t>: model has not been fitted well to the training dataset</a:t>
            </a:r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/>
              <a:t>misses the trends in the training dataset</a:t>
            </a:r>
          </a:p>
          <a:p>
            <a:r>
              <a:rPr lang="hu-HU" dirty="0"/>
              <a:t>		</a:t>
            </a:r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this is usually the case when we use too</a:t>
            </a:r>
          </a:p>
          <a:p>
            <a:r>
              <a:rPr lang="hu-HU" dirty="0">
                <a:sym typeface="Wingdings" panose="05000000000000000000" pitchFamily="2" charset="2"/>
              </a:rPr>
              <a:t>			simple models for the problem</a:t>
            </a:r>
            <a:endParaRPr lang="hu-HU" dirty="0"/>
          </a:p>
          <a:p>
            <a:endParaRPr lang="hu-HU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335447" y="3981281"/>
            <a:ext cx="0" cy="1800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157026" y="5592665"/>
            <a:ext cx="20342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660036" y="4779590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922425" y="4997758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654646" y="4967776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083845" y="5237241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301359" y="5110037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0633702" y="5199893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0955114" y="4753420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617875" y="5045242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955114" y="5061360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183074" y="554754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297194" y="569059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67900" y="459844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089768" y="473974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9463077" y="4997758"/>
            <a:ext cx="2035706" cy="174688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4419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Cross Validation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0315" y="1337540"/>
            <a:ext cx="245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rgbClr val="FF5050"/>
                </a:solidFill>
              </a:rPr>
              <a:t>K-Folds Cross Validation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4757" y="1698780"/>
            <a:ext cx="8072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helps to avoid underfitting as well as overfitting</a:t>
            </a:r>
          </a:p>
          <a:p>
            <a:r>
              <a:rPr lang="hu-HU" dirty="0">
                <a:sym typeface="Wingdings" panose="05000000000000000000" pitchFamily="2" charset="2"/>
              </a:rPr>
              <a:t>	(help to avoid overfitting more than underfitting)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the aim is to be able to generalize the model to new datasets with same accuracy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use all the data for training !!!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49591" y="3698778"/>
            <a:ext cx="5737253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5491" y="4311192"/>
            <a:ext cx="467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Let’s split the data into </a:t>
            </a:r>
            <a:r>
              <a:rPr lang="hu-HU" b="1" dirty="0"/>
              <a:t>k</a:t>
            </a:r>
            <a:r>
              <a:rPr lang="hu-HU" dirty="0"/>
              <a:t> folds (for example </a:t>
            </a:r>
            <a:r>
              <a:rPr lang="hu-HU" b="1" dirty="0"/>
              <a:t>k=5</a:t>
            </a:r>
            <a:r>
              <a:rPr lang="hu-HU" dirty="0"/>
              <a:t>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644828" y="369877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52086" y="369877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18885" y="369877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966606" y="369877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DEBE11-F55F-4DAF-B871-F37A75BC969F}"/>
              </a:ext>
            </a:extLst>
          </p:cNvPr>
          <p:cNvSpPr/>
          <p:nvPr/>
        </p:nvSpPr>
        <p:spPr>
          <a:xfrm>
            <a:off x="5082677" y="3244334"/>
            <a:ext cx="2026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altLang="ko-KR" b="1" dirty="0"/>
              <a:t>TRAINING DATASET</a:t>
            </a:r>
          </a:p>
        </p:txBody>
      </p:sp>
    </p:spTree>
    <p:extLst>
      <p:ext uri="{BB962C8B-B14F-4D97-AF65-F5344CB8AC3E}">
        <p14:creationId xmlns:p14="http://schemas.microsoft.com/office/powerpoint/2010/main" val="18500709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Cross Validation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0315" y="1337540"/>
            <a:ext cx="245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rgbClr val="FF5050"/>
                </a:solidFill>
              </a:rPr>
              <a:t>K-Folds Cross Validation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4757" y="1698780"/>
            <a:ext cx="8072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helps to avoid underfitting as well as overfitting</a:t>
            </a:r>
          </a:p>
          <a:p>
            <a:r>
              <a:rPr lang="hu-HU" dirty="0">
                <a:sym typeface="Wingdings" panose="05000000000000000000" pitchFamily="2" charset="2"/>
              </a:rPr>
              <a:t>	(help to avoid overfitting more than underfitting)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the aim is to be able to generalize the model to new datasets with same accuracy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use all the data for training !!!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49591" y="3536218"/>
            <a:ext cx="5737253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5491" y="4148632"/>
            <a:ext cx="467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Let’s split the data into </a:t>
            </a:r>
            <a:r>
              <a:rPr lang="hu-HU" b="1" dirty="0"/>
              <a:t>k</a:t>
            </a:r>
            <a:r>
              <a:rPr lang="hu-HU" dirty="0"/>
              <a:t> folds (for example </a:t>
            </a:r>
            <a:r>
              <a:rPr lang="hu-HU" b="1" dirty="0"/>
              <a:t>k=5</a:t>
            </a:r>
            <a:r>
              <a:rPr lang="hu-HU" dirty="0"/>
              <a:t>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644828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52086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18885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966606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449591" y="3536218"/>
            <a:ext cx="1195237" cy="4369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4644828" y="4517964"/>
            <a:ext cx="4964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run </a:t>
            </a:r>
            <a:r>
              <a:rPr lang="hu-HU" b="1" dirty="0">
                <a:sym typeface="Wingdings" panose="05000000000000000000" pitchFamily="2" charset="2"/>
              </a:rPr>
              <a:t>k</a:t>
            </a:r>
            <a:r>
              <a:rPr lang="hu-HU" dirty="0">
                <a:sym typeface="Wingdings" panose="05000000000000000000" pitchFamily="2" charset="2"/>
              </a:rPr>
              <a:t> separate learning experiments</a:t>
            </a:r>
          </a:p>
          <a:p>
            <a:pPr lvl="1"/>
            <a:r>
              <a:rPr lang="hu-HU" b="1" dirty="0">
                <a:sym typeface="Wingdings" panose="05000000000000000000" pitchFamily="2" charset="2"/>
              </a:rPr>
              <a:t>k-1</a:t>
            </a:r>
            <a:r>
              <a:rPr lang="hu-HU" dirty="0">
                <a:sym typeface="Wingdings" panose="05000000000000000000" pitchFamily="2" charset="2"/>
              </a:rPr>
              <a:t> folds for training and </a:t>
            </a:r>
            <a:r>
              <a:rPr lang="hu-HU" b="1" dirty="0">
                <a:sym typeface="Wingdings" panose="05000000000000000000" pitchFamily="2" charset="2"/>
              </a:rPr>
              <a:t>1</a:t>
            </a:r>
            <a:r>
              <a:rPr lang="hu-HU" dirty="0">
                <a:sym typeface="Wingdings" panose="05000000000000000000" pitchFamily="2" charset="2"/>
              </a:rPr>
              <a:t> fold for the test 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4828" y="5248885"/>
            <a:ext cx="489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average the results from this </a:t>
            </a:r>
            <a:r>
              <a:rPr lang="hu-HU" b="1" dirty="0">
                <a:sym typeface="Wingdings" panose="05000000000000000000" pitchFamily="2" charset="2"/>
              </a:rPr>
              <a:t>k</a:t>
            </a:r>
            <a:r>
              <a:rPr lang="hu-HU" dirty="0">
                <a:sym typeface="Wingdings" panose="05000000000000000000" pitchFamily="2" charset="2"/>
              </a:rPr>
              <a:t> experiments</a:t>
            </a:r>
          </a:p>
        </p:txBody>
      </p:sp>
    </p:spTree>
    <p:extLst>
      <p:ext uri="{BB962C8B-B14F-4D97-AF65-F5344CB8AC3E}">
        <p14:creationId xmlns:p14="http://schemas.microsoft.com/office/powerpoint/2010/main" val="26130708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Cross Validation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0315" y="1337540"/>
            <a:ext cx="245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rgbClr val="FF5050"/>
                </a:solidFill>
              </a:rPr>
              <a:t>K-Folds Cross Validation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4757" y="1698780"/>
            <a:ext cx="8072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helps to avoid underfitting as well as overfitting</a:t>
            </a:r>
          </a:p>
          <a:p>
            <a:r>
              <a:rPr lang="hu-HU" dirty="0">
                <a:sym typeface="Wingdings" panose="05000000000000000000" pitchFamily="2" charset="2"/>
              </a:rPr>
              <a:t>	(help to avoid overfitting more than underfitting)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the aim is to be able to generalize the model to new datasets with same accuracy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use all the data for training !!!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49591" y="3536218"/>
            <a:ext cx="5737253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5491" y="4148632"/>
            <a:ext cx="467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Let’s split the data into </a:t>
            </a:r>
            <a:r>
              <a:rPr lang="hu-HU" b="1" dirty="0"/>
              <a:t>k</a:t>
            </a:r>
            <a:r>
              <a:rPr lang="hu-HU" dirty="0"/>
              <a:t> folds (for example </a:t>
            </a:r>
            <a:r>
              <a:rPr lang="hu-HU" b="1" dirty="0"/>
              <a:t>k=5</a:t>
            </a:r>
            <a:r>
              <a:rPr lang="hu-HU" dirty="0"/>
              <a:t>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644828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52086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18885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966606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973019" y="3536218"/>
            <a:ext cx="1195237" cy="4369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4644828" y="4517964"/>
            <a:ext cx="4964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run </a:t>
            </a:r>
            <a:r>
              <a:rPr lang="hu-HU" b="1" dirty="0">
                <a:sym typeface="Wingdings" panose="05000000000000000000" pitchFamily="2" charset="2"/>
              </a:rPr>
              <a:t>k</a:t>
            </a:r>
            <a:r>
              <a:rPr lang="hu-HU" dirty="0">
                <a:sym typeface="Wingdings" panose="05000000000000000000" pitchFamily="2" charset="2"/>
              </a:rPr>
              <a:t> separate learning experiments</a:t>
            </a:r>
          </a:p>
          <a:p>
            <a:pPr lvl="1"/>
            <a:r>
              <a:rPr lang="hu-HU" b="1" dirty="0">
                <a:sym typeface="Wingdings" panose="05000000000000000000" pitchFamily="2" charset="2"/>
              </a:rPr>
              <a:t>k-1</a:t>
            </a:r>
            <a:r>
              <a:rPr lang="hu-HU" dirty="0">
                <a:sym typeface="Wingdings" panose="05000000000000000000" pitchFamily="2" charset="2"/>
              </a:rPr>
              <a:t> folds for training and </a:t>
            </a:r>
            <a:r>
              <a:rPr lang="hu-HU" b="1" dirty="0">
                <a:sym typeface="Wingdings" panose="05000000000000000000" pitchFamily="2" charset="2"/>
              </a:rPr>
              <a:t>1</a:t>
            </a:r>
            <a:r>
              <a:rPr lang="hu-HU" dirty="0">
                <a:sym typeface="Wingdings" panose="05000000000000000000" pitchFamily="2" charset="2"/>
              </a:rPr>
              <a:t> fold for the test 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4828" y="5248885"/>
            <a:ext cx="489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average the results from this </a:t>
            </a:r>
            <a:r>
              <a:rPr lang="hu-HU" b="1" dirty="0">
                <a:sym typeface="Wingdings" panose="05000000000000000000" pitchFamily="2" charset="2"/>
              </a:rPr>
              <a:t>k</a:t>
            </a:r>
            <a:r>
              <a:rPr lang="hu-HU" dirty="0">
                <a:sym typeface="Wingdings" panose="05000000000000000000" pitchFamily="2" charset="2"/>
              </a:rPr>
              <a:t> experiments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59838" y="5618217"/>
            <a:ext cx="73180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ym typeface="Wingdings" panose="05000000000000000000" pitchFamily="2" charset="2"/>
              </a:rPr>
              <a:t>ADVANTAGE</a:t>
            </a:r>
            <a:r>
              <a:rPr lang="hu-HU" dirty="0">
                <a:sym typeface="Wingdings" panose="05000000000000000000" pitchFamily="2" charset="2"/>
              </a:rPr>
              <a:t>: all observations are used for both training and validation </a:t>
            </a:r>
          </a:p>
          <a:p>
            <a:r>
              <a:rPr lang="hu-HU" dirty="0">
                <a:sym typeface="Wingdings" panose="05000000000000000000" pitchFamily="2" charset="2"/>
              </a:rPr>
              <a:t>		+ each observations are used for validation exactly once 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95229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altLang="ko-KR" b="1" u="sng"/>
              <a:t>K-Nearest Neighbor Classifier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96789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Types of Learning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7567" y="1394126"/>
            <a:ext cx="241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SUPERVISED LEARNING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6996" y="1657736"/>
            <a:ext cx="7368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a dataset: with samples and labels as well</a:t>
            </a:r>
          </a:p>
          <a:p>
            <a:r>
              <a:rPr lang="hu-HU" dirty="0"/>
              <a:t>	~ most of the machine learning techniques rely heavily on datasets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378925" y="3490938"/>
            <a:ext cx="30809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71744" y="2924267"/>
            <a:ext cx="0" cy="2849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39053" y="2924266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5244" y="292426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019987" y="2924266"/>
            <a:ext cx="0" cy="28497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08676" y="2941729"/>
            <a:ext cx="1135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x </a:t>
            </a:r>
            <a:r>
              <a:rPr lang="hu-HU" sz="2400" b="1" dirty="0"/>
              <a:t>XOR </a:t>
            </a:r>
            <a:r>
              <a:rPr lang="hu-HU" sz="2400" dirty="0"/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39053" y="36523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49504" y="36265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34212" y="36348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39053" y="41397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49504" y="41139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34212" y="413870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39053" y="46552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49504" y="46294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212" y="46706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39053" y="51707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49504" y="514494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34212" y="51779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08118" y="2924266"/>
            <a:ext cx="504971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During the </a:t>
            </a:r>
            <a:r>
              <a:rPr lang="hu-HU" u="sng" dirty="0"/>
              <a:t>training procedure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the input is the features </a:t>
            </a:r>
            <a:r>
              <a:rPr lang="hu-HU" b="1" dirty="0">
                <a:sym typeface="Wingdings" panose="05000000000000000000" pitchFamily="2" charset="2"/>
              </a:rPr>
              <a:t>(x,y)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the output is the </a:t>
            </a:r>
            <a:r>
              <a:rPr lang="hu-HU" b="1" dirty="0">
                <a:sym typeface="Wingdings" panose="05000000000000000000" pitchFamily="2" charset="2"/>
              </a:rPr>
              <a:t>x XOR y</a:t>
            </a:r>
            <a:r>
              <a:rPr lang="hu-HU" dirty="0">
                <a:sym typeface="Wingdings" panose="05000000000000000000" pitchFamily="2" charset="2"/>
              </a:rPr>
              <a:t> label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  The aim is to make sure the prediction of the</a:t>
            </a:r>
          </a:p>
          <a:p>
            <a:r>
              <a:rPr lang="hu-HU" dirty="0">
                <a:sym typeface="Wingdings" panose="05000000000000000000" pitchFamily="2" charset="2"/>
              </a:rPr>
              <a:t>	neural network is approximately the same</a:t>
            </a:r>
          </a:p>
          <a:p>
            <a:r>
              <a:rPr lang="hu-HU" dirty="0">
                <a:sym typeface="Wingdings" panose="05000000000000000000" pitchFamily="2" charset="2"/>
              </a:rPr>
              <a:t>		as the label in the dataset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26011" y="2372108"/>
            <a:ext cx="5047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WE GIVE THE ALGORITHM THE RIGHT ANSWERS !!!</a:t>
            </a:r>
          </a:p>
        </p:txBody>
      </p:sp>
    </p:spTree>
    <p:extLst>
      <p:ext uri="{BB962C8B-B14F-4D97-AF65-F5344CB8AC3E}">
        <p14:creationId xmlns:p14="http://schemas.microsoft.com/office/powerpoint/2010/main" val="19210901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13" y="0"/>
            <a:ext cx="10515600" cy="1325563"/>
          </a:xfrm>
        </p:spPr>
        <p:txBody>
          <a:bodyPr/>
          <a:lstStyle/>
          <a:p>
            <a:r>
              <a:rPr lang="hu-HU" b="1" u="sng" dirty="0"/>
              <a:t>K-Nearest Neighbor Classifier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41263" y="1141149"/>
            <a:ext cx="8946541" cy="4195481"/>
          </a:xfrm>
        </p:spPr>
        <p:txBody>
          <a:bodyPr>
            <a:noAutofit/>
          </a:bodyPr>
          <a:lstStyle/>
          <a:p>
            <a:r>
              <a:rPr lang="hu-HU" sz="1800" dirty="0"/>
              <a:t>K-Nearest Neighbors (</a:t>
            </a:r>
            <a:r>
              <a:rPr lang="hu-HU" sz="1800" b="1" dirty="0"/>
              <a:t>kNN</a:t>
            </a:r>
            <a:r>
              <a:rPr lang="hu-HU" sz="1800" dirty="0"/>
              <a:t>) classifiers can classify examples by assigning them the class of the most similar labeled examples</a:t>
            </a:r>
          </a:p>
          <a:p>
            <a:pPr marL="0" indent="0">
              <a:buNone/>
            </a:pPr>
            <a:endParaRPr lang="hu-HU" sz="1800" dirty="0"/>
          </a:p>
          <a:p>
            <a:r>
              <a:rPr lang="hu-HU" sz="1800" dirty="0"/>
              <a:t>very simple </a:t>
            </a:r>
            <a:r>
              <a:rPr lang="hu-HU" sz="1800" b="1" dirty="0"/>
              <a:t>BUT</a:t>
            </a:r>
            <a:r>
              <a:rPr lang="hu-HU" sz="1800" dirty="0"/>
              <a:t> extremely powerful algorithm !!!</a:t>
            </a:r>
          </a:p>
          <a:p>
            <a:endParaRPr lang="hu-HU" sz="1800" dirty="0"/>
          </a:p>
          <a:p>
            <a:r>
              <a:rPr lang="hu-HU" sz="1800" b="1" dirty="0"/>
              <a:t>kNN</a:t>
            </a:r>
            <a:r>
              <a:rPr lang="hu-HU" sz="1800" dirty="0"/>
              <a:t> is well suited for classification tasks where the relationship between the features are               very complex and hard to understand</a:t>
            </a:r>
          </a:p>
          <a:p>
            <a:endParaRPr lang="hu-HU" sz="1800" dirty="0"/>
          </a:p>
          <a:p>
            <a:r>
              <a:rPr lang="hu-HU" sz="1800" dirty="0"/>
              <a:t>we have a training dataset </a:t>
            </a:r>
            <a:r>
              <a:rPr lang="hu-HU" sz="1800" dirty="0">
                <a:sym typeface="Wingdings" panose="05000000000000000000" pitchFamily="2" charset="2"/>
              </a:rPr>
              <a:t> examples that are classified into several categories</a:t>
            </a:r>
          </a:p>
          <a:p>
            <a:endParaRPr lang="hu-HU" sz="1800" dirty="0">
              <a:sym typeface="Wingdings" panose="05000000000000000000" pitchFamily="2" charset="2"/>
            </a:endParaRPr>
          </a:p>
          <a:p>
            <a:r>
              <a:rPr lang="hu-HU" sz="1800" dirty="0">
                <a:sym typeface="Wingdings" panose="05000000000000000000" pitchFamily="2" charset="2"/>
              </a:rPr>
              <a:t>we have a new example (with the same number of features as the training data)  </a:t>
            </a:r>
            <a:r>
              <a:rPr lang="hu-HU" sz="1800" b="1" dirty="0">
                <a:sym typeface="Wingdings" panose="05000000000000000000" pitchFamily="2" charset="2"/>
              </a:rPr>
              <a:t>kNN</a:t>
            </a:r>
            <a:r>
              <a:rPr lang="hu-HU" sz="1800" dirty="0">
                <a:sym typeface="Wingdings" panose="05000000000000000000" pitchFamily="2" charset="2"/>
              </a:rPr>
              <a:t> algorithm identifies </a:t>
            </a:r>
            <a:r>
              <a:rPr lang="hu-HU" sz="1800" b="1" dirty="0">
                <a:sym typeface="Wingdings" panose="05000000000000000000" pitchFamily="2" charset="2"/>
              </a:rPr>
              <a:t>k</a:t>
            </a:r>
            <a:r>
              <a:rPr lang="hu-HU" sz="1800" dirty="0">
                <a:sym typeface="Wingdings" panose="05000000000000000000" pitchFamily="2" charset="2"/>
              </a:rPr>
              <a:t> elements in the training dataset that are the „nearest” in similarity</a:t>
            </a:r>
          </a:p>
          <a:p>
            <a:endParaRPr lang="hu-HU" sz="1800" dirty="0">
              <a:sym typeface="Wingdings" panose="05000000000000000000" pitchFamily="2" charset="2"/>
            </a:endParaRPr>
          </a:p>
          <a:p>
            <a:r>
              <a:rPr lang="hu-HU" sz="1800" dirty="0">
                <a:sym typeface="Wingdings" panose="05000000000000000000" pitchFamily="2" charset="2"/>
              </a:rPr>
              <a:t>the unlabeled test example is assigned to the class of the majority of the </a:t>
            </a:r>
            <a:r>
              <a:rPr lang="hu-HU" sz="1800" b="1" dirty="0">
                <a:sym typeface="Wingdings" panose="05000000000000000000" pitchFamily="2" charset="2"/>
              </a:rPr>
              <a:t>k</a:t>
            </a:r>
            <a:r>
              <a:rPr lang="hu-HU" sz="1800" dirty="0">
                <a:sym typeface="Wingdings" panose="05000000000000000000" pitchFamily="2" charset="2"/>
              </a:rPr>
              <a:t> nearest neighbors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21743118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13" y="0"/>
            <a:ext cx="10515600" cy="1325563"/>
          </a:xfrm>
        </p:spPr>
        <p:txBody>
          <a:bodyPr/>
          <a:lstStyle/>
          <a:p>
            <a:r>
              <a:rPr lang="hu-HU" b="1" u="sng" dirty="0"/>
              <a:t>K-Nearest Neighbor Classifier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2324" y="1680518"/>
            <a:ext cx="77023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649364" y="1223316"/>
            <a:ext cx="0" cy="3664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45891" y="1223316"/>
            <a:ext cx="0" cy="36723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81779" y="1223316"/>
            <a:ext cx="0" cy="3664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24561" y="1223316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ingredients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91345" y="1223316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sweetness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67477" y="1223316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crunchiness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51030" y="122331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type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18323" y="1953055"/>
            <a:ext cx="670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apple		     10		           9		         fruit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18323" y="2500871"/>
            <a:ext cx="708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bacon		     1		           4		         protein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93611" y="3002345"/>
            <a:ext cx="670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banana		     10		           1		         fruit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93611" y="3550161"/>
            <a:ext cx="705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carrot		     7		           10	                          vegetable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93611" y="4010278"/>
            <a:ext cx="708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cheese		     1		           1		         protein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93611" y="4447153"/>
            <a:ext cx="669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tomato		     6		           4		         ???</a:t>
            </a:r>
          </a:p>
        </p:txBody>
      </p:sp>
    </p:spTree>
    <p:extLst>
      <p:ext uri="{BB962C8B-B14F-4D97-AF65-F5344CB8AC3E}">
        <p14:creationId xmlns:p14="http://schemas.microsoft.com/office/powerpoint/2010/main" val="28257877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13" y="0"/>
            <a:ext cx="10515600" cy="1325563"/>
          </a:xfrm>
        </p:spPr>
        <p:txBody>
          <a:bodyPr/>
          <a:lstStyle/>
          <a:p>
            <a:r>
              <a:rPr lang="hu-HU" b="1" u="sng" dirty="0"/>
              <a:t>K-Nearest Neighbor Classifier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589014" y="1427261"/>
            <a:ext cx="0" cy="50415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26549" y="6122828"/>
            <a:ext cx="68044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33839" y="1057929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crunchiness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95493" y="5938162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sweetness</a:t>
            </a:r>
          </a:p>
        </p:txBody>
      </p:sp>
      <p:sp>
        <p:nvSpPr>
          <p:cNvPr id="23" name="Oval 22"/>
          <p:cNvSpPr/>
          <p:nvPr/>
        </p:nvSpPr>
        <p:spPr>
          <a:xfrm>
            <a:off x="3278286" y="2794742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3776675" y="2304591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6589898" y="2852407"/>
            <a:ext cx="263610" cy="26361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6220606" y="4992186"/>
            <a:ext cx="263610" cy="26361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6853508" y="5255796"/>
            <a:ext cx="263610" cy="26361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/>
          <p:cNvSpPr/>
          <p:nvPr/>
        </p:nvSpPr>
        <p:spPr>
          <a:xfrm>
            <a:off x="3541896" y="4728576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/>
          <p:cNvSpPr/>
          <p:nvPr/>
        </p:nvSpPr>
        <p:spPr>
          <a:xfrm>
            <a:off x="4325846" y="5255796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/>
          <p:cNvSpPr/>
          <p:nvPr/>
        </p:nvSpPr>
        <p:spPr>
          <a:xfrm>
            <a:off x="3146481" y="5524555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TextBox 30"/>
          <p:cNvSpPr txBox="1"/>
          <p:nvPr/>
        </p:nvSpPr>
        <p:spPr>
          <a:xfrm>
            <a:off x="3660159" y="253078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carrot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31059" y="3052516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cucumber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95143" y="3123223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apple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47141" y="4957517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bacon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836994" y="571299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cheese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22911" y="552077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fish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59023" y="5202935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orange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50598" y="551047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banana</a:t>
            </a:r>
          </a:p>
        </p:txBody>
      </p:sp>
    </p:spTree>
    <p:extLst>
      <p:ext uri="{BB962C8B-B14F-4D97-AF65-F5344CB8AC3E}">
        <p14:creationId xmlns:p14="http://schemas.microsoft.com/office/powerpoint/2010/main" val="15813556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13" y="0"/>
            <a:ext cx="10515600" cy="1325563"/>
          </a:xfrm>
        </p:spPr>
        <p:txBody>
          <a:bodyPr/>
          <a:lstStyle/>
          <a:p>
            <a:r>
              <a:rPr lang="hu-HU" b="1" u="sng" dirty="0"/>
              <a:t>K-Nearest Neighbor Classifier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589014" y="1427261"/>
            <a:ext cx="0" cy="50415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26549" y="6122828"/>
            <a:ext cx="68044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33839" y="1057929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crunchiness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95493" y="5938162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sweetness</a:t>
            </a:r>
          </a:p>
        </p:txBody>
      </p:sp>
      <p:sp>
        <p:nvSpPr>
          <p:cNvPr id="23" name="Oval 22"/>
          <p:cNvSpPr/>
          <p:nvPr/>
        </p:nvSpPr>
        <p:spPr>
          <a:xfrm>
            <a:off x="3278286" y="2794742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3776675" y="2304591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6589898" y="2852407"/>
            <a:ext cx="263610" cy="26361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6220606" y="4992186"/>
            <a:ext cx="263610" cy="26361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6853508" y="5255796"/>
            <a:ext cx="263610" cy="26361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/>
          <p:cNvSpPr/>
          <p:nvPr/>
        </p:nvSpPr>
        <p:spPr>
          <a:xfrm>
            <a:off x="3541896" y="4728576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/>
          <p:cNvSpPr/>
          <p:nvPr/>
        </p:nvSpPr>
        <p:spPr>
          <a:xfrm>
            <a:off x="4325846" y="5255796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/>
          <p:cNvSpPr/>
          <p:nvPr/>
        </p:nvSpPr>
        <p:spPr>
          <a:xfrm>
            <a:off x="3146481" y="5524555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TextBox 30"/>
          <p:cNvSpPr txBox="1"/>
          <p:nvPr/>
        </p:nvSpPr>
        <p:spPr>
          <a:xfrm>
            <a:off x="3660159" y="253078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carrot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31059" y="3052516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cucumber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95143" y="3123223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apple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47141" y="4957517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bacon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836994" y="571299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cheese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22911" y="552077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fish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59023" y="5202935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orange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50598" y="551047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banana</a:t>
            </a:r>
          </a:p>
        </p:txBody>
      </p:sp>
      <p:sp>
        <p:nvSpPr>
          <p:cNvPr id="39" name="Oval 38"/>
          <p:cNvSpPr/>
          <p:nvPr/>
        </p:nvSpPr>
        <p:spPr>
          <a:xfrm>
            <a:off x="5166421" y="3889170"/>
            <a:ext cx="263610" cy="26361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TextBox 39"/>
          <p:cNvSpPr txBox="1"/>
          <p:nvPr/>
        </p:nvSpPr>
        <p:spPr>
          <a:xfrm>
            <a:off x="4757032" y="415278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tomato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220606" y="1470157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need a distance-function to be able</a:t>
            </a:r>
          </a:p>
          <a:p>
            <a:r>
              <a:rPr lang="hu-HU" dirty="0"/>
              <a:t>	to classify new data (tomato) !!!	</a:t>
            </a:r>
          </a:p>
          <a:p>
            <a:r>
              <a:rPr lang="hu-HU" dirty="0"/>
              <a:t>	      ~ for example </a:t>
            </a:r>
            <a:r>
              <a:rPr lang="hu-HU" b="1" dirty="0"/>
              <a:t>Euclidean-distance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91766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13" y="0"/>
            <a:ext cx="10515600" cy="1325563"/>
          </a:xfrm>
        </p:spPr>
        <p:txBody>
          <a:bodyPr/>
          <a:lstStyle/>
          <a:p>
            <a:r>
              <a:rPr lang="hu-HU" b="1" u="sng" dirty="0"/>
              <a:t>K-Nearest Neighbor Classifier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1394625" y="1398391"/>
            <a:ext cx="8946541" cy="4195481"/>
          </a:xfrm>
        </p:spPr>
        <p:txBody>
          <a:bodyPr>
            <a:normAutofit/>
          </a:bodyPr>
          <a:lstStyle/>
          <a:p>
            <a:r>
              <a:rPr lang="hu-HU" sz="1800" dirty="0"/>
              <a:t>lazy learners does not learn anything !!!</a:t>
            </a:r>
          </a:p>
          <a:p>
            <a:endParaRPr lang="hu-HU" sz="1800" dirty="0"/>
          </a:p>
          <a:p>
            <a:r>
              <a:rPr lang="hu-HU" sz="1800" dirty="0"/>
              <a:t>we just store the training data: training is very fast (because there is no training at all) BUT making the prediction is rather slow (calculating the distances)</a:t>
            </a:r>
          </a:p>
          <a:p>
            <a:endParaRPr lang="hu-HU" sz="1800" dirty="0"/>
          </a:p>
          <a:p>
            <a:r>
              <a:rPr lang="hu-HU" sz="1800" b="1" dirty="0"/>
              <a:t>WE DO NOT BUILD A MODEL !!!</a:t>
            </a:r>
          </a:p>
          <a:p>
            <a:endParaRPr lang="hu-HU" sz="1800" b="1" dirty="0"/>
          </a:p>
          <a:p>
            <a:r>
              <a:rPr lang="hu-HU" sz="1800" dirty="0"/>
              <a:t>this is a non-parametric learning: no parameters are to be learned about the data</a:t>
            </a:r>
          </a:p>
          <a:p>
            <a:pPr marL="0" indent="0">
              <a:buNone/>
            </a:pPr>
            <a:r>
              <a:rPr lang="hu-HU" sz="1800" dirty="0"/>
              <a:t>	Linear Regression / Logistic Regression: have to learn the </a:t>
            </a:r>
            <a:r>
              <a:rPr lang="el-GR" sz="1800" b="1" dirty="0"/>
              <a:t>β</a:t>
            </a:r>
            <a:r>
              <a:rPr lang="hu-HU" sz="1800" b="1" dirty="0"/>
              <a:t> </a:t>
            </a:r>
            <a:r>
              <a:rPr lang="hu-HU" sz="1800" dirty="0"/>
              <a:t>parameters either</a:t>
            </a:r>
          </a:p>
          <a:p>
            <a:pPr marL="0" indent="0">
              <a:buNone/>
            </a:pPr>
            <a:r>
              <a:rPr lang="hu-HU" sz="1800" dirty="0"/>
              <a:t>		with gradient descent or with maximum likelihood method</a:t>
            </a:r>
          </a:p>
        </p:txBody>
      </p:sp>
    </p:spTree>
    <p:extLst>
      <p:ext uri="{BB962C8B-B14F-4D97-AF65-F5344CB8AC3E}">
        <p14:creationId xmlns:p14="http://schemas.microsoft.com/office/powerpoint/2010/main" val="20496766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13" y="0"/>
            <a:ext cx="10515600" cy="1325563"/>
          </a:xfrm>
        </p:spPr>
        <p:txBody>
          <a:bodyPr/>
          <a:lstStyle/>
          <a:p>
            <a:r>
              <a:rPr lang="hu-HU" b="1" u="sng" dirty="0"/>
              <a:t>K-Nearest Neighbor Classifier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69714" y="2314981"/>
            <a:ext cx="1724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rgbClr val="FF5050"/>
                </a:solidFill>
              </a:rPr>
              <a:t>dist(x,y)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096986" y="2252774"/>
                <a:ext cx="6132448" cy="614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8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800" b="1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800" b="1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800" b="1" i="1" smtClean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800" b="1" i="1" smtClean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800" b="1" i="1" smtClean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hu-HU" sz="2800" b="1" i="1" smtClean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800" b="1" i="1" smtClean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hu-HU" sz="2800" b="1" i="1" smtClean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 )</m:t>
                                </m:r>
                              </m:e>
                              <m:sup>
                                <m:r>
                                  <a:rPr lang="hu-HU" sz="2800" b="1" i="1" smtClean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hu-HU" sz="2800" b="1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800" b="1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hu-HU" sz="2800" b="1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800" b="1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hu-HU" sz="2800" b="1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 )</m:t>
                            </m:r>
                          </m:e>
                          <m:sup>
                            <m:r>
                              <a:rPr lang="hu-HU" sz="2800" b="1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hu-HU" sz="28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+…</m:t>
                        </m:r>
                        <m:sSup>
                          <m:sSupPr>
                            <m:ctrlPr>
                              <a:rPr lang="hu-HU" sz="2800" b="1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800" b="1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800" b="1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hu-HU" sz="2800" b="1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800" b="1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hu-HU" sz="2800" b="1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 )</m:t>
                            </m:r>
                          </m:e>
                          <m:sup>
                            <m:eqArr>
                              <m:eqArrPr>
                                <m:ctrlPr>
                                  <a:rPr lang="hu-HU" sz="2800" b="1" i="1" smtClean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hu-HU" sz="2800" b="1" i="1" smtClean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hu-HU" sz="2800" b="1" i="1" smtClean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sup>
                        </m:sSup>
                      </m:e>
                    </m:rad>
                  </m:oMath>
                </a14:m>
                <a:r>
                  <a:rPr lang="hu-HU" sz="2800" b="1" dirty="0">
                    <a:solidFill>
                      <a:srgbClr val="FF5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986" y="2252774"/>
                <a:ext cx="6132448" cy="61414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4854783" y="2637452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5050"/>
                </a:solidFill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447631" y="266513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5050"/>
                </a:solidFill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509127" y="264421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5050"/>
                </a:solidFill>
              </a:rPr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079433" y="264421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5050"/>
                </a:solidFill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853453" y="257659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5050"/>
                </a:solidFill>
              </a:rPr>
              <a:t>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23759" y="2580384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5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1665272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13" y="0"/>
            <a:ext cx="10515600" cy="1325563"/>
          </a:xfrm>
        </p:spPr>
        <p:txBody>
          <a:bodyPr/>
          <a:lstStyle/>
          <a:p>
            <a:r>
              <a:rPr lang="hu-HU" b="1" u="sng" dirty="0"/>
              <a:t>K-Nearest Neighbor Classifier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812324" y="1680518"/>
            <a:ext cx="77023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49364" y="1223316"/>
            <a:ext cx="0" cy="3664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45891" y="1223316"/>
            <a:ext cx="0" cy="36723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81779" y="1223316"/>
            <a:ext cx="0" cy="3664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24561" y="1223316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ingredients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1345" y="1223316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sweetness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67477" y="1223316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crunchiness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51030" y="122331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type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18323" y="1953055"/>
            <a:ext cx="670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apple		     10		           9		         fruit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18323" y="2500871"/>
            <a:ext cx="708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bacon		     1		           4		         protein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93611" y="3002345"/>
            <a:ext cx="670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banana		     10		           1		         fruit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93611" y="3550161"/>
            <a:ext cx="705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carrot		     7		           10	                          vegetable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93611" y="4010278"/>
            <a:ext cx="708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cheese		     1		           1		         protein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93611" y="4447153"/>
            <a:ext cx="669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tomato		     6		           4		         ???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24561" y="5424282"/>
            <a:ext cx="222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dist(tomato,carrot)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417766" y="5241431"/>
                <a:ext cx="5065746" cy="614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800" b="1" dirty="0">
                    <a:solidFill>
                      <a:schemeClr val="tx1"/>
                    </a:solidFill>
                  </a:rPr>
                  <a:t> = 6.083 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766" y="5241431"/>
                <a:ext cx="5065746" cy="614142"/>
              </a:xfrm>
              <a:prstGeom prst="rect">
                <a:avLst/>
              </a:prstGeom>
              <a:blipFill rotWithShape="0">
                <a:blip r:embed="rId2"/>
                <a:stretch>
                  <a:fillRect b="-267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00399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13" y="0"/>
            <a:ext cx="10515600" cy="1325563"/>
          </a:xfrm>
        </p:spPr>
        <p:txBody>
          <a:bodyPr/>
          <a:lstStyle/>
          <a:p>
            <a:r>
              <a:rPr lang="hu-HU" b="1" u="sng" dirty="0"/>
              <a:t>K-Nearest Neighbor Classifier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75732" y="1118191"/>
            <a:ext cx="2005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dist(tomato,carrot)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223231" y="997697"/>
                <a:ext cx="3620478" cy="46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000" b="1" dirty="0">
                    <a:solidFill>
                      <a:schemeClr val="tx1"/>
                    </a:solidFill>
                  </a:rPr>
                  <a:t> = 6.083 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231" y="997697"/>
                <a:ext cx="3620478" cy="465064"/>
              </a:xfrm>
              <a:prstGeom prst="rect">
                <a:avLst/>
              </a:prstGeom>
              <a:blipFill rotWithShape="0">
                <a:blip r:embed="rId2"/>
                <a:stretch>
                  <a:fillRect r="-842" b="-2236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3275732" y="1853225"/>
            <a:ext cx="1967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dist(tomato,apple)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223231" y="1732731"/>
                <a:ext cx="3620478" cy="46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𝟗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000" b="1" dirty="0">
                    <a:solidFill>
                      <a:schemeClr val="tx1"/>
                    </a:solidFill>
                  </a:rPr>
                  <a:t> = 6.403 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231" y="1732731"/>
                <a:ext cx="3620478" cy="465064"/>
              </a:xfrm>
              <a:prstGeom prst="rect">
                <a:avLst/>
              </a:prstGeom>
              <a:blipFill rotWithShape="0">
                <a:blip r:embed="rId3"/>
                <a:stretch>
                  <a:fillRect r="-842" b="-2077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3275732" y="2650218"/>
            <a:ext cx="2011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dist(tomato,bacon)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280896" y="2529724"/>
                <a:ext cx="2950423" cy="46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000" b="1" dirty="0">
                    <a:solidFill>
                      <a:schemeClr val="tx1"/>
                    </a:solidFill>
                  </a:rPr>
                  <a:t> = 5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896" y="2529724"/>
                <a:ext cx="2950423" cy="465064"/>
              </a:xfrm>
              <a:prstGeom prst="rect">
                <a:avLst/>
              </a:prstGeom>
              <a:blipFill rotWithShape="0">
                <a:blip r:embed="rId4"/>
                <a:stretch>
                  <a:fillRect r="-1446" b="-2236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3154352" y="3384950"/>
            <a:ext cx="2127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dist(tomato,banana)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55524" y="3258440"/>
                <a:ext cx="3104311" cy="46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000" b="1" dirty="0">
                    <a:solidFill>
                      <a:schemeClr val="tx1"/>
                    </a:solidFill>
                  </a:rPr>
                  <a:t> = 5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524" y="3258440"/>
                <a:ext cx="3104311" cy="465064"/>
              </a:xfrm>
              <a:prstGeom prst="rect">
                <a:avLst/>
              </a:prstGeom>
              <a:blipFill rotWithShape="0">
                <a:blip r:embed="rId5"/>
                <a:stretch>
                  <a:fillRect r="-1179" b="-2236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3154352" y="4097482"/>
            <a:ext cx="2079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dist(tomato,cheese)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355524" y="3987156"/>
                <a:ext cx="3279039" cy="46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000" b="1" dirty="0">
                    <a:solidFill>
                      <a:schemeClr val="tx1"/>
                    </a:solidFill>
                  </a:rPr>
                  <a:t> = 5.83</a:t>
                </a: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524" y="3987156"/>
                <a:ext cx="3279039" cy="465064"/>
              </a:xfrm>
              <a:prstGeom prst="rect">
                <a:avLst/>
              </a:prstGeom>
              <a:blipFill rotWithShape="0">
                <a:blip r:embed="rId6"/>
                <a:stretch>
                  <a:fillRect r="-1117" b="-2236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574777" y="457306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k=1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27917" y="4573068"/>
            <a:ext cx="636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consider the smallest distance: bacon and banana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74777" y="5063414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k=2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27917" y="5063414"/>
            <a:ext cx="5444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consider the </a:t>
            </a:r>
            <a:r>
              <a:rPr lang="hu-HU" b="1" dirty="0"/>
              <a:t>2</a:t>
            </a:r>
            <a:r>
              <a:rPr lang="hu-HU" dirty="0"/>
              <a:t> smallest distances: bacon and banana</a:t>
            </a:r>
          </a:p>
          <a:p>
            <a:r>
              <a:rPr lang="hu-HU" dirty="0"/>
              <a:t>	</a:t>
            </a:r>
            <a:r>
              <a:rPr lang="hu-HU" b="1" dirty="0"/>
              <a:t>50%-50% </a:t>
            </a:r>
            <a:r>
              <a:rPr lang="hu-HU" dirty="0"/>
              <a:t>that tomato is a fruit or a protein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74777" y="580538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k=3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27917" y="5805385"/>
            <a:ext cx="6210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consider the </a:t>
            </a:r>
            <a:r>
              <a:rPr lang="hu-HU" b="1" dirty="0"/>
              <a:t>3</a:t>
            </a:r>
            <a:r>
              <a:rPr lang="hu-HU" dirty="0"/>
              <a:t> smallest distances: bacon, banana and cheese</a:t>
            </a:r>
          </a:p>
          <a:p>
            <a:r>
              <a:rPr lang="hu-HU" dirty="0"/>
              <a:t>	So tomato appears to be a protein !!!</a:t>
            </a:r>
          </a:p>
        </p:txBody>
      </p:sp>
    </p:spTree>
    <p:extLst>
      <p:ext uri="{BB962C8B-B14F-4D97-AF65-F5344CB8AC3E}">
        <p14:creationId xmlns:p14="http://schemas.microsoft.com/office/powerpoint/2010/main" val="28164916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13" y="0"/>
            <a:ext cx="10515600" cy="1325563"/>
          </a:xfrm>
        </p:spPr>
        <p:txBody>
          <a:bodyPr/>
          <a:lstStyle/>
          <a:p>
            <a:r>
              <a:rPr lang="hu-HU" b="1" u="sng" dirty="0"/>
              <a:t>K-Nearest Neighbor Classifier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613110" y="1899169"/>
            <a:ext cx="9497254" cy="4195481"/>
          </a:xfrm>
        </p:spPr>
        <p:txBody>
          <a:bodyPr>
            <a:normAutofit/>
          </a:bodyPr>
          <a:lstStyle/>
          <a:p>
            <a:r>
              <a:rPr lang="hu-HU" sz="2400" dirty="0"/>
              <a:t>deciding how many neighbors to use for </a:t>
            </a:r>
            <a:r>
              <a:rPr lang="hu-HU" sz="2400" b="1" dirty="0"/>
              <a:t>kNN</a:t>
            </a:r>
            <a:r>
              <a:rPr lang="hu-HU" sz="2400" dirty="0"/>
              <a:t> </a:t>
            </a:r>
            <a:r>
              <a:rPr lang="hu-HU" sz="2400" dirty="0">
                <a:sym typeface="Wingdings" panose="05000000000000000000" pitchFamily="2" charset="2"/>
              </a:rPr>
              <a:t> determines how well the model will generalize and work on other datasets</a:t>
            </a:r>
          </a:p>
          <a:p>
            <a:endParaRPr lang="hu-HU" sz="2400" dirty="0">
              <a:sym typeface="Wingdings" panose="05000000000000000000" pitchFamily="2" charset="2"/>
            </a:endParaRPr>
          </a:p>
          <a:p>
            <a:r>
              <a:rPr lang="hu-HU" sz="2400" b="1" dirty="0">
                <a:sym typeface="Wingdings" panose="05000000000000000000" pitchFamily="2" charset="2"/>
              </a:rPr>
              <a:t>k</a:t>
            </a:r>
            <a:r>
              <a:rPr lang="hu-HU" sz="2400" dirty="0">
                <a:sym typeface="Wingdings" panose="05000000000000000000" pitchFamily="2" charset="2"/>
              </a:rPr>
              <a:t> is small  noisy data or outliers have a huge impact on our classifier ... this is called „underfitting”</a:t>
            </a:r>
          </a:p>
          <a:p>
            <a:endParaRPr lang="hu-HU" sz="2400" dirty="0">
              <a:sym typeface="Wingdings" panose="05000000000000000000" pitchFamily="2" charset="2"/>
            </a:endParaRPr>
          </a:p>
          <a:p>
            <a:r>
              <a:rPr lang="hu-HU" sz="2400" b="1" dirty="0">
                <a:sym typeface="Wingdings" panose="05000000000000000000" pitchFamily="2" charset="2"/>
              </a:rPr>
              <a:t>k</a:t>
            </a:r>
            <a:r>
              <a:rPr lang="hu-HU" sz="2400" dirty="0">
                <a:sym typeface="Wingdings" panose="05000000000000000000" pitchFamily="2" charset="2"/>
              </a:rPr>
              <a:t> is large  the classifier has the tendency to predict the majority class regardless of which neighbors are nearest ... this is called „overfitting”</a:t>
            </a:r>
            <a:endParaRPr lang="hu-HU" sz="2400" dirty="0"/>
          </a:p>
          <a:p>
            <a:endParaRPr lang="hu-H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140977" y="1243034"/>
            <a:ext cx="408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HOW TO CHOOSE THE OPTIMAL K VALUE</a:t>
            </a:r>
          </a:p>
        </p:txBody>
      </p:sp>
    </p:spTree>
    <p:extLst>
      <p:ext uri="{BB962C8B-B14F-4D97-AF65-F5344CB8AC3E}">
        <p14:creationId xmlns:p14="http://schemas.microsoft.com/office/powerpoint/2010/main" val="25706684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Normalization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57060" y="1593584"/>
            <a:ext cx="8946541" cy="4195481"/>
          </a:xfrm>
        </p:spPr>
        <p:txBody>
          <a:bodyPr>
            <a:noAutofit/>
          </a:bodyPr>
          <a:lstStyle/>
          <a:p>
            <a:r>
              <a:rPr lang="hu-HU" sz="2000" dirty="0"/>
              <a:t>features are usually transformed into a range before the </a:t>
            </a:r>
            <a:r>
              <a:rPr lang="hu-HU" sz="2000" b="1" dirty="0"/>
              <a:t>kNN</a:t>
            </a:r>
            <a:r>
              <a:rPr lang="hu-HU" sz="2000" dirty="0"/>
              <a:t> algorithm is applied</a:t>
            </a:r>
          </a:p>
          <a:p>
            <a:r>
              <a:rPr lang="hu-HU" sz="2000" b="1" dirty="0"/>
              <a:t>WHY?</a:t>
            </a:r>
          </a:p>
          <a:p>
            <a:r>
              <a:rPr lang="hu-HU" sz="2000" dirty="0"/>
              <a:t>the distance formula depends on how features are measured</a:t>
            </a:r>
          </a:p>
          <a:p>
            <a:r>
              <a:rPr lang="hu-HU" sz="2000" dirty="0"/>
              <a:t>if certain features have much larger values than others </a:t>
            </a:r>
            <a:r>
              <a:rPr lang="hu-HU" sz="2000" dirty="0">
                <a:sym typeface="Wingdings" panose="05000000000000000000" pitchFamily="2" charset="2"/>
              </a:rPr>
              <a:t> the distance measurements will be strongly dominated by the larger values</a:t>
            </a:r>
          </a:p>
          <a:p>
            <a:r>
              <a:rPr lang="hu-HU" sz="2000" dirty="0">
                <a:sym typeface="Wingdings" panose="05000000000000000000" pitchFamily="2" charset="2"/>
              </a:rPr>
              <a:t>we have to rescale the various features such that each one contributes relatively equally to the distance formula</a:t>
            </a:r>
          </a:p>
          <a:p>
            <a:pPr marL="457200" lvl="1" indent="0">
              <a:buNone/>
            </a:pPr>
            <a:endParaRPr lang="hu-HU" sz="1800" b="1" dirty="0">
              <a:solidFill>
                <a:srgbClr val="FF5050"/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hu-HU" sz="1800" b="1" dirty="0">
                <a:solidFill>
                  <a:srgbClr val="FF5050"/>
                </a:solidFill>
                <a:sym typeface="Wingdings" panose="05000000000000000000" pitchFamily="2" charset="2"/>
              </a:rPr>
              <a:t>	1.) </a:t>
            </a:r>
            <a:r>
              <a:rPr lang="hu-HU" sz="1800" b="1" dirty="0">
                <a:sym typeface="Wingdings" panose="05000000000000000000" pitchFamily="2" charset="2"/>
              </a:rPr>
              <a:t>min-max normalization</a:t>
            </a:r>
          </a:p>
          <a:p>
            <a:pPr marL="457200" lvl="1" indent="0">
              <a:buNone/>
            </a:pPr>
            <a:endParaRPr lang="hu-HU" sz="1800" b="1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hu-HU" sz="1800" b="1" dirty="0">
                <a:solidFill>
                  <a:srgbClr val="FF5050"/>
                </a:solidFill>
                <a:sym typeface="Wingdings" panose="05000000000000000000" pitchFamily="2" charset="2"/>
              </a:rPr>
              <a:t>	2.) </a:t>
            </a:r>
            <a:r>
              <a:rPr lang="hu-HU" sz="1800" b="1" dirty="0">
                <a:sym typeface="Wingdings" panose="05000000000000000000" pitchFamily="2" charset="2"/>
              </a:rPr>
              <a:t>z-transformation</a:t>
            </a:r>
            <a:endParaRPr lang="hu-HU" sz="1800" b="1" dirty="0"/>
          </a:p>
        </p:txBody>
      </p:sp>
    </p:spTree>
    <p:extLst>
      <p:ext uri="{BB962C8B-B14F-4D97-AF65-F5344CB8AC3E}">
        <p14:creationId xmlns:p14="http://schemas.microsoft.com/office/powerpoint/2010/main" val="89511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Types of Learning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7567" y="1394126"/>
            <a:ext cx="241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SUPERVISED LEARNING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6996" y="1657736"/>
            <a:ext cx="7368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a dataset: with samples and labels as well</a:t>
            </a:r>
          </a:p>
          <a:p>
            <a:r>
              <a:rPr lang="hu-HU" dirty="0"/>
              <a:t>	~ most of the machine learning techniques rely heavily on datasets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26011" y="2372108"/>
            <a:ext cx="5047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WE GIVE THE ALGORITHM THE RIGHT ANSWERS !!!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231382" y="2768944"/>
            <a:ext cx="0" cy="33624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73804" y="5886703"/>
            <a:ext cx="383709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1851" y="40801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64038" y="588670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30" name="Oval 29"/>
          <p:cNvSpPr/>
          <p:nvPr/>
        </p:nvSpPr>
        <p:spPr>
          <a:xfrm>
            <a:off x="1926911" y="4052582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2087897" y="5222413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/>
          <p:cNvSpPr/>
          <p:nvPr/>
        </p:nvSpPr>
        <p:spPr>
          <a:xfrm>
            <a:off x="2442066" y="4614960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Oval 32"/>
          <p:cNvSpPr/>
          <p:nvPr/>
        </p:nvSpPr>
        <p:spPr>
          <a:xfrm>
            <a:off x="3611897" y="4947664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Oval 33"/>
          <p:cNvSpPr/>
          <p:nvPr/>
        </p:nvSpPr>
        <p:spPr>
          <a:xfrm>
            <a:off x="2591319" y="2887903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/>
          <p:cNvSpPr/>
          <p:nvPr/>
        </p:nvSpPr>
        <p:spPr>
          <a:xfrm>
            <a:off x="3185219" y="3730610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/>
          <p:cNvSpPr/>
          <p:nvPr/>
        </p:nvSpPr>
        <p:spPr>
          <a:xfrm>
            <a:off x="4269100" y="4319853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4763534" y="3698518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/>
          <p:cNvSpPr/>
          <p:nvPr/>
        </p:nvSpPr>
        <p:spPr>
          <a:xfrm>
            <a:off x="3884442" y="321404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TextBox 38"/>
          <p:cNvSpPr txBox="1"/>
          <p:nvPr/>
        </p:nvSpPr>
        <p:spPr>
          <a:xfrm>
            <a:off x="864774" y="42402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01167" y="60318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208118" y="2924266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During the </a:t>
            </a:r>
            <a:r>
              <a:rPr lang="hu-HU" u="sng" dirty="0"/>
              <a:t>training procedure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the algorithm will find out what is the	</a:t>
            </a:r>
          </a:p>
          <a:p>
            <a:r>
              <a:rPr lang="hu-HU" dirty="0">
                <a:sym typeface="Wingdings" panose="05000000000000000000" pitchFamily="2" charset="2"/>
              </a:rPr>
              <a:t>		difference between the two classes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1647567" y="3122141"/>
            <a:ext cx="2943505" cy="21474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5798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Normalization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1302" y="1391830"/>
            <a:ext cx="284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rgbClr val="FF5050"/>
                </a:solidFill>
              </a:rPr>
              <a:t>MIN-MAX NORMALIZATION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9159" y="1854899"/>
            <a:ext cx="841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this process transforms a feature such that all of its values fall in a range</a:t>
            </a:r>
          </a:p>
          <a:p>
            <a:pPr lvl="1"/>
            <a:r>
              <a:rPr lang="hu-HU" dirty="0"/>
              <a:t>between </a:t>
            </a:r>
            <a:r>
              <a:rPr lang="hu-HU" b="1" dirty="0"/>
              <a:t>0</a:t>
            </a:r>
            <a:r>
              <a:rPr lang="hu-HU" dirty="0"/>
              <a:t> and </a:t>
            </a:r>
            <a:r>
              <a:rPr lang="hu-HU" b="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99159" y="2707515"/>
            <a:ext cx="9639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normalized feature values can be interpreted as indicating how far, from </a:t>
            </a:r>
            <a:r>
              <a:rPr lang="hu-HU" b="1" dirty="0"/>
              <a:t>0%</a:t>
            </a:r>
            <a:r>
              <a:rPr lang="hu-HU" dirty="0"/>
              <a:t> </a:t>
            </a:r>
          </a:p>
          <a:p>
            <a:pPr lvl="1"/>
            <a:r>
              <a:rPr lang="hu-HU" dirty="0"/>
              <a:t>to </a:t>
            </a:r>
            <a:r>
              <a:rPr lang="hu-HU" b="1" dirty="0"/>
              <a:t>100%</a:t>
            </a:r>
            <a:r>
              <a:rPr lang="hu-HU" dirty="0"/>
              <a:t>, the original value fall along the range between the original minima and</a:t>
            </a:r>
          </a:p>
          <a:p>
            <a:pPr lvl="1"/>
            <a:r>
              <a:rPr lang="hu-HU" dirty="0"/>
              <a:t>	maxima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63362" y="4100110"/>
                <a:ext cx="3825278" cy="876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3200" b="1" dirty="0">
                    <a:solidFill>
                      <a:srgbClr val="FF5050"/>
                    </a:solidFill>
                  </a:rPr>
                  <a:t>X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hu-HU" sz="3200" b="1" i="0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𝐦𝐢𝐧</m:t>
                        </m:r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hu-HU" sz="3200" b="1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hu-HU" sz="3200" b="1" i="0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𝐦𝐚𝐱</m:t>
                            </m:r>
                          </m:fName>
                          <m:e>
                            <m:d>
                              <m:dPr>
                                <m:ctrlPr>
                                  <a:rPr lang="hu-HU" sz="3200" b="1" i="1" smtClean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3200" b="1" i="1" smtClean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d>
                          </m:e>
                        </m:func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sz="3200" b="1" i="0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𝐦𝐢𝐧</m:t>
                        </m:r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hu-HU" sz="3200" b="1" dirty="0">
                    <a:solidFill>
                      <a:srgbClr val="FF5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362" y="4100110"/>
                <a:ext cx="3825278" cy="876843"/>
              </a:xfrm>
              <a:prstGeom prst="rect">
                <a:avLst/>
              </a:prstGeom>
              <a:blipFill rotWithShape="0">
                <a:blip r:embed="rId2"/>
                <a:stretch>
                  <a:fillRect l="-4147" b="-419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725828" y="4515288"/>
            <a:ext cx="733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5050"/>
                </a:solidFill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18108435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Normalization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1302" y="1391830"/>
            <a:ext cx="4716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rgbClr val="FF5050"/>
                </a:solidFill>
              </a:rPr>
              <a:t>Z-SCORE NORMALIZATION (STANDARDIZATION)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58699" y="1865943"/>
            <a:ext cx="6041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it is a way of normalizing the dataset as well: the algorithm </a:t>
            </a:r>
          </a:p>
          <a:p>
            <a:pPr lvl="1"/>
            <a:r>
              <a:rPr lang="hu-HU" dirty="0"/>
              <a:t>uses mean and standard deviation to do 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62608" y="2915174"/>
                <a:ext cx="4876656" cy="876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3200" b="1" dirty="0">
                    <a:solidFill>
                      <a:srgbClr val="FF5050"/>
                    </a:solidFill>
                  </a:rPr>
                  <a:t>X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hu-HU" sz="3200" b="1" i="0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𝐦𝐞𝐚𝐧</m:t>
                        </m:r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𝑺𝒕𝒂𝒏𝒅𝒂𝒓𝒅𝑫𝒆𝒗𝒊𝒂𝒕𝒊𝒐𝒏</m:t>
                        </m:r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hu-HU" sz="3200" b="1" dirty="0">
                    <a:solidFill>
                      <a:srgbClr val="FF5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608" y="2915174"/>
                <a:ext cx="4876656" cy="876843"/>
              </a:xfrm>
              <a:prstGeom prst="rect">
                <a:avLst/>
              </a:prstGeom>
              <a:blipFill rotWithShape="0">
                <a:blip r:embed="rId2"/>
                <a:stretch>
                  <a:fillRect l="-3125" b="-347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925074" y="3330352"/>
            <a:ext cx="733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5050"/>
                </a:solidFill>
              </a:rPr>
              <a:t>new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0573" y="4207195"/>
            <a:ext cx="8813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For </a:t>
            </a:r>
            <a:r>
              <a:rPr lang="hu-HU" b="1" dirty="0"/>
              <a:t>Principle Component Analysis </a:t>
            </a:r>
            <a:r>
              <a:rPr lang="hu-HU" dirty="0"/>
              <a:t>we prefer using z-score normalization</a:t>
            </a:r>
          </a:p>
          <a:p>
            <a:r>
              <a:rPr lang="hu-HU" dirty="0"/>
              <a:t>	~ but for image processing: </a:t>
            </a:r>
            <a:r>
              <a:rPr lang="hu-HU" b="1" dirty="0"/>
              <a:t>pixel intensities </a:t>
            </a:r>
            <a:r>
              <a:rPr lang="hu-HU" dirty="0"/>
              <a:t>have to be normalized to fit within a</a:t>
            </a:r>
          </a:p>
          <a:p>
            <a:r>
              <a:rPr lang="hu-HU" dirty="0"/>
              <a:t>		certain range + neural networks requires data that on a </a:t>
            </a:r>
            <a:r>
              <a:rPr lang="hu-HU" b="1" dirty="0"/>
              <a:t>0-1</a:t>
            </a:r>
            <a:r>
              <a:rPr lang="hu-HU" dirty="0"/>
              <a:t> scale</a:t>
            </a:r>
          </a:p>
        </p:txBody>
      </p:sp>
    </p:spTree>
    <p:extLst>
      <p:ext uri="{BB962C8B-B14F-4D97-AF65-F5344CB8AC3E}">
        <p14:creationId xmlns:p14="http://schemas.microsoft.com/office/powerpoint/2010/main" val="36355821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altLang="ko-KR" b="1" u="sng"/>
              <a:t>Naive Bayes Classifier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0829523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Naive Bayes Classifier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5624" y="1607856"/>
            <a:ext cx="8946541" cy="4195481"/>
          </a:xfrm>
        </p:spPr>
        <p:txBody>
          <a:bodyPr>
            <a:normAutofit/>
          </a:bodyPr>
          <a:lstStyle/>
          <a:p>
            <a:r>
              <a:rPr lang="hu-HU" sz="2400" dirty="0"/>
              <a:t>very efficient supervised learning algorithm</a:t>
            </a:r>
          </a:p>
          <a:p>
            <a:r>
              <a:rPr lang="hu-HU" sz="2400" dirty="0"/>
              <a:t>it scales well even in high dimensions !!!</a:t>
            </a:r>
          </a:p>
          <a:p>
            <a:r>
              <a:rPr lang="hu-HU" sz="2400" dirty="0"/>
              <a:t>it is able to compete with </a:t>
            </a:r>
            <a:r>
              <a:rPr lang="hu-HU" sz="2400" b="1" dirty="0"/>
              <a:t>SVM</a:t>
            </a:r>
            <a:r>
              <a:rPr lang="hu-HU" sz="2400" dirty="0"/>
              <a:t> or </a:t>
            </a:r>
            <a:r>
              <a:rPr lang="hu-HU" sz="2400" b="1" dirty="0"/>
              <a:t>random forest </a:t>
            </a:r>
            <a:r>
              <a:rPr lang="hu-HU" sz="2400" dirty="0"/>
              <a:t>classifiers</a:t>
            </a:r>
          </a:p>
          <a:p>
            <a:r>
              <a:rPr lang="hu-HU" sz="2400" dirty="0"/>
              <a:t>it is able to make good predictions even when the training data is relatively small</a:t>
            </a:r>
          </a:p>
          <a:p>
            <a:endParaRPr lang="hu-HU" sz="2400" dirty="0"/>
          </a:p>
          <a:p>
            <a:pPr marL="0" indent="0">
              <a:buNone/>
            </a:pPr>
            <a:r>
              <a:rPr lang="hu-HU" sz="2400" b="1" dirty="0"/>
              <a:t>   </a:t>
            </a:r>
            <a:r>
              <a:rPr lang="hu-HU" sz="2400" b="1" u="sng" dirty="0"/>
              <a:t>Why is it naive</a:t>
            </a:r>
            <a:r>
              <a:rPr lang="hu-HU" sz="2400" b="1" dirty="0"/>
              <a:t>?</a:t>
            </a:r>
          </a:p>
          <a:p>
            <a:pPr marL="0" indent="0">
              <a:buNone/>
            </a:pPr>
            <a:r>
              <a:rPr lang="hu-HU" sz="2400" dirty="0"/>
              <a:t>           The naive assumption is that every pair</a:t>
            </a:r>
          </a:p>
          <a:p>
            <a:pPr marL="0" indent="0">
              <a:buNone/>
            </a:pPr>
            <a:r>
              <a:rPr lang="hu-HU" sz="2400" dirty="0"/>
              <a:t>	       of features are independent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7430814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Naive Bayes Classifier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69855" y="1456019"/>
            <a:ext cx="95081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Naive means there is a strong </a:t>
            </a:r>
            <a:r>
              <a:rPr lang="hu-HU" b="1" dirty="0"/>
              <a:t>independence assumptions </a:t>
            </a:r>
            <a:r>
              <a:rPr lang="hu-HU" dirty="0"/>
              <a:t>between the given features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u="sng" dirty="0"/>
              <a:t>For example</a:t>
            </a:r>
            <a:r>
              <a:rPr lang="hu-HU" dirty="0"/>
              <a:t>: a fruit can be considered to be an apple if it is red, rounded and</a:t>
            </a:r>
          </a:p>
          <a:p>
            <a:r>
              <a:rPr lang="hu-HU" dirty="0"/>
              <a:t>			about 8cm in diameter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         ~ </a:t>
            </a:r>
            <a:r>
              <a:rPr lang="hu-HU" b="1" dirty="0"/>
              <a:t>Naive Bayes Classifier </a:t>
            </a:r>
            <a:r>
              <a:rPr lang="hu-HU" dirty="0"/>
              <a:t>considers each of these features contribute independently</a:t>
            </a:r>
          </a:p>
          <a:p>
            <a:r>
              <a:rPr lang="hu-HU" dirty="0"/>
              <a:t>		   to the probability that this fruit is an apple</a:t>
            </a:r>
          </a:p>
          <a:p>
            <a:r>
              <a:rPr lang="hu-HU" dirty="0"/>
              <a:t>		        (do not care about the correlation between color, roundness and diameter)</a:t>
            </a:r>
          </a:p>
        </p:txBody>
      </p:sp>
    </p:spTree>
    <p:extLst>
      <p:ext uri="{BB962C8B-B14F-4D97-AF65-F5344CB8AC3E}">
        <p14:creationId xmlns:p14="http://schemas.microsoft.com/office/powerpoint/2010/main" val="1376372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Naive Bayes Classifier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3211" y="1345632"/>
            <a:ext cx="390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b="1" dirty="0">
                <a:solidFill>
                  <a:srgbClr val="FF5050"/>
                </a:solidFill>
              </a:rPr>
              <a:t>ABSTRACT MATHEMATICAL APPROACH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40303" y="2233400"/>
            <a:ext cx="1879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P(C  | x  x  ... x  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12537" y="2356915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03024" y="23569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36467" y="23650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32876" y="236341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9715" y="2264178"/>
            <a:ext cx="4945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model relies heavily on conditional probability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51341" y="1894846"/>
            <a:ext cx="1651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x</a:t>
            </a:r>
            <a:r>
              <a:rPr lang="hu-HU" sz="1600" dirty="0"/>
              <a:t> are the features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59904" y="2653293"/>
            <a:ext cx="1905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/>
              <a:t>C</a:t>
            </a:r>
            <a:r>
              <a:rPr lang="hu-HU" sz="1600" dirty="0"/>
              <a:t> is the possible </a:t>
            </a:r>
          </a:p>
          <a:p>
            <a:pPr algn="ctr"/>
            <a:r>
              <a:rPr lang="hu-HU" sz="1600" dirty="0"/>
              <a:t>outcome of </a:t>
            </a:r>
            <a:r>
              <a:rPr lang="hu-HU" sz="1600" b="1" dirty="0"/>
              <a:t>k</a:t>
            </a:r>
            <a:r>
              <a:rPr lang="hu-HU" sz="1600" dirty="0"/>
              <a:t> classes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40303" y="3538059"/>
            <a:ext cx="212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P(C  | x  x  ... x  ) =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12537" y="3661574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32282" y="36615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36467" y="366966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32876" y="366807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785541" y="3390506"/>
                <a:ext cx="1729704" cy="679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  <m:d>
                            <m:dPr>
                              <m:ctrlPr>
                                <a:rPr lang="hu-HU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d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  <m:d>
                            <m:dPr>
                              <m:endChr m:val="|"/>
                              <m:ctrlPr>
                                <a:rPr lang="hu-HU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 )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541" y="3390506"/>
                <a:ext cx="1729704" cy="6790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191461" y="347474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06295" y="346270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06056" y="3490931"/>
            <a:ext cx="239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-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00163" y="3830055"/>
            <a:ext cx="239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-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87064" y="3439391"/>
            <a:ext cx="4877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the </a:t>
            </a:r>
            <a:r>
              <a:rPr lang="hu-HU" b="1" dirty="0"/>
              <a:t>Bayes theorem</a:t>
            </a:r>
            <a:r>
              <a:rPr lang="hu-HU" dirty="0"/>
              <a:t>, we can decompose the</a:t>
            </a:r>
          </a:p>
          <a:p>
            <a:r>
              <a:rPr lang="hu-HU" dirty="0"/>
              <a:t>	conditional probability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46565" y="4063998"/>
            <a:ext cx="2227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the same for all </a:t>
            </a:r>
            <a:r>
              <a:rPr lang="hu-HU" sz="1600" b="1" dirty="0"/>
              <a:t>c </a:t>
            </a:r>
            <a:r>
              <a:rPr lang="hu-HU" sz="1600" dirty="0"/>
              <a:t> values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59042" y="4187316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k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40303" y="4627049"/>
            <a:ext cx="5099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P( x  x  ... x | C  ) = P(x | C ) P(x | C ) ... P(x | C )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1598" y="4793467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k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28658" y="47680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70010" y="47680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50418" y="477450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152055" y="4657827"/>
            <a:ext cx="2849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INDEPENDENT FEATURES !!!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99098" y="47838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54407" y="4782597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k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92900" y="47752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48209" y="4773973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48326" y="476634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03635" y="4765061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603024" y="5324306"/>
            <a:ext cx="2890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P(C  | x  x  ... x  )      p(C ) 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75258" y="5447821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k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65745" y="54478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99188" y="545591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095597" y="5454322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05855" y="53998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~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137465" y="5107616"/>
                <a:ext cx="1442383" cy="845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  <m:d>
                            <m:dPr>
                              <m:endChr m:val="|"/>
                              <m:ctrlPr>
                                <a:rPr lang="hu-HU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465" y="5107616"/>
                <a:ext cx="1442383" cy="8459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6931231" y="5494641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205620" y="5493358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k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70300" y="5484079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379393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Naive Bayes Classifier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3211" y="1345632"/>
            <a:ext cx="390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b="1" dirty="0">
                <a:solidFill>
                  <a:srgbClr val="FF5050"/>
                </a:solidFill>
              </a:rPr>
              <a:t>ABSTRACT MATHEMATICAL APPROACH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46690" y="1690688"/>
            <a:ext cx="78431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If we assume the features are independent we can come up with</a:t>
            </a:r>
          </a:p>
          <a:p>
            <a:r>
              <a:rPr lang="hu-HU" dirty="0"/>
              <a:t>	a powerful probability-based classification algorithm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we have to choose the </a:t>
            </a:r>
            <a:r>
              <a:rPr lang="hu-HU" b="1" dirty="0">
                <a:sym typeface="Wingdings" panose="05000000000000000000" pitchFamily="2" charset="2"/>
              </a:rPr>
              <a:t>C</a:t>
            </a:r>
            <a:r>
              <a:rPr lang="hu-HU" dirty="0">
                <a:sym typeface="Wingdings" panose="05000000000000000000" pitchFamily="2" charset="2"/>
              </a:rPr>
              <a:t>  class with the highest probability</a:t>
            </a:r>
            <a:r>
              <a:rPr lang="hu-HU" dirty="0"/>
              <a:t>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20098" y="2638294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92191" y="3398655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C = arg max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483513" y="3367399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p(C )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994686" y="3141252"/>
                <a:ext cx="1442383" cy="845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  <m:d>
                            <m:dPr>
                              <m:endChr m:val="|"/>
                              <m:ctrlPr>
                                <a:rPr lang="hu-HU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hu-HU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  <m: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686" y="3141252"/>
                <a:ext cx="1442383" cy="8459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7788452" y="3528277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62841" y="3526994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B050"/>
                </a:solidFill>
              </a:rPr>
              <a:t>k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827521" y="3533899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B050"/>
                </a:solidFill>
              </a:rPr>
              <a:t>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59419" y="358332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b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264078" y="3714574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B050"/>
                </a:solidFill>
              </a:rPr>
              <a:t>k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51746" y="4137319"/>
            <a:ext cx="2455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„Naive Bayes Classifier”</a:t>
            </a:r>
          </a:p>
        </p:txBody>
      </p:sp>
    </p:spTree>
    <p:extLst>
      <p:ext uri="{BB962C8B-B14F-4D97-AF65-F5344CB8AC3E}">
        <p14:creationId xmlns:p14="http://schemas.microsoft.com/office/powerpoint/2010/main" val="10096571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Naive Bayes Classifier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1012" y="1690688"/>
            <a:ext cx="1481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ADVANTAGES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27704" y="2213503"/>
            <a:ext cx="4339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/>
              <a:t>relatively simple to understand</a:t>
            </a:r>
          </a:p>
          <a:p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/>
              <a:t>it can be trained on small datasets as well</a:t>
            </a:r>
          </a:p>
          <a:p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/>
              <a:t>it is a fast approach</a:t>
            </a:r>
          </a:p>
          <a:p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/>
              <a:t>it is not sensitive to irrelevant 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11012" y="3682118"/>
            <a:ext cx="17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DISADVANTAGES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7704" y="4204933"/>
            <a:ext cx="5195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it assumes every feature is independent: of course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 it is not always true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18589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Naive Bayes Classifier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66959" y="1432290"/>
            <a:ext cx="424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Why is it so powerful for </a:t>
            </a:r>
            <a:r>
              <a:rPr lang="hu-HU" b="1" dirty="0"/>
              <a:t>text classification</a:t>
            </a:r>
            <a:r>
              <a:rPr lang="hu-HU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7611" y="1714964"/>
            <a:ext cx="89062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two assumptions of Naive Bayes Classifier:</a:t>
            </a:r>
          </a:p>
          <a:p>
            <a:endParaRPr lang="hu-HU" dirty="0"/>
          </a:p>
          <a:p>
            <a:r>
              <a:rPr lang="hu-HU" dirty="0">
                <a:sym typeface="Wingdings" panose="05000000000000000000" pitchFamily="2" charset="2"/>
              </a:rPr>
              <a:t>         t</a:t>
            </a:r>
            <a:r>
              <a:rPr lang="en-US" dirty="0"/>
              <a:t>he probability of occurrence of any word given the class label</a:t>
            </a:r>
            <a:endParaRPr lang="hu-HU" dirty="0"/>
          </a:p>
          <a:p>
            <a:r>
              <a:rPr lang="hu-HU" dirty="0"/>
              <a:t>                 </a:t>
            </a:r>
            <a:r>
              <a:rPr lang="en-US" dirty="0"/>
              <a:t> is independent of the probability of occurrence of any other word given that label</a:t>
            </a:r>
            <a:r>
              <a:rPr lang="hu-HU" dirty="0">
                <a:sym typeface="Wingdings" panose="05000000000000000000" pitchFamily="2" charset="2"/>
              </a:rPr>
              <a:t>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        t</a:t>
            </a:r>
            <a:r>
              <a:rPr lang="en-US" dirty="0"/>
              <a:t>he probability of occurrence of a word in a document is independent of the </a:t>
            </a:r>
            <a:endParaRPr lang="hu-HU" dirty="0"/>
          </a:p>
          <a:p>
            <a:r>
              <a:rPr lang="hu-HU" dirty="0"/>
              <a:t>	</a:t>
            </a:r>
            <a:r>
              <a:rPr lang="en-US" dirty="0"/>
              <a:t>location of that word within the document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3908453" y="3786749"/>
            <a:ext cx="6688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It is the same assumption of bag-of-words model: documents are just</a:t>
            </a:r>
          </a:p>
          <a:p>
            <a:r>
              <a:rPr lang="hu-HU" dirty="0"/>
              <a:t>	a bunch of words thrown together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26250" y="4580092"/>
            <a:ext cx="6070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THESE ASSUMPTIONS ARE TRUE FOR TEXT CLASSIFICATION !!!</a:t>
            </a:r>
          </a:p>
        </p:txBody>
      </p:sp>
    </p:spTree>
    <p:extLst>
      <p:ext uri="{BB962C8B-B14F-4D97-AF65-F5344CB8AC3E}">
        <p14:creationId xmlns:p14="http://schemas.microsoft.com/office/powerpoint/2010/main" val="22376134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Naive Bayes Classifier</a:t>
            </a:r>
          </a:p>
        </p:txBody>
      </p:sp>
      <p:sp>
        <p:nvSpPr>
          <p:cNvPr id="9" name="Oval 8"/>
          <p:cNvSpPr/>
          <p:nvPr/>
        </p:nvSpPr>
        <p:spPr>
          <a:xfrm>
            <a:off x="4478765" y="1507379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232528" y="1841011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4771208" y="2516514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825651" y="2969595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377586" y="3587434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6814192" y="1614470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6052192" y="2182882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267273" y="2887216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7403197" y="3933421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6950116" y="4678945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3762073" y="2294092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3986553" y="3196135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3308992" y="4271171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4318127" y="4098178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5005987" y="5053765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5032759" y="3706880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5838007" y="4246456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5624252" y="3616117"/>
            <a:ext cx="453081" cy="45308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3535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Types of Learning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7567" y="1394126"/>
            <a:ext cx="271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UNSUPERVISED LEARNING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6996" y="1657736"/>
            <a:ext cx="71100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a dataset: samples without labels</a:t>
            </a:r>
          </a:p>
          <a:p>
            <a:r>
              <a:rPr lang="hu-HU" dirty="0"/>
              <a:t>	~ the algorithm will find some patterns in this unlabeled dataset</a:t>
            </a:r>
          </a:p>
          <a:p>
            <a:r>
              <a:rPr lang="hu-HU" dirty="0"/>
              <a:t>		For example: clustering algorithms</a:t>
            </a:r>
          </a:p>
          <a:p>
            <a:r>
              <a:rPr lang="hu-HU" dirty="0"/>
              <a:t>	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231382" y="2768944"/>
            <a:ext cx="0" cy="33624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73804" y="5886703"/>
            <a:ext cx="383709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1851" y="40801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64038" y="588670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30" name="Oval 29"/>
          <p:cNvSpPr/>
          <p:nvPr/>
        </p:nvSpPr>
        <p:spPr>
          <a:xfrm>
            <a:off x="1634363" y="4481960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2087897" y="5222413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/>
          <p:cNvSpPr/>
          <p:nvPr/>
        </p:nvSpPr>
        <p:spPr>
          <a:xfrm>
            <a:off x="2442066" y="4614960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Oval 32"/>
          <p:cNvSpPr/>
          <p:nvPr/>
        </p:nvSpPr>
        <p:spPr>
          <a:xfrm>
            <a:off x="3078548" y="5070864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Oval 33"/>
          <p:cNvSpPr/>
          <p:nvPr/>
        </p:nvSpPr>
        <p:spPr>
          <a:xfrm>
            <a:off x="2591319" y="2887903"/>
            <a:ext cx="321972" cy="32197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/>
          <p:cNvSpPr/>
          <p:nvPr/>
        </p:nvSpPr>
        <p:spPr>
          <a:xfrm>
            <a:off x="3005856" y="3234929"/>
            <a:ext cx="321972" cy="32197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/>
          <p:cNvSpPr/>
          <p:nvPr/>
        </p:nvSpPr>
        <p:spPr>
          <a:xfrm>
            <a:off x="4596210" y="4166838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4969480" y="376090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/>
          <p:cNvSpPr/>
          <p:nvPr/>
        </p:nvSpPr>
        <p:spPr>
          <a:xfrm>
            <a:off x="3276931" y="2804462"/>
            <a:ext cx="321972" cy="32197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TextBox 38"/>
          <p:cNvSpPr txBox="1"/>
          <p:nvPr/>
        </p:nvSpPr>
        <p:spPr>
          <a:xfrm>
            <a:off x="864774" y="42402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01167" y="60318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08118" y="2924266"/>
            <a:ext cx="52255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During the </a:t>
            </a:r>
            <a:r>
              <a:rPr lang="hu-HU" u="sng" dirty="0"/>
              <a:t>training procedure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the algorithm will find some relevant </a:t>
            </a:r>
          </a:p>
          <a:p>
            <a:r>
              <a:rPr lang="hu-HU" dirty="0">
                <a:sym typeface="Wingdings" panose="05000000000000000000" pitchFamily="2" charset="2"/>
              </a:rPr>
              <a:t>		features to make the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7397738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Naive Bayes Classifier</a:t>
            </a:r>
          </a:p>
        </p:txBody>
      </p:sp>
      <p:sp>
        <p:nvSpPr>
          <p:cNvPr id="9" name="Oval 8"/>
          <p:cNvSpPr/>
          <p:nvPr/>
        </p:nvSpPr>
        <p:spPr>
          <a:xfrm>
            <a:off x="4478765" y="1507379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232528" y="1841011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4771208" y="2516514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825651" y="2969595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377586" y="3587434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6814192" y="1614470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6052192" y="2182882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267273" y="2887216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7403197" y="3933421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6950116" y="4678945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3762073" y="2294092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3986553" y="3196135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3308992" y="4271171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4318127" y="4098178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5005987" y="5053765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5032759" y="3706880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5838007" y="4246456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5624252" y="3616117"/>
            <a:ext cx="453081" cy="45308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509789" y="1543902"/>
                <a:ext cx="1685077" cy="490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P(yellow)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89" y="1543902"/>
                <a:ext cx="1685077" cy="490006"/>
              </a:xfrm>
              <a:prstGeom prst="rect">
                <a:avLst/>
              </a:prstGeom>
              <a:blipFill rotWithShape="0">
                <a:blip r:embed="rId2"/>
                <a:stretch>
                  <a:fillRect l="-3261" b="-74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509789" y="2329640"/>
                <a:ext cx="1617751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P(green)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89" y="2329640"/>
                <a:ext cx="1617751" cy="491288"/>
              </a:xfrm>
              <a:prstGeom prst="rect">
                <a:avLst/>
              </a:prstGeom>
              <a:blipFill rotWithShape="0">
                <a:blip r:embed="rId3"/>
                <a:stretch>
                  <a:fillRect l="-3396" b="-74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8282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Naive Bayes Classifier</a:t>
            </a:r>
          </a:p>
        </p:txBody>
      </p:sp>
      <p:sp>
        <p:nvSpPr>
          <p:cNvPr id="9" name="Oval 8"/>
          <p:cNvSpPr/>
          <p:nvPr/>
        </p:nvSpPr>
        <p:spPr>
          <a:xfrm>
            <a:off x="4478765" y="1507379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232528" y="1841011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4771208" y="2516514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825651" y="2969595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377586" y="3587434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6814192" y="1614470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6052192" y="2182882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267273" y="2887216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7403197" y="3933421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6950116" y="4678945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3762073" y="2294092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3986553" y="3196135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3308992" y="4271171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4318127" y="4098178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5005987" y="5053765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5032759" y="3706880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5838007" y="4246456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5624252" y="3616117"/>
            <a:ext cx="453081" cy="45308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509789" y="1543902"/>
                <a:ext cx="1685077" cy="490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P(yellow)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89" y="1543902"/>
                <a:ext cx="1685077" cy="490006"/>
              </a:xfrm>
              <a:prstGeom prst="rect">
                <a:avLst/>
              </a:prstGeom>
              <a:blipFill rotWithShape="0">
                <a:blip r:embed="rId2"/>
                <a:stretch>
                  <a:fillRect l="-3261" b="-74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509789" y="2329640"/>
                <a:ext cx="1617751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P(green)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89" y="2329640"/>
                <a:ext cx="1617751" cy="491288"/>
              </a:xfrm>
              <a:prstGeom prst="rect">
                <a:avLst/>
              </a:prstGeom>
              <a:blipFill rotWithShape="0">
                <a:blip r:embed="rId3"/>
                <a:stretch>
                  <a:fillRect l="-3396" b="-74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/>
          <p:cNvSpPr/>
          <p:nvPr/>
        </p:nvSpPr>
        <p:spPr>
          <a:xfrm>
            <a:off x="4823131" y="2772032"/>
            <a:ext cx="2166549" cy="21665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259431" y="2179055"/>
                <a:ext cx="207781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P’(? | 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431" y="2179055"/>
                <a:ext cx="2077813" cy="492443"/>
              </a:xfrm>
              <a:prstGeom prst="rect">
                <a:avLst/>
              </a:prstGeom>
              <a:blipFill rotWithShape="0">
                <a:blip r:embed="rId4"/>
                <a:stretch>
                  <a:fillRect l="-2639" b="-74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259431" y="2982098"/>
                <a:ext cx="2044149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P’(? | 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431" y="2982098"/>
                <a:ext cx="2044149" cy="491288"/>
              </a:xfrm>
              <a:prstGeom prst="rect">
                <a:avLst/>
              </a:prstGeom>
              <a:blipFill rotWithShape="0">
                <a:blip r:embed="rId5"/>
                <a:stretch>
                  <a:fillRect l="-2687" b="-74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01500" y="5425528"/>
                <a:ext cx="825456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i="1" dirty="0"/>
                  <a:t>posterior probability</a:t>
                </a:r>
                <a:r>
                  <a:rPr lang="hu-HU" dirty="0"/>
                  <a:t>	</a:t>
                </a:r>
                <a:r>
                  <a:rPr lang="hu-HU" b="1" dirty="0"/>
                  <a:t>P’’(? is green ) = P(green) * P’(? | 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r>
                  <a:rPr lang="hu-HU" b="1" dirty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  <m:r>
                      <a:rPr lang="hu-HU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𝟑𝟎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𝟏𝟕𝟎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500" y="5425528"/>
                <a:ext cx="8254567" cy="492443"/>
              </a:xfrm>
              <a:prstGeom prst="rect">
                <a:avLst/>
              </a:prstGeom>
              <a:blipFill rotWithShape="0">
                <a:blip r:embed="rId6"/>
                <a:stretch>
                  <a:fillRect l="-591" b="-74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501499" y="5913849"/>
                <a:ext cx="9169498" cy="509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i="1" dirty="0"/>
                  <a:t>posterior probability</a:t>
                </a:r>
                <a:r>
                  <a:rPr lang="hu-HU" dirty="0"/>
                  <a:t>	</a:t>
                </a:r>
                <a:r>
                  <a:rPr lang="hu-HU" b="1" dirty="0"/>
                  <a:t>P’’(? is yellow ) = P(yellow) * P’(? | 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r>
                  <a:rPr lang="hu-HU" b="1" dirty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  <m:r>
                      <a:rPr lang="hu-HU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𝟏𝟏𝟗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499" y="5913849"/>
                <a:ext cx="9169498" cy="509883"/>
              </a:xfrm>
              <a:prstGeom prst="rect">
                <a:avLst/>
              </a:prstGeom>
              <a:blipFill rotWithShape="0">
                <a:blip r:embed="rId7"/>
                <a:stretch>
                  <a:fillRect l="-532" b="-357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1534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Naive Bayes Classifier</a:t>
            </a:r>
          </a:p>
        </p:txBody>
      </p:sp>
      <p:sp>
        <p:nvSpPr>
          <p:cNvPr id="9" name="Oval 8"/>
          <p:cNvSpPr/>
          <p:nvPr/>
        </p:nvSpPr>
        <p:spPr>
          <a:xfrm>
            <a:off x="4478765" y="1507379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232528" y="1841011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4771208" y="2516514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825651" y="2969595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377586" y="3587434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6814192" y="1614470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6052192" y="2182882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267273" y="2887216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7403197" y="3933421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6950116" y="4678945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3762073" y="2294092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3986553" y="3196135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3308992" y="4271171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4318127" y="4098178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5005987" y="5053765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5032759" y="3706880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5838007" y="4246456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5624252" y="3616117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509789" y="1543902"/>
                <a:ext cx="1685077" cy="490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P(yellow)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89" y="1543902"/>
                <a:ext cx="1685077" cy="490006"/>
              </a:xfrm>
              <a:prstGeom prst="rect">
                <a:avLst/>
              </a:prstGeom>
              <a:blipFill rotWithShape="0">
                <a:blip r:embed="rId2"/>
                <a:stretch>
                  <a:fillRect l="-3261" b="-74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509789" y="2329640"/>
                <a:ext cx="1617751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P(green)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89" y="2329640"/>
                <a:ext cx="1617751" cy="491288"/>
              </a:xfrm>
              <a:prstGeom prst="rect">
                <a:avLst/>
              </a:prstGeom>
              <a:blipFill rotWithShape="0">
                <a:blip r:embed="rId3"/>
                <a:stretch>
                  <a:fillRect l="-3396" b="-74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/>
          <p:cNvSpPr/>
          <p:nvPr/>
        </p:nvSpPr>
        <p:spPr>
          <a:xfrm>
            <a:off x="4823131" y="2772032"/>
            <a:ext cx="2166549" cy="21665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259431" y="2179055"/>
                <a:ext cx="207781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P’(? | 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431" y="2179055"/>
                <a:ext cx="2077813" cy="492443"/>
              </a:xfrm>
              <a:prstGeom prst="rect">
                <a:avLst/>
              </a:prstGeom>
              <a:blipFill rotWithShape="0">
                <a:blip r:embed="rId4"/>
                <a:stretch>
                  <a:fillRect l="-2639" b="-74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259431" y="2982098"/>
                <a:ext cx="2044149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P’(? | 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431" y="2982098"/>
                <a:ext cx="2044149" cy="491288"/>
              </a:xfrm>
              <a:prstGeom prst="rect">
                <a:avLst/>
              </a:prstGeom>
              <a:blipFill rotWithShape="0">
                <a:blip r:embed="rId5"/>
                <a:stretch>
                  <a:fillRect l="-2687" b="-74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01500" y="5425528"/>
                <a:ext cx="825456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i="1" dirty="0"/>
                  <a:t>posterior probability</a:t>
                </a:r>
                <a:r>
                  <a:rPr lang="hu-HU" dirty="0"/>
                  <a:t>	</a:t>
                </a:r>
                <a:r>
                  <a:rPr lang="hu-HU" b="1" dirty="0"/>
                  <a:t>P’’(? is green ) = P(green) * P’(? | 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r>
                  <a:rPr lang="hu-HU" b="1" dirty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  <m:r>
                      <a:rPr lang="hu-HU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𝟑𝟎</m:t>
                        </m:r>
                      </m:num>
                      <m:den>
                        <m:r>
                          <a:rPr lang="hu-HU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𝟏𝟕𝟎</m:t>
                        </m:r>
                      </m:den>
                    </m:f>
                  </m:oMath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500" y="5425528"/>
                <a:ext cx="8254567" cy="492443"/>
              </a:xfrm>
              <a:prstGeom prst="rect">
                <a:avLst/>
              </a:prstGeom>
              <a:blipFill rotWithShape="0">
                <a:blip r:embed="rId6"/>
                <a:stretch>
                  <a:fillRect l="-591" b="-74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501499" y="5913849"/>
                <a:ext cx="9169498" cy="509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i="1" dirty="0"/>
                  <a:t>posterior probability</a:t>
                </a:r>
                <a:r>
                  <a:rPr lang="hu-HU" dirty="0"/>
                  <a:t>	</a:t>
                </a:r>
                <a:r>
                  <a:rPr lang="hu-HU" b="1" dirty="0"/>
                  <a:t>P’’(? is yellow ) = P(yellow) * P’(? | 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r>
                  <a:rPr lang="hu-HU" b="1" dirty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  <m:r>
                      <a:rPr lang="hu-HU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𝟏𝟏𝟗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499" y="5913849"/>
                <a:ext cx="9169498" cy="509883"/>
              </a:xfrm>
              <a:prstGeom prst="rect">
                <a:avLst/>
              </a:prstGeom>
              <a:blipFill rotWithShape="0">
                <a:blip r:embed="rId7"/>
                <a:stretch>
                  <a:fillRect l="-532" b="-357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3425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3378" y="1447800"/>
            <a:ext cx="10768613" cy="2893381"/>
          </a:xfrm>
        </p:spPr>
        <p:txBody>
          <a:bodyPr/>
          <a:lstStyle/>
          <a:p>
            <a:r>
              <a:rPr lang="hu-HU" altLang="ko-KR" sz="6000" b="1"/>
              <a:t>SUPPORT VECTOR MACHINES</a:t>
            </a:r>
            <a:endParaRPr lang="hu-HU" sz="6000" b="1" dirty="0"/>
          </a:p>
        </p:txBody>
      </p:sp>
    </p:spTree>
    <p:extLst>
      <p:ext uri="{BB962C8B-B14F-4D97-AF65-F5344CB8AC3E}">
        <p14:creationId xmlns:p14="http://schemas.microsoft.com/office/powerpoint/2010/main" val="42539176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2209" y="1715166"/>
            <a:ext cx="9630591" cy="4195481"/>
          </a:xfrm>
        </p:spPr>
        <p:txBody>
          <a:bodyPr>
            <a:normAutofit/>
          </a:bodyPr>
          <a:lstStyle/>
          <a:p>
            <a:r>
              <a:rPr lang="hu-HU" dirty="0"/>
              <a:t>Very popular and widely used supervised learning classification algorithm</a:t>
            </a:r>
          </a:p>
          <a:p>
            <a:r>
              <a:rPr lang="hu-HU" dirty="0"/>
              <a:t>The great benefit: it can operates even in infinite dimensions !!!</a:t>
            </a:r>
          </a:p>
          <a:p>
            <a:r>
              <a:rPr lang="hu-HU" dirty="0"/>
              <a:t>It defines a margin / boundary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between the data points in multidimensional space</a:t>
            </a:r>
          </a:p>
          <a:p>
            <a:r>
              <a:rPr lang="hu-HU" dirty="0"/>
              <a:t>Goal: </a:t>
            </a:r>
            <a:r>
              <a:rPr lang="hu-HU" b="1" dirty="0">
                <a:solidFill>
                  <a:srgbClr val="FFFF00"/>
                </a:solidFill>
              </a:rPr>
              <a:t>find a flat boundary ( „hyperplane” )</a:t>
            </a:r>
            <a:r>
              <a:rPr lang="hu-HU" dirty="0"/>
              <a:t> that leads to a homogeneous partition of the data</a:t>
            </a:r>
          </a:p>
          <a:p>
            <a:r>
              <a:rPr lang="hu-HU" dirty="0"/>
              <a:t>A</a:t>
            </a:r>
            <a:r>
              <a:rPr lang="en-US" dirty="0"/>
              <a:t> good separation is achieved by the hyperplane that has the largest distance to the nearest training-data point of any class since in general the larger the margin the lower the generalization error of the classifier</a:t>
            </a:r>
            <a:endParaRPr lang="hu-HU" dirty="0"/>
          </a:p>
          <a:p>
            <a:r>
              <a:rPr lang="hu-HU" dirty="0"/>
              <a:t>So we have to maximize the margin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581506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2209" y="1715166"/>
            <a:ext cx="8946541" cy="4195481"/>
          </a:xfrm>
        </p:spPr>
        <p:txBody>
          <a:bodyPr>
            <a:normAutofit/>
          </a:bodyPr>
          <a:lstStyle/>
          <a:p>
            <a:r>
              <a:rPr lang="hu-HU" dirty="0"/>
              <a:t>Can be applied to almost everything</a:t>
            </a:r>
          </a:p>
          <a:p>
            <a:r>
              <a:rPr lang="hu-HU" dirty="0"/>
              <a:t>Classifications or numerical predictions</a:t>
            </a:r>
          </a:p>
          <a:p>
            <a:r>
              <a:rPr lang="hu-HU" dirty="0"/>
              <a:t>Widely used in pattern recognition</a:t>
            </a:r>
          </a:p>
          <a:p>
            <a:pPr lvl="1"/>
            <a:r>
              <a:rPr lang="hu-HU" dirty="0"/>
              <a:t>Identify cancer or genetic diseases </a:t>
            </a:r>
          </a:p>
          <a:p>
            <a:pPr lvl="1"/>
            <a:r>
              <a:rPr lang="hu-HU" dirty="0"/>
              <a:t>Text classification: classify texts based on the language</a:t>
            </a:r>
          </a:p>
          <a:p>
            <a:pPr lvl="1"/>
            <a:r>
              <a:rPr lang="hu-HU" dirty="0"/>
              <a:t>Detecting rare events: earthquakes or engine failures</a:t>
            </a:r>
          </a:p>
        </p:txBody>
      </p:sp>
    </p:spTree>
    <p:extLst>
      <p:ext uri="{BB962C8B-B14F-4D97-AF65-F5344CB8AC3E}">
        <p14:creationId xmlns:p14="http://schemas.microsoft.com/office/powerpoint/2010/main" val="5266495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463917" y="138629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206339" y="6254506"/>
            <a:ext cx="741823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56152" y="6323294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</a:t>
            </a:r>
          </a:p>
        </p:txBody>
      </p:sp>
      <p:sp>
        <p:nvSpPr>
          <p:cNvPr id="8" name="Oval 7"/>
          <p:cNvSpPr/>
          <p:nvPr/>
        </p:nvSpPr>
        <p:spPr>
          <a:xfrm>
            <a:off x="4339680" y="414237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4500666" y="531220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854835" y="470474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024666" y="5037453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104744" y="224166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265730" y="341149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295296" y="375808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89730" y="313674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13115" y="176192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5264" y="845379"/>
            <a:ext cx="616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 have two features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 x  , x  )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and some data points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90633" y="100533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70054" y="1005330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03788" y="649920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41056" y="3495246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88692" y="367115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1A33907-68BC-4E00-9DFB-5EE68E04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909" y="96175"/>
            <a:ext cx="9404723" cy="1400530"/>
          </a:xfrm>
        </p:spPr>
        <p:txBody>
          <a:bodyPr/>
          <a:lstStyle/>
          <a:p>
            <a:r>
              <a:rPr lang="hu-HU" u="sng" dirty="0"/>
              <a:t>Linearly separable problem</a:t>
            </a:r>
          </a:p>
        </p:txBody>
      </p:sp>
    </p:spTree>
    <p:extLst>
      <p:ext uri="{BB962C8B-B14F-4D97-AF65-F5344CB8AC3E}">
        <p14:creationId xmlns:p14="http://schemas.microsoft.com/office/powerpoint/2010/main" val="22980447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rot="19933915">
            <a:off x="5571060" y="845314"/>
            <a:ext cx="551645" cy="499298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4683782" y="1132808"/>
            <a:ext cx="2326202" cy="441799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63339" y="1380189"/>
            <a:ext cx="3826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 want to find a hyperplane,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this case a line, that separates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different data points with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maximum margin</a:t>
            </a:r>
          </a:p>
        </p:txBody>
      </p:sp>
      <p:sp>
        <p:nvSpPr>
          <p:cNvPr id="23" name="Oval 22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74320" y="275500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40742" y="5941554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88378" y="611746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25646" y="3113506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873282" y="328941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990607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906026">
            <a:off x="5955405" y="1307209"/>
            <a:ext cx="551645" cy="499298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3787199" y="3294582"/>
            <a:ext cx="4888057" cy="101823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674320" y="275500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40742" y="5941554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88378" y="611746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25646" y="3113506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73282" y="328941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80849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7907586">
            <a:off x="5381540" y="1366116"/>
            <a:ext cx="1093988" cy="499298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>
            <a:stCxn id="17" idx="0"/>
            <a:endCxn id="17" idx="2"/>
          </p:cNvCxnSpPr>
          <p:nvPr/>
        </p:nvCxnSpPr>
        <p:spPr>
          <a:xfrm>
            <a:off x="3733737" y="2672926"/>
            <a:ext cx="4389594" cy="23793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500056" y="3376342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This is the maximum margin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solution</a:t>
            </a:r>
          </a:p>
        </p:txBody>
      </p:sp>
      <p:sp>
        <p:nvSpPr>
          <p:cNvPr id="18" name="Oval 1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674320" y="275500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40742" y="5941554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88378" y="611746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25646" y="3113506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73282" y="328941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8880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Types of Learning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7567" y="1394126"/>
            <a:ext cx="288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REINFORCEMENT LEARNING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88715" y="1672406"/>
            <a:ext cx="90066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do not have a dataset at all !!!</a:t>
            </a:r>
          </a:p>
          <a:p>
            <a:r>
              <a:rPr lang="hu-HU" dirty="0"/>
              <a:t>	~ the artificial intelligence agent will interacts with the</a:t>
            </a:r>
          </a:p>
          <a:p>
            <a:r>
              <a:rPr lang="hu-HU" dirty="0"/>
              <a:t>	        environment (states) and figurest out what to do (actions) 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b="1" dirty="0"/>
              <a:t>  UPON DOING ACTIONS THE AGENT RECEIVES A REWARD/PENALTY !!!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04" y="3823000"/>
            <a:ext cx="4133850" cy="16668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16346" y="3739978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7661189" y="3739977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8106032" y="3739976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8518697" y="3739978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8963540" y="3739977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9408383" y="3739976"/>
            <a:ext cx="444843" cy="44484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7216346" y="4184820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7661189" y="4184819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8106032" y="4184818"/>
            <a:ext cx="444843" cy="4448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8518697" y="4184820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8963540" y="4184819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9408383" y="4184818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7216346" y="4600190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7661189" y="4600189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8106032" y="4600188"/>
            <a:ext cx="444843" cy="4448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8518697" y="4600190"/>
            <a:ext cx="444843" cy="4448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8963540" y="4600189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9408383" y="4600188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7216346" y="5045032"/>
            <a:ext cx="444843" cy="444843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7661189" y="5045031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8106032" y="5045030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8518697" y="5045032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8963540" y="5045031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9408383" y="5045030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6367393" y="5659395"/>
            <a:ext cx="4538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finding the shortest path: there are states (cells) and</a:t>
            </a:r>
          </a:p>
          <a:p>
            <a:pPr algn="ctr"/>
            <a:r>
              <a:rPr lang="hu-HU" sz="1600" dirty="0"/>
              <a:t>	actions (we can visit the neighbor cells)</a:t>
            </a:r>
          </a:p>
        </p:txBody>
      </p:sp>
    </p:spTree>
    <p:extLst>
      <p:ext uri="{BB962C8B-B14F-4D97-AF65-F5344CB8AC3E}">
        <p14:creationId xmlns:p14="http://schemas.microsoft.com/office/powerpoint/2010/main" val="23107510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7907586">
            <a:off x="5381540" y="1366116"/>
            <a:ext cx="1093988" cy="499298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>
            <a:stCxn id="17" idx="0"/>
            <a:endCxn id="17" idx="2"/>
          </p:cNvCxnSpPr>
          <p:nvPr/>
        </p:nvCxnSpPr>
        <p:spPr>
          <a:xfrm>
            <a:off x="3733737" y="2672926"/>
            <a:ext cx="4389594" cy="23793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0608" y="285412"/>
            <a:ext cx="9292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Support vectors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the points from each class that are closest to the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maximum margin hyperplane // each class have at least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support vector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546243" y="3928056"/>
            <a:ext cx="4378816" cy="39495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425140" y="3304576"/>
            <a:ext cx="2499919" cy="101843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184076" y="4323009"/>
            <a:ext cx="2740983" cy="37985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963975" y="4125532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Support vectors</a:t>
            </a:r>
          </a:p>
        </p:txBody>
      </p:sp>
      <p:sp>
        <p:nvSpPr>
          <p:cNvPr id="22" name="Oval 21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7674320" y="275500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40742" y="5941554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88378" y="611746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25646" y="3113506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873282" y="328941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C58E16-8D04-4F2F-B631-527FD892353C}"/>
              </a:ext>
            </a:extLst>
          </p:cNvPr>
          <p:cNvSpPr txBox="1"/>
          <p:nvPr/>
        </p:nvSpPr>
        <p:spPr>
          <a:xfrm>
            <a:off x="1189739" y="6204276"/>
            <a:ext cx="9761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With the support vectors alone it is possible to reconstruct the hyperplane: it is good !!!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We can store the classification model even when we have millions of features</a:t>
            </a:r>
          </a:p>
        </p:txBody>
      </p:sp>
    </p:spTree>
    <p:extLst>
      <p:ext uri="{BB962C8B-B14F-4D97-AF65-F5344CB8AC3E}">
        <p14:creationId xmlns:p14="http://schemas.microsoft.com/office/powerpoint/2010/main" val="20201768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0608" y="285412"/>
            <a:ext cx="9743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How to find the hyperplane when the problem is linearly separable? With convex hulls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989334" y="2020911"/>
            <a:ext cx="160986" cy="11698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197472" y="3304576"/>
            <a:ext cx="1143400" cy="39373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501858" y="3029827"/>
            <a:ext cx="447282" cy="50750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7919677" y="1541175"/>
            <a:ext cx="76615" cy="137481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150320" y="1427341"/>
            <a:ext cx="1494537" cy="4325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461420" y="1716857"/>
            <a:ext cx="3542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Convex hull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smallest convex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set that contains all the points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4224270" y="3921617"/>
            <a:ext cx="160986" cy="11698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660076" y="4597829"/>
            <a:ext cx="354169" cy="6074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014245" y="4597829"/>
            <a:ext cx="942163" cy="33270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4499090" y="3807783"/>
            <a:ext cx="1684986" cy="89508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0608" y="937880"/>
            <a:ext cx="2733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hyperplane is the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perpendicular bisector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of the shortest line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between the two hull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733737" y="2672926"/>
            <a:ext cx="4389594" cy="23793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5615189" y="3304576"/>
            <a:ext cx="582283" cy="10184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674320" y="275500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40742" y="5941554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188378" y="611746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25646" y="3113506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873282" y="328941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521367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0913" y="360608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Mathematical approach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86945" y="1079706"/>
            <a:ext cx="301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* x + b = 0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50147" y="1187428"/>
            <a:ext cx="257577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743460" y="1189642"/>
            <a:ext cx="257577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98524" y="1187427"/>
            <a:ext cx="529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equation of a hyperplane in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-dimensions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62349" y="1772203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2D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y = m*x + 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86945" y="2485623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   w    ...    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81128" y="262086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74861" y="2657316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1     2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86945" y="3249059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     x    ...    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03556" y="338429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5433" y="3404276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1      2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76552" y="2522078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 have the so called weights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72242" y="3950021"/>
            <a:ext cx="8773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aim of the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SVM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algorithm is to find the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weights so that the data points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will be separated accordingly: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18010" y="4715093"/>
            <a:ext cx="301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* x + b &gt; +1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428017" y="5166133"/>
            <a:ext cx="21894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18010" y="5541818"/>
            <a:ext cx="301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* x + b &lt; -1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428017" y="5992858"/>
            <a:ext cx="21894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45049" y="407204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6130686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320" y="275500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606698" y="3248702"/>
            <a:ext cx="4389594" cy="23793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0608" y="285412"/>
            <a:ext cx="597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How to find the hyperplane in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2D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? With convex hulls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145333" y="2276347"/>
            <a:ext cx="4389594" cy="23793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534927" y="3676678"/>
            <a:ext cx="2808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two planes defined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by the equations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40742" y="5941554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88378" y="611746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25646" y="3113506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73282" y="328941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648838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0913" y="360608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Mathematical approach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19707" y="1094704"/>
            <a:ext cx="784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Vector geometry defines, that the distance between the two planes: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7155" y="17386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4936422" y="2107980"/>
            <a:ext cx="63106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960155" y="2292440"/>
            <a:ext cx="0" cy="27045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061040" y="2292440"/>
            <a:ext cx="0" cy="27045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457536" y="2292440"/>
            <a:ext cx="0" cy="27045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558421" y="2292440"/>
            <a:ext cx="0" cy="27045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67288" y="2107980"/>
            <a:ext cx="332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142484" y="2368460"/>
            <a:ext cx="257577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81859" y="1957589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Euclidean-norm ( distance from 0 )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77284" y="2953234"/>
            <a:ext cx="7869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 want to make the distance as large as possible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so we want 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minimize the norm of the w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85611" y="4185634"/>
            <a:ext cx="245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 usually minimize: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15307" y="39875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4264574" y="4356913"/>
            <a:ext cx="631065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120548" y="4235626"/>
            <a:ext cx="0" cy="27045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221433" y="4235626"/>
            <a:ext cx="0" cy="27045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617929" y="4235626"/>
            <a:ext cx="0" cy="27045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718814" y="4235626"/>
            <a:ext cx="0" cy="27045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302877" y="4311646"/>
            <a:ext cx="257577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42731" y="4414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242952" y="4048052"/>
            <a:ext cx="332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542666" y="4884329"/>
            <a:ext cx="5101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Quadratic optimization solve this problem !!!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704794" y="39906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150654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Non-linear 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many real-world applications, the relationships between variables are non-linear</a:t>
            </a:r>
            <a:endParaRPr lang="hu-HU" dirty="0"/>
          </a:p>
          <a:p>
            <a:r>
              <a:rPr lang="en-US" dirty="0"/>
              <a:t>A key feature of </a:t>
            </a:r>
            <a:r>
              <a:rPr lang="en-US" b="1" dirty="0"/>
              <a:t>SVMs</a:t>
            </a:r>
            <a:r>
              <a:rPr lang="hu-HU" dirty="0"/>
              <a:t> </a:t>
            </a:r>
            <a:r>
              <a:rPr lang="en-US" dirty="0"/>
              <a:t>is their ability to map the problem into a higher dimension</a:t>
            </a:r>
            <a:r>
              <a:rPr lang="hu-HU" dirty="0"/>
              <a:t>al</a:t>
            </a:r>
            <a:r>
              <a:rPr lang="en-US" dirty="0"/>
              <a:t> space using a process</a:t>
            </a:r>
            <a:r>
              <a:rPr lang="hu-HU" dirty="0"/>
              <a:t> </a:t>
            </a:r>
            <a:r>
              <a:rPr lang="en-US" dirty="0"/>
              <a:t>known as the </a:t>
            </a:r>
            <a:r>
              <a:rPr lang="hu-HU" b="1" i="1" dirty="0"/>
              <a:t>„</a:t>
            </a:r>
            <a:r>
              <a:rPr lang="en-US" b="1" i="1" dirty="0"/>
              <a:t>kernel trick</a:t>
            </a:r>
            <a:r>
              <a:rPr lang="hu-HU" b="1" i="1" dirty="0"/>
              <a:t>”</a:t>
            </a:r>
          </a:p>
          <a:p>
            <a:r>
              <a:rPr lang="hu-HU" dirty="0"/>
              <a:t>Non-linear relationship may suddenly </a:t>
            </a:r>
            <a:r>
              <a:rPr lang="en-US" dirty="0"/>
              <a:t>appear</a:t>
            </a:r>
            <a:r>
              <a:rPr lang="hu-HU" dirty="0"/>
              <a:t>s</a:t>
            </a:r>
            <a:r>
              <a:rPr lang="en-US" dirty="0"/>
              <a:t> to be quite linear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5779370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320" y="275500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0608" y="285412"/>
            <a:ext cx="786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 have to use slack variables, it is a non-linearly separable problem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875445" y="2731934"/>
            <a:ext cx="4389594" cy="23793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7"/>
          </p:cNvCxnSpPr>
          <p:nvPr/>
        </p:nvCxnSpPr>
        <p:spPr>
          <a:xfrm flipV="1">
            <a:off x="6184076" y="4166937"/>
            <a:ext cx="304499" cy="535928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3" idx="3"/>
          </p:cNvCxnSpPr>
          <p:nvPr/>
        </p:nvCxnSpPr>
        <p:spPr>
          <a:xfrm flipV="1">
            <a:off x="5898777" y="3304576"/>
            <a:ext cx="298695" cy="517669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19110" y="464498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84467" y="4790462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23383" y="320241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88740" y="3347893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40742" y="5941554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88378" y="611746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25646" y="3113506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73282" y="328941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141473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0913" y="360608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Mathematical approach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0913" y="1545465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 minimize: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170609" y="13474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4028114" y="1741458"/>
            <a:ext cx="631065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875850" y="1595457"/>
            <a:ext cx="0" cy="27045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976735" y="1595457"/>
            <a:ext cx="0" cy="27045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373231" y="1595457"/>
            <a:ext cx="0" cy="27045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474116" y="1595457"/>
            <a:ext cx="0" cy="27045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058179" y="1671477"/>
            <a:ext cx="257577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198033" y="1774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90016" y="1416118"/>
            <a:ext cx="332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9802" y="154546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+ 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22941" y="1272672"/>
                <a:ext cx="735907" cy="895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hu-HU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hu-HU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𝒊</m:t>
                          </m:r>
                        </m:sub>
                        <m:sup/>
                        <m:e>
                          <m:r>
                            <a:rPr kumimoji="0" lang="hu-HU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𝒂</m:t>
                          </m:r>
                        </m:e>
                      </m:nary>
                    </m:oMath>
                  </m:oMathPara>
                </a14:m>
                <a:endParaRPr kumimoji="0" lang="hu-H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941" y="1272672"/>
                <a:ext cx="735907" cy="89537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784008" y="1735108"/>
            <a:ext cx="2183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75775" y="2691685"/>
            <a:ext cx="74831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cost parameter to all points that violate the constraints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 make our optimization on this cost function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 can tune the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parameter: we can modify the penalty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 the data points that are misclassified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is very large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algorithm tries to find a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100%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separation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is low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wider overall margin is allowed with more misclassified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       data points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55813" y="13474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697842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262129" y="2123036"/>
            <a:ext cx="0" cy="309291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004551" y="4971246"/>
            <a:ext cx="368335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7202" y="228272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latitude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7176" y="5163218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longitude</a:t>
            </a:r>
          </a:p>
        </p:txBody>
      </p:sp>
      <p:sp>
        <p:nvSpPr>
          <p:cNvPr id="8" name="Oval 7"/>
          <p:cNvSpPr/>
          <p:nvPr/>
        </p:nvSpPr>
        <p:spPr>
          <a:xfrm>
            <a:off x="2137892" y="285911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2220532" y="4248957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815920" y="3526667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53834" y="408797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75677" y="2796794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653048" y="350850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67824" y="333901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468536" y="281688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653047" y="224606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68536" y="2282728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45335" y="3118766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124111" y="391517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755644" y="2375704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0283" y="38576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Kernels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53834" y="1159099"/>
            <a:ext cx="508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 can be weather classes: sunny and snowy</a:t>
            </a:r>
          </a:p>
        </p:txBody>
      </p:sp>
    </p:spTree>
    <p:extLst>
      <p:ext uri="{BB962C8B-B14F-4D97-AF65-F5344CB8AC3E}">
        <p14:creationId xmlns:p14="http://schemas.microsoft.com/office/powerpoint/2010/main" val="331433299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262129" y="2123036"/>
            <a:ext cx="0" cy="309291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004551" y="4971246"/>
            <a:ext cx="368335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7202" y="228272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latitude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7176" y="5163218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longitude</a:t>
            </a:r>
          </a:p>
        </p:txBody>
      </p:sp>
      <p:sp>
        <p:nvSpPr>
          <p:cNvPr id="8" name="Oval 7"/>
          <p:cNvSpPr/>
          <p:nvPr/>
        </p:nvSpPr>
        <p:spPr>
          <a:xfrm>
            <a:off x="2137892" y="285911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2220532" y="4248957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815920" y="3526667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53834" y="408797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75677" y="2796794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653048" y="350850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67824" y="333901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468536" y="281688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653047" y="224606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68536" y="2282728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45335" y="3118766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124111" y="391517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755644" y="2375704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958366" y="3440738"/>
            <a:ext cx="1403797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31300" y="296707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kernel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592187" y="2123036"/>
            <a:ext cx="0" cy="309291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334609" y="4971246"/>
            <a:ext cx="368335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17260" y="228272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altitude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827234" y="5163218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longitude</a:t>
            </a:r>
          </a:p>
        </p:txBody>
      </p:sp>
      <p:sp>
        <p:nvSpPr>
          <p:cNvPr id="30" name="Oval 29"/>
          <p:cNvSpPr/>
          <p:nvPr/>
        </p:nvSpPr>
        <p:spPr>
          <a:xfrm>
            <a:off x="8467950" y="285911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8550590" y="4248957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8145978" y="3526667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9483892" y="408797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8254662" y="190358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694858" y="204306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201236" y="1805061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974433" y="216424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8740658" y="355207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760616" y="3014433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475393" y="3118766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10454169" y="391517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9244803" y="3118766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77616" y="5739449"/>
            <a:ext cx="768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With the </a:t>
            </a:r>
            <a:r>
              <a:rPr kumimoji="0" lang="hu-HU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kernel function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 can transform the problem into  linearly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separable one !!!    ( slack variable: altitude 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6981" y="1244202"/>
            <a:ext cx="30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Higher dimensional space</a:t>
            </a:r>
          </a:p>
        </p:txBody>
      </p:sp>
    </p:spTree>
    <p:extLst>
      <p:ext uri="{BB962C8B-B14F-4D97-AF65-F5344CB8AC3E}">
        <p14:creationId xmlns:p14="http://schemas.microsoft.com/office/powerpoint/2010/main" val="97457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Types of Learning </a:t>
            </a:r>
          </a:p>
        </p:txBody>
      </p:sp>
      <p:sp>
        <p:nvSpPr>
          <p:cNvPr id="6" name="Rectangle 5"/>
          <p:cNvSpPr/>
          <p:nvPr/>
        </p:nvSpPr>
        <p:spPr>
          <a:xfrm>
            <a:off x="2017477" y="2042983"/>
            <a:ext cx="1040028" cy="1040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647567" y="1394126"/>
            <a:ext cx="288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REINFORCEMENT LEARNING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057505" y="2042983"/>
            <a:ext cx="1040028" cy="1040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4097533" y="2042983"/>
            <a:ext cx="1040028" cy="1040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017477" y="3083011"/>
            <a:ext cx="1040028" cy="1040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Rectangle 73"/>
          <p:cNvSpPr/>
          <p:nvPr/>
        </p:nvSpPr>
        <p:spPr>
          <a:xfrm>
            <a:off x="3057505" y="3083011"/>
            <a:ext cx="1040028" cy="1040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097533" y="3083011"/>
            <a:ext cx="1040028" cy="1040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/>
          <p:cNvSpPr/>
          <p:nvPr/>
        </p:nvSpPr>
        <p:spPr>
          <a:xfrm>
            <a:off x="2017477" y="4123039"/>
            <a:ext cx="1040028" cy="1040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/>
          <p:cNvSpPr/>
          <p:nvPr/>
        </p:nvSpPr>
        <p:spPr>
          <a:xfrm>
            <a:off x="3057505" y="4123039"/>
            <a:ext cx="1040028" cy="1040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/>
          <p:cNvSpPr/>
          <p:nvPr/>
        </p:nvSpPr>
        <p:spPr>
          <a:xfrm>
            <a:off x="4097533" y="4123039"/>
            <a:ext cx="1040028" cy="1040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8749" y="1978789"/>
            <a:ext cx="49184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reinforced learning can be used to learn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playing tic-tac-toe game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environment: cells on the board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the agent (computer player) makes a move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according to the board states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move: where to put the </a:t>
            </a:r>
            <a:r>
              <a:rPr lang="hu-HU" b="1" dirty="0">
                <a:sym typeface="Wingdings" panose="05000000000000000000" pitchFamily="2" charset="2"/>
              </a:rPr>
              <a:t>X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eventually the game will end: agent will receive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reward (win) or receive penalty (lose)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5719" y="5556764"/>
            <a:ext cx="8836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computer (agent) initially plays poorly: but after the training procedure (so playing a lot)</a:t>
            </a:r>
          </a:p>
          <a:p>
            <a:r>
              <a:rPr lang="hu-HU" dirty="0"/>
              <a:t>	it will be able to choose the right actions/moves !!!</a:t>
            </a:r>
          </a:p>
        </p:txBody>
      </p:sp>
    </p:spTree>
    <p:extLst>
      <p:ext uri="{BB962C8B-B14F-4D97-AF65-F5344CB8AC3E}">
        <p14:creationId xmlns:p14="http://schemas.microsoft.com/office/powerpoint/2010/main" val="364570168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262129" y="2123036"/>
            <a:ext cx="0" cy="309291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004551" y="4971246"/>
            <a:ext cx="368335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7202" y="228272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latitude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7176" y="5163218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longitude</a:t>
            </a:r>
          </a:p>
        </p:txBody>
      </p:sp>
      <p:sp>
        <p:nvSpPr>
          <p:cNvPr id="8" name="Oval 7"/>
          <p:cNvSpPr/>
          <p:nvPr/>
        </p:nvSpPr>
        <p:spPr>
          <a:xfrm>
            <a:off x="2137892" y="285911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2220532" y="4248957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815920" y="3526667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53834" y="408797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75677" y="2796794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653048" y="350850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67824" y="333901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468536" y="281688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653047" y="224606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68536" y="2282728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45335" y="3118766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124111" y="391517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755644" y="2375704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958366" y="3440738"/>
            <a:ext cx="1403797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31300" y="296707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kernel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592187" y="2123036"/>
            <a:ext cx="0" cy="309291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334609" y="4971246"/>
            <a:ext cx="368335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17260" y="228272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altitude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827234" y="5163218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longitude</a:t>
            </a:r>
          </a:p>
        </p:txBody>
      </p:sp>
      <p:sp>
        <p:nvSpPr>
          <p:cNvPr id="30" name="Oval 29"/>
          <p:cNvSpPr/>
          <p:nvPr/>
        </p:nvSpPr>
        <p:spPr>
          <a:xfrm>
            <a:off x="8467950" y="285911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8550590" y="4248957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8145978" y="3526667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9483892" y="408797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8254662" y="190358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694858" y="204306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201236" y="1805061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974433" y="216424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8740658" y="355207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760616" y="3014433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475393" y="3118766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10454169" y="391517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9244803" y="3118766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76981" y="1244202"/>
            <a:ext cx="30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Higher dimensional space</a:t>
            </a:r>
          </a:p>
        </p:txBody>
      </p:sp>
      <p:sp>
        <p:nvSpPr>
          <p:cNvPr id="43" name="Rectangle 42"/>
          <p:cNvSpPr/>
          <p:nvPr/>
        </p:nvSpPr>
        <p:spPr>
          <a:xfrm rot="16559052">
            <a:off x="9333546" y="962054"/>
            <a:ext cx="381087" cy="355322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44" name="Straight Connector 43"/>
          <p:cNvCxnSpPr>
            <a:stCxn id="43" idx="0"/>
            <a:endCxn id="43" idx="2"/>
          </p:cNvCxnSpPr>
          <p:nvPr/>
        </p:nvCxnSpPr>
        <p:spPr>
          <a:xfrm>
            <a:off x="7757158" y="2553447"/>
            <a:ext cx="3533863" cy="37043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4226" y="766505"/>
            <a:ext cx="768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With the </a:t>
            </a:r>
            <a:r>
              <a:rPr kumimoji="0" lang="hu-HU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kernel function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 can transform the problem into  linearly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separable one !!!    ( slack variable: altitude 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E7E5B5-F544-4F15-98FB-A4155BBF60A1}"/>
              </a:ext>
            </a:extLst>
          </p:cNvPr>
          <p:cNvSpPr txBox="1"/>
          <p:nvPr/>
        </p:nvSpPr>
        <p:spPr>
          <a:xfrm>
            <a:off x="1734583" y="5916771"/>
            <a:ext cx="890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SVM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learns concepts that were not explicitly measured in the original data !!! </a:t>
            </a:r>
          </a:p>
        </p:txBody>
      </p:sp>
    </p:spTree>
    <p:extLst>
      <p:ext uri="{BB962C8B-B14F-4D97-AF65-F5344CB8AC3E}">
        <p14:creationId xmlns:p14="http://schemas.microsoft.com/office/powerpoint/2010/main" val="38503853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1972" y="270457"/>
            <a:ext cx="2547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Kernel 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7502" y="966197"/>
            <a:ext cx="8900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Φ</a:t>
            </a:r>
            <a:r>
              <a:rPr kumimoji="0" lang="hu-H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(x)   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„phi function”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	      This is the mapping of data </a:t>
            </a:r>
            <a:r>
              <a:rPr kumimoji="0" lang="hu-H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into an other space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4098" y="1910202"/>
            <a:ext cx="5168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K(</a:t>
            </a:r>
            <a:r>
              <a:rPr kumimoji="0" lang="hu-HU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</a:t>
            </a:r>
            <a:r>
              <a:rPr kumimoji="0" lang="hu-HU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, </a:t>
            </a:r>
            <a:r>
              <a:rPr kumimoji="0" lang="hu-HU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</a:t>
            </a:r>
            <a:r>
              <a:rPr kumimoji="0" lang="hu-HU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)   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this is the kernel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02092" y="2129535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32420" y="2136013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08044" y="299574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K(</a:t>
            </a:r>
            <a:r>
              <a:rPr kumimoji="0" lang="hu-HU" sz="2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</a:t>
            </a:r>
            <a:r>
              <a:rPr kumimoji="0" lang="hu-H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, </a:t>
            </a:r>
            <a:r>
              <a:rPr kumimoji="0" lang="hu-HU" sz="2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</a:t>
            </a:r>
            <a:r>
              <a:rPr kumimoji="0" lang="hu-H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) =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04276" y="3206836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26366" y="3221553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61712" y="2949574"/>
            <a:ext cx="144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</a:t>
            </a:r>
            <a:r>
              <a:rPr kumimoji="0" lang="hu-H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*   </a:t>
            </a:r>
            <a:r>
              <a:rPr kumimoji="0" lang="hu-HU" sz="2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</a:t>
            </a:r>
            <a:r>
              <a:rPr kumimoji="0" lang="hu-H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73323" y="3187862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70897" y="3189990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09583" y="3073782"/>
            <a:ext cx="486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linear kernel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does not transform the data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61712" y="4282971"/>
            <a:ext cx="2468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 </a:t>
            </a:r>
            <a:r>
              <a:rPr kumimoji="0" lang="hu-HU" sz="2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</a:t>
            </a:r>
            <a:r>
              <a:rPr kumimoji="0" lang="hu-H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*   </a:t>
            </a:r>
            <a:r>
              <a:rPr kumimoji="0" lang="hu-HU" sz="2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</a:t>
            </a:r>
            <a:r>
              <a:rPr kumimoji="0" lang="hu-H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+ 1 )  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84999" y="4489602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65174" y="4489602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34438" y="4357097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polynomial kernel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13790" y="410726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57843" y="5269211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-   </a:t>
            </a:r>
            <a:r>
              <a:rPr kumimoji="0" lang="hu-HU" sz="2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</a:t>
            </a:r>
            <a:r>
              <a:rPr kumimoji="0" lang="hu-H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62043" y="5500043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227394" y="5476262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161712" y="5614762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exp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3918549" y="5879425"/>
            <a:ext cx="189740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4142075" y="5386706"/>
            <a:ext cx="0" cy="3528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199573" y="5378468"/>
            <a:ext cx="0" cy="3528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5434851" y="5374298"/>
            <a:ext cx="0" cy="3528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5484111" y="5374298"/>
            <a:ext cx="0" cy="3528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565667" y="600701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2*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93284" y="589590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9066" y="51182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61693" y="5640412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gaussian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RBF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kernel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84041" y="5336830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08044" y="4308418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K(</a:t>
            </a:r>
            <a:r>
              <a:rPr kumimoji="0" lang="hu-HU" sz="2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</a:t>
            </a:r>
            <a:r>
              <a:rPr kumimoji="0" lang="hu-H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, </a:t>
            </a:r>
            <a:r>
              <a:rPr kumimoji="0" lang="hu-HU" sz="2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</a:t>
            </a:r>
            <a:r>
              <a:rPr kumimoji="0" lang="hu-H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) =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104276" y="4519513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526366" y="4534230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603535" y="5635210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K(</a:t>
            </a:r>
            <a:r>
              <a:rPr kumimoji="0" lang="hu-HU" sz="2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</a:t>
            </a:r>
            <a:r>
              <a:rPr kumimoji="0" lang="hu-H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, </a:t>
            </a:r>
            <a:r>
              <a:rPr kumimoji="0" lang="hu-HU" sz="2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</a:t>
            </a:r>
            <a:r>
              <a:rPr kumimoji="0" lang="hu-H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) =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99767" y="5846305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521857" y="5861022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61605589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Support vector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SVMs</a:t>
            </a:r>
            <a:r>
              <a:rPr lang="en-US" dirty="0"/>
              <a:t> with non-linear kernels add additional dimensions to the data in order to</a:t>
            </a:r>
            <a:r>
              <a:rPr lang="hu-HU" dirty="0"/>
              <a:t> </a:t>
            </a:r>
            <a:r>
              <a:rPr lang="en-US" dirty="0"/>
              <a:t>create separation in this way</a:t>
            </a:r>
            <a:endParaRPr lang="hu-HU" dirty="0"/>
          </a:p>
          <a:p>
            <a:r>
              <a:rPr lang="hu-HU" b="1" dirty="0">
                <a:solidFill>
                  <a:srgbClr val="FFFF00"/>
                </a:solidFill>
              </a:rPr>
              <a:t>K</a:t>
            </a:r>
            <a:r>
              <a:rPr lang="en-US" b="1" dirty="0" err="1">
                <a:solidFill>
                  <a:srgbClr val="FFFF00"/>
                </a:solidFill>
              </a:rPr>
              <a:t>ernel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hu-HU" b="1" dirty="0">
                <a:solidFill>
                  <a:srgbClr val="FFFF00"/>
                </a:solidFill>
              </a:rPr>
              <a:t> trick </a:t>
            </a:r>
            <a:r>
              <a:rPr lang="hu-HU" b="1" dirty="0">
                <a:solidFill>
                  <a:srgbClr val="FFFF00"/>
                </a:solidFill>
                <a:sym typeface="Wingdings" panose="05000000000000000000" pitchFamily="2" charset="2"/>
              </a:rPr>
              <a:t>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process of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adding new features that express mathematical relationships between measured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characteristics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en-US" dirty="0"/>
              <a:t>This allows the </a:t>
            </a:r>
            <a:r>
              <a:rPr lang="en-US" b="1" dirty="0"/>
              <a:t>SVM</a:t>
            </a:r>
            <a:r>
              <a:rPr lang="en-US" dirty="0"/>
              <a:t> to learn concepts</a:t>
            </a:r>
            <a:r>
              <a:rPr lang="hu-HU" dirty="0"/>
              <a:t> </a:t>
            </a:r>
            <a:r>
              <a:rPr lang="en-US" dirty="0"/>
              <a:t>that were not explicitly measured in the original data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51226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683057" cy="4195481"/>
          </a:xfrm>
        </p:spPr>
        <p:txBody>
          <a:bodyPr/>
          <a:lstStyle/>
          <a:p>
            <a:r>
              <a:rPr lang="hu-HU" b="1" dirty="0"/>
              <a:t>SVM</a:t>
            </a:r>
            <a:r>
              <a:rPr lang="hu-HU" dirty="0"/>
              <a:t> can be used for regression problems as well as for classifications</a:t>
            </a:r>
          </a:p>
          <a:p>
            <a:r>
              <a:rPr lang="en-US" dirty="0"/>
              <a:t>Not overly influenced by noisy data</a:t>
            </a:r>
            <a:endParaRPr lang="hu-HU" dirty="0"/>
          </a:p>
          <a:p>
            <a:r>
              <a:rPr lang="hu-HU" dirty="0"/>
              <a:t>Easier to use than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9114128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the best model requires</a:t>
            </a:r>
            <a:r>
              <a:rPr lang="hu-HU" dirty="0"/>
              <a:t> </a:t>
            </a:r>
            <a:r>
              <a:rPr lang="en-US" dirty="0"/>
              <a:t>testing of various combinations of</a:t>
            </a:r>
            <a:r>
              <a:rPr lang="hu-HU" dirty="0"/>
              <a:t> kernels and model parameters</a:t>
            </a:r>
          </a:p>
          <a:p>
            <a:r>
              <a:rPr lang="hu-HU" b="1" dirty="0">
                <a:solidFill>
                  <a:srgbClr val="FFFF00"/>
                </a:solidFill>
              </a:rPr>
              <a:t>Quite slow </a:t>
            </a:r>
            <a:r>
              <a:rPr lang="hu-HU" b="1" dirty="0">
                <a:solidFill>
                  <a:srgbClr val="FFFF00"/>
                </a:solidFill>
                <a:sym typeface="Wingdings" panose="05000000000000000000" pitchFamily="2" charset="2"/>
              </a:rPr>
              <a:t></a:t>
            </a:r>
            <a:r>
              <a:rPr lang="hu-HU" b="1" dirty="0">
                <a:solidFill>
                  <a:srgbClr val="FFFF00"/>
                </a:solidFill>
              </a:rPr>
              <a:t> especially when </a:t>
            </a:r>
            <a:r>
              <a:rPr lang="en-US" b="1" dirty="0">
                <a:solidFill>
                  <a:srgbClr val="FFFF00"/>
                </a:solidFill>
              </a:rPr>
              <a:t>the input dataset has a large</a:t>
            </a:r>
            <a:r>
              <a:rPr lang="hu-HU" b="1" dirty="0">
                <a:solidFill>
                  <a:srgbClr val="FFFF00"/>
                </a:solidFill>
              </a:rPr>
              <a:t> number of features</a:t>
            </a:r>
          </a:p>
          <a:p>
            <a:r>
              <a:rPr lang="hu-HU" dirty="0"/>
              <a:t>Black box model: very hard to understand !!!</a:t>
            </a:r>
          </a:p>
        </p:txBody>
      </p:sp>
    </p:spTree>
    <p:extLst>
      <p:ext uri="{BB962C8B-B14F-4D97-AF65-F5344CB8AC3E}">
        <p14:creationId xmlns:p14="http://schemas.microsoft.com/office/powerpoint/2010/main" val="292993938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altLang="ko-KR" b="1" u="sng"/>
              <a:t>Decision Trees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57462421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98087"/>
            <a:ext cx="10515600" cy="1325563"/>
          </a:xfrm>
        </p:spPr>
        <p:txBody>
          <a:bodyPr/>
          <a:lstStyle/>
          <a:p>
            <a:r>
              <a:rPr lang="hu-HU" b="1" u="sng" dirty="0"/>
              <a:t>Decision Trees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6499" y="1221349"/>
            <a:ext cx="90365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Decision Tree </a:t>
            </a:r>
            <a:r>
              <a:rPr lang="hu-HU" dirty="0"/>
              <a:t>is a type of supervised learning approaches: mostly used in classification</a:t>
            </a:r>
          </a:p>
          <a:p>
            <a:r>
              <a:rPr lang="hu-HU" dirty="0"/>
              <a:t>	problems but it can be used for regression as well</a:t>
            </a:r>
          </a:p>
          <a:p>
            <a:r>
              <a:rPr lang="hu-HU" dirty="0"/>
              <a:t>		~ works fine for both categorical variables and continuous input as well</a:t>
            </a:r>
          </a:p>
          <a:p>
            <a:endParaRPr lang="hu-HU" dirty="0"/>
          </a:p>
          <a:p>
            <a:r>
              <a:rPr lang="hu-HU" dirty="0"/>
              <a:t>			</a:t>
            </a:r>
            <a:r>
              <a:rPr lang="hu-HU" dirty="0">
                <a:sym typeface="Wingdings" panose="05000000000000000000" pitchFamily="2" charset="2"/>
              </a:rPr>
              <a:t> very similar to search trees</a:t>
            </a:r>
          </a:p>
          <a:p>
            <a:r>
              <a:rPr lang="hu-HU" dirty="0">
                <a:sym typeface="Wingdings" panose="05000000000000000000" pitchFamily="2" charset="2"/>
              </a:rPr>
              <a:t>			 split the data/population into tow or more homogeneous sets</a:t>
            </a:r>
          </a:p>
          <a:p>
            <a:r>
              <a:rPr lang="hu-HU" dirty="0">
                <a:sym typeface="Wingdings" panose="05000000000000000000" pitchFamily="2" charset="2"/>
              </a:rPr>
              <a:t>				based on significant splitter in input variables</a:t>
            </a:r>
            <a:endParaRPr lang="hu-HU" dirty="0"/>
          </a:p>
        </p:txBody>
      </p:sp>
      <p:sp>
        <p:nvSpPr>
          <p:cNvPr id="6" name="Oval 5"/>
          <p:cNvSpPr/>
          <p:nvPr/>
        </p:nvSpPr>
        <p:spPr>
          <a:xfrm>
            <a:off x="6778767" y="5017226"/>
            <a:ext cx="619040" cy="619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Oval 7"/>
          <p:cNvSpPr/>
          <p:nvPr/>
        </p:nvSpPr>
        <p:spPr>
          <a:xfrm>
            <a:off x="9527814" y="5017226"/>
            <a:ext cx="619040" cy="619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2" name="Straight Arrow Connector 11"/>
          <p:cNvCxnSpPr>
            <a:stCxn id="19" idx="4"/>
            <a:endCxn id="6" idx="0"/>
          </p:cNvCxnSpPr>
          <p:nvPr/>
        </p:nvCxnSpPr>
        <p:spPr>
          <a:xfrm flipH="1">
            <a:off x="7088287" y="4384028"/>
            <a:ext cx="1283597" cy="6331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9" idx="4"/>
            <a:endCxn id="8" idx="0"/>
          </p:cNvCxnSpPr>
          <p:nvPr/>
        </p:nvCxnSpPr>
        <p:spPr>
          <a:xfrm>
            <a:off x="8371884" y="4384028"/>
            <a:ext cx="1465450" cy="6331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59606" y="3165766"/>
            <a:ext cx="331911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u="sng" dirty="0"/>
              <a:t>For example</a:t>
            </a:r>
            <a:r>
              <a:rPr lang="hu-HU" sz="1600" dirty="0"/>
              <a:t>: we have a single</a:t>
            </a:r>
          </a:p>
          <a:p>
            <a:r>
              <a:rPr lang="hu-HU" sz="1600" dirty="0"/>
              <a:t>    feature </a:t>
            </a:r>
            <a:r>
              <a:rPr lang="hu-HU" sz="1600" b="1" dirty="0"/>
              <a:t>x</a:t>
            </a:r>
            <a:r>
              <a:rPr lang="hu-HU" sz="1600" dirty="0"/>
              <a:t>, the number of hours a </a:t>
            </a:r>
          </a:p>
          <a:p>
            <a:r>
              <a:rPr lang="hu-HU" sz="1600" dirty="0"/>
              <a:t>      student spent with studying</a:t>
            </a:r>
          </a:p>
          <a:p>
            <a:r>
              <a:rPr lang="hu-HU" sz="1600" dirty="0"/>
              <a:t>         Want to predict the </a:t>
            </a:r>
            <a:r>
              <a:rPr lang="hu-HU" sz="1600" b="1" dirty="0"/>
              <a:t>y</a:t>
            </a:r>
            <a:r>
              <a:rPr lang="hu-HU" sz="1600" dirty="0"/>
              <a:t> probability</a:t>
            </a:r>
          </a:p>
          <a:p>
            <a:r>
              <a:rPr lang="hu-HU" sz="1600" dirty="0"/>
              <a:t>	of passing the exam</a:t>
            </a:r>
          </a:p>
        </p:txBody>
      </p:sp>
      <p:sp>
        <p:nvSpPr>
          <p:cNvPr id="19" name="Oval 18"/>
          <p:cNvSpPr/>
          <p:nvPr/>
        </p:nvSpPr>
        <p:spPr>
          <a:xfrm>
            <a:off x="8062364" y="3764988"/>
            <a:ext cx="619040" cy="619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extBox 16"/>
          <p:cNvSpPr txBox="1"/>
          <p:nvPr/>
        </p:nvSpPr>
        <p:spPr>
          <a:xfrm>
            <a:off x="8562928" y="3453065"/>
            <a:ext cx="139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split on </a:t>
            </a:r>
            <a:r>
              <a:rPr lang="hu-HU" b="1" dirty="0"/>
              <a:t>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76244" y="433129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 &lt; 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06251" y="436707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 &gt; 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00516" y="5642991"/>
            <a:ext cx="57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FAIL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527813" y="5642991"/>
            <a:ext cx="64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PASS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35387" y="4598847"/>
            <a:ext cx="51625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Categorical Variable Decision Tree</a:t>
            </a:r>
            <a:r>
              <a:rPr lang="hu-HU" dirty="0"/>
              <a:t>:</a:t>
            </a:r>
          </a:p>
          <a:p>
            <a:r>
              <a:rPr lang="hu-HU" dirty="0">
                <a:sym typeface="Wingdings" panose="05000000000000000000" pitchFamily="2" charset="2"/>
              </a:rPr>
              <a:t>      </a:t>
            </a:r>
            <a:r>
              <a:rPr lang="hu-HU" sz="1600" dirty="0">
                <a:sym typeface="Wingdings" panose="05000000000000000000" pitchFamily="2" charset="2"/>
              </a:rPr>
              <a:t>categorical target variable such as yes/no or  fail/pass</a:t>
            </a:r>
          </a:p>
          <a:p>
            <a:endParaRPr lang="hu-HU" sz="1600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Continuous Variable Decision Tree:</a:t>
            </a:r>
          </a:p>
          <a:p>
            <a:r>
              <a:rPr lang="hu-HU" b="1" dirty="0">
                <a:sym typeface="Wingdings" panose="05000000000000000000" pitchFamily="2" charset="2"/>
              </a:rPr>
              <a:t>      </a:t>
            </a:r>
            <a:r>
              <a:rPr lang="hu-HU" sz="1600" dirty="0">
                <a:sym typeface="Wingdings" panose="05000000000000000000" pitchFamily="2" charset="2"/>
              </a:rPr>
              <a:t>continuous target variable: such as for regression</a:t>
            </a:r>
            <a:endParaRPr lang="hu-HU" sz="16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9461911" y="4639782"/>
            <a:ext cx="906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34940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98087"/>
            <a:ext cx="10515600" cy="1325563"/>
          </a:xfrm>
        </p:spPr>
        <p:txBody>
          <a:bodyPr/>
          <a:lstStyle/>
          <a:p>
            <a:r>
              <a:rPr lang="hu-HU" b="1" u="sng" dirty="0"/>
              <a:t>Decision Trees</a:t>
            </a:r>
          </a:p>
        </p:txBody>
      </p:sp>
      <p:sp>
        <p:nvSpPr>
          <p:cNvPr id="16" name="Oval 15"/>
          <p:cNvSpPr/>
          <p:nvPr/>
        </p:nvSpPr>
        <p:spPr>
          <a:xfrm>
            <a:off x="5222062" y="2048106"/>
            <a:ext cx="428877" cy="42887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3917896" y="3158084"/>
            <a:ext cx="428877" cy="42887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5991039" y="4006398"/>
            <a:ext cx="428877" cy="42887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6526228" y="3158084"/>
            <a:ext cx="428877" cy="42887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5222062" y="3158084"/>
            <a:ext cx="428877" cy="42887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7179220" y="4006397"/>
            <a:ext cx="428877" cy="42887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4" name="Straight Arrow Connector 23"/>
          <p:cNvCxnSpPr>
            <a:stCxn id="16" idx="4"/>
            <a:endCxn id="18" idx="0"/>
          </p:cNvCxnSpPr>
          <p:nvPr/>
        </p:nvCxnSpPr>
        <p:spPr>
          <a:xfrm flipH="1">
            <a:off x="4132335" y="2476983"/>
            <a:ext cx="1304166" cy="6811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4"/>
            <a:endCxn id="22" idx="0"/>
          </p:cNvCxnSpPr>
          <p:nvPr/>
        </p:nvCxnSpPr>
        <p:spPr>
          <a:xfrm>
            <a:off x="5436501" y="2476983"/>
            <a:ext cx="0" cy="6811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4"/>
            <a:endCxn id="21" idx="0"/>
          </p:cNvCxnSpPr>
          <p:nvPr/>
        </p:nvCxnSpPr>
        <p:spPr>
          <a:xfrm>
            <a:off x="5436501" y="2476983"/>
            <a:ext cx="1304166" cy="6811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4"/>
            <a:endCxn id="23" idx="0"/>
          </p:cNvCxnSpPr>
          <p:nvPr/>
        </p:nvCxnSpPr>
        <p:spPr>
          <a:xfrm>
            <a:off x="6740667" y="3586961"/>
            <a:ext cx="652992" cy="419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4"/>
            <a:endCxn id="20" idx="0"/>
          </p:cNvCxnSpPr>
          <p:nvPr/>
        </p:nvCxnSpPr>
        <p:spPr>
          <a:xfrm flipH="1">
            <a:off x="6205478" y="3586961"/>
            <a:ext cx="535189" cy="4194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22062" y="1296063"/>
            <a:ext cx="5846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root node</a:t>
            </a:r>
            <a:r>
              <a:rPr lang="hu-HU" dirty="0"/>
              <a:t>: represent the entire dataset/population and this </a:t>
            </a:r>
          </a:p>
          <a:p>
            <a:r>
              <a:rPr lang="hu-HU" dirty="0"/>
              <a:t>      further gets divided into several subsets</a:t>
            </a:r>
          </a:p>
          <a:p>
            <a:r>
              <a:rPr lang="hu-HU" dirty="0"/>
              <a:t>	~ root node corresponds to the best predictor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87248" y="3692673"/>
            <a:ext cx="3541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leaf nodes</a:t>
            </a:r>
            <a:r>
              <a:rPr lang="hu-HU" dirty="0"/>
              <a:t>: with no children</a:t>
            </a:r>
          </a:p>
          <a:p>
            <a:r>
              <a:rPr lang="hu-HU" dirty="0"/>
              <a:t>   ~ the values are what we are after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93658" y="3025988"/>
            <a:ext cx="3809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decision node</a:t>
            </a:r>
            <a:r>
              <a:rPr lang="hu-HU" dirty="0"/>
              <a:t>: the algorithm splits the</a:t>
            </a:r>
          </a:p>
          <a:p>
            <a:r>
              <a:rPr lang="hu-HU" dirty="0"/>
              <a:t> node into sub-nodes based on given</a:t>
            </a:r>
          </a:p>
          <a:p>
            <a:r>
              <a:rPr lang="hu-HU" dirty="0"/>
              <a:t>	feature in the dataset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58584" y="4815434"/>
            <a:ext cx="6039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HOW TO DECIDE WHAT NODES (FEATURES) ARE IMPORTANT?</a:t>
            </a:r>
          </a:p>
          <a:p>
            <a:r>
              <a:rPr lang="hu-HU" b="1" dirty="0"/>
              <a:t>	 WHAT SHOULD BE THE ROOT NODE?</a:t>
            </a:r>
          </a:p>
        </p:txBody>
      </p:sp>
    </p:spTree>
    <p:extLst>
      <p:ext uri="{BB962C8B-B14F-4D97-AF65-F5344CB8AC3E}">
        <p14:creationId xmlns:p14="http://schemas.microsoft.com/office/powerpoint/2010/main" val="371987524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98087"/>
            <a:ext cx="10515600" cy="1325563"/>
          </a:xfrm>
        </p:spPr>
        <p:txBody>
          <a:bodyPr/>
          <a:lstStyle/>
          <a:p>
            <a:r>
              <a:rPr lang="hu-HU" b="1" u="sng" dirty="0"/>
              <a:t>Decision Trees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4984" y="1221897"/>
            <a:ext cx="982583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Decision Tree classifier accuracy depends heavily on splits</a:t>
            </a:r>
          </a:p>
          <a:p>
            <a:r>
              <a:rPr lang="hu-HU" dirty="0"/>
              <a:t>	Hot to construct the tree? What are the nodes? </a:t>
            </a:r>
          </a:p>
          <a:p>
            <a:endParaRPr lang="hu-HU" dirty="0"/>
          </a:p>
          <a:p>
            <a:r>
              <a:rPr lang="hu-HU" dirty="0"/>
              <a:t>		There are </a:t>
            </a:r>
            <a:r>
              <a:rPr lang="hu-HU" u="sng" dirty="0"/>
              <a:t>several algorithms for this problem</a:t>
            </a:r>
            <a:r>
              <a:rPr lang="hu-HU" dirty="0"/>
              <a:t>: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		</a:t>
            </a:r>
            <a:r>
              <a:rPr lang="hu-HU" b="1" dirty="0">
                <a:solidFill>
                  <a:srgbClr val="FF5050"/>
                </a:solidFill>
              </a:rPr>
              <a:t>1.) </a:t>
            </a:r>
            <a:r>
              <a:rPr lang="hu-HU" dirty="0"/>
              <a:t>Gini Index Approach</a:t>
            </a:r>
          </a:p>
          <a:p>
            <a:endParaRPr lang="hu-HU" dirty="0"/>
          </a:p>
          <a:p>
            <a:r>
              <a:rPr lang="hu-HU" dirty="0"/>
              <a:t>			</a:t>
            </a:r>
            <a:r>
              <a:rPr lang="hu-HU" b="1" dirty="0">
                <a:solidFill>
                  <a:srgbClr val="FF5050"/>
                </a:solidFill>
              </a:rPr>
              <a:t>2.) </a:t>
            </a:r>
            <a:r>
              <a:rPr lang="hu-HU" dirty="0"/>
              <a:t>Calculating the </a:t>
            </a:r>
            <a:r>
              <a:rPr lang="hu-HU" b="1" dirty="0"/>
              <a:t>information entropy (ID3 </a:t>
            </a:r>
            <a:r>
              <a:rPr lang="hu-HU" dirty="0"/>
              <a:t>algorithm or </a:t>
            </a:r>
            <a:r>
              <a:rPr lang="hu-HU" b="1" dirty="0"/>
              <a:t>C4.5 </a:t>
            </a:r>
            <a:r>
              <a:rPr lang="hu-HU" dirty="0"/>
              <a:t>approach</a:t>
            </a:r>
            <a:r>
              <a:rPr lang="hu-HU" b="1" dirty="0"/>
              <a:t>)</a:t>
            </a:r>
          </a:p>
          <a:p>
            <a:endParaRPr lang="hu-HU" dirty="0"/>
          </a:p>
          <a:p>
            <a:r>
              <a:rPr lang="hu-HU" dirty="0"/>
              <a:t>			</a:t>
            </a:r>
            <a:r>
              <a:rPr lang="hu-HU" b="1" dirty="0">
                <a:solidFill>
                  <a:srgbClr val="FF5050"/>
                </a:solidFill>
              </a:rPr>
              <a:t>3.) </a:t>
            </a:r>
            <a:r>
              <a:rPr lang="hu-HU" dirty="0"/>
              <a:t>algorithm based on variance reduction </a:t>
            </a:r>
          </a:p>
        </p:txBody>
      </p:sp>
    </p:spTree>
    <p:extLst>
      <p:ext uri="{BB962C8B-B14F-4D97-AF65-F5344CB8AC3E}">
        <p14:creationId xmlns:p14="http://schemas.microsoft.com/office/powerpoint/2010/main" val="409079277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98087"/>
            <a:ext cx="10515600" cy="1325563"/>
          </a:xfrm>
        </p:spPr>
        <p:txBody>
          <a:bodyPr/>
          <a:lstStyle/>
          <a:p>
            <a:r>
              <a:rPr lang="hu-HU" b="1" u="sng" dirty="0"/>
              <a:t>Decision Trees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72" y="1423650"/>
            <a:ext cx="4058216" cy="42487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06591" y="1423650"/>
            <a:ext cx="51598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are dealing with categorical variables (predictors)</a:t>
            </a:r>
          </a:p>
          <a:p>
            <a:r>
              <a:rPr lang="hu-HU" dirty="0"/>
              <a:t> or features: </a:t>
            </a:r>
            <a:r>
              <a:rPr lang="hu-HU" b="1" dirty="0"/>
              <a:t>outlook, temperature, humidity, wind</a:t>
            </a:r>
          </a:p>
          <a:p>
            <a:endParaRPr lang="hu-HU" b="1" dirty="0"/>
          </a:p>
          <a:p>
            <a:r>
              <a:rPr lang="hu-HU" b="1" dirty="0"/>
              <a:t>           ~ </a:t>
            </a:r>
            <a:r>
              <a:rPr lang="hu-HU" dirty="0"/>
              <a:t>we want to predict whether to play</a:t>
            </a:r>
          </a:p>
          <a:p>
            <a:r>
              <a:rPr lang="hu-HU" dirty="0"/>
              <a:t>	golf or not (play is he </a:t>
            </a:r>
            <a:r>
              <a:rPr lang="hu-HU" b="1" dirty="0"/>
              <a:t>target variable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7402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altLang="ko-KR" b="1" u="sng"/>
              <a:t>Linear Regression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9600897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98087"/>
            <a:ext cx="10515600" cy="1325563"/>
          </a:xfrm>
        </p:spPr>
        <p:txBody>
          <a:bodyPr/>
          <a:lstStyle/>
          <a:p>
            <a:r>
              <a:rPr lang="hu-HU" b="1" u="sng" dirty="0"/>
              <a:t>Decision Trees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72" y="1423650"/>
            <a:ext cx="4058216" cy="42487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72956" y="1788340"/>
            <a:ext cx="1181437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OUTLOOK</a:t>
            </a:r>
          </a:p>
        </p:txBody>
      </p:sp>
      <p:sp>
        <p:nvSpPr>
          <p:cNvPr id="7" name="Rectangle 6"/>
          <p:cNvSpPr/>
          <p:nvPr/>
        </p:nvSpPr>
        <p:spPr>
          <a:xfrm>
            <a:off x="6656388" y="2517172"/>
            <a:ext cx="1181437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SUNNY</a:t>
            </a:r>
          </a:p>
        </p:txBody>
      </p:sp>
      <p:sp>
        <p:nvSpPr>
          <p:cNvPr id="8" name="Rectangle 7"/>
          <p:cNvSpPr/>
          <p:nvPr/>
        </p:nvSpPr>
        <p:spPr>
          <a:xfrm>
            <a:off x="8140586" y="2517172"/>
            <a:ext cx="1246174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OVERCAST</a:t>
            </a:r>
          </a:p>
        </p:txBody>
      </p:sp>
      <p:sp>
        <p:nvSpPr>
          <p:cNvPr id="9" name="Rectangle 8"/>
          <p:cNvSpPr/>
          <p:nvPr/>
        </p:nvSpPr>
        <p:spPr>
          <a:xfrm>
            <a:off x="9689522" y="2517172"/>
            <a:ext cx="1181437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RAINY</a:t>
            </a:r>
          </a:p>
        </p:txBody>
      </p:sp>
      <p:cxnSp>
        <p:nvCxnSpPr>
          <p:cNvPr id="10" name="Straight Arrow Connector 9"/>
          <p:cNvCxnSpPr>
            <a:stCxn id="3" idx="2"/>
            <a:endCxn id="8" idx="0"/>
          </p:cNvCxnSpPr>
          <p:nvPr/>
        </p:nvCxnSpPr>
        <p:spPr>
          <a:xfrm flipH="1">
            <a:off x="8763673" y="2225310"/>
            <a:ext cx="2" cy="291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2"/>
            <a:endCxn id="9" idx="0"/>
          </p:cNvCxnSpPr>
          <p:nvPr/>
        </p:nvCxnSpPr>
        <p:spPr>
          <a:xfrm>
            <a:off x="8763675" y="2225310"/>
            <a:ext cx="1516566" cy="291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2"/>
            <a:endCxn id="7" idx="0"/>
          </p:cNvCxnSpPr>
          <p:nvPr/>
        </p:nvCxnSpPr>
        <p:spPr>
          <a:xfrm flipH="1">
            <a:off x="7247107" y="2225310"/>
            <a:ext cx="1516568" cy="291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140586" y="3246004"/>
            <a:ext cx="1246174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50"/>
                </a:solidFill>
              </a:rPr>
              <a:t>YES</a:t>
            </a:r>
          </a:p>
        </p:txBody>
      </p:sp>
      <p:cxnSp>
        <p:nvCxnSpPr>
          <p:cNvPr id="18" name="Straight Arrow Connector 17"/>
          <p:cNvCxnSpPr>
            <a:endCxn id="17" idx="0"/>
          </p:cNvCxnSpPr>
          <p:nvPr/>
        </p:nvCxnSpPr>
        <p:spPr>
          <a:xfrm flipH="1">
            <a:off x="8763673" y="2954142"/>
            <a:ext cx="2" cy="291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656388" y="3246004"/>
            <a:ext cx="1246174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WINDY</a:t>
            </a:r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>
          <a:xfrm flipH="1">
            <a:off x="7279475" y="2954142"/>
            <a:ext cx="2" cy="291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624782" y="3246004"/>
            <a:ext cx="1246174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HUMIDITY</a:t>
            </a:r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>
          <a:xfrm flipH="1">
            <a:off x="10247869" y="2954142"/>
            <a:ext cx="2" cy="291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336737" y="4015296"/>
            <a:ext cx="796378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39636" y="4015296"/>
            <a:ext cx="796378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FALSE</a:t>
            </a:r>
          </a:p>
        </p:txBody>
      </p:sp>
      <p:cxnSp>
        <p:nvCxnSpPr>
          <p:cNvPr id="25" name="Straight Arrow Connector 24"/>
          <p:cNvCxnSpPr>
            <a:stCxn id="19" idx="2"/>
            <a:endCxn id="23" idx="0"/>
          </p:cNvCxnSpPr>
          <p:nvPr/>
        </p:nvCxnSpPr>
        <p:spPr>
          <a:xfrm flipH="1">
            <a:off x="6734926" y="3682974"/>
            <a:ext cx="544549" cy="332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2"/>
            <a:endCxn id="24" idx="0"/>
          </p:cNvCxnSpPr>
          <p:nvPr/>
        </p:nvCxnSpPr>
        <p:spPr>
          <a:xfrm>
            <a:off x="7279475" y="3682974"/>
            <a:ext cx="558350" cy="332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362485" y="4015296"/>
            <a:ext cx="796378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65383" y="4015296"/>
            <a:ext cx="1081951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NORMAL</a:t>
            </a:r>
          </a:p>
        </p:txBody>
      </p:sp>
      <p:cxnSp>
        <p:nvCxnSpPr>
          <p:cNvPr id="33" name="Straight Arrow Connector 32"/>
          <p:cNvCxnSpPr>
            <a:endCxn id="31" idx="0"/>
          </p:cNvCxnSpPr>
          <p:nvPr/>
        </p:nvCxnSpPr>
        <p:spPr>
          <a:xfrm flipH="1">
            <a:off x="9760674" y="3682974"/>
            <a:ext cx="544549" cy="332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2" idx="0"/>
          </p:cNvCxnSpPr>
          <p:nvPr/>
        </p:nvCxnSpPr>
        <p:spPr>
          <a:xfrm>
            <a:off x="10305223" y="3682974"/>
            <a:ext cx="701136" cy="332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391014" y="4652465"/>
            <a:ext cx="687824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93913" y="4652465"/>
            <a:ext cx="687824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5050"/>
                </a:solidFill>
              </a:rPr>
              <a:t>NO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416762" y="4652512"/>
            <a:ext cx="687824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5050"/>
                </a:solidFill>
              </a:rPr>
              <a:t>NO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662446" y="4652465"/>
            <a:ext cx="687824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50"/>
                </a:solidFill>
              </a:rPr>
              <a:t>YES</a:t>
            </a:r>
          </a:p>
        </p:txBody>
      </p:sp>
      <p:cxnSp>
        <p:nvCxnSpPr>
          <p:cNvPr id="40" name="Straight Arrow Connector 39"/>
          <p:cNvCxnSpPr>
            <a:stCxn id="24" idx="2"/>
            <a:endCxn id="37" idx="0"/>
          </p:cNvCxnSpPr>
          <p:nvPr/>
        </p:nvCxnSpPr>
        <p:spPr>
          <a:xfrm>
            <a:off x="7837825" y="4452266"/>
            <a:ext cx="0" cy="2001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3" idx="2"/>
            <a:endCxn id="36" idx="0"/>
          </p:cNvCxnSpPr>
          <p:nvPr/>
        </p:nvCxnSpPr>
        <p:spPr>
          <a:xfrm>
            <a:off x="6734926" y="4452266"/>
            <a:ext cx="0" cy="2001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1" idx="2"/>
            <a:endCxn id="38" idx="0"/>
          </p:cNvCxnSpPr>
          <p:nvPr/>
        </p:nvCxnSpPr>
        <p:spPr>
          <a:xfrm>
            <a:off x="9760674" y="4452266"/>
            <a:ext cx="0" cy="2002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2" idx="2"/>
            <a:endCxn id="39" idx="0"/>
          </p:cNvCxnSpPr>
          <p:nvPr/>
        </p:nvCxnSpPr>
        <p:spPr>
          <a:xfrm flipH="1">
            <a:off x="11006358" y="4452266"/>
            <a:ext cx="1" cy="2001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40631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98087"/>
            <a:ext cx="10515600" cy="1325563"/>
          </a:xfrm>
        </p:spPr>
        <p:txBody>
          <a:bodyPr/>
          <a:lstStyle/>
          <a:p>
            <a:r>
              <a:rPr lang="hu-HU" b="1" u="sng" dirty="0"/>
              <a:t>Decision Trees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50775" y="1173345"/>
            <a:ext cx="72867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Usually </a:t>
            </a:r>
            <a:r>
              <a:rPr lang="hu-HU" b="1" dirty="0"/>
              <a:t>ID3</a:t>
            </a:r>
            <a:r>
              <a:rPr lang="hu-HU" dirty="0"/>
              <a:t> algorithm is used to build the decision tree:</a:t>
            </a:r>
          </a:p>
          <a:p>
            <a:r>
              <a:rPr lang="hu-HU" dirty="0"/>
              <a:t>	~ it is a top-down greedy search of possible branches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it uses </a:t>
            </a:r>
            <a:r>
              <a:rPr lang="hu-HU" b="1" dirty="0">
                <a:solidFill>
                  <a:srgbClr val="FF0000"/>
                </a:solidFill>
                <a:sym typeface="Wingdings" panose="05000000000000000000" pitchFamily="2" charset="2"/>
              </a:rPr>
              <a:t>entropy</a:t>
            </a:r>
            <a:r>
              <a:rPr lang="hu-HU" dirty="0">
                <a:sym typeface="Wingdings" panose="05000000000000000000" pitchFamily="2" charset="2"/>
              </a:rPr>
              <a:t> and </a:t>
            </a:r>
            <a:r>
              <a:rPr lang="hu-HU" b="1" dirty="0">
                <a:solidFill>
                  <a:srgbClr val="FF0000"/>
                </a:solidFill>
                <a:sym typeface="Wingdings" panose="05000000000000000000" pitchFamily="2" charset="2"/>
              </a:rPr>
              <a:t>information gain</a:t>
            </a:r>
            <a:r>
              <a:rPr lang="hu-HU" b="1" dirty="0">
                <a:sym typeface="Wingdings" panose="05000000000000000000" pitchFamily="2" charset="2"/>
              </a:rPr>
              <a:t> </a:t>
            </a:r>
            <a:r>
              <a:rPr lang="hu-HU" dirty="0">
                <a:sym typeface="Wingdings" panose="05000000000000000000" pitchFamily="2" charset="2"/>
              </a:rPr>
              <a:t>to build the tree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2524715" y="2492347"/>
            <a:ext cx="7496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</a:t>
            </a:r>
            <a:r>
              <a:rPr lang="hu-HU" b="1" dirty="0"/>
              <a:t>H(X)</a:t>
            </a:r>
            <a:r>
              <a:rPr lang="hu-HU" dirty="0"/>
              <a:t> Shannon-entropy of a dicrete random variable </a:t>
            </a:r>
            <a:r>
              <a:rPr lang="hu-HU" b="1" dirty="0"/>
              <a:t>X</a:t>
            </a:r>
            <a:r>
              <a:rPr lang="hu-HU" dirty="0"/>
              <a:t> with possible values</a:t>
            </a:r>
          </a:p>
          <a:p>
            <a:r>
              <a:rPr lang="hu-HU" dirty="0"/>
              <a:t>	</a:t>
            </a:r>
            <a:r>
              <a:rPr lang="hu-HU" b="1" dirty="0"/>
              <a:t>x  x   ... x   </a:t>
            </a:r>
            <a:r>
              <a:rPr lang="hu-HU" dirty="0"/>
              <a:t>and probability mass function </a:t>
            </a:r>
            <a:r>
              <a:rPr lang="hu-HU" b="1" dirty="0"/>
              <a:t>P(X)</a:t>
            </a:r>
            <a:r>
              <a:rPr lang="hu-HU" dirty="0"/>
              <a:t> is defined as: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52404" y="29091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777633" y="29091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62716" y="2901022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68509" y="3580407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H(X) = 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666662" y="3317239"/>
                <a:ext cx="2036775" cy="845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  <m:d>
                            <m:dPr>
                              <m:ctrlPr>
                                <a:rPr lang="hu-HU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𝐥𝐨𝐠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662" y="3317239"/>
                <a:ext cx="2036775" cy="8459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6883626" y="37121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03518" y="3696007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332959" y="369600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90423" y="4323459"/>
            <a:ext cx="6757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Example</a:t>
            </a:r>
            <a:r>
              <a:rPr lang="hu-HU" dirty="0"/>
              <a:t>: https://en.wikipedia.org/wiki/Entropy_(information_theory)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82390" y="4684699"/>
            <a:ext cx="84718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For completely homogoeneous dataset (all TRUE or all FALSE values): entropy is </a:t>
            </a:r>
            <a:r>
              <a:rPr lang="hu-HU" b="1" dirty="0"/>
              <a:t>0</a:t>
            </a:r>
          </a:p>
          <a:p>
            <a:r>
              <a:rPr lang="hu-HU" dirty="0"/>
              <a:t>If the dataset is equally divided (same amount of TRUEs and FALSEs): entropy is </a:t>
            </a:r>
            <a:r>
              <a:rPr lang="hu-HU" b="1" dirty="0"/>
              <a:t>1</a:t>
            </a:r>
          </a:p>
          <a:p>
            <a:endParaRPr lang="hu-HU" b="1" dirty="0"/>
          </a:p>
          <a:p>
            <a:r>
              <a:rPr lang="hu-HU" b="1" dirty="0"/>
              <a:t>	A BRANCH WITH ENTROPY MORE THAN 1 NEEDS SPLITING !!!</a:t>
            </a:r>
          </a:p>
          <a:p>
            <a:r>
              <a:rPr lang="hu-HU" b="1" dirty="0"/>
              <a:t>		+ root node has the maximum information gain (entropy reduction)</a:t>
            </a:r>
          </a:p>
          <a:p>
            <a:r>
              <a:rPr lang="hu-HU" b="1" dirty="0"/>
              <a:t>		+ leaf nodes have entropy 0</a:t>
            </a:r>
          </a:p>
        </p:txBody>
      </p:sp>
    </p:spTree>
    <p:extLst>
      <p:ext uri="{BB962C8B-B14F-4D97-AF65-F5344CB8AC3E}">
        <p14:creationId xmlns:p14="http://schemas.microsoft.com/office/powerpoint/2010/main" val="23879734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98087"/>
            <a:ext cx="10515600" cy="1325563"/>
          </a:xfrm>
        </p:spPr>
        <p:txBody>
          <a:bodyPr/>
          <a:lstStyle/>
          <a:p>
            <a:r>
              <a:rPr lang="hu-HU" b="1" u="sng" dirty="0"/>
              <a:t>Decision Trees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79" y="1423650"/>
            <a:ext cx="4058216" cy="424874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804687" y="1423650"/>
            <a:ext cx="17565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PLAYING GOLF</a:t>
            </a:r>
          </a:p>
          <a:p>
            <a:r>
              <a:rPr lang="hu-HU" b="1" dirty="0">
                <a:sym typeface="Wingdings" panose="05000000000000000000" pitchFamily="2" charset="2"/>
              </a:rPr>
              <a:t>     9 </a:t>
            </a:r>
            <a:r>
              <a:rPr lang="hu-HU" dirty="0">
                <a:sym typeface="Wingdings" panose="05000000000000000000" pitchFamily="2" charset="2"/>
              </a:rPr>
              <a:t>times</a:t>
            </a:r>
            <a:r>
              <a:rPr lang="hu-HU" b="1" dirty="0">
                <a:sym typeface="Wingdings" panose="05000000000000000000" pitchFamily="2" charset="2"/>
              </a:rPr>
              <a:t> YES</a:t>
            </a:r>
          </a:p>
          <a:p>
            <a:r>
              <a:rPr lang="hu-HU" b="1" dirty="0">
                <a:sym typeface="Wingdings" panose="05000000000000000000" pitchFamily="2" charset="2"/>
              </a:rPr>
              <a:t>     5 </a:t>
            </a:r>
            <a:r>
              <a:rPr lang="hu-HU" dirty="0">
                <a:sym typeface="Wingdings" panose="05000000000000000000" pitchFamily="2" charset="2"/>
              </a:rPr>
              <a:t>times</a:t>
            </a:r>
            <a:r>
              <a:rPr lang="hu-HU" b="1" dirty="0">
                <a:sym typeface="Wingdings" panose="05000000000000000000" pitchFamily="2" charset="2"/>
              </a:rPr>
              <a:t> NO</a:t>
            </a:r>
            <a:endParaRPr lang="hu-HU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421664" y="2500439"/>
            <a:ext cx="485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just have to use the Shannon-entropy formula</a:t>
            </a:r>
          </a:p>
          <a:p>
            <a:r>
              <a:rPr lang="hu-HU" dirty="0"/>
              <a:t>	to calculate the </a:t>
            </a:r>
            <a:r>
              <a:rPr lang="hu-HU" b="1" dirty="0"/>
              <a:t>H(x)</a:t>
            </a:r>
            <a:r>
              <a:rPr lang="hu-HU" dirty="0"/>
              <a:t> values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77119" y="3374379"/>
            <a:ext cx="5000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H(PlayingGolf) = H(9,5) = 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b="1" dirty="0"/>
              <a:t>= -(0.64 log  0.64) – (0.36 log  0.36) = 0.94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071056" y="4093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688114" y="4093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3213629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98087"/>
            <a:ext cx="10515600" cy="1325563"/>
          </a:xfrm>
        </p:spPr>
        <p:txBody>
          <a:bodyPr/>
          <a:lstStyle/>
          <a:p>
            <a:r>
              <a:rPr lang="hu-HU" b="1" u="sng" dirty="0"/>
              <a:t>Decision Trees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79" y="1423650"/>
            <a:ext cx="4058216" cy="42487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37253" y="1686030"/>
            <a:ext cx="94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E(T,X)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67773" y="1423650"/>
                <a:ext cx="1541448" cy="894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  <m:sup/>
                        <m:e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  <m:d>
                            <m:dPr>
                              <m:ctrlPr>
                                <a:rPr lang="hu-HU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773" y="1423650"/>
                <a:ext cx="1541448" cy="89409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45940" y="2395243"/>
            <a:ext cx="5498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calculate the entropy with respect to</a:t>
            </a:r>
          </a:p>
          <a:p>
            <a:r>
              <a:rPr lang="hu-HU" dirty="0"/>
              <a:t>	a given predictor/feature in order to be able to</a:t>
            </a:r>
          </a:p>
          <a:p>
            <a:r>
              <a:rPr lang="hu-HU" dirty="0"/>
              <a:t>		calculate information gain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0606" y="4329239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OUTLOOK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16623" y="4052240"/>
            <a:ext cx="30588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sunny		</a:t>
            </a:r>
            <a:r>
              <a:rPr lang="hu-HU" b="1" dirty="0"/>
              <a:t>3              2</a:t>
            </a:r>
          </a:p>
          <a:p>
            <a:r>
              <a:rPr lang="hu-HU" dirty="0"/>
              <a:t>overcast		</a:t>
            </a:r>
            <a:r>
              <a:rPr lang="hu-HU" b="1" dirty="0"/>
              <a:t>4              0</a:t>
            </a:r>
          </a:p>
          <a:p>
            <a:r>
              <a:rPr lang="hu-HU" dirty="0"/>
              <a:t>rainy		</a:t>
            </a:r>
            <a:r>
              <a:rPr lang="hu-HU" b="1" dirty="0"/>
              <a:t>2              3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97861" y="3405909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/>
              <a:t>PLAY GOLF</a:t>
            </a:r>
          </a:p>
          <a:p>
            <a:pPr algn="ctr"/>
            <a:r>
              <a:rPr lang="hu-HU" b="1" dirty="0"/>
              <a:t>YES	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36305" y="5112296"/>
                <a:ext cx="7019486" cy="1062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E(PlayGolf,Outlook) = P(sunny)E(3,2) + P(overcast)E(4,0) + P(rainy)E(2,3)</a:t>
                </a:r>
              </a:p>
              <a:p>
                <a:endParaRPr lang="hu-HU" b="1" dirty="0"/>
              </a:p>
              <a:p>
                <a:r>
                  <a:rPr lang="hu-HU" b="1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𝟏𝟒</m:t>
                        </m:r>
                      </m:den>
                    </m:f>
                    <m:r>
                      <a:rPr lang="hu-HU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𝟗𝟕𝟏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hu-HU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hu-HU" b="1" i="1">
                            <a:latin typeface="Cambria Math" panose="02040503050406030204" pitchFamily="18" charset="0"/>
                          </a:rPr>
                          <m:t>𝟏𝟒</m:t>
                        </m:r>
                      </m:den>
                    </m:f>
                  </m:oMath>
                </a14:m>
                <a:r>
                  <a:rPr lang="hu-HU" b="1" dirty="0"/>
                  <a:t> 0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hu-HU" b="1" i="1">
                            <a:latin typeface="Cambria Math" panose="02040503050406030204" pitchFamily="18" charset="0"/>
                          </a:rPr>
                          <m:t>𝟏𝟒</m:t>
                        </m:r>
                      </m:den>
                    </m:f>
                  </m:oMath>
                </a14:m>
                <a:r>
                  <a:rPr lang="hu-HU" b="1" dirty="0"/>
                  <a:t> 0.971 = 0.693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305" y="5112296"/>
                <a:ext cx="7019486" cy="1062535"/>
              </a:xfrm>
              <a:prstGeom prst="rect">
                <a:avLst/>
              </a:prstGeom>
              <a:blipFill rotWithShape="0">
                <a:blip r:embed="rId6"/>
                <a:stretch>
                  <a:fillRect l="-694" t="-3448" b="-229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16126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98087"/>
            <a:ext cx="10515600" cy="1325563"/>
          </a:xfrm>
        </p:spPr>
        <p:txBody>
          <a:bodyPr/>
          <a:lstStyle/>
          <a:p>
            <a:r>
              <a:rPr lang="hu-HU" b="1" u="sng" dirty="0"/>
              <a:t>Decision Trees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79" y="1423650"/>
            <a:ext cx="4058216" cy="42487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49431" y="1423650"/>
            <a:ext cx="66365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Information gain</a:t>
            </a:r>
            <a:r>
              <a:rPr lang="hu-HU" dirty="0"/>
              <a:t>: the decrease in entropy after a dataset is</a:t>
            </a:r>
          </a:p>
          <a:p>
            <a:r>
              <a:rPr lang="hu-HU" dirty="0"/>
              <a:t>	split on an attribute/feature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feature/attribute with the highest information</a:t>
            </a:r>
          </a:p>
          <a:p>
            <a:r>
              <a:rPr lang="hu-HU" dirty="0">
                <a:sym typeface="Wingdings" panose="05000000000000000000" pitchFamily="2" charset="2"/>
              </a:rPr>
              <a:t>			gain will be the root node in the tree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5793895" y="3266252"/>
            <a:ext cx="5469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Information Gain = H(PlayGolf) - E(PlayGolf,Outlook) =</a:t>
            </a:r>
          </a:p>
          <a:p>
            <a:r>
              <a:rPr lang="hu-HU" b="1" dirty="0"/>
              <a:t>			= 0.64 – 0.693 = 0.247</a:t>
            </a:r>
          </a:p>
          <a:p>
            <a:endParaRPr lang="hu-HU" dirty="0"/>
          </a:p>
        </p:txBody>
      </p:sp>
      <p:sp>
        <p:nvSpPr>
          <p:cNvPr id="18" name="TextBox 17"/>
          <p:cNvSpPr txBox="1"/>
          <p:nvPr/>
        </p:nvSpPr>
        <p:spPr>
          <a:xfrm>
            <a:off x="6247047" y="5042246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OUTLOOK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83064" y="4765247"/>
            <a:ext cx="30588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sunny		</a:t>
            </a:r>
            <a:r>
              <a:rPr lang="hu-HU" b="1" dirty="0"/>
              <a:t>3              2</a:t>
            </a:r>
          </a:p>
          <a:p>
            <a:r>
              <a:rPr lang="hu-HU" dirty="0"/>
              <a:t>overcast		</a:t>
            </a:r>
            <a:r>
              <a:rPr lang="hu-HU" b="1" dirty="0"/>
              <a:t>4              0</a:t>
            </a:r>
          </a:p>
          <a:p>
            <a:r>
              <a:rPr lang="hu-HU" dirty="0"/>
              <a:t>rainy		</a:t>
            </a:r>
            <a:r>
              <a:rPr lang="hu-HU" b="1" dirty="0"/>
              <a:t>2              3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064302" y="4118916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/>
              <a:t>PLAY GOLF</a:t>
            </a:r>
          </a:p>
          <a:p>
            <a:pPr algn="ctr"/>
            <a:r>
              <a:rPr lang="hu-HU" b="1" dirty="0"/>
              <a:t>YES	NO</a:t>
            </a:r>
          </a:p>
        </p:txBody>
      </p:sp>
    </p:spTree>
    <p:extLst>
      <p:ext uri="{BB962C8B-B14F-4D97-AF65-F5344CB8AC3E}">
        <p14:creationId xmlns:p14="http://schemas.microsoft.com/office/powerpoint/2010/main" val="25296628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98087"/>
            <a:ext cx="10515600" cy="1325563"/>
          </a:xfrm>
        </p:spPr>
        <p:txBody>
          <a:bodyPr/>
          <a:lstStyle/>
          <a:p>
            <a:r>
              <a:rPr lang="hu-HU" b="1" u="sng" dirty="0"/>
              <a:t>Decision Trees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79" y="1423650"/>
            <a:ext cx="4058216" cy="42487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49431" y="1423650"/>
            <a:ext cx="66365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Information gain</a:t>
            </a:r>
            <a:r>
              <a:rPr lang="hu-HU" dirty="0"/>
              <a:t>: the decrease in entropy after a dataset is</a:t>
            </a:r>
          </a:p>
          <a:p>
            <a:r>
              <a:rPr lang="hu-HU" dirty="0"/>
              <a:t>	split on an attribute/feature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feature/attribute with the highest information</a:t>
            </a:r>
          </a:p>
          <a:p>
            <a:r>
              <a:rPr lang="hu-HU" dirty="0">
                <a:sym typeface="Wingdings" panose="05000000000000000000" pitchFamily="2" charset="2"/>
              </a:rPr>
              <a:t>			gain will be the root node in the tree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5793895" y="3266252"/>
            <a:ext cx="350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Information Gain (outlook) = 0.247</a:t>
            </a:r>
          </a:p>
          <a:p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5793894" y="3709965"/>
            <a:ext cx="3972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Information Gain (temperature) = 0.029</a:t>
            </a:r>
          </a:p>
          <a:p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5793893" y="4123791"/>
            <a:ext cx="362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Information Gain (humidity) = 0.152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5793892" y="4549767"/>
            <a:ext cx="324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Information Gain (wind) = 0.048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047084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98087"/>
            <a:ext cx="10515600" cy="1325563"/>
          </a:xfrm>
        </p:spPr>
        <p:txBody>
          <a:bodyPr/>
          <a:lstStyle/>
          <a:p>
            <a:r>
              <a:rPr lang="hu-HU" b="1" u="sng" dirty="0"/>
              <a:t>Decision Trees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841" y="1151799"/>
            <a:ext cx="6667500" cy="50482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50942" y="2158312"/>
            <a:ext cx="911411" cy="45308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3435179" y="2200186"/>
            <a:ext cx="1345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IRIS-SETOSA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07277" y="4856204"/>
            <a:ext cx="911411" cy="453081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5354596" y="5692345"/>
            <a:ext cx="840259" cy="453081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047472" y="4856204"/>
            <a:ext cx="870222" cy="453081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extBox 14"/>
          <p:cNvSpPr txBox="1"/>
          <p:nvPr/>
        </p:nvSpPr>
        <p:spPr>
          <a:xfrm>
            <a:off x="712015" y="4898078"/>
            <a:ext cx="181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IRIS-VERSICOLOR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73127" y="5385335"/>
            <a:ext cx="162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IRIS-VIRGINICA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046323" y="4856203"/>
            <a:ext cx="870224" cy="45308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6347487" y="5688227"/>
            <a:ext cx="870224" cy="45308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3658756" y="4856203"/>
            <a:ext cx="855580" cy="45308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4648841" y="4856203"/>
            <a:ext cx="870224" cy="45308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391988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98087"/>
            <a:ext cx="10515600" cy="1325563"/>
          </a:xfrm>
        </p:spPr>
        <p:txBody>
          <a:bodyPr/>
          <a:lstStyle/>
          <a:p>
            <a:r>
              <a:rPr lang="hu-HU" b="1" u="sng" dirty="0"/>
              <a:t>Decision Trees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5361" y="1210963"/>
            <a:ext cx="71619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Most significant problem: every split it makes at each node is</a:t>
            </a:r>
          </a:p>
          <a:p>
            <a:r>
              <a:rPr lang="hu-HU" dirty="0"/>
              <a:t>      optimized for the dataset it is fit to</a:t>
            </a:r>
          </a:p>
          <a:p>
            <a:endParaRPr lang="hu-HU" dirty="0"/>
          </a:p>
          <a:p>
            <a:r>
              <a:rPr lang="hu-HU" dirty="0"/>
              <a:t>	~ this splitting process will rarely generalize well to other data !!!</a:t>
            </a:r>
          </a:p>
          <a:p>
            <a:r>
              <a:rPr lang="hu-HU" dirty="0"/>
              <a:t>		</a:t>
            </a:r>
          </a:p>
          <a:p>
            <a:r>
              <a:rPr lang="hu-H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96759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98087"/>
            <a:ext cx="10515600" cy="1325563"/>
          </a:xfrm>
        </p:spPr>
        <p:txBody>
          <a:bodyPr/>
          <a:lstStyle/>
          <a:p>
            <a:r>
              <a:rPr lang="hu-HU" b="1" u="sng" dirty="0"/>
              <a:t>Decision Trees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33996" y="1043874"/>
            <a:ext cx="1481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ADVANTAGES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43795" y="1521303"/>
            <a:ext cx="68529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easy to understand and interpret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it is one of the best approaches to identify most significant variables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and the relationships between the variables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43795" y="2829729"/>
            <a:ext cx="64081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no need for data preprocessing</a:t>
            </a:r>
          </a:p>
          <a:p>
            <a:r>
              <a:rPr lang="hu-HU" dirty="0">
                <a:sym typeface="Wingdings" panose="05000000000000000000" pitchFamily="2" charset="2"/>
              </a:rPr>
              <a:t>	Decision trees are not influenced by outliers for example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can handle numerical variables as well as categorical variables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Categorical variables: </a:t>
            </a:r>
            <a:r>
              <a:rPr lang="hu-HU" b="1" dirty="0">
                <a:sym typeface="Wingdings" panose="05000000000000000000" pitchFamily="2" charset="2"/>
              </a:rPr>
              <a:t>YES/NO</a:t>
            </a:r>
            <a:r>
              <a:rPr lang="hu-HU" dirty="0">
                <a:sym typeface="Wingdings" panose="05000000000000000000" pitchFamily="2" charset="2"/>
              </a:rPr>
              <a:t> or </a:t>
            </a:r>
            <a:r>
              <a:rPr lang="hu-HU" b="1" dirty="0">
                <a:sym typeface="Wingdings" panose="05000000000000000000" pitchFamily="2" charset="2"/>
              </a:rPr>
              <a:t>SUNNY/RAINY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33996" y="4307057"/>
            <a:ext cx="17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DISADVANTAGES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43795" y="4784486"/>
            <a:ext cx="4417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have the tendency to overfit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~ we can solve it by pruning for example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43795" y="5507386"/>
            <a:ext cx="9712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d</a:t>
            </a:r>
            <a:r>
              <a:rPr lang="en-US" dirty="0" err="1"/>
              <a:t>ecision</a:t>
            </a:r>
            <a:r>
              <a:rPr lang="en-US" dirty="0"/>
              <a:t> trees can be unstable because small variations in the data might</a:t>
            </a:r>
            <a:endParaRPr lang="hu-HU" dirty="0"/>
          </a:p>
          <a:p>
            <a:pPr lvl="1"/>
            <a:r>
              <a:rPr lang="en-US" dirty="0"/>
              <a:t> result in a completely different tree being generated</a:t>
            </a:r>
            <a:endParaRPr lang="hu-HU" dirty="0"/>
          </a:p>
          <a:p>
            <a:r>
              <a:rPr lang="hu-HU" dirty="0">
                <a:sym typeface="Wingdings" panose="05000000000000000000" pitchFamily="2" charset="2"/>
              </a:rPr>
              <a:t>	~ generating the optimal tree is </a:t>
            </a:r>
            <a:r>
              <a:rPr lang="hu-HU" b="1" dirty="0">
                <a:sym typeface="Wingdings" panose="05000000000000000000" pitchFamily="2" charset="2"/>
              </a:rPr>
              <a:t>NP-complete</a:t>
            </a:r>
            <a:r>
              <a:rPr lang="hu-HU" dirty="0">
                <a:sym typeface="Wingdings" panose="05000000000000000000" pitchFamily="2" charset="2"/>
              </a:rPr>
              <a:t>: heuristic solutions are used (greedy approach)</a:t>
            </a:r>
          </a:p>
        </p:txBody>
      </p:sp>
    </p:spTree>
    <p:extLst>
      <p:ext uri="{BB962C8B-B14F-4D97-AF65-F5344CB8AC3E}">
        <p14:creationId xmlns:p14="http://schemas.microsoft.com/office/powerpoint/2010/main" val="208781963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Gini Index Approach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9417" y="1449860"/>
            <a:ext cx="7012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CART</a:t>
            </a:r>
            <a:r>
              <a:rPr lang="hu-HU" dirty="0"/>
              <a:t> (Classification and Regression Tree) algorithm uses Gini indexes to</a:t>
            </a:r>
          </a:p>
          <a:p>
            <a:r>
              <a:rPr lang="hu-HU" dirty="0"/>
              <a:t>	decide how to make the splits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30378" y="2265405"/>
            <a:ext cx="71533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using Gini Index Approach is a bit better than </a:t>
            </a:r>
          </a:p>
          <a:p>
            <a:r>
              <a:rPr lang="hu-HU" dirty="0">
                <a:sym typeface="Wingdings" panose="05000000000000000000" pitchFamily="2" charset="2"/>
              </a:rPr>
              <a:t>	calculating the information gain and entropy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b="1" dirty="0">
                <a:sym typeface="Wingdings" panose="05000000000000000000" pitchFamily="2" charset="2"/>
              </a:rPr>
              <a:t>THE ALGORITHMS ARE APPROXIMATELY THE SAME !!!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when dealing with entropy: we have to calculate logarithmic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functions, which are computationally expensive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~ thats why we prefer Gini Index Approach </a:t>
            </a:r>
          </a:p>
        </p:txBody>
      </p:sp>
    </p:spTree>
    <p:extLst>
      <p:ext uri="{BB962C8B-B14F-4D97-AF65-F5344CB8AC3E}">
        <p14:creationId xmlns:p14="http://schemas.microsoft.com/office/powerpoint/2010/main" val="86931753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83328</TotalTime>
  <Words>6838</Words>
  <Application>Microsoft Office PowerPoint</Application>
  <PresentationFormat>와이드스크린</PresentationFormat>
  <Paragraphs>2010</Paragraphs>
  <Slides>193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193</vt:i4>
      </vt:variant>
    </vt:vector>
  </HeadingPairs>
  <TitlesOfParts>
    <vt:vector size="203" baseType="lpstr">
      <vt:lpstr>맑은 고딕</vt:lpstr>
      <vt:lpstr>Arial</vt:lpstr>
      <vt:lpstr>Calibri</vt:lpstr>
      <vt:lpstr>Calibri Light</vt:lpstr>
      <vt:lpstr>Cambria Math</vt:lpstr>
      <vt:lpstr>Century Gothic</vt:lpstr>
      <vt:lpstr>Wingdings</vt:lpstr>
      <vt:lpstr>Wingdings 3</vt:lpstr>
      <vt:lpstr>Office Theme</vt:lpstr>
      <vt:lpstr>Ion</vt:lpstr>
      <vt:lpstr>MACHINE LEARNING</vt:lpstr>
      <vt:lpstr>About The Instructor</vt:lpstr>
      <vt:lpstr>About The Course</vt:lpstr>
      <vt:lpstr>Types of Learning </vt:lpstr>
      <vt:lpstr>Types of Learning </vt:lpstr>
      <vt:lpstr>Types of Learning </vt:lpstr>
      <vt:lpstr>Types of Learning </vt:lpstr>
      <vt:lpstr>Types of Learning 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Gradient Descent</vt:lpstr>
      <vt:lpstr>Gradient Descent</vt:lpstr>
      <vt:lpstr>Linear Regression - Parameters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 – Maximum Likelihood</vt:lpstr>
      <vt:lpstr>Logistic Regression – Maximum Likelihood</vt:lpstr>
      <vt:lpstr>Confusion Matrix</vt:lpstr>
      <vt:lpstr>Cross Validation</vt:lpstr>
      <vt:lpstr>Cross Validation</vt:lpstr>
      <vt:lpstr>Cross Validation</vt:lpstr>
      <vt:lpstr>Cross Validation</vt:lpstr>
      <vt:lpstr>Cross Validation</vt:lpstr>
      <vt:lpstr>K-Nearest Neighbor Classifier</vt:lpstr>
      <vt:lpstr>K-Nearest Neighbor Classifier</vt:lpstr>
      <vt:lpstr>K-Nearest Neighbor Classifier</vt:lpstr>
      <vt:lpstr>K-Nearest Neighbor Classifier</vt:lpstr>
      <vt:lpstr>K-Nearest Neighbor Classifier</vt:lpstr>
      <vt:lpstr>K-Nearest Neighbor Classifier</vt:lpstr>
      <vt:lpstr>K-Nearest Neighbor Classifier</vt:lpstr>
      <vt:lpstr>K-Nearest Neighbor Classifier</vt:lpstr>
      <vt:lpstr>K-Nearest Neighbor Classifier</vt:lpstr>
      <vt:lpstr>K-Nearest Neighbor Classifier</vt:lpstr>
      <vt:lpstr>Normalization</vt:lpstr>
      <vt:lpstr>Normalization</vt:lpstr>
      <vt:lpstr>Normalization</vt:lpstr>
      <vt:lpstr>Naive Bayes Classifier</vt:lpstr>
      <vt:lpstr>Naive Bayes Classifier</vt:lpstr>
      <vt:lpstr>Naive Bayes Classifier</vt:lpstr>
      <vt:lpstr>Naive Bayes Classifier</vt:lpstr>
      <vt:lpstr>Naive Bayes Classifier</vt:lpstr>
      <vt:lpstr>Naive Bayes Classifier</vt:lpstr>
      <vt:lpstr>Naive Bayes Classifier</vt:lpstr>
      <vt:lpstr>Naive Bayes Classifier</vt:lpstr>
      <vt:lpstr>Naive Bayes Classifier</vt:lpstr>
      <vt:lpstr>Naive Bayes Classifier</vt:lpstr>
      <vt:lpstr>Naive Bayes Classifier</vt:lpstr>
      <vt:lpstr>SUPPORT VECTOR MACHINES</vt:lpstr>
      <vt:lpstr>Support vector machine</vt:lpstr>
      <vt:lpstr>Support vector machine</vt:lpstr>
      <vt:lpstr>Linearly separable problem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Non-linear spaces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Support vector machines</vt:lpstr>
      <vt:lpstr>Advantages</vt:lpstr>
      <vt:lpstr>Disadvantages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Gini Index Approach</vt:lpstr>
      <vt:lpstr>Gini Index Approach</vt:lpstr>
      <vt:lpstr>Gini Index Approach</vt:lpstr>
      <vt:lpstr>Gini Index Approach</vt:lpstr>
      <vt:lpstr>Random Forest Classifier</vt:lpstr>
      <vt:lpstr>Pruning and Bagging</vt:lpstr>
      <vt:lpstr>Pruning and Bagging</vt:lpstr>
      <vt:lpstr>Pruning and Bagging</vt:lpstr>
      <vt:lpstr>Pruning</vt:lpstr>
      <vt:lpstr>Pruning</vt:lpstr>
      <vt:lpstr>Pruning</vt:lpstr>
      <vt:lpstr>Bagging</vt:lpstr>
      <vt:lpstr>Bagging</vt:lpstr>
      <vt:lpstr>Bagging</vt:lpstr>
      <vt:lpstr>Bagging</vt:lpstr>
      <vt:lpstr>Random Forest Classifier</vt:lpstr>
      <vt:lpstr>Random Forest Classifier</vt:lpstr>
      <vt:lpstr>Random Forest Classifier</vt:lpstr>
      <vt:lpstr>Boosting</vt:lpstr>
      <vt:lpstr>Boosting</vt:lpstr>
      <vt:lpstr>Boosting</vt:lpstr>
      <vt:lpstr>Boosting Applications</vt:lpstr>
      <vt:lpstr>Boosting</vt:lpstr>
      <vt:lpstr>Boosting</vt:lpstr>
      <vt:lpstr>Boosting</vt:lpstr>
      <vt:lpstr>Boosting</vt:lpstr>
      <vt:lpstr>Boosting</vt:lpstr>
      <vt:lpstr>Boosting</vt:lpstr>
      <vt:lpstr>Boosting</vt:lpstr>
      <vt:lpstr>Boosting</vt:lpstr>
      <vt:lpstr>Boosting</vt:lpstr>
      <vt:lpstr>Boosting and Bagging</vt:lpstr>
      <vt:lpstr>PCA</vt:lpstr>
      <vt:lpstr>Principal component analysis</vt:lpstr>
      <vt:lpstr>PowerPoint 프레젠테이션</vt:lpstr>
      <vt:lpstr>PowerPoint 프레젠테이션</vt:lpstr>
      <vt:lpstr>PowerPoint 프레젠테이션</vt:lpstr>
      <vt:lpstr>Principal component analysis</vt:lpstr>
      <vt:lpstr>K-MEANS CLUSTERING</vt:lpstr>
      <vt:lpstr>K-means clustering</vt:lpstr>
      <vt:lpstr>K-means clustering</vt:lpstr>
      <vt:lpstr>Lloyd-algorithm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Finding k parameter</vt:lpstr>
      <vt:lpstr>Finding k parameter</vt:lpstr>
      <vt:lpstr>PowerPoint 프레젠테이션</vt:lpstr>
      <vt:lpstr>Clustering and classification</vt:lpstr>
      <vt:lpstr>DBSCAN CLUSTERING</vt:lpstr>
      <vt:lpstr>DBSCAN</vt:lpstr>
      <vt:lpstr>DBSCAN algorithm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Advantages</vt:lpstr>
      <vt:lpstr>Disadvantages</vt:lpstr>
      <vt:lpstr>HIERARCHICAL CLUSTERING</vt:lpstr>
      <vt:lpstr>Hierarchical clustering</vt:lpstr>
      <vt:lpstr>Hierarchical clustering</vt:lpstr>
      <vt:lpstr>Algorithm</vt:lpstr>
      <vt:lpstr>Algorithm</vt:lpstr>
      <vt:lpstr>PowerPoint 프레젠테이션</vt:lpstr>
      <vt:lpstr>PowerPoint 프레젠테이션</vt:lpstr>
      <vt:lpstr>Hierarchical clustering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Hierarchical clustering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Kim Woo-Hyun</cp:lastModifiedBy>
  <cp:revision>637</cp:revision>
  <dcterms:created xsi:type="dcterms:W3CDTF">2017-12-07T15:29:51Z</dcterms:created>
  <dcterms:modified xsi:type="dcterms:W3CDTF">2018-07-29T03:12:59Z</dcterms:modified>
</cp:coreProperties>
</file>