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58" r:id="rId3"/>
    <p:sldId id="389" r:id="rId4"/>
    <p:sldId id="390" r:id="rId5"/>
    <p:sldId id="392" r:id="rId6"/>
    <p:sldId id="412" r:id="rId7"/>
    <p:sldId id="415" r:id="rId8"/>
    <p:sldId id="400" r:id="rId9"/>
    <p:sldId id="402" r:id="rId10"/>
    <p:sldId id="403" r:id="rId11"/>
    <p:sldId id="404" r:id="rId12"/>
    <p:sldId id="405" r:id="rId13"/>
    <p:sldId id="410" r:id="rId14"/>
    <p:sldId id="411" r:id="rId15"/>
    <p:sldId id="414" r:id="rId16"/>
    <p:sldId id="417" r:id="rId17"/>
    <p:sldId id="418" r:id="rId18"/>
    <p:sldId id="419" r:id="rId19"/>
    <p:sldId id="421" r:id="rId20"/>
    <p:sldId id="422" r:id="rId21"/>
    <p:sldId id="423" r:id="rId22"/>
    <p:sldId id="424" r:id="rId23"/>
    <p:sldId id="425" r:id="rId24"/>
    <p:sldId id="426" r:id="rId25"/>
    <p:sldId id="427" r:id="rId26"/>
    <p:sldId id="428" r:id="rId27"/>
    <p:sldId id="429" r:id="rId28"/>
    <p:sldId id="430" r:id="rId29"/>
    <p:sldId id="432" r:id="rId30"/>
    <p:sldId id="434" r:id="rId31"/>
    <p:sldId id="435" r:id="rId32"/>
    <p:sldId id="436" r:id="rId3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F7D0A8-4224-47F0-AE10-D4062F8DA300}">
          <p14:sldIdLst>
            <p14:sldId id="458"/>
            <p14:sldId id="389"/>
            <p14:sldId id="390"/>
            <p14:sldId id="392"/>
            <p14:sldId id="412"/>
            <p14:sldId id="415"/>
            <p14:sldId id="400"/>
            <p14:sldId id="402"/>
            <p14:sldId id="403"/>
            <p14:sldId id="404"/>
            <p14:sldId id="405"/>
            <p14:sldId id="410"/>
            <p14:sldId id="411"/>
            <p14:sldId id="414"/>
            <p14:sldId id="417"/>
            <p14:sldId id="418"/>
            <p14:sldId id="419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2"/>
            <p14:sldId id="434"/>
            <p14:sldId id="435"/>
            <p14:sldId id="43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6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2018. 08. 02.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405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2018. 08. 02.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656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2018. 08. 02.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0730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2018. 08. 02.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1399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2018. 08. 02.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6884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2018. 08. 02.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2998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2018. 08. 02.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2312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2018. 08. 02.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170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2018. 08. 02.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80736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2018. 08. 02.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2424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2018. 08. 02.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85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2018. 08. 02.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5889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2018. 08. 02.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29401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2018. 08. 02.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04981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2018. 08. 02.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33779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2018. 08. 02.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95765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2018. 08. 02.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45112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2018. 08. 02.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54583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2018. 08. 02.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72228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2018. 08. 02.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23995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2018. 08. 02.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371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2018. 08. 02.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74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2018. 08. 02.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68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2018. 08. 02.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031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2018. 08. 02.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88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2018. 08. 02.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949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2018. 08. 02.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5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2018. 08. 02.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80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D975C-879E-4ADC-97CB-23B39C64B811}" type="datetimeFigureOut">
              <a:rPr lang="hu-HU" smtClean="0"/>
              <a:t>2018. 08. 02.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89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128065-57FB-4804-BBFF-06D4411FCD13}" type="datetimeFigureOut">
              <a:rPr lang="hu-HU" smtClean="0"/>
              <a:t>2018. 08. 02.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06478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Relationship Id="rId9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Relationship Id="rId9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457037" cy="3329581"/>
          </a:xfrm>
        </p:spPr>
        <p:txBody>
          <a:bodyPr/>
          <a:lstStyle/>
          <a:p>
            <a:r>
              <a:rPr lang="en-US" b="1"/>
              <a:t>Neural Networks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459290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17717" y="2423983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5430290" y="2432221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6288044" y="2423983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859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17717" y="2423983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5430290" y="2432221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2938344" y="3270421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0675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36701" y="2720546"/>
            <a:ext cx="1798413" cy="179841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8745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92411" y="1285103"/>
            <a:ext cx="75516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a huge problem with this approach: size of faces may differ</a:t>
            </a:r>
          </a:p>
          <a:p>
            <a:r>
              <a:rPr lang="hu-HU" dirty="0"/>
              <a:t>	(window size is too small to include all the relevant features of a face</a:t>
            </a:r>
          </a:p>
          <a:p>
            <a:r>
              <a:rPr lang="hu-HU" dirty="0"/>
              <a:t>		so the algorithm will not work fine)</a:t>
            </a:r>
          </a:p>
          <a:p>
            <a:endParaRPr lang="hu-HU" dirty="0"/>
          </a:p>
          <a:p>
            <a:r>
              <a:rPr lang="hu-HU" dirty="0"/>
              <a:t>	~ some faces may be closer to the camera which means they</a:t>
            </a:r>
          </a:p>
          <a:p>
            <a:r>
              <a:rPr lang="hu-HU" dirty="0"/>
              <a:t>		appear bigger than other faces in the background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b="1" dirty="0"/>
              <a:t>scaleFactor</a:t>
            </a:r>
            <a:r>
              <a:rPr lang="hu-HU" dirty="0"/>
              <a:t>: this feature in </a:t>
            </a:r>
            <a:r>
              <a:rPr lang="hu-HU" b="1" dirty="0"/>
              <a:t>OpenCV</a:t>
            </a:r>
            <a:r>
              <a:rPr lang="hu-HU" dirty="0"/>
              <a:t> compensates for this issue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6065" y="3657602"/>
            <a:ext cx="7283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training uses </a:t>
            </a:r>
            <a:r>
              <a:rPr lang="hu-HU" b="1" dirty="0"/>
              <a:t>24x24</a:t>
            </a:r>
            <a:r>
              <a:rPr lang="hu-HU" dirty="0"/>
              <a:t> pixels images so we have to rescale the input image</a:t>
            </a:r>
          </a:p>
          <a:p>
            <a:r>
              <a:rPr lang="hu-HU" dirty="0"/>
              <a:t>	~ so we can resize a larger face to a smaller one</a:t>
            </a:r>
          </a:p>
        </p:txBody>
      </p:sp>
    </p:spTree>
    <p:extLst>
      <p:ext uri="{BB962C8B-B14F-4D97-AF65-F5344CB8AC3E}">
        <p14:creationId xmlns:p14="http://schemas.microsoft.com/office/powerpoint/2010/main" val="434689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Haar-features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27654" y="1136821"/>
            <a:ext cx="63784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Haar-wavelet is a sequence of rescaled square-shaped „functions”</a:t>
            </a:r>
          </a:p>
          <a:p>
            <a:r>
              <a:rPr lang="hu-HU" dirty="0"/>
              <a:t>	~ very similar to Fourier-analysis</a:t>
            </a:r>
          </a:p>
          <a:p>
            <a:r>
              <a:rPr lang="hu-HU" dirty="0"/>
              <a:t>		</a:t>
            </a:r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it was proposed by </a:t>
            </a:r>
            <a:r>
              <a:rPr lang="hu-HU" b="1" dirty="0">
                <a:sym typeface="Wingdings" panose="05000000000000000000" pitchFamily="2" charset="2"/>
              </a:rPr>
              <a:t>Alfréd Haar </a:t>
            </a:r>
            <a:r>
              <a:rPr lang="hu-HU" dirty="0">
                <a:sym typeface="Wingdings" panose="05000000000000000000" pitchFamily="2" charset="2"/>
              </a:rPr>
              <a:t>in </a:t>
            </a:r>
            <a:r>
              <a:rPr lang="hu-HU" b="1" dirty="0">
                <a:sym typeface="Wingdings" panose="05000000000000000000" pitchFamily="2" charset="2"/>
              </a:rPr>
              <a:t>1909</a:t>
            </a: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</a:p>
          <a:p>
            <a:r>
              <a:rPr lang="hu-HU" b="1" dirty="0">
                <a:sym typeface="Wingdings" panose="05000000000000000000" pitchFamily="2" charset="2"/>
              </a:rPr>
              <a:t>		 </a:t>
            </a:r>
            <a:r>
              <a:rPr lang="hu-HU" dirty="0">
                <a:sym typeface="Wingdings" panose="05000000000000000000" pitchFamily="2" charset="2"/>
              </a:rPr>
              <a:t>they are like convolutional kernels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2685535" y="3015050"/>
            <a:ext cx="673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HAAR FEATURES ARE THE RELEVANT FEATURES FOR FACE DETECTION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826385" y="4091212"/>
            <a:ext cx="1820562" cy="610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26385" y="4445440"/>
            <a:ext cx="1820562" cy="363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3061710" y="3951764"/>
            <a:ext cx="829526" cy="10997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3061710" y="3951764"/>
            <a:ext cx="414763" cy="1099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826385" y="5235349"/>
            <a:ext cx="310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/>
              <a:t>edge features </a:t>
            </a:r>
            <a:r>
              <a:rPr lang="hu-HU" dirty="0"/>
              <a:t>can detect edges</a:t>
            </a:r>
          </a:p>
          <a:p>
            <a:pPr algn="ctr"/>
            <a:r>
              <a:rPr lang="hu-HU" dirty="0"/>
              <a:t>quite effectively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20486" y="3951764"/>
            <a:ext cx="764282" cy="10132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620486" y="3951764"/>
            <a:ext cx="382141" cy="10132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7384768" y="3951764"/>
            <a:ext cx="382141" cy="10132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8432390" y="3973349"/>
            <a:ext cx="1313935" cy="440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8432390" y="4282268"/>
            <a:ext cx="1313935" cy="3234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8432390" y="4605671"/>
            <a:ext cx="1313934" cy="3234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extBox 16"/>
          <p:cNvSpPr txBox="1"/>
          <p:nvPr/>
        </p:nvSpPr>
        <p:spPr>
          <a:xfrm>
            <a:off x="6713872" y="5235349"/>
            <a:ext cx="2895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/>
              <a:t>line features </a:t>
            </a:r>
            <a:r>
              <a:rPr lang="hu-HU" dirty="0"/>
              <a:t>can detect lines</a:t>
            </a:r>
          </a:p>
          <a:p>
            <a:pPr algn="ctr"/>
            <a:r>
              <a:rPr lang="hu-HU" dirty="0"/>
              <a:t>quite effectively</a:t>
            </a:r>
          </a:p>
        </p:txBody>
      </p:sp>
    </p:spTree>
    <p:extLst>
      <p:ext uri="{BB962C8B-B14F-4D97-AF65-F5344CB8AC3E}">
        <p14:creationId xmlns:p14="http://schemas.microsoft.com/office/powerpoint/2010/main" val="4020399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Haar-features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529" y="1303507"/>
            <a:ext cx="6343135" cy="42287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78945" y="5725298"/>
            <a:ext cx="770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WE CAN REPRESENT THE MOST RELEVANT FEATURES WITH HAAR-FEATURES !!!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7083" y="2038973"/>
            <a:ext cx="769274" cy="108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4577083" y="2142681"/>
            <a:ext cx="769274" cy="794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6014586" y="2198343"/>
            <a:ext cx="769274" cy="108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6014586" y="2302051"/>
            <a:ext cx="769274" cy="794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 flipH="1">
            <a:off x="5584033" y="2719973"/>
            <a:ext cx="430553" cy="570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 flipH="1">
            <a:off x="5799311" y="2719973"/>
            <a:ext cx="215276" cy="5708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 flipH="1">
            <a:off x="5368756" y="2719972"/>
            <a:ext cx="215276" cy="5708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4868640" y="4139831"/>
            <a:ext cx="1430783" cy="1713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4868640" y="4238683"/>
            <a:ext cx="1430783" cy="1018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6507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Haar-features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308395" y="1375713"/>
            <a:ext cx="584886" cy="584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93281" y="1375713"/>
            <a:ext cx="584886" cy="5848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18" name="Rectangle 17"/>
          <p:cNvSpPr/>
          <p:nvPr/>
        </p:nvSpPr>
        <p:spPr>
          <a:xfrm>
            <a:off x="5486405" y="1375713"/>
            <a:ext cx="584886" cy="5848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19" name="Rectangle 18"/>
          <p:cNvSpPr/>
          <p:nvPr/>
        </p:nvSpPr>
        <p:spPr>
          <a:xfrm>
            <a:off x="6071291" y="1375713"/>
            <a:ext cx="584886" cy="58488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28" name="Rectangle 27"/>
          <p:cNvSpPr/>
          <p:nvPr/>
        </p:nvSpPr>
        <p:spPr>
          <a:xfrm>
            <a:off x="4308395" y="1960599"/>
            <a:ext cx="584886" cy="584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29" name="Rectangle 28"/>
          <p:cNvSpPr/>
          <p:nvPr/>
        </p:nvSpPr>
        <p:spPr>
          <a:xfrm>
            <a:off x="4893281" y="1960599"/>
            <a:ext cx="584886" cy="5848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5486405" y="1960599"/>
            <a:ext cx="584886" cy="58488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6071291" y="1960599"/>
            <a:ext cx="584886" cy="5848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32" name="Rectangle 31"/>
          <p:cNvSpPr/>
          <p:nvPr/>
        </p:nvSpPr>
        <p:spPr>
          <a:xfrm>
            <a:off x="4308395" y="2545485"/>
            <a:ext cx="584886" cy="584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33" name="Rectangle 32"/>
          <p:cNvSpPr/>
          <p:nvPr/>
        </p:nvSpPr>
        <p:spPr>
          <a:xfrm>
            <a:off x="4893281" y="2545485"/>
            <a:ext cx="584886" cy="584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rgbClr val="00B0F0"/>
                </a:solidFill>
              </a:rPr>
              <a:t>0.1</a:t>
            </a:r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5486405" y="2545485"/>
            <a:ext cx="584886" cy="5848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35" name="Rectangle 34"/>
          <p:cNvSpPr/>
          <p:nvPr/>
        </p:nvSpPr>
        <p:spPr>
          <a:xfrm>
            <a:off x="6071291" y="2545485"/>
            <a:ext cx="584886" cy="584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36" name="Rectangle 35"/>
          <p:cNvSpPr/>
          <p:nvPr/>
        </p:nvSpPr>
        <p:spPr>
          <a:xfrm>
            <a:off x="4308395" y="3130371"/>
            <a:ext cx="584886" cy="584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37" name="Rectangle 36"/>
          <p:cNvSpPr/>
          <p:nvPr/>
        </p:nvSpPr>
        <p:spPr>
          <a:xfrm>
            <a:off x="4893281" y="3130371"/>
            <a:ext cx="584886" cy="584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rgbClr val="00B0F0"/>
                </a:solidFill>
              </a:rPr>
              <a:t>0.1</a:t>
            </a:r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486405" y="3130371"/>
            <a:ext cx="584886" cy="584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39" name="Rectangle 38"/>
          <p:cNvSpPr/>
          <p:nvPr/>
        </p:nvSpPr>
        <p:spPr>
          <a:xfrm>
            <a:off x="6071291" y="3130371"/>
            <a:ext cx="584886" cy="584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0.9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708461" y="137571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293347" y="137571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</a:t>
            </a:r>
            <a:endParaRPr lang="hu-HU" dirty="0"/>
          </a:p>
        </p:txBody>
      </p:sp>
      <p:sp>
        <p:nvSpPr>
          <p:cNvPr id="42" name="Rectangle 41"/>
          <p:cNvSpPr/>
          <p:nvPr/>
        </p:nvSpPr>
        <p:spPr>
          <a:xfrm>
            <a:off x="1886471" y="1375713"/>
            <a:ext cx="584886" cy="584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</a:t>
            </a:r>
            <a:endParaRPr lang="hu-HU" dirty="0"/>
          </a:p>
        </p:txBody>
      </p:sp>
      <p:sp>
        <p:nvSpPr>
          <p:cNvPr id="43" name="Rectangle 42"/>
          <p:cNvSpPr/>
          <p:nvPr/>
        </p:nvSpPr>
        <p:spPr>
          <a:xfrm>
            <a:off x="2471357" y="1375713"/>
            <a:ext cx="584886" cy="584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</a:t>
            </a:r>
            <a:endParaRPr lang="hu-HU" dirty="0"/>
          </a:p>
        </p:txBody>
      </p:sp>
      <p:sp>
        <p:nvSpPr>
          <p:cNvPr id="44" name="Rectangle 43"/>
          <p:cNvSpPr/>
          <p:nvPr/>
        </p:nvSpPr>
        <p:spPr>
          <a:xfrm>
            <a:off x="708461" y="196059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</a:t>
            </a:r>
            <a:endParaRPr lang="hu-HU" dirty="0"/>
          </a:p>
        </p:txBody>
      </p:sp>
      <p:sp>
        <p:nvSpPr>
          <p:cNvPr id="45" name="Rectangle 44"/>
          <p:cNvSpPr/>
          <p:nvPr/>
        </p:nvSpPr>
        <p:spPr>
          <a:xfrm>
            <a:off x="1293347" y="196059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</a:t>
            </a:r>
            <a:endParaRPr lang="hu-HU" dirty="0"/>
          </a:p>
        </p:txBody>
      </p:sp>
      <p:sp>
        <p:nvSpPr>
          <p:cNvPr id="46" name="Rectangle 45"/>
          <p:cNvSpPr/>
          <p:nvPr/>
        </p:nvSpPr>
        <p:spPr>
          <a:xfrm>
            <a:off x="1886471" y="1960599"/>
            <a:ext cx="584886" cy="584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</a:t>
            </a:r>
            <a:endParaRPr lang="hu-HU" dirty="0"/>
          </a:p>
        </p:txBody>
      </p:sp>
      <p:sp>
        <p:nvSpPr>
          <p:cNvPr id="47" name="Rectangle 46"/>
          <p:cNvSpPr/>
          <p:nvPr/>
        </p:nvSpPr>
        <p:spPr>
          <a:xfrm>
            <a:off x="2471357" y="1960599"/>
            <a:ext cx="584886" cy="584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</a:t>
            </a:r>
            <a:endParaRPr lang="hu-HU" dirty="0"/>
          </a:p>
        </p:txBody>
      </p:sp>
      <p:sp>
        <p:nvSpPr>
          <p:cNvPr id="48" name="Rectangle 47"/>
          <p:cNvSpPr/>
          <p:nvPr/>
        </p:nvSpPr>
        <p:spPr>
          <a:xfrm>
            <a:off x="708461" y="254548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</a:t>
            </a:r>
            <a:endParaRPr lang="hu-HU" dirty="0"/>
          </a:p>
        </p:txBody>
      </p:sp>
      <p:sp>
        <p:nvSpPr>
          <p:cNvPr id="49" name="Rectangle 48"/>
          <p:cNvSpPr/>
          <p:nvPr/>
        </p:nvSpPr>
        <p:spPr>
          <a:xfrm>
            <a:off x="1293347" y="254548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</a:t>
            </a:r>
            <a:endParaRPr lang="hu-HU" dirty="0"/>
          </a:p>
        </p:txBody>
      </p:sp>
      <p:sp>
        <p:nvSpPr>
          <p:cNvPr id="50" name="Rectangle 49"/>
          <p:cNvSpPr/>
          <p:nvPr/>
        </p:nvSpPr>
        <p:spPr>
          <a:xfrm>
            <a:off x="1886471" y="2545485"/>
            <a:ext cx="584886" cy="584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</a:t>
            </a:r>
            <a:endParaRPr lang="hu-HU" dirty="0"/>
          </a:p>
        </p:txBody>
      </p:sp>
      <p:sp>
        <p:nvSpPr>
          <p:cNvPr id="51" name="Rectangle 50"/>
          <p:cNvSpPr/>
          <p:nvPr/>
        </p:nvSpPr>
        <p:spPr>
          <a:xfrm>
            <a:off x="2471357" y="2545485"/>
            <a:ext cx="584886" cy="584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</a:t>
            </a:r>
            <a:endParaRPr lang="hu-HU" dirty="0"/>
          </a:p>
        </p:txBody>
      </p:sp>
      <p:sp>
        <p:nvSpPr>
          <p:cNvPr id="52" name="Rectangle 51"/>
          <p:cNvSpPr/>
          <p:nvPr/>
        </p:nvSpPr>
        <p:spPr>
          <a:xfrm>
            <a:off x="708461" y="313037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</a:t>
            </a:r>
            <a:endParaRPr lang="hu-HU" dirty="0"/>
          </a:p>
        </p:txBody>
      </p:sp>
      <p:sp>
        <p:nvSpPr>
          <p:cNvPr id="53" name="Rectangle 52"/>
          <p:cNvSpPr/>
          <p:nvPr/>
        </p:nvSpPr>
        <p:spPr>
          <a:xfrm>
            <a:off x="1293347" y="313037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886471" y="3130371"/>
            <a:ext cx="584886" cy="584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</a:t>
            </a:r>
            <a:endParaRPr lang="hu-HU" dirty="0"/>
          </a:p>
        </p:txBody>
      </p:sp>
      <p:sp>
        <p:nvSpPr>
          <p:cNvPr id="55" name="Rectangle 54"/>
          <p:cNvSpPr/>
          <p:nvPr/>
        </p:nvSpPr>
        <p:spPr>
          <a:xfrm>
            <a:off x="2471357" y="3130371"/>
            <a:ext cx="584886" cy="584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1003354" y="3847065"/>
            <a:ext cx="19119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ideal </a:t>
            </a:r>
            <a:r>
              <a:rPr lang="hu-HU" b="1" dirty="0"/>
              <a:t>Haar-feature</a:t>
            </a:r>
          </a:p>
          <a:p>
            <a:pPr algn="ctr"/>
            <a:r>
              <a:rPr lang="hu-HU" dirty="0"/>
              <a:t>pixel intensities</a:t>
            </a:r>
          </a:p>
          <a:p>
            <a:pPr algn="ctr"/>
            <a:r>
              <a:rPr lang="hu-HU" dirty="0"/>
              <a:t>0: white</a:t>
            </a:r>
          </a:p>
          <a:p>
            <a:pPr algn="ctr"/>
            <a:r>
              <a:rPr lang="hu-HU" dirty="0"/>
              <a:t>1: black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365586" y="3847065"/>
            <a:ext cx="222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these are real values</a:t>
            </a:r>
          </a:p>
          <a:p>
            <a:pPr algn="ctr"/>
            <a:r>
              <a:rPr lang="hu-HU" dirty="0"/>
              <a:t>detected on an image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07653" y="1215348"/>
            <a:ext cx="355443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/>
              <a:t>Viola-Jones algorithm </a:t>
            </a:r>
            <a:r>
              <a:rPr lang="hu-HU" dirty="0"/>
              <a:t>will compare</a:t>
            </a:r>
          </a:p>
          <a:p>
            <a:pPr algn="ctr"/>
            <a:r>
              <a:rPr lang="hu-HU" dirty="0"/>
              <a:t>how close the real scenario is to the</a:t>
            </a:r>
          </a:p>
          <a:p>
            <a:pPr algn="ctr"/>
            <a:r>
              <a:rPr lang="hu-HU" dirty="0"/>
              <a:t>ideal case</a:t>
            </a:r>
          </a:p>
          <a:p>
            <a:pPr algn="ctr"/>
            <a:endParaRPr lang="hu-HU" dirty="0"/>
          </a:p>
          <a:p>
            <a:pPr algn="ctr"/>
            <a:r>
              <a:rPr lang="hu-HU" b="1" dirty="0"/>
              <a:t>1.) </a:t>
            </a:r>
            <a:r>
              <a:rPr lang="hu-HU" dirty="0"/>
              <a:t>let’s sum up the white </a:t>
            </a:r>
          </a:p>
          <a:p>
            <a:pPr algn="ctr"/>
            <a:r>
              <a:rPr lang="hu-HU" dirty="0"/>
              <a:t>pixel intensities</a:t>
            </a:r>
          </a:p>
          <a:p>
            <a:pPr algn="ctr"/>
            <a:endParaRPr lang="hu-HU" dirty="0"/>
          </a:p>
          <a:p>
            <a:pPr algn="ctr"/>
            <a:r>
              <a:rPr lang="hu-HU" b="1" dirty="0"/>
              <a:t>2.) </a:t>
            </a:r>
            <a:r>
              <a:rPr lang="hu-HU" dirty="0"/>
              <a:t>calculate the sum of the</a:t>
            </a:r>
          </a:p>
          <a:p>
            <a:pPr algn="ctr"/>
            <a:r>
              <a:rPr lang="hu-HU" dirty="0"/>
              <a:t>black pixel intensities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92775" y="4328815"/>
            <a:ext cx="195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5050"/>
                </a:solidFill>
              </a:rPr>
              <a:t>Δ</a:t>
            </a:r>
            <a:r>
              <a:rPr lang="hu-HU" b="1" dirty="0">
                <a:solidFill>
                  <a:srgbClr val="FF5050"/>
                </a:solidFill>
              </a:rPr>
              <a:t> = dark – white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9144323" y="4135391"/>
                <a:ext cx="867225" cy="754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𝐝𝐚𝐫𝐤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323" y="4135391"/>
                <a:ext cx="867225" cy="7549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855673" y="4191531"/>
                <a:ext cx="38023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673" y="4191531"/>
                <a:ext cx="380232" cy="6109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0398546" y="4127153"/>
                <a:ext cx="934551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𝐡𝐢𝐭𝐞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8546" y="4127153"/>
                <a:ext cx="934551" cy="7561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0109896" y="4183293"/>
                <a:ext cx="38023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896" y="4183293"/>
                <a:ext cx="380232" cy="6109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9949938" y="4266166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5050"/>
                </a:solidFill>
              </a:rPr>
              <a:t>-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418736" y="4755603"/>
            <a:ext cx="3821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Δ</a:t>
            </a:r>
            <a:r>
              <a:rPr lang="hu-HU" dirty="0"/>
              <a:t> for ideal Haar-feature is </a:t>
            </a:r>
            <a:r>
              <a:rPr lang="hu-HU" b="1" dirty="0"/>
              <a:t>1</a:t>
            </a:r>
          </a:p>
          <a:p>
            <a:endParaRPr lang="hu-HU" b="1" dirty="0"/>
          </a:p>
          <a:p>
            <a:r>
              <a:rPr lang="el-GR" b="1" dirty="0"/>
              <a:t>Δ</a:t>
            </a:r>
            <a:r>
              <a:rPr lang="hu-HU" b="1" dirty="0"/>
              <a:t> </a:t>
            </a:r>
            <a:r>
              <a:rPr lang="hu-HU" dirty="0"/>
              <a:t>for the real image: </a:t>
            </a:r>
            <a:r>
              <a:rPr lang="hu-HU" b="1" dirty="0"/>
              <a:t>0.74 – 0.18 = 0.56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219989" y="5743122"/>
            <a:ext cx="7142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closer the value to </a:t>
            </a:r>
            <a:r>
              <a:rPr lang="hu-HU" b="1" dirty="0"/>
              <a:t>1</a:t>
            </a:r>
            <a:r>
              <a:rPr lang="hu-HU" dirty="0"/>
              <a:t>, the more likely we have found a </a:t>
            </a:r>
            <a:r>
              <a:rPr lang="hu-HU" b="1" dirty="0"/>
              <a:t>Haar-feature </a:t>
            </a:r>
            <a:r>
              <a:rPr lang="hu-HU" dirty="0"/>
              <a:t>!!!</a:t>
            </a:r>
          </a:p>
          <a:p>
            <a:r>
              <a:rPr lang="hu-HU" dirty="0"/>
              <a:t>	   (of course we will never get </a:t>
            </a:r>
            <a:r>
              <a:rPr lang="hu-HU" b="1" dirty="0"/>
              <a:t>0</a:t>
            </a:r>
            <a:r>
              <a:rPr lang="hu-HU" dirty="0"/>
              <a:t> or </a:t>
            </a:r>
            <a:r>
              <a:rPr lang="hu-HU" b="1" dirty="0"/>
              <a:t>1</a:t>
            </a:r>
            <a:r>
              <a:rPr lang="hu-HU" dirty="0"/>
              <a:t>: there are thresholds)</a:t>
            </a:r>
          </a:p>
        </p:txBody>
      </p:sp>
    </p:spTree>
    <p:extLst>
      <p:ext uri="{BB962C8B-B14F-4D97-AF65-F5344CB8AC3E}">
        <p14:creationId xmlns:p14="http://schemas.microsoft.com/office/powerpoint/2010/main" val="1490288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Integral Image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11211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9700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67" name="Rectangle 66"/>
          <p:cNvSpPr/>
          <p:nvPr/>
        </p:nvSpPr>
        <p:spPr>
          <a:xfrm>
            <a:off x="111211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68" name="Rectangle 67"/>
          <p:cNvSpPr/>
          <p:nvPr/>
        </p:nvSpPr>
        <p:spPr>
          <a:xfrm>
            <a:off x="169700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69" name="Rectangle 68"/>
          <p:cNvSpPr/>
          <p:nvPr/>
        </p:nvSpPr>
        <p:spPr>
          <a:xfrm>
            <a:off x="111211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0" name="Rectangle 69"/>
          <p:cNvSpPr/>
          <p:nvPr/>
        </p:nvSpPr>
        <p:spPr>
          <a:xfrm>
            <a:off x="169700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71" name="Rectangle 70"/>
          <p:cNvSpPr/>
          <p:nvPr/>
        </p:nvSpPr>
        <p:spPr>
          <a:xfrm>
            <a:off x="111211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2" name="Rectangle 71"/>
          <p:cNvSpPr/>
          <p:nvPr/>
        </p:nvSpPr>
        <p:spPr>
          <a:xfrm>
            <a:off x="169700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28188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6677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5" name="Rectangle 74"/>
          <p:cNvSpPr/>
          <p:nvPr/>
        </p:nvSpPr>
        <p:spPr>
          <a:xfrm>
            <a:off x="2281887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76" name="Rectangle 75"/>
          <p:cNvSpPr/>
          <p:nvPr/>
        </p:nvSpPr>
        <p:spPr>
          <a:xfrm>
            <a:off x="286677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77" name="Rectangle 76"/>
          <p:cNvSpPr/>
          <p:nvPr/>
        </p:nvSpPr>
        <p:spPr>
          <a:xfrm>
            <a:off x="2281887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8" name="Rectangle 77"/>
          <p:cNvSpPr/>
          <p:nvPr/>
        </p:nvSpPr>
        <p:spPr>
          <a:xfrm>
            <a:off x="286677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9" name="Rectangle 78"/>
          <p:cNvSpPr/>
          <p:nvPr/>
        </p:nvSpPr>
        <p:spPr>
          <a:xfrm>
            <a:off x="2281887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0" name="Rectangle 79"/>
          <p:cNvSpPr/>
          <p:nvPr/>
        </p:nvSpPr>
        <p:spPr>
          <a:xfrm>
            <a:off x="286677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1211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2" name="Rectangle 81"/>
          <p:cNvSpPr/>
          <p:nvPr/>
        </p:nvSpPr>
        <p:spPr>
          <a:xfrm>
            <a:off x="169700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85" name="Rectangle 84"/>
          <p:cNvSpPr/>
          <p:nvPr/>
        </p:nvSpPr>
        <p:spPr>
          <a:xfrm>
            <a:off x="228188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86" name="Rectangle 85"/>
          <p:cNvSpPr/>
          <p:nvPr/>
        </p:nvSpPr>
        <p:spPr>
          <a:xfrm>
            <a:off x="286677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89" name="Rectangle 88"/>
          <p:cNvSpPr/>
          <p:nvPr/>
        </p:nvSpPr>
        <p:spPr>
          <a:xfrm>
            <a:off x="345165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03654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1" name="Rectangle 90"/>
          <p:cNvSpPr/>
          <p:nvPr/>
        </p:nvSpPr>
        <p:spPr>
          <a:xfrm>
            <a:off x="345165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92" name="Rectangle 91"/>
          <p:cNvSpPr/>
          <p:nvPr/>
        </p:nvSpPr>
        <p:spPr>
          <a:xfrm>
            <a:off x="403654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3" name="Rectangle 92"/>
          <p:cNvSpPr/>
          <p:nvPr/>
        </p:nvSpPr>
        <p:spPr>
          <a:xfrm>
            <a:off x="345165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4" name="Rectangle 93"/>
          <p:cNvSpPr/>
          <p:nvPr/>
        </p:nvSpPr>
        <p:spPr>
          <a:xfrm>
            <a:off x="403654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95" name="Rectangle 94"/>
          <p:cNvSpPr/>
          <p:nvPr/>
        </p:nvSpPr>
        <p:spPr>
          <a:xfrm>
            <a:off x="345165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6" name="Rectangle 95"/>
          <p:cNvSpPr/>
          <p:nvPr/>
        </p:nvSpPr>
        <p:spPr>
          <a:xfrm>
            <a:off x="403654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45165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98" name="Rectangle 97"/>
          <p:cNvSpPr/>
          <p:nvPr/>
        </p:nvSpPr>
        <p:spPr>
          <a:xfrm>
            <a:off x="403654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69861" y="1424133"/>
                <a:ext cx="6083845" cy="1760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The problem is that we have to calculate the average of</a:t>
                </a:r>
              </a:p>
              <a:p>
                <a:r>
                  <a:rPr lang="hu-HU" dirty="0"/>
                  <a:t>          a given region several times</a:t>
                </a:r>
              </a:p>
              <a:p>
                <a:r>
                  <a:rPr lang="hu-HU" dirty="0"/>
                  <a:t>	~ the time complexity of these operations are </a:t>
                </a:r>
                <a:r>
                  <a:rPr lang="hu-HU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p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b="1" dirty="0"/>
                  <a:t>)</a:t>
                </a:r>
              </a:p>
              <a:p>
                <a:endParaRPr lang="hu-HU" b="1" dirty="0"/>
              </a:p>
              <a:p>
                <a:r>
                  <a:rPr lang="hu-HU" b="1" dirty="0"/>
                  <a:t>	WE CAN USE INTEGRAL IMAGE APPROACH</a:t>
                </a:r>
              </a:p>
              <a:p>
                <a:r>
                  <a:rPr lang="hu-HU" b="1" dirty="0"/>
                  <a:t>	      TO ACHIEVE O(1) RUNNING TIME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861" y="1424133"/>
                <a:ext cx="6083845" cy="1760547"/>
              </a:xfrm>
              <a:prstGeom prst="rect">
                <a:avLst/>
              </a:prstGeom>
              <a:blipFill rotWithShape="0">
                <a:blip r:embed="rId2"/>
                <a:stretch>
                  <a:fillRect l="-902" t="-2083" b="-486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369861" y="3306970"/>
            <a:ext cx="63014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Why are there so many operations?</a:t>
            </a:r>
          </a:p>
          <a:p>
            <a:r>
              <a:rPr lang="hu-HU" dirty="0"/>
              <a:t>	Because we have to use Haar-features with all</a:t>
            </a:r>
          </a:p>
          <a:p>
            <a:r>
              <a:rPr lang="hu-HU" dirty="0"/>
              <a:t>	       possible sizes and locations</a:t>
            </a:r>
          </a:p>
          <a:p>
            <a:r>
              <a:rPr lang="hu-HU" dirty="0"/>
              <a:t>		~ </a:t>
            </a:r>
            <a:r>
              <a:rPr lang="hu-HU" b="1" dirty="0"/>
              <a:t>200k</a:t>
            </a:r>
            <a:r>
              <a:rPr lang="hu-HU" dirty="0"/>
              <a:t> features to calculate !!!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every time we have to use a quadratic algorithm </a:t>
            </a:r>
          </a:p>
          <a:p>
            <a:r>
              <a:rPr lang="hu-HU" dirty="0">
                <a:sym typeface="Wingdings" panose="05000000000000000000" pitchFamily="2" charset="2"/>
              </a:rPr>
              <a:t>			~ we have to find a better approach</a:t>
            </a:r>
            <a:endParaRPr lang="hu-HU" dirty="0"/>
          </a:p>
        </p:txBody>
      </p:sp>
      <p:sp>
        <p:nvSpPr>
          <p:cNvPr id="102" name="Rectangle 101"/>
          <p:cNvSpPr/>
          <p:nvPr/>
        </p:nvSpPr>
        <p:spPr>
          <a:xfrm flipV="1">
            <a:off x="1593057" y="4760778"/>
            <a:ext cx="639949" cy="113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" name="Rectangle 102"/>
          <p:cNvSpPr/>
          <p:nvPr/>
        </p:nvSpPr>
        <p:spPr>
          <a:xfrm flipV="1">
            <a:off x="1593057" y="4872578"/>
            <a:ext cx="639949" cy="1276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" name="Rectangle 105"/>
          <p:cNvSpPr/>
          <p:nvPr/>
        </p:nvSpPr>
        <p:spPr>
          <a:xfrm flipV="1">
            <a:off x="1413494" y="5205697"/>
            <a:ext cx="947345" cy="16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Rectangle 106"/>
          <p:cNvSpPr/>
          <p:nvPr/>
        </p:nvSpPr>
        <p:spPr>
          <a:xfrm flipV="1">
            <a:off x="1413494" y="5370955"/>
            <a:ext cx="947345" cy="107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" name="Rectangle 107"/>
          <p:cNvSpPr/>
          <p:nvPr/>
        </p:nvSpPr>
        <p:spPr>
          <a:xfrm flipV="1">
            <a:off x="1111606" y="5692733"/>
            <a:ext cx="1529330" cy="272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Rectangle 108"/>
          <p:cNvSpPr/>
          <p:nvPr/>
        </p:nvSpPr>
        <p:spPr>
          <a:xfrm flipV="1">
            <a:off x="1111606" y="5857992"/>
            <a:ext cx="1529330" cy="107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2819436" y="4835570"/>
            <a:ext cx="2015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these are the same</a:t>
            </a:r>
          </a:p>
          <a:p>
            <a:pPr algn="ctr"/>
            <a:r>
              <a:rPr lang="hu-HU" dirty="0"/>
              <a:t>kernels but with</a:t>
            </a:r>
          </a:p>
          <a:p>
            <a:pPr algn="ctr"/>
            <a:r>
              <a:rPr lang="hu-HU" dirty="0"/>
              <a:t>different sizes</a:t>
            </a:r>
          </a:p>
        </p:txBody>
      </p:sp>
    </p:spTree>
    <p:extLst>
      <p:ext uri="{BB962C8B-B14F-4D97-AF65-F5344CB8AC3E}">
        <p14:creationId xmlns:p14="http://schemas.microsoft.com/office/powerpoint/2010/main" val="2208295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Integral Image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112115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97001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67" name="Rectangle 66"/>
          <p:cNvSpPr/>
          <p:nvPr/>
        </p:nvSpPr>
        <p:spPr>
          <a:xfrm>
            <a:off x="1112115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68" name="Rectangle 67"/>
          <p:cNvSpPr/>
          <p:nvPr/>
        </p:nvSpPr>
        <p:spPr>
          <a:xfrm>
            <a:off x="1697001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69" name="Rectangle 68"/>
          <p:cNvSpPr/>
          <p:nvPr/>
        </p:nvSpPr>
        <p:spPr>
          <a:xfrm>
            <a:off x="1112115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0" name="Rectangle 69"/>
          <p:cNvSpPr/>
          <p:nvPr/>
        </p:nvSpPr>
        <p:spPr>
          <a:xfrm>
            <a:off x="1697001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71" name="Rectangle 70"/>
          <p:cNvSpPr/>
          <p:nvPr/>
        </p:nvSpPr>
        <p:spPr>
          <a:xfrm>
            <a:off x="111211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2" name="Rectangle 71"/>
          <p:cNvSpPr/>
          <p:nvPr/>
        </p:nvSpPr>
        <p:spPr>
          <a:xfrm>
            <a:off x="169700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28188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6677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5" name="Rectangle 74"/>
          <p:cNvSpPr/>
          <p:nvPr/>
        </p:nvSpPr>
        <p:spPr>
          <a:xfrm>
            <a:off x="2281887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76" name="Rectangle 75"/>
          <p:cNvSpPr/>
          <p:nvPr/>
        </p:nvSpPr>
        <p:spPr>
          <a:xfrm>
            <a:off x="286677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77" name="Rectangle 76"/>
          <p:cNvSpPr/>
          <p:nvPr/>
        </p:nvSpPr>
        <p:spPr>
          <a:xfrm>
            <a:off x="2281887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8" name="Rectangle 77"/>
          <p:cNvSpPr/>
          <p:nvPr/>
        </p:nvSpPr>
        <p:spPr>
          <a:xfrm>
            <a:off x="286677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9" name="Rectangle 78"/>
          <p:cNvSpPr/>
          <p:nvPr/>
        </p:nvSpPr>
        <p:spPr>
          <a:xfrm>
            <a:off x="2281887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0" name="Rectangle 79"/>
          <p:cNvSpPr/>
          <p:nvPr/>
        </p:nvSpPr>
        <p:spPr>
          <a:xfrm>
            <a:off x="286677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1211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2" name="Rectangle 81"/>
          <p:cNvSpPr/>
          <p:nvPr/>
        </p:nvSpPr>
        <p:spPr>
          <a:xfrm>
            <a:off x="169700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85" name="Rectangle 84"/>
          <p:cNvSpPr/>
          <p:nvPr/>
        </p:nvSpPr>
        <p:spPr>
          <a:xfrm>
            <a:off x="228188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86" name="Rectangle 85"/>
          <p:cNvSpPr/>
          <p:nvPr/>
        </p:nvSpPr>
        <p:spPr>
          <a:xfrm>
            <a:off x="286677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89" name="Rectangle 88"/>
          <p:cNvSpPr/>
          <p:nvPr/>
        </p:nvSpPr>
        <p:spPr>
          <a:xfrm>
            <a:off x="345165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03654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1" name="Rectangle 90"/>
          <p:cNvSpPr/>
          <p:nvPr/>
        </p:nvSpPr>
        <p:spPr>
          <a:xfrm>
            <a:off x="345165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92" name="Rectangle 91"/>
          <p:cNvSpPr/>
          <p:nvPr/>
        </p:nvSpPr>
        <p:spPr>
          <a:xfrm>
            <a:off x="403654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3" name="Rectangle 92"/>
          <p:cNvSpPr/>
          <p:nvPr/>
        </p:nvSpPr>
        <p:spPr>
          <a:xfrm>
            <a:off x="345165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4" name="Rectangle 93"/>
          <p:cNvSpPr/>
          <p:nvPr/>
        </p:nvSpPr>
        <p:spPr>
          <a:xfrm>
            <a:off x="403654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95" name="Rectangle 94"/>
          <p:cNvSpPr/>
          <p:nvPr/>
        </p:nvSpPr>
        <p:spPr>
          <a:xfrm>
            <a:off x="345165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6" name="Rectangle 95"/>
          <p:cNvSpPr/>
          <p:nvPr/>
        </p:nvSpPr>
        <p:spPr>
          <a:xfrm>
            <a:off x="403654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45165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98" name="Rectangle 97"/>
          <p:cNvSpPr/>
          <p:nvPr/>
        </p:nvSpPr>
        <p:spPr>
          <a:xfrm>
            <a:off x="403654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35" name="Rectangle 34"/>
          <p:cNvSpPr/>
          <p:nvPr/>
        </p:nvSpPr>
        <p:spPr>
          <a:xfrm>
            <a:off x="664382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22870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37" name="Rectangle 36"/>
          <p:cNvSpPr/>
          <p:nvPr/>
        </p:nvSpPr>
        <p:spPr>
          <a:xfrm>
            <a:off x="664382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38" name="Rectangle 37"/>
          <p:cNvSpPr/>
          <p:nvPr/>
        </p:nvSpPr>
        <p:spPr>
          <a:xfrm>
            <a:off x="722870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39" name="Rectangle 38"/>
          <p:cNvSpPr/>
          <p:nvPr/>
        </p:nvSpPr>
        <p:spPr>
          <a:xfrm>
            <a:off x="664382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722870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  <a:endParaRPr lang="hu-HU" dirty="0"/>
          </a:p>
        </p:txBody>
      </p:sp>
      <p:sp>
        <p:nvSpPr>
          <p:cNvPr id="41" name="Rectangle 40"/>
          <p:cNvSpPr/>
          <p:nvPr/>
        </p:nvSpPr>
        <p:spPr>
          <a:xfrm>
            <a:off x="664382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2" name="Rectangle 41"/>
          <p:cNvSpPr/>
          <p:nvPr/>
        </p:nvSpPr>
        <p:spPr>
          <a:xfrm>
            <a:off x="722870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1.7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81359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39848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5" name="Rectangle 44"/>
          <p:cNvSpPr/>
          <p:nvPr/>
        </p:nvSpPr>
        <p:spPr>
          <a:xfrm>
            <a:off x="781359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1.1</a:t>
            </a:r>
            <a:endParaRPr lang="hu-HU" dirty="0"/>
          </a:p>
        </p:txBody>
      </p:sp>
      <p:sp>
        <p:nvSpPr>
          <p:cNvPr id="46" name="Rectangle 45"/>
          <p:cNvSpPr/>
          <p:nvPr/>
        </p:nvSpPr>
        <p:spPr>
          <a:xfrm>
            <a:off x="839848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7" name="Rectangle 46"/>
          <p:cNvSpPr/>
          <p:nvPr/>
        </p:nvSpPr>
        <p:spPr>
          <a:xfrm>
            <a:off x="781359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8" name="Rectangle 47"/>
          <p:cNvSpPr/>
          <p:nvPr/>
        </p:nvSpPr>
        <p:spPr>
          <a:xfrm>
            <a:off x="839848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3.0</a:t>
            </a:r>
            <a:endParaRPr lang="hu-HU" dirty="0"/>
          </a:p>
        </p:txBody>
      </p:sp>
      <p:sp>
        <p:nvSpPr>
          <p:cNvPr id="49" name="Rectangle 48"/>
          <p:cNvSpPr/>
          <p:nvPr/>
        </p:nvSpPr>
        <p:spPr>
          <a:xfrm>
            <a:off x="781359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2.5</a:t>
            </a:r>
            <a:endParaRPr lang="hu-HU" dirty="0"/>
          </a:p>
        </p:txBody>
      </p:sp>
      <p:sp>
        <p:nvSpPr>
          <p:cNvPr id="50" name="Rectangle 49"/>
          <p:cNvSpPr/>
          <p:nvPr/>
        </p:nvSpPr>
        <p:spPr>
          <a:xfrm>
            <a:off x="839848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64382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52" name="Rectangle 51"/>
          <p:cNvSpPr/>
          <p:nvPr/>
        </p:nvSpPr>
        <p:spPr>
          <a:xfrm>
            <a:off x="722870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2.3</a:t>
            </a:r>
            <a:endParaRPr lang="hu-HU" dirty="0"/>
          </a:p>
        </p:txBody>
      </p:sp>
      <p:sp>
        <p:nvSpPr>
          <p:cNvPr id="53" name="Rectangle 52"/>
          <p:cNvSpPr/>
          <p:nvPr/>
        </p:nvSpPr>
        <p:spPr>
          <a:xfrm>
            <a:off x="781359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3.9</a:t>
            </a:r>
            <a:endParaRPr lang="hu-HU" dirty="0"/>
          </a:p>
        </p:txBody>
      </p:sp>
      <p:sp>
        <p:nvSpPr>
          <p:cNvPr id="54" name="Rectangle 53"/>
          <p:cNvSpPr/>
          <p:nvPr/>
        </p:nvSpPr>
        <p:spPr>
          <a:xfrm>
            <a:off x="839848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5.6</a:t>
            </a:r>
            <a:endParaRPr lang="hu-HU" dirty="0"/>
          </a:p>
        </p:txBody>
      </p:sp>
      <p:sp>
        <p:nvSpPr>
          <p:cNvPr id="55" name="Rectangle 54"/>
          <p:cNvSpPr/>
          <p:nvPr/>
        </p:nvSpPr>
        <p:spPr>
          <a:xfrm>
            <a:off x="898336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56825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1.3</a:t>
            </a:r>
            <a:endParaRPr lang="hu-HU" dirty="0"/>
          </a:p>
        </p:txBody>
      </p:sp>
      <p:sp>
        <p:nvSpPr>
          <p:cNvPr id="57" name="Rectangle 56"/>
          <p:cNvSpPr/>
          <p:nvPr/>
        </p:nvSpPr>
        <p:spPr>
          <a:xfrm>
            <a:off x="8983367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3.4</a:t>
            </a:r>
            <a:endParaRPr lang="hu-HU" dirty="0"/>
          </a:p>
        </p:txBody>
      </p:sp>
      <p:sp>
        <p:nvSpPr>
          <p:cNvPr id="58" name="Rectangle 57"/>
          <p:cNvSpPr/>
          <p:nvPr/>
        </p:nvSpPr>
        <p:spPr>
          <a:xfrm>
            <a:off x="956825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  <a:endParaRPr lang="hu-HU" dirty="0"/>
          </a:p>
        </p:txBody>
      </p:sp>
      <p:sp>
        <p:nvSpPr>
          <p:cNvPr id="59" name="Rectangle 58"/>
          <p:cNvSpPr/>
          <p:nvPr/>
        </p:nvSpPr>
        <p:spPr>
          <a:xfrm>
            <a:off x="8983367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4.6</a:t>
            </a:r>
            <a:endParaRPr lang="hu-HU" dirty="0"/>
          </a:p>
        </p:txBody>
      </p:sp>
      <p:sp>
        <p:nvSpPr>
          <p:cNvPr id="60" name="Rectangle 59"/>
          <p:cNvSpPr/>
          <p:nvPr/>
        </p:nvSpPr>
        <p:spPr>
          <a:xfrm>
            <a:off x="956825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5.2</a:t>
            </a:r>
            <a:endParaRPr lang="hu-HU" dirty="0"/>
          </a:p>
        </p:txBody>
      </p:sp>
      <p:sp>
        <p:nvSpPr>
          <p:cNvPr id="61" name="Rectangle 60"/>
          <p:cNvSpPr/>
          <p:nvPr/>
        </p:nvSpPr>
        <p:spPr>
          <a:xfrm>
            <a:off x="8983367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5.3</a:t>
            </a:r>
            <a:endParaRPr lang="hu-HU" dirty="0"/>
          </a:p>
        </p:txBody>
      </p:sp>
      <p:sp>
        <p:nvSpPr>
          <p:cNvPr id="62" name="Rectangle 61"/>
          <p:cNvSpPr/>
          <p:nvPr/>
        </p:nvSpPr>
        <p:spPr>
          <a:xfrm>
            <a:off x="956825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6.7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98336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8.0</a:t>
            </a:r>
            <a:endParaRPr lang="hu-HU" dirty="0"/>
          </a:p>
        </p:txBody>
      </p:sp>
      <p:sp>
        <p:nvSpPr>
          <p:cNvPr id="64" name="Rectangle 63"/>
          <p:cNvSpPr/>
          <p:nvPr/>
        </p:nvSpPr>
        <p:spPr>
          <a:xfrm>
            <a:off x="956825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9.9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14552" y="2907957"/>
            <a:ext cx="8073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96530" y="4448432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original image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33080" y="4448432"/>
            <a:ext cx="154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integral image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7253422" y="2629800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2975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Integral Image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112115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97001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67" name="Rectangle 66"/>
          <p:cNvSpPr/>
          <p:nvPr/>
        </p:nvSpPr>
        <p:spPr>
          <a:xfrm>
            <a:off x="1112115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68" name="Rectangle 67"/>
          <p:cNvSpPr/>
          <p:nvPr/>
        </p:nvSpPr>
        <p:spPr>
          <a:xfrm>
            <a:off x="1697001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69" name="Rectangle 68"/>
          <p:cNvSpPr/>
          <p:nvPr/>
        </p:nvSpPr>
        <p:spPr>
          <a:xfrm>
            <a:off x="1112115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0" name="Rectangle 69"/>
          <p:cNvSpPr/>
          <p:nvPr/>
        </p:nvSpPr>
        <p:spPr>
          <a:xfrm>
            <a:off x="1697001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71" name="Rectangle 70"/>
          <p:cNvSpPr/>
          <p:nvPr/>
        </p:nvSpPr>
        <p:spPr>
          <a:xfrm>
            <a:off x="1112115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2" name="Rectangle 71"/>
          <p:cNvSpPr/>
          <p:nvPr/>
        </p:nvSpPr>
        <p:spPr>
          <a:xfrm>
            <a:off x="1697001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281887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66773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5" name="Rectangle 74"/>
          <p:cNvSpPr/>
          <p:nvPr/>
        </p:nvSpPr>
        <p:spPr>
          <a:xfrm>
            <a:off x="2281887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76" name="Rectangle 75"/>
          <p:cNvSpPr/>
          <p:nvPr/>
        </p:nvSpPr>
        <p:spPr>
          <a:xfrm>
            <a:off x="2866773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77" name="Rectangle 76"/>
          <p:cNvSpPr/>
          <p:nvPr/>
        </p:nvSpPr>
        <p:spPr>
          <a:xfrm>
            <a:off x="2281887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8" name="Rectangle 77"/>
          <p:cNvSpPr/>
          <p:nvPr/>
        </p:nvSpPr>
        <p:spPr>
          <a:xfrm>
            <a:off x="2866773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9" name="Rectangle 78"/>
          <p:cNvSpPr/>
          <p:nvPr/>
        </p:nvSpPr>
        <p:spPr>
          <a:xfrm>
            <a:off x="2281887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0" name="Rectangle 79"/>
          <p:cNvSpPr/>
          <p:nvPr/>
        </p:nvSpPr>
        <p:spPr>
          <a:xfrm>
            <a:off x="2866773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1211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2" name="Rectangle 81"/>
          <p:cNvSpPr/>
          <p:nvPr/>
        </p:nvSpPr>
        <p:spPr>
          <a:xfrm>
            <a:off x="169700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85" name="Rectangle 84"/>
          <p:cNvSpPr/>
          <p:nvPr/>
        </p:nvSpPr>
        <p:spPr>
          <a:xfrm>
            <a:off x="228188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86" name="Rectangle 85"/>
          <p:cNvSpPr/>
          <p:nvPr/>
        </p:nvSpPr>
        <p:spPr>
          <a:xfrm>
            <a:off x="286677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89" name="Rectangle 88"/>
          <p:cNvSpPr/>
          <p:nvPr/>
        </p:nvSpPr>
        <p:spPr>
          <a:xfrm>
            <a:off x="3451659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03654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1" name="Rectangle 90"/>
          <p:cNvSpPr/>
          <p:nvPr/>
        </p:nvSpPr>
        <p:spPr>
          <a:xfrm>
            <a:off x="3451659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92" name="Rectangle 91"/>
          <p:cNvSpPr/>
          <p:nvPr/>
        </p:nvSpPr>
        <p:spPr>
          <a:xfrm>
            <a:off x="403654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3" name="Rectangle 92"/>
          <p:cNvSpPr/>
          <p:nvPr/>
        </p:nvSpPr>
        <p:spPr>
          <a:xfrm>
            <a:off x="3451659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4" name="Rectangle 93"/>
          <p:cNvSpPr/>
          <p:nvPr/>
        </p:nvSpPr>
        <p:spPr>
          <a:xfrm>
            <a:off x="403654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95" name="Rectangle 94"/>
          <p:cNvSpPr/>
          <p:nvPr/>
        </p:nvSpPr>
        <p:spPr>
          <a:xfrm>
            <a:off x="3451659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6" name="Rectangle 95"/>
          <p:cNvSpPr/>
          <p:nvPr/>
        </p:nvSpPr>
        <p:spPr>
          <a:xfrm>
            <a:off x="403654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45165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98" name="Rectangle 97"/>
          <p:cNvSpPr/>
          <p:nvPr/>
        </p:nvSpPr>
        <p:spPr>
          <a:xfrm>
            <a:off x="403654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35" name="Rectangle 34"/>
          <p:cNvSpPr/>
          <p:nvPr/>
        </p:nvSpPr>
        <p:spPr>
          <a:xfrm>
            <a:off x="664382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22870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37" name="Rectangle 36"/>
          <p:cNvSpPr/>
          <p:nvPr/>
        </p:nvSpPr>
        <p:spPr>
          <a:xfrm>
            <a:off x="664382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38" name="Rectangle 37"/>
          <p:cNvSpPr/>
          <p:nvPr/>
        </p:nvSpPr>
        <p:spPr>
          <a:xfrm>
            <a:off x="722870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39" name="Rectangle 38"/>
          <p:cNvSpPr/>
          <p:nvPr/>
        </p:nvSpPr>
        <p:spPr>
          <a:xfrm>
            <a:off x="664382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722870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  <a:endParaRPr lang="hu-HU" dirty="0"/>
          </a:p>
        </p:txBody>
      </p:sp>
      <p:sp>
        <p:nvSpPr>
          <p:cNvPr id="41" name="Rectangle 40"/>
          <p:cNvSpPr/>
          <p:nvPr/>
        </p:nvSpPr>
        <p:spPr>
          <a:xfrm>
            <a:off x="664382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2" name="Rectangle 41"/>
          <p:cNvSpPr/>
          <p:nvPr/>
        </p:nvSpPr>
        <p:spPr>
          <a:xfrm>
            <a:off x="722870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1.7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81359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39848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5" name="Rectangle 44"/>
          <p:cNvSpPr/>
          <p:nvPr/>
        </p:nvSpPr>
        <p:spPr>
          <a:xfrm>
            <a:off x="781359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1.1</a:t>
            </a:r>
            <a:endParaRPr lang="hu-HU" dirty="0"/>
          </a:p>
        </p:txBody>
      </p:sp>
      <p:sp>
        <p:nvSpPr>
          <p:cNvPr id="46" name="Rectangle 45"/>
          <p:cNvSpPr/>
          <p:nvPr/>
        </p:nvSpPr>
        <p:spPr>
          <a:xfrm>
            <a:off x="839848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7" name="Rectangle 46"/>
          <p:cNvSpPr/>
          <p:nvPr/>
        </p:nvSpPr>
        <p:spPr>
          <a:xfrm>
            <a:off x="781359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8" name="Rectangle 47"/>
          <p:cNvSpPr/>
          <p:nvPr/>
        </p:nvSpPr>
        <p:spPr>
          <a:xfrm>
            <a:off x="839848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3.0</a:t>
            </a:r>
            <a:endParaRPr lang="hu-HU" dirty="0"/>
          </a:p>
        </p:txBody>
      </p:sp>
      <p:sp>
        <p:nvSpPr>
          <p:cNvPr id="49" name="Rectangle 48"/>
          <p:cNvSpPr/>
          <p:nvPr/>
        </p:nvSpPr>
        <p:spPr>
          <a:xfrm>
            <a:off x="781359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2.5</a:t>
            </a:r>
            <a:endParaRPr lang="hu-HU" dirty="0"/>
          </a:p>
        </p:txBody>
      </p:sp>
      <p:sp>
        <p:nvSpPr>
          <p:cNvPr id="50" name="Rectangle 49"/>
          <p:cNvSpPr/>
          <p:nvPr/>
        </p:nvSpPr>
        <p:spPr>
          <a:xfrm>
            <a:off x="839848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64382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52" name="Rectangle 51"/>
          <p:cNvSpPr/>
          <p:nvPr/>
        </p:nvSpPr>
        <p:spPr>
          <a:xfrm>
            <a:off x="722870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2.3</a:t>
            </a:r>
            <a:endParaRPr lang="hu-HU" dirty="0"/>
          </a:p>
        </p:txBody>
      </p:sp>
      <p:sp>
        <p:nvSpPr>
          <p:cNvPr id="53" name="Rectangle 52"/>
          <p:cNvSpPr/>
          <p:nvPr/>
        </p:nvSpPr>
        <p:spPr>
          <a:xfrm>
            <a:off x="781359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3.9</a:t>
            </a:r>
            <a:endParaRPr lang="hu-HU" dirty="0"/>
          </a:p>
        </p:txBody>
      </p:sp>
      <p:sp>
        <p:nvSpPr>
          <p:cNvPr id="54" name="Rectangle 53"/>
          <p:cNvSpPr/>
          <p:nvPr/>
        </p:nvSpPr>
        <p:spPr>
          <a:xfrm>
            <a:off x="839848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5.6</a:t>
            </a:r>
            <a:endParaRPr lang="hu-HU" dirty="0"/>
          </a:p>
        </p:txBody>
      </p:sp>
      <p:sp>
        <p:nvSpPr>
          <p:cNvPr id="55" name="Rectangle 54"/>
          <p:cNvSpPr/>
          <p:nvPr/>
        </p:nvSpPr>
        <p:spPr>
          <a:xfrm>
            <a:off x="898336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56825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1.3</a:t>
            </a:r>
            <a:endParaRPr lang="hu-HU" dirty="0"/>
          </a:p>
        </p:txBody>
      </p:sp>
      <p:sp>
        <p:nvSpPr>
          <p:cNvPr id="57" name="Rectangle 56"/>
          <p:cNvSpPr/>
          <p:nvPr/>
        </p:nvSpPr>
        <p:spPr>
          <a:xfrm>
            <a:off x="8983367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3.4</a:t>
            </a:r>
            <a:endParaRPr lang="hu-HU" dirty="0"/>
          </a:p>
        </p:txBody>
      </p:sp>
      <p:sp>
        <p:nvSpPr>
          <p:cNvPr id="58" name="Rectangle 57"/>
          <p:cNvSpPr/>
          <p:nvPr/>
        </p:nvSpPr>
        <p:spPr>
          <a:xfrm>
            <a:off x="956825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  <a:endParaRPr lang="hu-HU" dirty="0"/>
          </a:p>
        </p:txBody>
      </p:sp>
      <p:sp>
        <p:nvSpPr>
          <p:cNvPr id="59" name="Rectangle 58"/>
          <p:cNvSpPr/>
          <p:nvPr/>
        </p:nvSpPr>
        <p:spPr>
          <a:xfrm>
            <a:off x="8983367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4.6</a:t>
            </a:r>
            <a:endParaRPr lang="hu-HU" dirty="0"/>
          </a:p>
        </p:txBody>
      </p:sp>
      <p:sp>
        <p:nvSpPr>
          <p:cNvPr id="60" name="Rectangle 59"/>
          <p:cNvSpPr/>
          <p:nvPr/>
        </p:nvSpPr>
        <p:spPr>
          <a:xfrm>
            <a:off x="956825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5.2</a:t>
            </a:r>
            <a:endParaRPr lang="hu-HU" dirty="0"/>
          </a:p>
        </p:txBody>
      </p:sp>
      <p:sp>
        <p:nvSpPr>
          <p:cNvPr id="61" name="Rectangle 60"/>
          <p:cNvSpPr/>
          <p:nvPr/>
        </p:nvSpPr>
        <p:spPr>
          <a:xfrm>
            <a:off x="8983367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5.3</a:t>
            </a:r>
            <a:endParaRPr lang="hu-HU" dirty="0"/>
          </a:p>
        </p:txBody>
      </p:sp>
      <p:sp>
        <p:nvSpPr>
          <p:cNvPr id="62" name="Rectangle 61"/>
          <p:cNvSpPr/>
          <p:nvPr/>
        </p:nvSpPr>
        <p:spPr>
          <a:xfrm>
            <a:off x="956825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6.7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98336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8.0</a:t>
            </a:r>
            <a:endParaRPr lang="hu-HU" dirty="0"/>
          </a:p>
        </p:txBody>
      </p:sp>
      <p:sp>
        <p:nvSpPr>
          <p:cNvPr id="64" name="Rectangle 63"/>
          <p:cNvSpPr/>
          <p:nvPr/>
        </p:nvSpPr>
        <p:spPr>
          <a:xfrm>
            <a:off x="956825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9.9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14552" y="2907957"/>
            <a:ext cx="8073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96530" y="4448432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original image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33080" y="4448432"/>
            <a:ext cx="154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integral image</a:t>
            </a:r>
          </a:p>
        </p:txBody>
      </p:sp>
      <p:sp>
        <p:nvSpPr>
          <p:cNvPr id="84" name="Rectangle 83"/>
          <p:cNvSpPr/>
          <p:nvPr/>
        </p:nvSpPr>
        <p:spPr>
          <a:xfrm>
            <a:off x="9016318" y="3214686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07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Computer Vision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23070" y="1540476"/>
            <a:ext cx="83122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 far we have been dealing with known datasets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</a:t>
            </a:r>
            <a:r>
              <a:rPr lang="hu-HU" b="1" dirty="0"/>
              <a:t>MNIST</a:t>
            </a:r>
            <a:r>
              <a:rPr lang="hu-HU" dirty="0"/>
              <a:t> handwritten digit dataset: we know that there are </a:t>
            </a:r>
            <a:r>
              <a:rPr lang="hu-HU" b="1" dirty="0"/>
              <a:t>28x28</a:t>
            </a:r>
            <a:r>
              <a:rPr lang="hu-HU" dirty="0"/>
              <a:t> pixels image</a:t>
            </a:r>
          </a:p>
          <a:p>
            <a:r>
              <a:rPr lang="hu-HU" dirty="0"/>
              <a:t>			+ we know that there are </a:t>
            </a:r>
            <a:r>
              <a:rPr lang="hu-HU" b="1" dirty="0"/>
              <a:t>10</a:t>
            </a:r>
            <a:r>
              <a:rPr lang="hu-HU" dirty="0"/>
              <a:t> output classes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b="1" dirty="0"/>
              <a:t>Olivetti</a:t>
            </a:r>
            <a:r>
              <a:rPr lang="hu-HU" dirty="0"/>
              <a:t> Faces dataset: contains </a:t>
            </a:r>
            <a:r>
              <a:rPr lang="hu-HU" b="1" dirty="0"/>
              <a:t>64x64</a:t>
            </a:r>
            <a:r>
              <a:rPr lang="hu-HU" dirty="0"/>
              <a:t> pixels images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b="1" dirty="0"/>
              <a:t>WE KNOW WHAT WE ARE LOOKING FOR</a:t>
            </a:r>
          </a:p>
          <a:p>
            <a:endParaRPr lang="hu-HU" dirty="0"/>
          </a:p>
          <a:p>
            <a:r>
              <a:rPr lang="hu-HU" u="sng" dirty="0"/>
              <a:t>Computer vision</a:t>
            </a:r>
            <a:r>
              <a:rPr lang="hu-HU" dirty="0"/>
              <a:t>: we are after a general solution</a:t>
            </a:r>
          </a:p>
          <a:p>
            <a:r>
              <a:rPr lang="hu-HU" dirty="0"/>
              <a:t>	If we have a given image </a:t>
            </a:r>
            <a:r>
              <a:rPr lang="hu-HU" dirty="0">
                <a:sym typeface="Wingdings" panose="05000000000000000000" pitchFamily="2" charset="2"/>
              </a:rPr>
              <a:t> we want to make sure the algorithm is able to</a:t>
            </a:r>
          </a:p>
          <a:p>
            <a:r>
              <a:rPr lang="hu-HU" dirty="0">
                <a:sym typeface="Wingdings" panose="05000000000000000000" pitchFamily="2" charset="2"/>
              </a:rPr>
              <a:t>		detect and recognize objects (faces, cars or horses)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4014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Integral Image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11211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9700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67" name="Rectangle 66"/>
          <p:cNvSpPr/>
          <p:nvPr/>
        </p:nvSpPr>
        <p:spPr>
          <a:xfrm>
            <a:off x="111211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68" name="Rectangle 67"/>
          <p:cNvSpPr/>
          <p:nvPr/>
        </p:nvSpPr>
        <p:spPr>
          <a:xfrm>
            <a:off x="169700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69" name="Rectangle 68"/>
          <p:cNvSpPr/>
          <p:nvPr/>
        </p:nvSpPr>
        <p:spPr>
          <a:xfrm>
            <a:off x="111211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0" name="Rectangle 69"/>
          <p:cNvSpPr/>
          <p:nvPr/>
        </p:nvSpPr>
        <p:spPr>
          <a:xfrm>
            <a:off x="169700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71" name="Rectangle 70"/>
          <p:cNvSpPr/>
          <p:nvPr/>
        </p:nvSpPr>
        <p:spPr>
          <a:xfrm>
            <a:off x="111211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2" name="Rectangle 71"/>
          <p:cNvSpPr/>
          <p:nvPr/>
        </p:nvSpPr>
        <p:spPr>
          <a:xfrm>
            <a:off x="169700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28188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6677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5" name="Rectangle 74"/>
          <p:cNvSpPr/>
          <p:nvPr/>
        </p:nvSpPr>
        <p:spPr>
          <a:xfrm>
            <a:off x="2281887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76" name="Rectangle 75"/>
          <p:cNvSpPr/>
          <p:nvPr/>
        </p:nvSpPr>
        <p:spPr>
          <a:xfrm>
            <a:off x="2866773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77" name="Rectangle 76"/>
          <p:cNvSpPr/>
          <p:nvPr/>
        </p:nvSpPr>
        <p:spPr>
          <a:xfrm>
            <a:off x="2281887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8" name="Rectangle 77"/>
          <p:cNvSpPr/>
          <p:nvPr/>
        </p:nvSpPr>
        <p:spPr>
          <a:xfrm>
            <a:off x="2866773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9" name="Rectangle 78"/>
          <p:cNvSpPr/>
          <p:nvPr/>
        </p:nvSpPr>
        <p:spPr>
          <a:xfrm>
            <a:off x="2281887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0" name="Rectangle 79"/>
          <p:cNvSpPr/>
          <p:nvPr/>
        </p:nvSpPr>
        <p:spPr>
          <a:xfrm>
            <a:off x="2866773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1211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2" name="Rectangle 81"/>
          <p:cNvSpPr/>
          <p:nvPr/>
        </p:nvSpPr>
        <p:spPr>
          <a:xfrm>
            <a:off x="169700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85" name="Rectangle 84"/>
          <p:cNvSpPr/>
          <p:nvPr/>
        </p:nvSpPr>
        <p:spPr>
          <a:xfrm>
            <a:off x="228188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86" name="Rectangle 85"/>
          <p:cNvSpPr/>
          <p:nvPr/>
        </p:nvSpPr>
        <p:spPr>
          <a:xfrm>
            <a:off x="286677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89" name="Rectangle 88"/>
          <p:cNvSpPr/>
          <p:nvPr/>
        </p:nvSpPr>
        <p:spPr>
          <a:xfrm>
            <a:off x="345165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03654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1" name="Rectangle 90"/>
          <p:cNvSpPr/>
          <p:nvPr/>
        </p:nvSpPr>
        <p:spPr>
          <a:xfrm>
            <a:off x="345165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92" name="Rectangle 91"/>
          <p:cNvSpPr/>
          <p:nvPr/>
        </p:nvSpPr>
        <p:spPr>
          <a:xfrm>
            <a:off x="403654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3" name="Rectangle 92"/>
          <p:cNvSpPr/>
          <p:nvPr/>
        </p:nvSpPr>
        <p:spPr>
          <a:xfrm>
            <a:off x="345165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4" name="Rectangle 93"/>
          <p:cNvSpPr/>
          <p:nvPr/>
        </p:nvSpPr>
        <p:spPr>
          <a:xfrm>
            <a:off x="403654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95" name="Rectangle 94"/>
          <p:cNvSpPr/>
          <p:nvPr/>
        </p:nvSpPr>
        <p:spPr>
          <a:xfrm>
            <a:off x="345165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6" name="Rectangle 95"/>
          <p:cNvSpPr/>
          <p:nvPr/>
        </p:nvSpPr>
        <p:spPr>
          <a:xfrm>
            <a:off x="403654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45165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98" name="Rectangle 97"/>
          <p:cNvSpPr/>
          <p:nvPr/>
        </p:nvSpPr>
        <p:spPr>
          <a:xfrm>
            <a:off x="403654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35" name="Rectangle 34"/>
          <p:cNvSpPr/>
          <p:nvPr/>
        </p:nvSpPr>
        <p:spPr>
          <a:xfrm>
            <a:off x="664382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22870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37" name="Rectangle 36"/>
          <p:cNvSpPr/>
          <p:nvPr/>
        </p:nvSpPr>
        <p:spPr>
          <a:xfrm>
            <a:off x="664382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38" name="Rectangle 37"/>
          <p:cNvSpPr/>
          <p:nvPr/>
        </p:nvSpPr>
        <p:spPr>
          <a:xfrm>
            <a:off x="722870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39" name="Rectangle 38"/>
          <p:cNvSpPr/>
          <p:nvPr/>
        </p:nvSpPr>
        <p:spPr>
          <a:xfrm>
            <a:off x="664382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722870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  <a:endParaRPr lang="hu-HU" dirty="0"/>
          </a:p>
        </p:txBody>
      </p:sp>
      <p:sp>
        <p:nvSpPr>
          <p:cNvPr id="41" name="Rectangle 40"/>
          <p:cNvSpPr/>
          <p:nvPr/>
        </p:nvSpPr>
        <p:spPr>
          <a:xfrm>
            <a:off x="664382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2" name="Rectangle 41"/>
          <p:cNvSpPr/>
          <p:nvPr/>
        </p:nvSpPr>
        <p:spPr>
          <a:xfrm>
            <a:off x="722870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1.7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81359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39848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5" name="Rectangle 44"/>
          <p:cNvSpPr/>
          <p:nvPr/>
        </p:nvSpPr>
        <p:spPr>
          <a:xfrm>
            <a:off x="781359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1.1</a:t>
            </a:r>
            <a:endParaRPr lang="hu-HU" dirty="0"/>
          </a:p>
        </p:txBody>
      </p:sp>
      <p:sp>
        <p:nvSpPr>
          <p:cNvPr id="46" name="Rectangle 45"/>
          <p:cNvSpPr/>
          <p:nvPr/>
        </p:nvSpPr>
        <p:spPr>
          <a:xfrm>
            <a:off x="839848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7" name="Rectangle 46"/>
          <p:cNvSpPr/>
          <p:nvPr/>
        </p:nvSpPr>
        <p:spPr>
          <a:xfrm>
            <a:off x="781359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8" name="Rectangle 47"/>
          <p:cNvSpPr/>
          <p:nvPr/>
        </p:nvSpPr>
        <p:spPr>
          <a:xfrm>
            <a:off x="839848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3.0</a:t>
            </a:r>
            <a:endParaRPr lang="hu-HU" dirty="0"/>
          </a:p>
        </p:txBody>
      </p:sp>
      <p:sp>
        <p:nvSpPr>
          <p:cNvPr id="49" name="Rectangle 48"/>
          <p:cNvSpPr/>
          <p:nvPr/>
        </p:nvSpPr>
        <p:spPr>
          <a:xfrm>
            <a:off x="781359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2.5</a:t>
            </a:r>
            <a:endParaRPr lang="hu-HU" dirty="0"/>
          </a:p>
        </p:txBody>
      </p:sp>
      <p:sp>
        <p:nvSpPr>
          <p:cNvPr id="50" name="Rectangle 49"/>
          <p:cNvSpPr/>
          <p:nvPr/>
        </p:nvSpPr>
        <p:spPr>
          <a:xfrm>
            <a:off x="839848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64382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52" name="Rectangle 51"/>
          <p:cNvSpPr/>
          <p:nvPr/>
        </p:nvSpPr>
        <p:spPr>
          <a:xfrm>
            <a:off x="722870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2.3</a:t>
            </a:r>
            <a:endParaRPr lang="hu-HU" dirty="0"/>
          </a:p>
        </p:txBody>
      </p:sp>
      <p:sp>
        <p:nvSpPr>
          <p:cNvPr id="53" name="Rectangle 52"/>
          <p:cNvSpPr/>
          <p:nvPr/>
        </p:nvSpPr>
        <p:spPr>
          <a:xfrm>
            <a:off x="781359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3.9</a:t>
            </a:r>
            <a:endParaRPr lang="hu-HU" dirty="0"/>
          </a:p>
        </p:txBody>
      </p:sp>
      <p:sp>
        <p:nvSpPr>
          <p:cNvPr id="54" name="Rectangle 53"/>
          <p:cNvSpPr/>
          <p:nvPr/>
        </p:nvSpPr>
        <p:spPr>
          <a:xfrm>
            <a:off x="839848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5.6</a:t>
            </a:r>
            <a:endParaRPr lang="hu-HU" dirty="0"/>
          </a:p>
        </p:txBody>
      </p:sp>
      <p:sp>
        <p:nvSpPr>
          <p:cNvPr id="55" name="Rectangle 54"/>
          <p:cNvSpPr/>
          <p:nvPr/>
        </p:nvSpPr>
        <p:spPr>
          <a:xfrm>
            <a:off x="898336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56825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1.3</a:t>
            </a:r>
            <a:endParaRPr lang="hu-HU" dirty="0"/>
          </a:p>
        </p:txBody>
      </p:sp>
      <p:sp>
        <p:nvSpPr>
          <p:cNvPr id="57" name="Rectangle 56"/>
          <p:cNvSpPr/>
          <p:nvPr/>
        </p:nvSpPr>
        <p:spPr>
          <a:xfrm>
            <a:off x="8983367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3.4</a:t>
            </a:r>
            <a:endParaRPr lang="hu-HU" dirty="0"/>
          </a:p>
        </p:txBody>
      </p:sp>
      <p:sp>
        <p:nvSpPr>
          <p:cNvPr id="58" name="Rectangle 57"/>
          <p:cNvSpPr/>
          <p:nvPr/>
        </p:nvSpPr>
        <p:spPr>
          <a:xfrm>
            <a:off x="956825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  <a:endParaRPr lang="hu-HU" dirty="0"/>
          </a:p>
        </p:txBody>
      </p:sp>
      <p:sp>
        <p:nvSpPr>
          <p:cNvPr id="59" name="Rectangle 58"/>
          <p:cNvSpPr/>
          <p:nvPr/>
        </p:nvSpPr>
        <p:spPr>
          <a:xfrm>
            <a:off x="8983367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4.6</a:t>
            </a:r>
            <a:endParaRPr lang="hu-HU" dirty="0"/>
          </a:p>
        </p:txBody>
      </p:sp>
      <p:sp>
        <p:nvSpPr>
          <p:cNvPr id="60" name="Rectangle 59"/>
          <p:cNvSpPr/>
          <p:nvPr/>
        </p:nvSpPr>
        <p:spPr>
          <a:xfrm>
            <a:off x="956825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5.2</a:t>
            </a:r>
            <a:endParaRPr lang="hu-HU" dirty="0"/>
          </a:p>
        </p:txBody>
      </p:sp>
      <p:sp>
        <p:nvSpPr>
          <p:cNvPr id="61" name="Rectangle 60"/>
          <p:cNvSpPr/>
          <p:nvPr/>
        </p:nvSpPr>
        <p:spPr>
          <a:xfrm>
            <a:off x="8983367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5.3</a:t>
            </a:r>
            <a:endParaRPr lang="hu-HU" dirty="0"/>
          </a:p>
        </p:txBody>
      </p:sp>
      <p:sp>
        <p:nvSpPr>
          <p:cNvPr id="62" name="Rectangle 61"/>
          <p:cNvSpPr/>
          <p:nvPr/>
        </p:nvSpPr>
        <p:spPr>
          <a:xfrm>
            <a:off x="956825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6.7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98336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8.0</a:t>
            </a:r>
            <a:endParaRPr lang="hu-HU" dirty="0"/>
          </a:p>
        </p:txBody>
      </p:sp>
      <p:sp>
        <p:nvSpPr>
          <p:cNvPr id="64" name="Rectangle 63"/>
          <p:cNvSpPr/>
          <p:nvPr/>
        </p:nvSpPr>
        <p:spPr>
          <a:xfrm>
            <a:off x="956825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9.9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14552" y="2907957"/>
            <a:ext cx="8073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96530" y="4448432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original image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33080" y="4448432"/>
            <a:ext cx="154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integral image</a:t>
            </a:r>
          </a:p>
        </p:txBody>
      </p:sp>
    </p:spTree>
    <p:extLst>
      <p:ext uri="{BB962C8B-B14F-4D97-AF65-F5344CB8AC3E}">
        <p14:creationId xmlns:p14="http://schemas.microsoft.com/office/powerpoint/2010/main" val="18042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Integral Image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112115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97001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67" name="Rectangle 66"/>
          <p:cNvSpPr/>
          <p:nvPr/>
        </p:nvSpPr>
        <p:spPr>
          <a:xfrm>
            <a:off x="1112115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68" name="Rectangle 67"/>
          <p:cNvSpPr/>
          <p:nvPr/>
        </p:nvSpPr>
        <p:spPr>
          <a:xfrm>
            <a:off x="1697001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69" name="Rectangle 68"/>
          <p:cNvSpPr/>
          <p:nvPr/>
        </p:nvSpPr>
        <p:spPr>
          <a:xfrm>
            <a:off x="1112115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0" name="Rectangle 69"/>
          <p:cNvSpPr/>
          <p:nvPr/>
        </p:nvSpPr>
        <p:spPr>
          <a:xfrm>
            <a:off x="1697001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71" name="Rectangle 70"/>
          <p:cNvSpPr/>
          <p:nvPr/>
        </p:nvSpPr>
        <p:spPr>
          <a:xfrm>
            <a:off x="1112115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2" name="Rectangle 71"/>
          <p:cNvSpPr/>
          <p:nvPr/>
        </p:nvSpPr>
        <p:spPr>
          <a:xfrm>
            <a:off x="1697001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281887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66773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5" name="Rectangle 74"/>
          <p:cNvSpPr/>
          <p:nvPr/>
        </p:nvSpPr>
        <p:spPr>
          <a:xfrm>
            <a:off x="2281887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76" name="Rectangle 75"/>
          <p:cNvSpPr/>
          <p:nvPr/>
        </p:nvSpPr>
        <p:spPr>
          <a:xfrm>
            <a:off x="2866773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77" name="Rectangle 76"/>
          <p:cNvSpPr/>
          <p:nvPr/>
        </p:nvSpPr>
        <p:spPr>
          <a:xfrm>
            <a:off x="2281887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8" name="Rectangle 77"/>
          <p:cNvSpPr/>
          <p:nvPr/>
        </p:nvSpPr>
        <p:spPr>
          <a:xfrm>
            <a:off x="2866773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9" name="Rectangle 78"/>
          <p:cNvSpPr/>
          <p:nvPr/>
        </p:nvSpPr>
        <p:spPr>
          <a:xfrm>
            <a:off x="2281887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0" name="Rectangle 79"/>
          <p:cNvSpPr/>
          <p:nvPr/>
        </p:nvSpPr>
        <p:spPr>
          <a:xfrm>
            <a:off x="2866773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1211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2" name="Rectangle 81"/>
          <p:cNvSpPr/>
          <p:nvPr/>
        </p:nvSpPr>
        <p:spPr>
          <a:xfrm>
            <a:off x="169700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85" name="Rectangle 84"/>
          <p:cNvSpPr/>
          <p:nvPr/>
        </p:nvSpPr>
        <p:spPr>
          <a:xfrm>
            <a:off x="228188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86" name="Rectangle 85"/>
          <p:cNvSpPr/>
          <p:nvPr/>
        </p:nvSpPr>
        <p:spPr>
          <a:xfrm>
            <a:off x="286677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89" name="Rectangle 88"/>
          <p:cNvSpPr/>
          <p:nvPr/>
        </p:nvSpPr>
        <p:spPr>
          <a:xfrm>
            <a:off x="345165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03654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1" name="Rectangle 90"/>
          <p:cNvSpPr/>
          <p:nvPr/>
        </p:nvSpPr>
        <p:spPr>
          <a:xfrm>
            <a:off x="345165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92" name="Rectangle 91"/>
          <p:cNvSpPr/>
          <p:nvPr/>
        </p:nvSpPr>
        <p:spPr>
          <a:xfrm>
            <a:off x="403654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3" name="Rectangle 92"/>
          <p:cNvSpPr/>
          <p:nvPr/>
        </p:nvSpPr>
        <p:spPr>
          <a:xfrm>
            <a:off x="345165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4" name="Rectangle 93"/>
          <p:cNvSpPr/>
          <p:nvPr/>
        </p:nvSpPr>
        <p:spPr>
          <a:xfrm>
            <a:off x="403654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95" name="Rectangle 94"/>
          <p:cNvSpPr/>
          <p:nvPr/>
        </p:nvSpPr>
        <p:spPr>
          <a:xfrm>
            <a:off x="345165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6" name="Rectangle 95"/>
          <p:cNvSpPr/>
          <p:nvPr/>
        </p:nvSpPr>
        <p:spPr>
          <a:xfrm>
            <a:off x="403654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45165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98" name="Rectangle 97"/>
          <p:cNvSpPr/>
          <p:nvPr/>
        </p:nvSpPr>
        <p:spPr>
          <a:xfrm>
            <a:off x="403654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35" name="Rectangle 34"/>
          <p:cNvSpPr/>
          <p:nvPr/>
        </p:nvSpPr>
        <p:spPr>
          <a:xfrm>
            <a:off x="664382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22870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37" name="Rectangle 36"/>
          <p:cNvSpPr/>
          <p:nvPr/>
        </p:nvSpPr>
        <p:spPr>
          <a:xfrm>
            <a:off x="664382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38" name="Rectangle 37"/>
          <p:cNvSpPr/>
          <p:nvPr/>
        </p:nvSpPr>
        <p:spPr>
          <a:xfrm>
            <a:off x="722870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39" name="Rectangle 38"/>
          <p:cNvSpPr/>
          <p:nvPr/>
        </p:nvSpPr>
        <p:spPr>
          <a:xfrm>
            <a:off x="664382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722870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  <a:endParaRPr lang="hu-HU" dirty="0"/>
          </a:p>
        </p:txBody>
      </p:sp>
      <p:sp>
        <p:nvSpPr>
          <p:cNvPr id="41" name="Rectangle 40"/>
          <p:cNvSpPr/>
          <p:nvPr/>
        </p:nvSpPr>
        <p:spPr>
          <a:xfrm>
            <a:off x="664382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2" name="Rectangle 41"/>
          <p:cNvSpPr/>
          <p:nvPr/>
        </p:nvSpPr>
        <p:spPr>
          <a:xfrm>
            <a:off x="722870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1.7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81359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39848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5" name="Rectangle 44"/>
          <p:cNvSpPr/>
          <p:nvPr/>
        </p:nvSpPr>
        <p:spPr>
          <a:xfrm>
            <a:off x="781359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1.1</a:t>
            </a:r>
            <a:endParaRPr lang="hu-HU" dirty="0"/>
          </a:p>
        </p:txBody>
      </p:sp>
      <p:sp>
        <p:nvSpPr>
          <p:cNvPr id="46" name="Rectangle 45"/>
          <p:cNvSpPr/>
          <p:nvPr/>
        </p:nvSpPr>
        <p:spPr>
          <a:xfrm>
            <a:off x="839848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7" name="Rectangle 46"/>
          <p:cNvSpPr/>
          <p:nvPr/>
        </p:nvSpPr>
        <p:spPr>
          <a:xfrm>
            <a:off x="781359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8" name="Rectangle 47"/>
          <p:cNvSpPr/>
          <p:nvPr/>
        </p:nvSpPr>
        <p:spPr>
          <a:xfrm>
            <a:off x="839848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3.0</a:t>
            </a:r>
            <a:endParaRPr lang="hu-HU" dirty="0"/>
          </a:p>
        </p:txBody>
      </p:sp>
      <p:sp>
        <p:nvSpPr>
          <p:cNvPr id="49" name="Rectangle 48"/>
          <p:cNvSpPr/>
          <p:nvPr/>
        </p:nvSpPr>
        <p:spPr>
          <a:xfrm>
            <a:off x="781359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2.5</a:t>
            </a:r>
            <a:endParaRPr lang="hu-HU" dirty="0"/>
          </a:p>
        </p:txBody>
      </p:sp>
      <p:sp>
        <p:nvSpPr>
          <p:cNvPr id="50" name="Rectangle 49"/>
          <p:cNvSpPr/>
          <p:nvPr/>
        </p:nvSpPr>
        <p:spPr>
          <a:xfrm>
            <a:off x="839848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64382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52" name="Rectangle 51"/>
          <p:cNvSpPr/>
          <p:nvPr/>
        </p:nvSpPr>
        <p:spPr>
          <a:xfrm>
            <a:off x="722870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2.3</a:t>
            </a:r>
            <a:endParaRPr lang="hu-HU" dirty="0"/>
          </a:p>
        </p:txBody>
      </p:sp>
      <p:sp>
        <p:nvSpPr>
          <p:cNvPr id="53" name="Rectangle 52"/>
          <p:cNvSpPr/>
          <p:nvPr/>
        </p:nvSpPr>
        <p:spPr>
          <a:xfrm>
            <a:off x="781359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3.9</a:t>
            </a:r>
            <a:endParaRPr lang="hu-HU" dirty="0"/>
          </a:p>
        </p:txBody>
      </p:sp>
      <p:sp>
        <p:nvSpPr>
          <p:cNvPr id="54" name="Rectangle 53"/>
          <p:cNvSpPr/>
          <p:nvPr/>
        </p:nvSpPr>
        <p:spPr>
          <a:xfrm>
            <a:off x="839848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5.6</a:t>
            </a:r>
            <a:endParaRPr lang="hu-HU" dirty="0"/>
          </a:p>
        </p:txBody>
      </p:sp>
      <p:sp>
        <p:nvSpPr>
          <p:cNvPr id="55" name="Rectangle 54"/>
          <p:cNvSpPr/>
          <p:nvPr/>
        </p:nvSpPr>
        <p:spPr>
          <a:xfrm>
            <a:off x="898336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56825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1.3</a:t>
            </a:r>
            <a:endParaRPr lang="hu-HU" dirty="0"/>
          </a:p>
        </p:txBody>
      </p:sp>
      <p:sp>
        <p:nvSpPr>
          <p:cNvPr id="57" name="Rectangle 56"/>
          <p:cNvSpPr/>
          <p:nvPr/>
        </p:nvSpPr>
        <p:spPr>
          <a:xfrm>
            <a:off x="8983367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3.4</a:t>
            </a:r>
            <a:endParaRPr lang="hu-HU" dirty="0"/>
          </a:p>
        </p:txBody>
      </p:sp>
      <p:sp>
        <p:nvSpPr>
          <p:cNvPr id="58" name="Rectangle 57"/>
          <p:cNvSpPr/>
          <p:nvPr/>
        </p:nvSpPr>
        <p:spPr>
          <a:xfrm>
            <a:off x="956825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  <a:endParaRPr lang="hu-HU" dirty="0"/>
          </a:p>
        </p:txBody>
      </p:sp>
      <p:sp>
        <p:nvSpPr>
          <p:cNvPr id="59" name="Rectangle 58"/>
          <p:cNvSpPr/>
          <p:nvPr/>
        </p:nvSpPr>
        <p:spPr>
          <a:xfrm>
            <a:off x="8983367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4.6</a:t>
            </a:r>
            <a:endParaRPr lang="hu-HU" dirty="0"/>
          </a:p>
        </p:txBody>
      </p:sp>
      <p:sp>
        <p:nvSpPr>
          <p:cNvPr id="60" name="Rectangle 59"/>
          <p:cNvSpPr/>
          <p:nvPr/>
        </p:nvSpPr>
        <p:spPr>
          <a:xfrm>
            <a:off x="956825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5.2</a:t>
            </a:r>
            <a:endParaRPr lang="hu-HU" dirty="0"/>
          </a:p>
        </p:txBody>
      </p:sp>
      <p:sp>
        <p:nvSpPr>
          <p:cNvPr id="61" name="Rectangle 60"/>
          <p:cNvSpPr/>
          <p:nvPr/>
        </p:nvSpPr>
        <p:spPr>
          <a:xfrm>
            <a:off x="8983367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5.3</a:t>
            </a:r>
            <a:endParaRPr lang="hu-HU" dirty="0"/>
          </a:p>
        </p:txBody>
      </p:sp>
      <p:sp>
        <p:nvSpPr>
          <p:cNvPr id="62" name="Rectangle 61"/>
          <p:cNvSpPr/>
          <p:nvPr/>
        </p:nvSpPr>
        <p:spPr>
          <a:xfrm>
            <a:off x="956825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6.7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98336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8.0</a:t>
            </a:r>
            <a:endParaRPr lang="hu-HU" dirty="0"/>
          </a:p>
        </p:txBody>
      </p:sp>
      <p:sp>
        <p:nvSpPr>
          <p:cNvPr id="64" name="Rectangle 63"/>
          <p:cNvSpPr/>
          <p:nvPr/>
        </p:nvSpPr>
        <p:spPr>
          <a:xfrm>
            <a:off x="956825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9.9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14552" y="2907957"/>
            <a:ext cx="8073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96530" y="4448432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original image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33080" y="4448432"/>
            <a:ext cx="154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integral image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423191" y="3214686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2767914" y="5140411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SUM = 3.7</a:t>
            </a:r>
          </a:p>
        </p:txBody>
      </p:sp>
    </p:spTree>
    <p:extLst>
      <p:ext uri="{BB962C8B-B14F-4D97-AF65-F5344CB8AC3E}">
        <p14:creationId xmlns:p14="http://schemas.microsoft.com/office/powerpoint/2010/main" val="1112220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Integral Image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11211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9700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67" name="Rectangle 66"/>
          <p:cNvSpPr/>
          <p:nvPr/>
        </p:nvSpPr>
        <p:spPr>
          <a:xfrm>
            <a:off x="1112115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68" name="Rectangle 67"/>
          <p:cNvSpPr/>
          <p:nvPr/>
        </p:nvSpPr>
        <p:spPr>
          <a:xfrm>
            <a:off x="1697001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69" name="Rectangle 68"/>
          <p:cNvSpPr/>
          <p:nvPr/>
        </p:nvSpPr>
        <p:spPr>
          <a:xfrm>
            <a:off x="1112115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0" name="Rectangle 69"/>
          <p:cNvSpPr/>
          <p:nvPr/>
        </p:nvSpPr>
        <p:spPr>
          <a:xfrm>
            <a:off x="1697001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71" name="Rectangle 70"/>
          <p:cNvSpPr/>
          <p:nvPr/>
        </p:nvSpPr>
        <p:spPr>
          <a:xfrm>
            <a:off x="1112115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2" name="Rectangle 71"/>
          <p:cNvSpPr/>
          <p:nvPr/>
        </p:nvSpPr>
        <p:spPr>
          <a:xfrm>
            <a:off x="1697001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28188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6677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5" name="Rectangle 74"/>
          <p:cNvSpPr/>
          <p:nvPr/>
        </p:nvSpPr>
        <p:spPr>
          <a:xfrm>
            <a:off x="2281887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76" name="Rectangle 75"/>
          <p:cNvSpPr/>
          <p:nvPr/>
        </p:nvSpPr>
        <p:spPr>
          <a:xfrm>
            <a:off x="2866773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77" name="Rectangle 76"/>
          <p:cNvSpPr/>
          <p:nvPr/>
        </p:nvSpPr>
        <p:spPr>
          <a:xfrm>
            <a:off x="2281887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8" name="Rectangle 77"/>
          <p:cNvSpPr/>
          <p:nvPr/>
        </p:nvSpPr>
        <p:spPr>
          <a:xfrm>
            <a:off x="2866773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9" name="Rectangle 78"/>
          <p:cNvSpPr/>
          <p:nvPr/>
        </p:nvSpPr>
        <p:spPr>
          <a:xfrm>
            <a:off x="2281887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0" name="Rectangle 79"/>
          <p:cNvSpPr/>
          <p:nvPr/>
        </p:nvSpPr>
        <p:spPr>
          <a:xfrm>
            <a:off x="2866773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1211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2" name="Rectangle 81"/>
          <p:cNvSpPr/>
          <p:nvPr/>
        </p:nvSpPr>
        <p:spPr>
          <a:xfrm>
            <a:off x="169700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85" name="Rectangle 84"/>
          <p:cNvSpPr/>
          <p:nvPr/>
        </p:nvSpPr>
        <p:spPr>
          <a:xfrm>
            <a:off x="228188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86" name="Rectangle 85"/>
          <p:cNvSpPr/>
          <p:nvPr/>
        </p:nvSpPr>
        <p:spPr>
          <a:xfrm>
            <a:off x="286677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89" name="Rectangle 88"/>
          <p:cNvSpPr/>
          <p:nvPr/>
        </p:nvSpPr>
        <p:spPr>
          <a:xfrm>
            <a:off x="345165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03654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1" name="Rectangle 90"/>
          <p:cNvSpPr/>
          <p:nvPr/>
        </p:nvSpPr>
        <p:spPr>
          <a:xfrm>
            <a:off x="345165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92" name="Rectangle 91"/>
          <p:cNvSpPr/>
          <p:nvPr/>
        </p:nvSpPr>
        <p:spPr>
          <a:xfrm>
            <a:off x="403654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3" name="Rectangle 92"/>
          <p:cNvSpPr/>
          <p:nvPr/>
        </p:nvSpPr>
        <p:spPr>
          <a:xfrm>
            <a:off x="345165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4" name="Rectangle 93"/>
          <p:cNvSpPr/>
          <p:nvPr/>
        </p:nvSpPr>
        <p:spPr>
          <a:xfrm>
            <a:off x="403654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95" name="Rectangle 94"/>
          <p:cNvSpPr/>
          <p:nvPr/>
        </p:nvSpPr>
        <p:spPr>
          <a:xfrm>
            <a:off x="345165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6" name="Rectangle 95"/>
          <p:cNvSpPr/>
          <p:nvPr/>
        </p:nvSpPr>
        <p:spPr>
          <a:xfrm>
            <a:off x="403654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45165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98" name="Rectangle 97"/>
          <p:cNvSpPr/>
          <p:nvPr/>
        </p:nvSpPr>
        <p:spPr>
          <a:xfrm>
            <a:off x="403654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35" name="Rectangle 34"/>
          <p:cNvSpPr/>
          <p:nvPr/>
        </p:nvSpPr>
        <p:spPr>
          <a:xfrm>
            <a:off x="664382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22870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37" name="Rectangle 36"/>
          <p:cNvSpPr/>
          <p:nvPr/>
        </p:nvSpPr>
        <p:spPr>
          <a:xfrm>
            <a:off x="664382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38" name="Rectangle 37"/>
          <p:cNvSpPr/>
          <p:nvPr/>
        </p:nvSpPr>
        <p:spPr>
          <a:xfrm>
            <a:off x="722870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39" name="Rectangle 38"/>
          <p:cNvSpPr/>
          <p:nvPr/>
        </p:nvSpPr>
        <p:spPr>
          <a:xfrm>
            <a:off x="664382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722870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  <a:endParaRPr lang="hu-HU" dirty="0"/>
          </a:p>
        </p:txBody>
      </p:sp>
      <p:sp>
        <p:nvSpPr>
          <p:cNvPr id="41" name="Rectangle 40"/>
          <p:cNvSpPr/>
          <p:nvPr/>
        </p:nvSpPr>
        <p:spPr>
          <a:xfrm>
            <a:off x="664382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2" name="Rectangle 41"/>
          <p:cNvSpPr/>
          <p:nvPr/>
        </p:nvSpPr>
        <p:spPr>
          <a:xfrm>
            <a:off x="722870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1.7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81359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39848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5" name="Rectangle 44"/>
          <p:cNvSpPr/>
          <p:nvPr/>
        </p:nvSpPr>
        <p:spPr>
          <a:xfrm>
            <a:off x="781359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1.1</a:t>
            </a:r>
            <a:endParaRPr lang="hu-HU" dirty="0"/>
          </a:p>
        </p:txBody>
      </p:sp>
      <p:sp>
        <p:nvSpPr>
          <p:cNvPr id="46" name="Rectangle 45"/>
          <p:cNvSpPr/>
          <p:nvPr/>
        </p:nvSpPr>
        <p:spPr>
          <a:xfrm>
            <a:off x="839848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7" name="Rectangle 46"/>
          <p:cNvSpPr/>
          <p:nvPr/>
        </p:nvSpPr>
        <p:spPr>
          <a:xfrm>
            <a:off x="781359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8" name="Rectangle 47"/>
          <p:cNvSpPr/>
          <p:nvPr/>
        </p:nvSpPr>
        <p:spPr>
          <a:xfrm>
            <a:off x="839848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3.0</a:t>
            </a:r>
            <a:endParaRPr lang="hu-HU" dirty="0"/>
          </a:p>
        </p:txBody>
      </p:sp>
      <p:sp>
        <p:nvSpPr>
          <p:cNvPr id="49" name="Rectangle 48"/>
          <p:cNvSpPr/>
          <p:nvPr/>
        </p:nvSpPr>
        <p:spPr>
          <a:xfrm>
            <a:off x="781359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2.5</a:t>
            </a:r>
            <a:endParaRPr lang="hu-HU" dirty="0"/>
          </a:p>
        </p:txBody>
      </p:sp>
      <p:sp>
        <p:nvSpPr>
          <p:cNvPr id="50" name="Rectangle 49"/>
          <p:cNvSpPr/>
          <p:nvPr/>
        </p:nvSpPr>
        <p:spPr>
          <a:xfrm>
            <a:off x="839848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64382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52" name="Rectangle 51"/>
          <p:cNvSpPr/>
          <p:nvPr/>
        </p:nvSpPr>
        <p:spPr>
          <a:xfrm>
            <a:off x="722870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2.3</a:t>
            </a:r>
            <a:endParaRPr lang="hu-HU" dirty="0"/>
          </a:p>
        </p:txBody>
      </p:sp>
      <p:sp>
        <p:nvSpPr>
          <p:cNvPr id="53" name="Rectangle 52"/>
          <p:cNvSpPr/>
          <p:nvPr/>
        </p:nvSpPr>
        <p:spPr>
          <a:xfrm>
            <a:off x="781359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3.9</a:t>
            </a:r>
            <a:endParaRPr lang="hu-HU" dirty="0"/>
          </a:p>
        </p:txBody>
      </p:sp>
      <p:sp>
        <p:nvSpPr>
          <p:cNvPr id="54" name="Rectangle 53"/>
          <p:cNvSpPr/>
          <p:nvPr/>
        </p:nvSpPr>
        <p:spPr>
          <a:xfrm>
            <a:off x="839848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5.6</a:t>
            </a:r>
            <a:endParaRPr lang="hu-HU" dirty="0"/>
          </a:p>
        </p:txBody>
      </p:sp>
      <p:sp>
        <p:nvSpPr>
          <p:cNvPr id="55" name="Rectangle 54"/>
          <p:cNvSpPr/>
          <p:nvPr/>
        </p:nvSpPr>
        <p:spPr>
          <a:xfrm>
            <a:off x="898336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56825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1.3</a:t>
            </a:r>
            <a:endParaRPr lang="hu-HU" dirty="0"/>
          </a:p>
        </p:txBody>
      </p:sp>
      <p:sp>
        <p:nvSpPr>
          <p:cNvPr id="57" name="Rectangle 56"/>
          <p:cNvSpPr/>
          <p:nvPr/>
        </p:nvSpPr>
        <p:spPr>
          <a:xfrm>
            <a:off x="8983367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3.4</a:t>
            </a:r>
            <a:endParaRPr lang="hu-HU" dirty="0"/>
          </a:p>
        </p:txBody>
      </p:sp>
      <p:sp>
        <p:nvSpPr>
          <p:cNvPr id="58" name="Rectangle 57"/>
          <p:cNvSpPr/>
          <p:nvPr/>
        </p:nvSpPr>
        <p:spPr>
          <a:xfrm>
            <a:off x="956825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  <a:endParaRPr lang="hu-HU" dirty="0"/>
          </a:p>
        </p:txBody>
      </p:sp>
      <p:sp>
        <p:nvSpPr>
          <p:cNvPr id="59" name="Rectangle 58"/>
          <p:cNvSpPr/>
          <p:nvPr/>
        </p:nvSpPr>
        <p:spPr>
          <a:xfrm>
            <a:off x="8983367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4.6</a:t>
            </a:r>
            <a:endParaRPr lang="hu-HU" dirty="0"/>
          </a:p>
        </p:txBody>
      </p:sp>
      <p:sp>
        <p:nvSpPr>
          <p:cNvPr id="60" name="Rectangle 59"/>
          <p:cNvSpPr/>
          <p:nvPr/>
        </p:nvSpPr>
        <p:spPr>
          <a:xfrm>
            <a:off x="956825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5.2</a:t>
            </a:r>
            <a:endParaRPr lang="hu-HU" dirty="0"/>
          </a:p>
        </p:txBody>
      </p:sp>
      <p:sp>
        <p:nvSpPr>
          <p:cNvPr id="61" name="Rectangle 60"/>
          <p:cNvSpPr/>
          <p:nvPr/>
        </p:nvSpPr>
        <p:spPr>
          <a:xfrm>
            <a:off x="8983367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5.3</a:t>
            </a:r>
            <a:endParaRPr lang="hu-HU" dirty="0"/>
          </a:p>
        </p:txBody>
      </p:sp>
      <p:sp>
        <p:nvSpPr>
          <p:cNvPr id="62" name="Rectangle 61"/>
          <p:cNvSpPr/>
          <p:nvPr/>
        </p:nvSpPr>
        <p:spPr>
          <a:xfrm>
            <a:off x="956825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6.7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98336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8.0</a:t>
            </a:r>
            <a:endParaRPr lang="hu-HU" dirty="0"/>
          </a:p>
        </p:txBody>
      </p:sp>
      <p:sp>
        <p:nvSpPr>
          <p:cNvPr id="64" name="Rectangle 63"/>
          <p:cNvSpPr/>
          <p:nvPr/>
        </p:nvSpPr>
        <p:spPr>
          <a:xfrm>
            <a:off x="956825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9.9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14552" y="2907957"/>
            <a:ext cx="8073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96530" y="4448432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original image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33080" y="4448432"/>
            <a:ext cx="154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integral image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431430" y="3214686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2767914" y="5140411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SUM = 3.7 – 0.5</a:t>
            </a:r>
          </a:p>
        </p:txBody>
      </p:sp>
      <p:sp>
        <p:nvSpPr>
          <p:cNvPr id="88" name="Rectangle 87"/>
          <p:cNvSpPr/>
          <p:nvPr/>
        </p:nvSpPr>
        <p:spPr>
          <a:xfrm>
            <a:off x="8431429" y="1451790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1005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Integral Image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112115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97001" y="1427077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67" name="Rectangle 66"/>
          <p:cNvSpPr/>
          <p:nvPr/>
        </p:nvSpPr>
        <p:spPr>
          <a:xfrm>
            <a:off x="1112115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68" name="Rectangle 67"/>
          <p:cNvSpPr/>
          <p:nvPr/>
        </p:nvSpPr>
        <p:spPr>
          <a:xfrm>
            <a:off x="1697001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69" name="Rectangle 68"/>
          <p:cNvSpPr/>
          <p:nvPr/>
        </p:nvSpPr>
        <p:spPr>
          <a:xfrm>
            <a:off x="1112115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0" name="Rectangle 69"/>
          <p:cNvSpPr/>
          <p:nvPr/>
        </p:nvSpPr>
        <p:spPr>
          <a:xfrm>
            <a:off x="1697001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71" name="Rectangle 70"/>
          <p:cNvSpPr/>
          <p:nvPr/>
        </p:nvSpPr>
        <p:spPr>
          <a:xfrm>
            <a:off x="1112115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2" name="Rectangle 71"/>
          <p:cNvSpPr/>
          <p:nvPr/>
        </p:nvSpPr>
        <p:spPr>
          <a:xfrm>
            <a:off x="1697001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28188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6677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5" name="Rectangle 74"/>
          <p:cNvSpPr/>
          <p:nvPr/>
        </p:nvSpPr>
        <p:spPr>
          <a:xfrm>
            <a:off x="2281887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76" name="Rectangle 75"/>
          <p:cNvSpPr/>
          <p:nvPr/>
        </p:nvSpPr>
        <p:spPr>
          <a:xfrm>
            <a:off x="2866773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77" name="Rectangle 76"/>
          <p:cNvSpPr/>
          <p:nvPr/>
        </p:nvSpPr>
        <p:spPr>
          <a:xfrm>
            <a:off x="2281887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8" name="Rectangle 77"/>
          <p:cNvSpPr/>
          <p:nvPr/>
        </p:nvSpPr>
        <p:spPr>
          <a:xfrm>
            <a:off x="2866773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9" name="Rectangle 78"/>
          <p:cNvSpPr/>
          <p:nvPr/>
        </p:nvSpPr>
        <p:spPr>
          <a:xfrm>
            <a:off x="2281887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0" name="Rectangle 79"/>
          <p:cNvSpPr/>
          <p:nvPr/>
        </p:nvSpPr>
        <p:spPr>
          <a:xfrm>
            <a:off x="2866773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1211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2" name="Rectangle 81"/>
          <p:cNvSpPr/>
          <p:nvPr/>
        </p:nvSpPr>
        <p:spPr>
          <a:xfrm>
            <a:off x="169700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85" name="Rectangle 84"/>
          <p:cNvSpPr/>
          <p:nvPr/>
        </p:nvSpPr>
        <p:spPr>
          <a:xfrm>
            <a:off x="228188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86" name="Rectangle 85"/>
          <p:cNvSpPr/>
          <p:nvPr/>
        </p:nvSpPr>
        <p:spPr>
          <a:xfrm>
            <a:off x="286677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89" name="Rectangle 88"/>
          <p:cNvSpPr/>
          <p:nvPr/>
        </p:nvSpPr>
        <p:spPr>
          <a:xfrm>
            <a:off x="345165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03654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1" name="Rectangle 90"/>
          <p:cNvSpPr/>
          <p:nvPr/>
        </p:nvSpPr>
        <p:spPr>
          <a:xfrm>
            <a:off x="345165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92" name="Rectangle 91"/>
          <p:cNvSpPr/>
          <p:nvPr/>
        </p:nvSpPr>
        <p:spPr>
          <a:xfrm>
            <a:off x="403654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3" name="Rectangle 92"/>
          <p:cNvSpPr/>
          <p:nvPr/>
        </p:nvSpPr>
        <p:spPr>
          <a:xfrm>
            <a:off x="345165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4" name="Rectangle 93"/>
          <p:cNvSpPr/>
          <p:nvPr/>
        </p:nvSpPr>
        <p:spPr>
          <a:xfrm>
            <a:off x="403654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95" name="Rectangle 94"/>
          <p:cNvSpPr/>
          <p:nvPr/>
        </p:nvSpPr>
        <p:spPr>
          <a:xfrm>
            <a:off x="345165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6" name="Rectangle 95"/>
          <p:cNvSpPr/>
          <p:nvPr/>
        </p:nvSpPr>
        <p:spPr>
          <a:xfrm>
            <a:off x="403654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45165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98" name="Rectangle 97"/>
          <p:cNvSpPr/>
          <p:nvPr/>
        </p:nvSpPr>
        <p:spPr>
          <a:xfrm>
            <a:off x="403654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35" name="Rectangle 34"/>
          <p:cNvSpPr/>
          <p:nvPr/>
        </p:nvSpPr>
        <p:spPr>
          <a:xfrm>
            <a:off x="664382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22870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37" name="Rectangle 36"/>
          <p:cNvSpPr/>
          <p:nvPr/>
        </p:nvSpPr>
        <p:spPr>
          <a:xfrm>
            <a:off x="664382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38" name="Rectangle 37"/>
          <p:cNvSpPr/>
          <p:nvPr/>
        </p:nvSpPr>
        <p:spPr>
          <a:xfrm>
            <a:off x="722870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39" name="Rectangle 38"/>
          <p:cNvSpPr/>
          <p:nvPr/>
        </p:nvSpPr>
        <p:spPr>
          <a:xfrm>
            <a:off x="664382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722870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  <a:endParaRPr lang="hu-HU" dirty="0"/>
          </a:p>
        </p:txBody>
      </p:sp>
      <p:sp>
        <p:nvSpPr>
          <p:cNvPr id="41" name="Rectangle 40"/>
          <p:cNvSpPr/>
          <p:nvPr/>
        </p:nvSpPr>
        <p:spPr>
          <a:xfrm>
            <a:off x="664382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2" name="Rectangle 41"/>
          <p:cNvSpPr/>
          <p:nvPr/>
        </p:nvSpPr>
        <p:spPr>
          <a:xfrm>
            <a:off x="722870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1.7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81359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39848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5" name="Rectangle 44"/>
          <p:cNvSpPr/>
          <p:nvPr/>
        </p:nvSpPr>
        <p:spPr>
          <a:xfrm>
            <a:off x="781359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1.1</a:t>
            </a:r>
            <a:endParaRPr lang="hu-HU" dirty="0"/>
          </a:p>
        </p:txBody>
      </p:sp>
      <p:sp>
        <p:nvSpPr>
          <p:cNvPr id="46" name="Rectangle 45"/>
          <p:cNvSpPr/>
          <p:nvPr/>
        </p:nvSpPr>
        <p:spPr>
          <a:xfrm>
            <a:off x="839848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7" name="Rectangle 46"/>
          <p:cNvSpPr/>
          <p:nvPr/>
        </p:nvSpPr>
        <p:spPr>
          <a:xfrm>
            <a:off x="781359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8" name="Rectangle 47"/>
          <p:cNvSpPr/>
          <p:nvPr/>
        </p:nvSpPr>
        <p:spPr>
          <a:xfrm>
            <a:off x="839848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3.0</a:t>
            </a:r>
            <a:endParaRPr lang="hu-HU" dirty="0"/>
          </a:p>
        </p:txBody>
      </p:sp>
      <p:sp>
        <p:nvSpPr>
          <p:cNvPr id="49" name="Rectangle 48"/>
          <p:cNvSpPr/>
          <p:nvPr/>
        </p:nvSpPr>
        <p:spPr>
          <a:xfrm>
            <a:off x="781359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2.5</a:t>
            </a:r>
            <a:endParaRPr lang="hu-HU" dirty="0"/>
          </a:p>
        </p:txBody>
      </p:sp>
      <p:sp>
        <p:nvSpPr>
          <p:cNvPr id="50" name="Rectangle 49"/>
          <p:cNvSpPr/>
          <p:nvPr/>
        </p:nvSpPr>
        <p:spPr>
          <a:xfrm>
            <a:off x="839848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64382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52" name="Rectangle 51"/>
          <p:cNvSpPr/>
          <p:nvPr/>
        </p:nvSpPr>
        <p:spPr>
          <a:xfrm>
            <a:off x="722870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2.3</a:t>
            </a:r>
            <a:endParaRPr lang="hu-HU" dirty="0"/>
          </a:p>
        </p:txBody>
      </p:sp>
      <p:sp>
        <p:nvSpPr>
          <p:cNvPr id="53" name="Rectangle 52"/>
          <p:cNvSpPr/>
          <p:nvPr/>
        </p:nvSpPr>
        <p:spPr>
          <a:xfrm>
            <a:off x="781359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3.9</a:t>
            </a:r>
            <a:endParaRPr lang="hu-HU" dirty="0"/>
          </a:p>
        </p:txBody>
      </p:sp>
      <p:sp>
        <p:nvSpPr>
          <p:cNvPr id="54" name="Rectangle 53"/>
          <p:cNvSpPr/>
          <p:nvPr/>
        </p:nvSpPr>
        <p:spPr>
          <a:xfrm>
            <a:off x="839848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5.6</a:t>
            </a:r>
            <a:endParaRPr lang="hu-HU" dirty="0"/>
          </a:p>
        </p:txBody>
      </p:sp>
      <p:sp>
        <p:nvSpPr>
          <p:cNvPr id="55" name="Rectangle 54"/>
          <p:cNvSpPr/>
          <p:nvPr/>
        </p:nvSpPr>
        <p:spPr>
          <a:xfrm>
            <a:off x="898336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56825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1.3</a:t>
            </a:r>
            <a:endParaRPr lang="hu-HU" dirty="0"/>
          </a:p>
        </p:txBody>
      </p:sp>
      <p:sp>
        <p:nvSpPr>
          <p:cNvPr id="57" name="Rectangle 56"/>
          <p:cNvSpPr/>
          <p:nvPr/>
        </p:nvSpPr>
        <p:spPr>
          <a:xfrm>
            <a:off x="8983367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3.4</a:t>
            </a:r>
            <a:endParaRPr lang="hu-HU" dirty="0"/>
          </a:p>
        </p:txBody>
      </p:sp>
      <p:sp>
        <p:nvSpPr>
          <p:cNvPr id="58" name="Rectangle 57"/>
          <p:cNvSpPr/>
          <p:nvPr/>
        </p:nvSpPr>
        <p:spPr>
          <a:xfrm>
            <a:off x="956825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  <a:endParaRPr lang="hu-HU" dirty="0"/>
          </a:p>
        </p:txBody>
      </p:sp>
      <p:sp>
        <p:nvSpPr>
          <p:cNvPr id="59" name="Rectangle 58"/>
          <p:cNvSpPr/>
          <p:nvPr/>
        </p:nvSpPr>
        <p:spPr>
          <a:xfrm>
            <a:off x="8983367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4.6</a:t>
            </a:r>
            <a:endParaRPr lang="hu-HU" dirty="0"/>
          </a:p>
        </p:txBody>
      </p:sp>
      <p:sp>
        <p:nvSpPr>
          <p:cNvPr id="60" name="Rectangle 59"/>
          <p:cNvSpPr/>
          <p:nvPr/>
        </p:nvSpPr>
        <p:spPr>
          <a:xfrm>
            <a:off x="956825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5.2</a:t>
            </a:r>
            <a:endParaRPr lang="hu-HU" dirty="0"/>
          </a:p>
        </p:txBody>
      </p:sp>
      <p:sp>
        <p:nvSpPr>
          <p:cNvPr id="61" name="Rectangle 60"/>
          <p:cNvSpPr/>
          <p:nvPr/>
        </p:nvSpPr>
        <p:spPr>
          <a:xfrm>
            <a:off x="8983367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5.3</a:t>
            </a:r>
            <a:endParaRPr lang="hu-HU" dirty="0"/>
          </a:p>
        </p:txBody>
      </p:sp>
      <p:sp>
        <p:nvSpPr>
          <p:cNvPr id="62" name="Rectangle 61"/>
          <p:cNvSpPr/>
          <p:nvPr/>
        </p:nvSpPr>
        <p:spPr>
          <a:xfrm>
            <a:off x="956825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6.7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98336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8.0</a:t>
            </a:r>
            <a:endParaRPr lang="hu-HU" dirty="0"/>
          </a:p>
        </p:txBody>
      </p:sp>
      <p:sp>
        <p:nvSpPr>
          <p:cNvPr id="64" name="Rectangle 63"/>
          <p:cNvSpPr/>
          <p:nvPr/>
        </p:nvSpPr>
        <p:spPr>
          <a:xfrm>
            <a:off x="956825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9.9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14552" y="2907957"/>
            <a:ext cx="8073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96530" y="4448432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original image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33080" y="4448432"/>
            <a:ext cx="154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integral image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431428" y="3214686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2767914" y="51404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SUM = 3.7 – 0.5 + 0.2</a:t>
            </a:r>
          </a:p>
        </p:txBody>
      </p:sp>
      <p:sp>
        <p:nvSpPr>
          <p:cNvPr id="88" name="Rectangle 87"/>
          <p:cNvSpPr/>
          <p:nvPr/>
        </p:nvSpPr>
        <p:spPr>
          <a:xfrm>
            <a:off x="8431427" y="1451790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ectangle 86"/>
          <p:cNvSpPr/>
          <p:nvPr/>
        </p:nvSpPr>
        <p:spPr>
          <a:xfrm>
            <a:off x="7261657" y="1461958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0836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Integral Image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11211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9700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67" name="Rectangle 66"/>
          <p:cNvSpPr/>
          <p:nvPr/>
        </p:nvSpPr>
        <p:spPr>
          <a:xfrm>
            <a:off x="111211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68" name="Rectangle 67"/>
          <p:cNvSpPr/>
          <p:nvPr/>
        </p:nvSpPr>
        <p:spPr>
          <a:xfrm>
            <a:off x="169700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69" name="Rectangle 68"/>
          <p:cNvSpPr/>
          <p:nvPr/>
        </p:nvSpPr>
        <p:spPr>
          <a:xfrm>
            <a:off x="111211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0" name="Rectangle 69"/>
          <p:cNvSpPr/>
          <p:nvPr/>
        </p:nvSpPr>
        <p:spPr>
          <a:xfrm>
            <a:off x="169700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71" name="Rectangle 70"/>
          <p:cNvSpPr/>
          <p:nvPr/>
        </p:nvSpPr>
        <p:spPr>
          <a:xfrm>
            <a:off x="111211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2" name="Rectangle 71"/>
          <p:cNvSpPr/>
          <p:nvPr/>
        </p:nvSpPr>
        <p:spPr>
          <a:xfrm>
            <a:off x="169700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28188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6677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75" name="Rectangle 74"/>
          <p:cNvSpPr/>
          <p:nvPr/>
        </p:nvSpPr>
        <p:spPr>
          <a:xfrm>
            <a:off x="2281887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76" name="Rectangle 75"/>
          <p:cNvSpPr/>
          <p:nvPr/>
        </p:nvSpPr>
        <p:spPr>
          <a:xfrm>
            <a:off x="2866773" y="2011963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77" name="Rectangle 76"/>
          <p:cNvSpPr/>
          <p:nvPr/>
        </p:nvSpPr>
        <p:spPr>
          <a:xfrm>
            <a:off x="2281887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8" name="Rectangle 77"/>
          <p:cNvSpPr/>
          <p:nvPr/>
        </p:nvSpPr>
        <p:spPr>
          <a:xfrm>
            <a:off x="2866773" y="2596849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79" name="Rectangle 78"/>
          <p:cNvSpPr/>
          <p:nvPr/>
        </p:nvSpPr>
        <p:spPr>
          <a:xfrm>
            <a:off x="2281887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0" name="Rectangle 79"/>
          <p:cNvSpPr/>
          <p:nvPr/>
        </p:nvSpPr>
        <p:spPr>
          <a:xfrm>
            <a:off x="2866773" y="3181735"/>
            <a:ext cx="584886" cy="584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1211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82" name="Rectangle 81"/>
          <p:cNvSpPr/>
          <p:nvPr/>
        </p:nvSpPr>
        <p:spPr>
          <a:xfrm>
            <a:off x="169700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85" name="Rectangle 84"/>
          <p:cNvSpPr/>
          <p:nvPr/>
        </p:nvSpPr>
        <p:spPr>
          <a:xfrm>
            <a:off x="228188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86" name="Rectangle 85"/>
          <p:cNvSpPr/>
          <p:nvPr/>
        </p:nvSpPr>
        <p:spPr>
          <a:xfrm>
            <a:off x="286677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89" name="Rectangle 88"/>
          <p:cNvSpPr/>
          <p:nvPr/>
        </p:nvSpPr>
        <p:spPr>
          <a:xfrm>
            <a:off x="345165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03654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1" name="Rectangle 90"/>
          <p:cNvSpPr/>
          <p:nvPr/>
        </p:nvSpPr>
        <p:spPr>
          <a:xfrm>
            <a:off x="345165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  <a:endParaRPr lang="hu-HU" dirty="0"/>
          </a:p>
        </p:txBody>
      </p:sp>
      <p:sp>
        <p:nvSpPr>
          <p:cNvPr id="92" name="Rectangle 91"/>
          <p:cNvSpPr/>
          <p:nvPr/>
        </p:nvSpPr>
        <p:spPr>
          <a:xfrm>
            <a:off x="403654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3" name="Rectangle 92"/>
          <p:cNvSpPr/>
          <p:nvPr/>
        </p:nvSpPr>
        <p:spPr>
          <a:xfrm>
            <a:off x="345165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  <a:endParaRPr lang="hu-HU" dirty="0"/>
          </a:p>
        </p:txBody>
      </p:sp>
      <p:sp>
        <p:nvSpPr>
          <p:cNvPr id="94" name="Rectangle 93"/>
          <p:cNvSpPr/>
          <p:nvPr/>
        </p:nvSpPr>
        <p:spPr>
          <a:xfrm>
            <a:off x="403654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95" name="Rectangle 94"/>
          <p:cNvSpPr/>
          <p:nvPr/>
        </p:nvSpPr>
        <p:spPr>
          <a:xfrm>
            <a:off x="345165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96" name="Rectangle 95"/>
          <p:cNvSpPr/>
          <p:nvPr/>
        </p:nvSpPr>
        <p:spPr>
          <a:xfrm>
            <a:off x="403654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0.8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45165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98" name="Rectangle 97"/>
          <p:cNvSpPr/>
          <p:nvPr/>
        </p:nvSpPr>
        <p:spPr>
          <a:xfrm>
            <a:off x="403654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35" name="Rectangle 34"/>
          <p:cNvSpPr/>
          <p:nvPr/>
        </p:nvSpPr>
        <p:spPr>
          <a:xfrm>
            <a:off x="664382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228709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0.2</a:t>
            </a:r>
            <a:endParaRPr lang="hu-HU" dirty="0"/>
          </a:p>
        </p:txBody>
      </p:sp>
      <p:sp>
        <p:nvSpPr>
          <p:cNvPr id="37" name="Rectangle 36"/>
          <p:cNvSpPr/>
          <p:nvPr/>
        </p:nvSpPr>
        <p:spPr>
          <a:xfrm>
            <a:off x="664382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0.3</a:t>
            </a:r>
            <a:endParaRPr lang="hu-HU" dirty="0"/>
          </a:p>
        </p:txBody>
      </p:sp>
      <p:sp>
        <p:nvSpPr>
          <p:cNvPr id="38" name="Rectangle 37"/>
          <p:cNvSpPr/>
          <p:nvPr/>
        </p:nvSpPr>
        <p:spPr>
          <a:xfrm>
            <a:off x="7228709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0.7</a:t>
            </a:r>
            <a:endParaRPr lang="hu-HU" dirty="0"/>
          </a:p>
        </p:txBody>
      </p:sp>
      <p:sp>
        <p:nvSpPr>
          <p:cNvPr id="39" name="Rectangle 38"/>
          <p:cNvSpPr/>
          <p:nvPr/>
        </p:nvSpPr>
        <p:spPr>
          <a:xfrm>
            <a:off x="664382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  <a:endParaRPr lang="hu-HU" dirty="0"/>
          </a:p>
        </p:txBody>
      </p:sp>
      <p:sp>
        <p:nvSpPr>
          <p:cNvPr id="40" name="Rectangle 39"/>
          <p:cNvSpPr/>
          <p:nvPr/>
        </p:nvSpPr>
        <p:spPr>
          <a:xfrm>
            <a:off x="7228709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  <a:endParaRPr lang="hu-HU" dirty="0"/>
          </a:p>
        </p:txBody>
      </p:sp>
      <p:sp>
        <p:nvSpPr>
          <p:cNvPr id="41" name="Rectangle 40"/>
          <p:cNvSpPr/>
          <p:nvPr/>
        </p:nvSpPr>
        <p:spPr>
          <a:xfrm>
            <a:off x="664382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2" name="Rectangle 41"/>
          <p:cNvSpPr/>
          <p:nvPr/>
        </p:nvSpPr>
        <p:spPr>
          <a:xfrm>
            <a:off x="7228709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1.7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813595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398481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0.5</a:t>
            </a:r>
            <a:endParaRPr lang="hu-HU" dirty="0"/>
          </a:p>
        </p:txBody>
      </p:sp>
      <p:sp>
        <p:nvSpPr>
          <p:cNvPr id="45" name="Rectangle 44"/>
          <p:cNvSpPr/>
          <p:nvPr/>
        </p:nvSpPr>
        <p:spPr>
          <a:xfrm>
            <a:off x="7813595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1.1</a:t>
            </a:r>
            <a:endParaRPr lang="hu-HU" dirty="0"/>
          </a:p>
        </p:txBody>
      </p:sp>
      <p:sp>
        <p:nvSpPr>
          <p:cNvPr id="46" name="Rectangle 45"/>
          <p:cNvSpPr/>
          <p:nvPr/>
        </p:nvSpPr>
        <p:spPr>
          <a:xfrm>
            <a:off x="8398481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7" name="Rectangle 46"/>
          <p:cNvSpPr/>
          <p:nvPr/>
        </p:nvSpPr>
        <p:spPr>
          <a:xfrm>
            <a:off x="7813595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1.9</a:t>
            </a:r>
            <a:endParaRPr lang="hu-HU" dirty="0"/>
          </a:p>
        </p:txBody>
      </p:sp>
      <p:sp>
        <p:nvSpPr>
          <p:cNvPr id="48" name="Rectangle 47"/>
          <p:cNvSpPr/>
          <p:nvPr/>
        </p:nvSpPr>
        <p:spPr>
          <a:xfrm>
            <a:off x="8398481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3.0</a:t>
            </a:r>
            <a:endParaRPr lang="hu-HU" dirty="0"/>
          </a:p>
        </p:txBody>
      </p:sp>
      <p:sp>
        <p:nvSpPr>
          <p:cNvPr id="49" name="Rectangle 48"/>
          <p:cNvSpPr/>
          <p:nvPr/>
        </p:nvSpPr>
        <p:spPr>
          <a:xfrm>
            <a:off x="7813595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2.5</a:t>
            </a:r>
            <a:endParaRPr lang="hu-HU" dirty="0"/>
          </a:p>
        </p:txBody>
      </p:sp>
      <p:sp>
        <p:nvSpPr>
          <p:cNvPr id="50" name="Rectangle 49"/>
          <p:cNvSpPr/>
          <p:nvPr/>
        </p:nvSpPr>
        <p:spPr>
          <a:xfrm>
            <a:off x="8398481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64382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0.6</a:t>
            </a:r>
            <a:endParaRPr lang="hu-HU" dirty="0"/>
          </a:p>
        </p:txBody>
      </p:sp>
      <p:sp>
        <p:nvSpPr>
          <p:cNvPr id="52" name="Rectangle 51"/>
          <p:cNvSpPr/>
          <p:nvPr/>
        </p:nvSpPr>
        <p:spPr>
          <a:xfrm>
            <a:off x="7228709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2.3</a:t>
            </a:r>
            <a:endParaRPr lang="hu-HU" dirty="0"/>
          </a:p>
        </p:txBody>
      </p:sp>
      <p:sp>
        <p:nvSpPr>
          <p:cNvPr id="53" name="Rectangle 52"/>
          <p:cNvSpPr/>
          <p:nvPr/>
        </p:nvSpPr>
        <p:spPr>
          <a:xfrm>
            <a:off x="7813595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3.9</a:t>
            </a:r>
            <a:endParaRPr lang="hu-HU" dirty="0"/>
          </a:p>
        </p:txBody>
      </p:sp>
      <p:sp>
        <p:nvSpPr>
          <p:cNvPr id="54" name="Rectangle 53"/>
          <p:cNvSpPr/>
          <p:nvPr/>
        </p:nvSpPr>
        <p:spPr>
          <a:xfrm>
            <a:off x="8398481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5.6</a:t>
            </a:r>
            <a:endParaRPr lang="hu-HU" dirty="0"/>
          </a:p>
        </p:txBody>
      </p:sp>
      <p:sp>
        <p:nvSpPr>
          <p:cNvPr id="55" name="Rectangle 54"/>
          <p:cNvSpPr/>
          <p:nvPr/>
        </p:nvSpPr>
        <p:spPr>
          <a:xfrm>
            <a:off x="8983367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568253" y="1427077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1.3</a:t>
            </a:r>
            <a:endParaRPr lang="hu-HU" dirty="0"/>
          </a:p>
        </p:txBody>
      </p:sp>
      <p:sp>
        <p:nvSpPr>
          <p:cNvPr id="57" name="Rectangle 56"/>
          <p:cNvSpPr/>
          <p:nvPr/>
        </p:nvSpPr>
        <p:spPr>
          <a:xfrm>
            <a:off x="8983367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3.4</a:t>
            </a:r>
            <a:endParaRPr lang="hu-HU" dirty="0"/>
          </a:p>
        </p:txBody>
      </p:sp>
      <p:sp>
        <p:nvSpPr>
          <p:cNvPr id="58" name="Rectangle 57"/>
          <p:cNvSpPr/>
          <p:nvPr/>
        </p:nvSpPr>
        <p:spPr>
          <a:xfrm>
            <a:off x="9568253" y="2011963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3.7</a:t>
            </a:r>
            <a:endParaRPr lang="hu-HU" dirty="0"/>
          </a:p>
        </p:txBody>
      </p:sp>
      <p:sp>
        <p:nvSpPr>
          <p:cNvPr id="59" name="Rectangle 58"/>
          <p:cNvSpPr/>
          <p:nvPr/>
        </p:nvSpPr>
        <p:spPr>
          <a:xfrm>
            <a:off x="8983367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4.6</a:t>
            </a:r>
            <a:endParaRPr lang="hu-HU" dirty="0"/>
          </a:p>
        </p:txBody>
      </p:sp>
      <p:sp>
        <p:nvSpPr>
          <p:cNvPr id="60" name="Rectangle 59"/>
          <p:cNvSpPr/>
          <p:nvPr/>
        </p:nvSpPr>
        <p:spPr>
          <a:xfrm>
            <a:off x="9568253" y="2596849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5.2</a:t>
            </a:r>
            <a:endParaRPr lang="hu-HU" dirty="0"/>
          </a:p>
        </p:txBody>
      </p:sp>
      <p:sp>
        <p:nvSpPr>
          <p:cNvPr id="61" name="Rectangle 60"/>
          <p:cNvSpPr/>
          <p:nvPr/>
        </p:nvSpPr>
        <p:spPr>
          <a:xfrm>
            <a:off x="8983367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5.3</a:t>
            </a:r>
            <a:endParaRPr lang="hu-HU" dirty="0"/>
          </a:p>
        </p:txBody>
      </p:sp>
      <p:sp>
        <p:nvSpPr>
          <p:cNvPr id="62" name="Rectangle 61"/>
          <p:cNvSpPr/>
          <p:nvPr/>
        </p:nvSpPr>
        <p:spPr>
          <a:xfrm>
            <a:off x="9568253" y="3181735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6.7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983367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8.0</a:t>
            </a:r>
            <a:endParaRPr lang="hu-HU" dirty="0"/>
          </a:p>
        </p:txBody>
      </p:sp>
      <p:sp>
        <p:nvSpPr>
          <p:cNvPr id="64" name="Rectangle 63"/>
          <p:cNvSpPr/>
          <p:nvPr/>
        </p:nvSpPr>
        <p:spPr>
          <a:xfrm>
            <a:off x="9568253" y="3766621"/>
            <a:ext cx="584886" cy="584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9.9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14552" y="2907957"/>
            <a:ext cx="8073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96530" y="4448432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original image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33080" y="4448432"/>
            <a:ext cx="154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integral image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431429" y="3214686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2767914" y="5140411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SUM = 3.7 – 0.5 + 0.2 – 1.7 = 1.7 </a:t>
            </a:r>
          </a:p>
        </p:txBody>
      </p:sp>
      <p:sp>
        <p:nvSpPr>
          <p:cNvPr id="88" name="Rectangle 87"/>
          <p:cNvSpPr/>
          <p:nvPr/>
        </p:nvSpPr>
        <p:spPr>
          <a:xfrm>
            <a:off x="8423190" y="1451790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ectangle 86"/>
          <p:cNvSpPr/>
          <p:nvPr/>
        </p:nvSpPr>
        <p:spPr>
          <a:xfrm>
            <a:off x="7261657" y="1461958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Rectangle 99"/>
          <p:cNvSpPr/>
          <p:nvPr/>
        </p:nvSpPr>
        <p:spPr>
          <a:xfrm>
            <a:off x="7255286" y="3207413"/>
            <a:ext cx="518984" cy="518984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extBox 3"/>
          <p:cNvSpPr txBox="1"/>
          <p:nvPr/>
        </p:nvSpPr>
        <p:spPr>
          <a:xfrm>
            <a:off x="2470724" y="5606668"/>
            <a:ext cx="7389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Why is it good? We can achieve </a:t>
            </a:r>
            <a:r>
              <a:rPr lang="hu-HU" b="1" dirty="0"/>
              <a:t>O(1) </a:t>
            </a:r>
            <a:r>
              <a:rPr lang="hu-HU" dirty="0"/>
              <a:t>running time for handling </a:t>
            </a:r>
            <a:r>
              <a:rPr lang="hu-HU" b="1" dirty="0"/>
              <a:t>Haar-features</a:t>
            </a:r>
          </a:p>
          <a:p>
            <a:r>
              <a:rPr lang="hu-HU" dirty="0"/>
              <a:t>	~ we assume these features are rectangles</a:t>
            </a:r>
          </a:p>
        </p:txBody>
      </p:sp>
    </p:spTree>
    <p:extLst>
      <p:ext uri="{BB962C8B-B14F-4D97-AF65-F5344CB8AC3E}">
        <p14:creationId xmlns:p14="http://schemas.microsoft.com/office/powerpoint/2010/main" val="818484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Computer Vision - Boosting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0120" y="1309816"/>
            <a:ext cx="81438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can boost some part of the algorithm with the help of integral image approach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>
                <a:sym typeface="Wingdings" panose="05000000000000000000" pitchFamily="2" charset="2"/>
              </a:rPr>
              <a:t>BUT</a:t>
            </a:r>
            <a:r>
              <a:rPr lang="hu-HU" dirty="0">
                <a:sym typeface="Wingdings" panose="05000000000000000000" pitchFamily="2" charset="2"/>
              </a:rPr>
              <a:t> there are way too many features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~ most of the features are irrelevant and not important at all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b="1" dirty="0">
                <a:sym typeface="Wingdings" panose="05000000000000000000" pitchFamily="2" charset="2"/>
              </a:rPr>
              <a:t>	HOW TO SELECT THE BEST FEATURES? WITH BOOSTING !!!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662621" y="413720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H(x) = sign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625478" y="3915379"/>
                <a:ext cx="1389162" cy="84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el-GR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𝛂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478" y="3915379"/>
                <a:ext cx="1389162" cy="8459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/>
          <p:cNvSpPr txBox="1"/>
          <p:nvPr/>
        </p:nvSpPr>
        <p:spPr>
          <a:xfrm>
            <a:off x="6193007" y="428891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969100" y="3451252"/>
            <a:ext cx="29603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we keep combining </a:t>
            </a:r>
            <a:r>
              <a:rPr lang="hu-HU" sz="1600" b="1" dirty="0"/>
              <a:t>h(x)</a:t>
            </a:r>
          </a:p>
          <a:p>
            <a:pPr algn="ctr"/>
            <a:r>
              <a:rPr lang="hu-HU" sz="1600" dirty="0"/>
              <a:t>weak learners (weak learner with</a:t>
            </a:r>
          </a:p>
          <a:p>
            <a:pPr algn="ctr"/>
            <a:r>
              <a:rPr lang="hu-HU" sz="1600" dirty="0"/>
              <a:t>a single </a:t>
            </a:r>
            <a:r>
              <a:rPr lang="hu-HU" sz="1600" b="1" dirty="0"/>
              <a:t>Haar-feature</a:t>
            </a:r>
            <a:r>
              <a:rPr lang="hu-HU" sz="1600" dirty="0"/>
              <a:t>)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082266" y="4605532"/>
            <a:ext cx="2061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final </a:t>
            </a:r>
            <a:r>
              <a:rPr lang="hu-HU" sz="1600" b="1" dirty="0"/>
              <a:t>H(x)</a:t>
            </a:r>
            <a:r>
              <a:rPr lang="hu-HU" sz="1600" dirty="0"/>
              <a:t> model which</a:t>
            </a:r>
          </a:p>
          <a:p>
            <a:pPr algn="ctr"/>
            <a:r>
              <a:rPr lang="hu-HU" sz="1600" dirty="0"/>
              <a:t>is a strong classifier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409297" y="429775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320059" y="4815385"/>
            <a:ext cx="2722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every </a:t>
            </a:r>
            <a:r>
              <a:rPr lang="hu-HU" sz="1600" b="1" dirty="0"/>
              <a:t>h(x)</a:t>
            </a:r>
            <a:r>
              <a:rPr lang="hu-HU" sz="1600" dirty="0"/>
              <a:t> week learner</a:t>
            </a:r>
          </a:p>
          <a:p>
            <a:pPr algn="ctr"/>
            <a:r>
              <a:rPr lang="hu-HU" sz="1600" dirty="0"/>
              <a:t>make a prediction</a:t>
            </a:r>
          </a:p>
          <a:p>
            <a:pPr algn="ctr"/>
            <a:r>
              <a:rPr lang="hu-HU" sz="1600" dirty="0"/>
              <a:t>based on a single </a:t>
            </a:r>
            <a:r>
              <a:rPr lang="hu-HU" sz="1600" b="1" dirty="0"/>
              <a:t>Haar-feature</a:t>
            </a:r>
          </a:p>
        </p:txBody>
      </p:sp>
    </p:spTree>
    <p:extLst>
      <p:ext uri="{BB962C8B-B14F-4D97-AF65-F5344CB8AC3E}">
        <p14:creationId xmlns:p14="http://schemas.microsoft.com/office/powerpoint/2010/main" val="4170264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Computer Vision - Boosting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32" y="2771598"/>
            <a:ext cx="1186120" cy="7893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125" y="2489241"/>
            <a:ext cx="865616" cy="8656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920" y="3560907"/>
            <a:ext cx="870168" cy="13076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42" y="3224725"/>
            <a:ext cx="1281835" cy="8530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140" y="2731611"/>
            <a:ext cx="1523872" cy="10140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981" y="4062530"/>
            <a:ext cx="1319856" cy="6939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594" y="3061808"/>
            <a:ext cx="1332645" cy="9981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64259" y="1339526"/>
            <a:ext cx="745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At the beginning all the </a:t>
            </a:r>
            <a:r>
              <a:rPr lang="hu-HU" b="1" dirty="0"/>
              <a:t>h(x) </a:t>
            </a:r>
            <a:r>
              <a:rPr lang="hu-HU" dirty="0"/>
              <a:t>weak learners have the same weight</a:t>
            </a:r>
          </a:p>
          <a:p>
            <a:r>
              <a:rPr lang="hu-HU" dirty="0"/>
              <a:t>	~ all of them contribute to the final decision (face is detected or not)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7004" y="5275055"/>
            <a:ext cx="5924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During the training phase </a:t>
            </a:r>
            <a:r>
              <a:rPr lang="hu-HU" b="1" dirty="0"/>
              <a:t>Viola-Jones algorithm </a:t>
            </a:r>
            <a:r>
              <a:rPr lang="hu-HU" dirty="0"/>
              <a:t>update</a:t>
            </a:r>
          </a:p>
          <a:p>
            <a:pPr algn="ctr"/>
            <a:r>
              <a:rPr lang="hu-HU" dirty="0"/>
              <a:t>the weights for the </a:t>
            </a:r>
            <a:r>
              <a:rPr lang="hu-HU" b="1" dirty="0"/>
              <a:t>h(x)</a:t>
            </a:r>
            <a:r>
              <a:rPr lang="hu-HU" dirty="0"/>
              <a:t> weak learners (the features)</a:t>
            </a:r>
          </a:p>
          <a:p>
            <a:pPr algn="ctr"/>
            <a:r>
              <a:rPr lang="hu-HU" dirty="0"/>
              <a:t>and finally we have the relevant features with higher weights</a:t>
            </a:r>
          </a:p>
        </p:txBody>
      </p:sp>
    </p:spTree>
    <p:extLst>
      <p:ext uri="{BB962C8B-B14F-4D97-AF65-F5344CB8AC3E}">
        <p14:creationId xmlns:p14="http://schemas.microsoft.com/office/powerpoint/2010/main" val="2358096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Computer Vision - Boosting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32" y="2771598"/>
            <a:ext cx="1186120" cy="7893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125" y="2489241"/>
            <a:ext cx="865616" cy="8656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920" y="3560907"/>
            <a:ext cx="870168" cy="13076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42" y="3224725"/>
            <a:ext cx="1281835" cy="8530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140" y="2731611"/>
            <a:ext cx="1523872" cy="10140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981" y="4062530"/>
            <a:ext cx="1319856" cy="6939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594" y="3061808"/>
            <a:ext cx="1332645" cy="9981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64259" y="1339526"/>
            <a:ext cx="745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At the beginning all the </a:t>
            </a:r>
            <a:r>
              <a:rPr lang="hu-HU" b="1" dirty="0"/>
              <a:t>h(x) </a:t>
            </a:r>
            <a:r>
              <a:rPr lang="hu-HU" dirty="0"/>
              <a:t>weak learner have the same weight</a:t>
            </a:r>
          </a:p>
          <a:p>
            <a:r>
              <a:rPr lang="hu-HU" dirty="0"/>
              <a:t>	~ all of them contribute to the final decision (face is detected or not)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7004" y="5275055"/>
            <a:ext cx="5924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During the training phase </a:t>
            </a:r>
            <a:r>
              <a:rPr lang="hu-HU" b="1" dirty="0"/>
              <a:t>Viola-Jones algorithm </a:t>
            </a:r>
            <a:r>
              <a:rPr lang="hu-HU" dirty="0"/>
              <a:t>update</a:t>
            </a:r>
          </a:p>
          <a:p>
            <a:pPr algn="ctr"/>
            <a:r>
              <a:rPr lang="hu-HU" dirty="0"/>
              <a:t>the weights for the </a:t>
            </a:r>
            <a:r>
              <a:rPr lang="hu-HU" b="1" dirty="0"/>
              <a:t>h(x)</a:t>
            </a:r>
            <a:r>
              <a:rPr lang="hu-HU" dirty="0"/>
              <a:t> weak learners (the features)</a:t>
            </a:r>
          </a:p>
          <a:p>
            <a:pPr algn="ctr"/>
            <a:r>
              <a:rPr lang="hu-HU" dirty="0"/>
              <a:t>and finally we have the relevant features with higher weights</a:t>
            </a:r>
          </a:p>
        </p:txBody>
      </p:sp>
      <p:sp>
        <p:nvSpPr>
          <p:cNvPr id="5" name="&quot;No&quot; Symbol 4"/>
          <p:cNvSpPr/>
          <p:nvPr/>
        </p:nvSpPr>
        <p:spPr>
          <a:xfrm>
            <a:off x="3527613" y="2290558"/>
            <a:ext cx="401965" cy="401965"/>
          </a:xfrm>
          <a:prstGeom prst="noSmoking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8" name="&quot;No&quot; Symbol 17"/>
          <p:cNvSpPr/>
          <p:nvPr/>
        </p:nvSpPr>
        <p:spPr>
          <a:xfrm>
            <a:off x="8597029" y="2549562"/>
            <a:ext cx="401965" cy="401965"/>
          </a:xfrm>
          <a:prstGeom prst="noSmoking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9" name="&quot;No&quot; Symbol 18"/>
          <p:cNvSpPr/>
          <p:nvPr/>
        </p:nvSpPr>
        <p:spPr>
          <a:xfrm>
            <a:off x="10856256" y="2899717"/>
            <a:ext cx="401965" cy="401965"/>
          </a:xfrm>
          <a:prstGeom prst="noSmoking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0" name="&quot;No&quot; Symbol 19"/>
          <p:cNvSpPr/>
          <p:nvPr/>
        </p:nvSpPr>
        <p:spPr>
          <a:xfrm>
            <a:off x="5031869" y="3037662"/>
            <a:ext cx="401965" cy="401965"/>
          </a:xfrm>
          <a:prstGeom prst="noSmoking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546" y="2437702"/>
            <a:ext cx="244806" cy="25482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442" y="3503045"/>
            <a:ext cx="244806" cy="2548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612" y="3666630"/>
            <a:ext cx="244806" cy="25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14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Computer Vision - Boosting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32" y="2771598"/>
            <a:ext cx="1186120" cy="7893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125" y="2489241"/>
            <a:ext cx="865616" cy="8656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920" y="3560907"/>
            <a:ext cx="870168" cy="13076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42" y="3224725"/>
            <a:ext cx="1281835" cy="8530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140" y="2731611"/>
            <a:ext cx="1523872" cy="10140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981" y="4062530"/>
            <a:ext cx="1319856" cy="6939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594" y="3061808"/>
            <a:ext cx="1332645" cy="9981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64259" y="1339526"/>
            <a:ext cx="745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At the beginning all the </a:t>
            </a:r>
            <a:r>
              <a:rPr lang="hu-HU" b="1" dirty="0"/>
              <a:t>h(x) </a:t>
            </a:r>
            <a:r>
              <a:rPr lang="hu-HU" dirty="0"/>
              <a:t>weak learner have the same weight</a:t>
            </a:r>
          </a:p>
          <a:p>
            <a:r>
              <a:rPr lang="hu-HU" dirty="0"/>
              <a:t>	~ all of them contribute to the final decision (face is detected or not)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7004" y="5275055"/>
            <a:ext cx="5924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During the training phase </a:t>
            </a:r>
            <a:r>
              <a:rPr lang="hu-HU" b="1" dirty="0"/>
              <a:t>Viola-Jones algorithm </a:t>
            </a:r>
            <a:r>
              <a:rPr lang="hu-HU" dirty="0"/>
              <a:t>update</a:t>
            </a:r>
          </a:p>
          <a:p>
            <a:pPr algn="ctr"/>
            <a:r>
              <a:rPr lang="hu-HU" dirty="0"/>
              <a:t>the weights for the </a:t>
            </a:r>
            <a:r>
              <a:rPr lang="hu-HU" b="1" dirty="0"/>
              <a:t>h(x)</a:t>
            </a:r>
            <a:r>
              <a:rPr lang="hu-HU" dirty="0"/>
              <a:t> weak learners (the features)</a:t>
            </a:r>
          </a:p>
          <a:p>
            <a:pPr algn="ctr"/>
            <a:r>
              <a:rPr lang="hu-HU" dirty="0"/>
              <a:t>and finally we have the relevant features with higher weights</a:t>
            </a:r>
          </a:p>
        </p:txBody>
      </p:sp>
      <p:sp>
        <p:nvSpPr>
          <p:cNvPr id="19" name="&quot;No&quot; Symbol 18"/>
          <p:cNvSpPr/>
          <p:nvPr/>
        </p:nvSpPr>
        <p:spPr>
          <a:xfrm>
            <a:off x="10856256" y="2899717"/>
            <a:ext cx="401965" cy="401965"/>
          </a:xfrm>
          <a:prstGeom prst="noSmoking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546" y="2437702"/>
            <a:ext cx="244806" cy="25482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442" y="3503045"/>
            <a:ext cx="244806" cy="2548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612" y="3666630"/>
            <a:ext cx="244806" cy="25482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708" y="2234420"/>
            <a:ext cx="244806" cy="25482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427" y="2410268"/>
            <a:ext cx="244806" cy="25482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537" y="2924438"/>
            <a:ext cx="244806" cy="25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92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Cascading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0605" y="1194486"/>
            <a:ext cx="840730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boosting we can make the algorithm quite fast ...</a:t>
            </a:r>
          </a:p>
          <a:p>
            <a:r>
              <a:rPr lang="hu-HU" dirty="0"/>
              <a:t>	But can we do even better?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we know that </a:t>
            </a:r>
            <a:r>
              <a:rPr lang="hu-HU" b="1" u="sng" dirty="0">
                <a:sym typeface="Wingdings" panose="05000000000000000000" pitchFamily="2" charset="2"/>
              </a:rPr>
              <a:t>most of the image region is non-face region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</a:t>
            </a:r>
            <a:r>
              <a:rPr lang="en-US" dirty="0"/>
              <a:t>it is a better idea to have a simple method to check if a window</a:t>
            </a:r>
            <a:endParaRPr lang="hu-HU" dirty="0"/>
          </a:p>
          <a:p>
            <a:r>
              <a:rPr lang="hu-HU" dirty="0"/>
              <a:t>			</a:t>
            </a:r>
            <a:r>
              <a:rPr lang="en-US" dirty="0"/>
              <a:t>is not a face region</a:t>
            </a:r>
            <a:r>
              <a:rPr lang="hu-HU" dirty="0"/>
              <a:t>:</a:t>
            </a:r>
            <a:r>
              <a:rPr lang="en-US" dirty="0"/>
              <a:t> </a:t>
            </a:r>
            <a:r>
              <a:rPr lang="hu-HU" dirty="0"/>
              <a:t>i</a:t>
            </a:r>
            <a:r>
              <a:rPr lang="en-US" dirty="0"/>
              <a:t>f it is not, </a:t>
            </a:r>
            <a:r>
              <a:rPr lang="en-US" b="1" u="sng" dirty="0"/>
              <a:t>discard</a:t>
            </a:r>
            <a:r>
              <a:rPr lang="en-US" dirty="0"/>
              <a:t> it in a single shot</a:t>
            </a:r>
            <a:endParaRPr lang="hu-HU" dirty="0"/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do not process unnecessary regions: focus on regions where</a:t>
            </a:r>
          </a:p>
          <a:p>
            <a:r>
              <a:rPr lang="hu-HU" dirty="0">
                <a:sym typeface="Wingdings" panose="05000000000000000000" pitchFamily="2" charset="2"/>
              </a:rPr>
              <a:t>			there can be a face instead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          </a:t>
            </a:r>
            <a:r>
              <a:rPr lang="hu-HU" b="1" dirty="0">
                <a:sym typeface="Wingdings" panose="05000000000000000000" pitchFamily="2" charset="2"/>
              </a:rPr>
              <a:t>THIS IS WHY WE USE THE CASCADE CLASSIFIER CONCEPT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4746" y="4695568"/>
            <a:ext cx="7926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Instead of applying all the ~</a:t>
            </a:r>
            <a:r>
              <a:rPr lang="hu-HU" b="1" dirty="0"/>
              <a:t>6000</a:t>
            </a:r>
            <a:r>
              <a:rPr lang="hu-HU" dirty="0"/>
              <a:t> </a:t>
            </a:r>
            <a:r>
              <a:rPr lang="hu-HU" b="1" dirty="0"/>
              <a:t>Haar-features</a:t>
            </a:r>
            <a:r>
              <a:rPr lang="hu-HU" dirty="0"/>
              <a:t>: we use the most relevant ones</a:t>
            </a:r>
          </a:p>
          <a:p>
            <a:r>
              <a:rPr lang="hu-HU" dirty="0"/>
              <a:t>	in the first iteration (first stages contain very less features: </a:t>
            </a:r>
            <a:r>
              <a:rPr lang="hu-HU" b="1" dirty="0"/>
              <a:t>1, 10, 15, 50</a:t>
            </a:r>
            <a:r>
              <a:rPr lang="hu-HU" dirty="0"/>
              <a:t>...)</a:t>
            </a:r>
          </a:p>
          <a:p>
            <a:r>
              <a:rPr lang="hu-HU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81415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Computer Vision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3663"/>
            <a:ext cx="4022124" cy="2665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7694" y="4821984"/>
            <a:ext cx="3963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we can tune the given machine learning</a:t>
            </a:r>
          </a:p>
          <a:p>
            <a:pPr algn="ctr"/>
            <a:r>
              <a:rPr lang="hu-HU" dirty="0"/>
              <a:t>algorithm or neural networks to deal</a:t>
            </a:r>
          </a:p>
          <a:p>
            <a:pPr algn="ctr"/>
            <a:r>
              <a:rPr lang="hu-HU" dirty="0"/>
              <a:t>with this specific task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818" y="1874235"/>
            <a:ext cx="4205416" cy="28123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56791" y="4870154"/>
            <a:ext cx="3979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we have to find the object on the image </a:t>
            </a:r>
          </a:p>
          <a:p>
            <a:pPr algn="ctr"/>
            <a:r>
              <a:rPr lang="hu-HU" dirty="0"/>
              <a:t>and make sure our detection</a:t>
            </a:r>
          </a:p>
          <a:p>
            <a:pPr algn="ctr"/>
            <a:r>
              <a:rPr lang="hu-HU" dirty="0"/>
              <a:t> algorithm is correct</a:t>
            </a:r>
          </a:p>
        </p:txBody>
      </p:sp>
    </p:spTree>
    <p:extLst>
      <p:ext uri="{BB962C8B-B14F-4D97-AF65-F5344CB8AC3E}">
        <p14:creationId xmlns:p14="http://schemas.microsoft.com/office/powerpoint/2010/main" val="1127648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Cascading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0605" y="1194486"/>
            <a:ext cx="6520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How to find the most relevant features? </a:t>
            </a:r>
          </a:p>
          <a:p>
            <a:r>
              <a:rPr lang="hu-HU" b="1" dirty="0">
                <a:sym typeface="Wingdings" panose="05000000000000000000" pitchFamily="2" charset="2"/>
              </a:rPr>
              <a:t> 	</a:t>
            </a:r>
            <a:r>
              <a:rPr lang="hu-HU" dirty="0">
                <a:sym typeface="Wingdings" panose="05000000000000000000" pitchFamily="2" charset="2"/>
              </a:rPr>
              <a:t>~ boosting algorithm has already found the best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48437" y="260496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H(x) = sign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11294" y="2383141"/>
                <a:ext cx="1389162" cy="84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el-GR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𝛂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294" y="2383141"/>
                <a:ext cx="1389162" cy="8459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978823" y="2756681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54916" y="1919014"/>
            <a:ext cx="29603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we keep combining </a:t>
            </a:r>
            <a:r>
              <a:rPr lang="hu-HU" sz="1600" b="1" dirty="0"/>
              <a:t>h(x)</a:t>
            </a:r>
          </a:p>
          <a:p>
            <a:pPr algn="ctr"/>
            <a:r>
              <a:rPr lang="hu-HU" sz="1600" dirty="0"/>
              <a:t>weak learners (weak learner with</a:t>
            </a:r>
          </a:p>
          <a:p>
            <a:pPr algn="ctr"/>
            <a:r>
              <a:rPr lang="hu-HU" sz="1600" dirty="0"/>
              <a:t>a single </a:t>
            </a:r>
            <a:r>
              <a:rPr lang="hu-HU" sz="1600" b="1" dirty="0"/>
              <a:t>Haar-feature</a:t>
            </a:r>
            <a:r>
              <a:rPr lang="hu-HU" sz="1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68082" y="3073294"/>
            <a:ext cx="2061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final </a:t>
            </a:r>
            <a:r>
              <a:rPr lang="hu-HU" sz="1600" b="1" dirty="0"/>
              <a:t>H(x)</a:t>
            </a:r>
            <a:r>
              <a:rPr lang="hu-HU" sz="1600" dirty="0"/>
              <a:t> model which</a:t>
            </a:r>
          </a:p>
          <a:p>
            <a:pPr algn="ctr"/>
            <a:r>
              <a:rPr lang="hu-HU" sz="1600" dirty="0"/>
              <a:t>is a strong classifier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95113" y="2765517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05875" y="3283147"/>
            <a:ext cx="2722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every </a:t>
            </a:r>
            <a:r>
              <a:rPr lang="hu-HU" sz="1600" b="1" dirty="0"/>
              <a:t>h(x)</a:t>
            </a:r>
            <a:r>
              <a:rPr lang="hu-HU" sz="1600" dirty="0"/>
              <a:t> week learner</a:t>
            </a:r>
          </a:p>
          <a:p>
            <a:pPr algn="ctr"/>
            <a:r>
              <a:rPr lang="hu-HU" sz="1600" dirty="0"/>
              <a:t>make a prediction</a:t>
            </a:r>
          </a:p>
          <a:p>
            <a:pPr algn="ctr"/>
            <a:r>
              <a:rPr lang="hu-HU" sz="1600" dirty="0"/>
              <a:t>based on a single </a:t>
            </a:r>
            <a:r>
              <a:rPr lang="hu-HU" sz="1600" b="1" dirty="0"/>
              <a:t>Haar-feature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54569" y="4330485"/>
            <a:ext cx="7710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THE h(x) CLASSIFIERS WITH HIGHER </a:t>
            </a:r>
            <a:r>
              <a:rPr lang="el-GR" b="1" dirty="0"/>
              <a:t>α</a:t>
            </a:r>
            <a:r>
              <a:rPr lang="hu-HU" b="1" dirty="0"/>
              <a:t> VALUES ARE THE RELEVANT FEATURES !!!</a:t>
            </a:r>
          </a:p>
          <a:p>
            <a:endParaRPr lang="hu-HU" b="1" dirty="0"/>
          </a:p>
          <a:p>
            <a:r>
              <a:rPr lang="hu-HU" b="1" dirty="0"/>
              <a:t>	</a:t>
            </a:r>
            <a:r>
              <a:rPr lang="hu-HU" b="1" dirty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if the window does not contain the most relevant features we</a:t>
            </a:r>
          </a:p>
          <a:p>
            <a:r>
              <a:rPr lang="hu-HU" dirty="0">
                <a:sym typeface="Wingdings" panose="05000000000000000000" pitchFamily="2" charset="2"/>
              </a:rPr>
              <a:t>		can consider the next region on the image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30804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Cascading</a:t>
            </a:r>
          </a:p>
        </p:txBody>
      </p:sp>
      <p:sp>
        <p:nvSpPr>
          <p:cNvPr id="3" name="Oval 2"/>
          <p:cNvSpPr/>
          <p:nvPr/>
        </p:nvSpPr>
        <p:spPr>
          <a:xfrm>
            <a:off x="2545492" y="2059460"/>
            <a:ext cx="1029729" cy="102972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6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777947" y="2059460"/>
            <a:ext cx="1029729" cy="102972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6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010402" y="2059459"/>
            <a:ext cx="1029729" cy="102972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6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738184" y="2574323"/>
            <a:ext cx="807308" cy="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6"/>
            <a:endCxn id="14" idx="2"/>
          </p:cNvCxnSpPr>
          <p:nvPr/>
        </p:nvCxnSpPr>
        <p:spPr>
          <a:xfrm>
            <a:off x="3575221" y="2574325"/>
            <a:ext cx="12027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6"/>
            <a:endCxn id="15" idx="2"/>
          </p:cNvCxnSpPr>
          <p:nvPr/>
        </p:nvCxnSpPr>
        <p:spPr>
          <a:xfrm flipV="1">
            <a:off x="5807676" y="2574324"/>
            <a:ext cx="120272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8040131" y="2574322"/>
            <a:ext cx="120272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8140" y="1690127"/>
            <a:ext cx="131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first feature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86138" y="1690127"/>
            <a:ext cx="160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second feature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08293" y="1690127"/>
            <a:ext cx="139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third feature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060356" y="3245711"/>
            <a:ext cx="1" cy="593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292811" y="3245710"/>
            <a:ext cx="1" cy="593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525266" y="3245710"/>
            <a:ext cx="1" cy="593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37824" y="4008579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NOT A FACE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05369" y="400378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NOT A FACE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506387" y="2389656"/>
            <a:ext cx="64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FACE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79769" y="400378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NOT A FACE</a:t>
            </a:r>
          </a:p>
        </p:txBody>
      </p:sp>
    </p:spTree>
    <p:extLst>
      <p:ext uri="{BB962C8B-B14F-4D97-AF65-F5344CB8AC3E}">
        <p14:creationId xmlns:p14="http://schemas.microsoft.com/office/powerpoint/2010/main" val="51124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8328" y="1235676"/>
            <a:ext cx="95332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This algorithm tries to find the </a:t>
            </a:r>
            <a:r>
              <a:rPr lang="hu-HU" b="1" dirty="0"/>
              <a:t>most relevant</a:t>
            </a:r>
            <a:r>
              <a:rPr lang="en-US" b="1" dirty="0"/>
              <a:t> </a:t>
            </a:r>
            <a:r>
              <a:rPr lang="hu-HU" b="1" dirty="0"/>
              <a:t>features</a:t>
            </a:r>
            <a:r>
              <a:rPr lang="hu-HU" dirty="0"/>
              <a:t> for a human face </a:t>
            </a:r>
            <a:endParaRPr lang="en-US" dirty="0"/>
          </a:p>
          <a:p>
            <a:r>
              <a:rPr lang="hu-HU" dirty="0"/>
              <a:t>(we are dealing with face detection)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what are relevant features for detecting faces?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two eyes, nose, lips, forehead ...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we can construct an algorithm based on the most relevant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hu-HU" dirty="0">
                <a:sym typeface="Wingdings" panose="05000000000000000000" pitchFamily="2" charset="2"/>
              </a:rPr>
              <a:t>features: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	</a:t>
            </a:r>
            <a:r>
              <a:rPr lang="hu-HU" dirty="0">
                <a:sym typeface="Wingdings" panose="05000000000000000000" pitchFamily="2" charset="2"/>
              </a:rPr>
              <a:t>if the algorithm does not find one of these</a:t>
            </a:r>
          </a:p>
          <a:p>
            <a:r>
              <a:rPr lang="hu-HU" dirty="0">
                <a:sym typeface="Wingdings" panose="05000000000000000000" pitchFamily="2" charset="2"/>
              </a:rPr>
              <a:t>			features it comes to the conclusion that there is </a:t>
            </a:r>
          </a:p>
          <a:p>
            <a:r>
              <a:rPr lang="hu-HU" dirty="0">
                <a:sym typeface="Wingdings" panose="05000000000000000000" pitchFamily="2" charset="2"/>
              </a:rPr>
              <a:t>			</a:t>
            </a:r>
            <a:r>
              <a:rPr lang="af-ZA" altLang="ko-KR" dirty="0">
                <a:sym typeface="Wingdings" panose="05000000000000000000" pitchFamily="2" charset="2"/>
              </a:rPr>
              <a:t>no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hu-HU" dirty="0">
                <a:sym typeface="Wingdings" panose="05000000000000000000" pitchFamily="2" charset="2"/>
              </a:rPr>
              <a:t>human face on that region of the image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338556" y="4572000"/>
            <a:ext cx="6254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THIS ALGORITHM HANDLES GRAYSCALE IMAGES</a:t>
            </a:r>
          </a:p>
          <a:p>
            <a:r>
              <a:rPr lang="hu-HU" dirty="0"/>
              <a:t>	~ so the first step is to convert the image into grayscale</a:t>
            </a:r>
          </a:p>
        </p:txBody>
      </p:sp>
    </p:spTree>
    <p:extLst>
      <p:ext uri="{BB962C8B-B14F-4D97-AF65-F5344CB8AC3E}">
        <p14:creationId xmlns:p14="http://schemas.microsoft.com/office/powerpoint/2010/main" val="223217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40692" y="1427077"/>
            <a:ext cx="74238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algorithm was formulated by </a:t>
            </a:r>
            <a:r>
              <a:rPr lang="hu-HU" b="1" dirty="0"/>
              <a:t>Paul Viola </a:t>
            </a:r>
            <a:r>
              <a:rPr lang="hu-HU" dirty="0"/>
              <a:t>and </a:t>
            </a:r>
            <a:r>
              <a:rPr lang="hu-HU" b="1" dirty="0"/>
              <a:t>Michael Jones </a:t>
            </a:r>
            <a:r>
              <a:rPr lang="hu-HU" dirty="0"/>
              <a:t>in </a:t>
            </a:r>
            <a:r>
              <a:rPr lang="hu-HU" b="1" dirty="0"/>
              <a:t>2001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it is a machine learning algorithm: so it needs training as well</a:t>
            </a:r>
          </a:p>
          <a:p>
            <a:r>
              <a:rPr lang="hu-HU" dirty="0">
                <a:sym typeface="Wingdings" panose="05000000000000000000" pitchFamily="2" charset="2"/>
              </a:rPr>
              <a:t>		~ training phase + testing (detecting the objects)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the algorithm needs positive images (images of faces) and</a:t>
            </a:r>
          </a:p>
          <a:p>
            <a:r>
              <a:rPr lang="hu-HU" dirty="0">
                <a:sym typeface="Wingdings" panose="05000000000000000000" pitchFamily="2" charset="2"/>
              </a:rPr>
              <a:t>		negative images (images without faces) as well</a:t>
            </a:r>
          </a:p>
          <a:p>
            <a:r>
              <a:rPr lang="hu-HU" dirty="0">
                <a:sym typeface="Wingdings" panose="05000000000000000000" pitchFamily="2" charset="2"/>
              </a:rPr>
              <a:t>			~ this is how it learns the most relevant feature 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421" y="4097891"/>
            <a:ext cx="1186120" cy="789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314" y="3815534"/>
            <a:ext cx="865616" cy="865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109" y="4887200"/>
            <a:ext cx="870168" cy="13076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431" y="4551018"/>
            <a:ext cx="1281835" cy="8530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29" y="4057904"/>
            <a:ext cx="1523872" cy="10140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170" y="5388823"/>
            <a:ext cx="1319856" cy="6939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783" y="4388101"/>
            <a:ext cx="1332645" cy="99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7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21859" y="1732005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8649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64413" y="2423983"/>
            <a:ext cx="2133600" cy="21336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433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17717" y="2423983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8978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71" y="101514"/>
            <a:ext cx="10515600" cy="1325563"/>
          </a:xfrm>
        </p:spPr>
        <p:txBody>
          <a:bodyPr/>
          <a:lstStyle/>
          <a:p>
            <a:r>
              <a:rPr lang="hu-HU" b="1" u="sng" dirty="0"/>
              <a:t>Viola-Jones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59" y="1732005"/>
            <a:ext cx="5508023" cy="3672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17717" y="2423983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5430290" y="2432221"/>
            <a:ext cx="2133600" cy="2133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470044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83327</TotalTime>
  <Words>1227</Words>
  <Application>Microsoft Office PowerPoint</Application>
  <PresentationFormat>와이드스크린</PresentationFormat>
  <Paragraphs>709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41" baseType="lpstr">
      <vt:lpstr>맑은 고딕</vt:lpstr>
      <vt:lpstr>Arial</vt:lpstr>
      <vt:lpstr>Calibri</vt:lpstr>
      <vt:lpstr>Calibri Light</vt:lpstr>
      <vt:lpstr>Cambria Math</vt:lpstr>
      <vt:lpstr>Century Gothic</vt:lpstr>
      <vt:lpstr>Wingdings</vt:lpstr>
      <vt:lpstr>Wingdings 3</vt:lpstr>
      <vt:lpstr>Office Theme</vt:lpstr>
      <vt:lpstr>Ion</vt:lpstr>
      <vt:lpstr>Neural Networks</vt:lpstr>
      <vt:lpstr>Computer Vision</vt:lpstr>
      <vt:lpstr>Computer Vision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Viola-Jones Algorithm</vt:lpstr>
      <vt:lpstr>Haar-features</vt:lpstr>
      <vt:lpstr>Haar-features</vt:lpstr>
      <vt:lpstr>Haar-features</vt:lpstr>
      <vt:lpstr>Integral Image</vt:lpstr>
      <vt:lpstr>Integral Image</vt:lpstr>
      <vt:lpstr>Integral Image</vt:lpstr>
      <vt:lpstr>Integral Image</vt:lpstr>
      <vt:lpstr>Integral Image</vt:lpstr>
      <vt:lpstr>Integral Image</vt:lpstr>
      <vt:lpstr>Integral Image</vt:lpstr>
      <vt:lpstr>Integral Image</vt:lpstr>
      <vt:lpstr>Computer Vision - Boosting</vt:lpstr>
      <vt:lpstr>Computer Vision - Boosting</vt:lpstr>
      <vt:lpstr>Computer Vision - Boosting</vt:lpstr>
      <vt:lpstr>Computer Vision - Boosting</vt:lpstr>
      <vt:lpstr>Cascading</vt:lpstr>
      <vt:lpstr>Cascading</vt:lpstr>
      <vt:lpstr>Cascading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Woohyun</cp:lastModifiedBy>
  <cp:revision>636</cp:revision>
  <dcterms:created xsi:type="dcterms:W3CDTF">2017-12-07T15:29:51Z</dcterms:created>
  <dcterms:modified xsi:type="dcterms:W3CDTF">2018-08-02T10:30:56Z</dcterms:modified>
</cp:coreProperties>
</file>