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6" r:id="rId5"/>
    <p:sldId id="274" r:id="rId6"/>
    <p:sldId id="258" r:id="rId7"/>
    <p:sldId id="276" r:id="rId8"/>
    <p:sldId id="275" r:id="rId9"/>
    <p:sldId id="278" r:id="rId10"/>
    <p:sldId id="280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60" r:id="rId19"/>
    <p:sldId id="290" r:id="rId20"/>
    <p:sldId id="291" r:id="rId21"/>
    <p:sldId id="292" r:id="rId22"/>
    <p:sldId id="293" r:id="rId23"/>
    <p:sldId id="295" r:id="rId24"/>
    <p:sldId id="296" r:id="rId25"/>
    <p:sldId id="299" r:id="rId26"/>
    <p:sldId id="300" r:id="rId27"/>
    <p:sldId id="301" r:id="rId28"/>
    <p:sldId id="263" r:id="rId29"/>
    <p:sldId id="303" r:id="rId30"/>
    <p:sldId id="306" r:id="rId31"/>
    <p:sldId id="347" r:id="rId32"/>
    <p:sldId id="307" r:id="rId33"/>
    <p:sldId id="308" r:id="rId34"/>
    <p:sldId id="309" r:id="rId35"/>
    <p:sldId id="310" r:id="rId36"/>
    <p:sldId id="262" r:id="rId37"/>
    <p:sldId id="302" r:id="rId38"/>
    <p:sldId id="311" r:id="rId39"/>
    <p:sldId id="313" r:id="rId40"/>
    <p:sldId id="314" r:id="rId41"/>
    <p:sldId id="316" r:id="rId42"/>
    <p:sldId id="317" r:id="rId43"/>
    <p:sldId id="318" r:id="rId44"/>
    <p:sldId id="319" r:id="rId45"/>
    <p:sldId id="321" r:id="rId46"/>
    <p:sldId id="322" r:id="rId47"/>
    <p:sldId id="323" r:id="rId48"/>
    <p:sldId id="329" r:id="rId49"/>
    <p:sldId id="330" r:id="rId50"/>
    <p:sldId id="332" r:id="rId51"/>
    <p:sldId id="334" r:id="rId52"/>
    <p:sldId id="335" r:id="rId53"/>
    <p:sldId id="265" r:id="rId54"/>
    <p:sldId id="336" r:id="rId55"/>
    <p:sldId id="339" r:id="rId56"/>
    <p:sldId id="340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6" r:id="rId65"/>
    <p:sldId id="377" r:id="rId66"/>
    <p:sldId id="375" r:id="rId67"/>
    <p:sldId id="353" r:id="rId68"/>
    <p:sldId id="354" r:id="rId69"/>
    <p:sldId id="357" r:id="rId70"/>
    <p:sldId id="358" r:id="rId71"/>
    <p:sldId id="359" r:id="rId72"/>
    <p:sldId id="361" r:id="rId73"/>
    <p:sldId id="362" r:id="rId74"/>
    <p:sldId id="373" r:id="rId75"/>
    <p:sldId id="364" r:id="rId76"/>
    <p:sldId id="366" r:id="rId77"/>
    <p:sldId id="363" r:id="rId78"/>
    <p:sldId id="367" r:id="rId79"/>
    <p:sldId id="371" r:id="rId80"/>
    <p:sldId id="372" r:id="rId81"/>
    <p:sldId id="374" r:id="rId82"/>
    <p:sldId id="376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85" r:id="rId91"/>
    <p:sldId id="386" r:id="rId92"/>
    <p:sldId id="387" r:id="rId93"/>
    <p:sldId id="388" r:id="rId94"/>
    <p:sldId id="389" r:id="rId95"/>
    <p:sldId id="391" r:id="rId96"/>
    <p:sldId id="396" r:id="rId97"/>
    <p:sldId id="397" r:id="rId98"/>
    <p:sldId id="398" r:id="rId99"/>
    <p:sldId id="399" r:id="rId100"/>
    <p:sldId id="400" r:id="rId101"/>
    <p:sldId id="401" r:id="rId10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2018. 08. 03.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ARTIFICIAL INTELLIGENCE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linear activation function </a:t>
            </a:r>
            <a:r>
              <a:rPr lang="hu-HU" b="1" dirty="0"/>
              <a:t>f(x) =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it is the identity operator basically: it means the function</a:t>
            </a:r>
          </a:p>
          <a:p>
            <a:r>
              <a:rPr lang="hu-HU" dirty="0"/>
              <a:t>	passes the signal through unchanged</a:t>
            </a:r>
          </a:p>
          <a:p>
            <a:endParaRPr lang="hu-HU" dirty="0"/>
          </a:p>
          <a:p>
            <a:r>
              <a:rPr lang="hu-HU" dirty="0"/>
              <a:t>~ usually we do not change the input when dealing with</a:t>
            </a:r>
          </a:p>
          <a:p>
            <a:r>
              <a:rPr lang="hu-HU" dirty="0"/>
              <a:t>	the input layer: so we can say that the input layer has</a:t>
            </a:r>
          </a:p>
          <a:p>
            <a:r>
              <a:rPr lang="hu-HU" dirty="0"/>
              <a:t>		linear activation function !!!</a:t>
            </a:r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this neural network does a lookup (like hashtables in Java)</a:t>
            </a:r>
          </a:p>
          <a:p>
            <a:r>
              <a:rPr lang="hu-HU" dirty="0"/>
              <a:t>	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input word </a:t>
            </a:r>
          </a:p>
          <a:p>
            <a:pPr algn="ctr"/>
            <a:r>
              <a:rPr lang="hu-HU" sz="1600" dirty="0"/>
              <a:t>in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word vector</a:t>
            </a:r>
          </a:p>
          <a:p>
            <a:pPr algn="ctr"/>
            <a:r>
              <a:rPr lang="hu-HU" sz="1600" dirty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Data Augmentation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huge dataset for deep learning</a:t>
            </a:r>
          </a:p>
          <a:p>
            <a:r>
              <a:rPr lang="hu-HU" dirty="0"/>
              <a:t>	What if we don’t have a huge datset?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</a:t>
            </a:r>
            <a:r>
              <a:rPr lang="hu-HU" dirty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like sigmoid transformation because it reduce extreme </a:t>
            </a:r>
          </a:p>
          <a:p>
            <a:r>
              <a:rPr lang="hu-HU" dirty="0"/>
              <a:t>   values and outliers in the data without removing them !!!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activation function is very similar to the sigmoid</a:t>
            </a:r>
          </a:p>
          <a:p>
            <a:r>
              <a:rPr lang="hu-HU" dirty="0"/>
              <a:t>     function but the range of tanh is </a:t>
            </a:r>
            <a:r>
              <a:rPr lang="hu-HU" b="1" dirty="0"/>
              <a:t>[-1,1]</a:t>
            </a:r>
          </a:p>
          <a:p>
            <a:endParaRPr lang="hu-HU" b="1" dirty="0"/>
          </a:p>
          <a:p>
            <a:r>
              <a:rPr lang="hu-HU" b="1" dirty="0"/>
              <a:t>         </a:t>
            </a:r>
            <a:r>
              <a:rPr lang="hu-HU" dirty="0"/>
              <a:t>~ it can handle negative values as well !!!</a:t>
            </a:r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rectified linear (ReLU) activation function activates a</a:t>
            </a:r>
          </a:p>
          <a:p>
            <a:r>
              <a:rPr lang="hu-HU" dirty="0"/>
              <a:t>node only if the input is above a certain quantity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f(x) = max(0,x)    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	vanishing gradient issue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        function.</a:t>
            </a:r>
            <a:r>
              <a:rPr lang="en-US" dirty="0"/>
              <a:t> </a:t>
            </a:r>
            <a:r>
              <a:rPr lang="hu-HU" dirty="0"/>
              <a:t>E</a:t>
            </a:r>
            <a:r>
              <a:rPr lang="en-US" dirty="0"/>
              <a:t>ach of the neural network's weights receives an 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update proportional to the gradient of the error function with</a:t>
            </a:r>
            <a:endParaRPr lang="hu-HU" dirty="0"/>
          </a:p>
          <a:p>
            <a:r>
              <a:rPr lang="hu-HU" dirty="0"/>
              <a:t>            </a:t>
            </a:r>
            <a:r>
              <a:rPr lang="en-US" dirty="0"/>
              <a:t> respect to the current weight in each iteration of training.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/>
              <a:t>effectively preventing the weight from</a:t>
            </a:r>
            <a:endParaRPr lang="hu-HU" dirty="0"/>
          </a:p>
          <a:p>
            <a:r>
              <a:rPr lang="hu-HU" dirty="0"/>
              <a:t>  </a:t>
            </a:r>
            <a:r>
              <a:rPr lang="en-US" dirty="0"/>
              <a:t>changing its value.</a:t>
            </a:r>
            <a:r>
              <a:rPr lang="hu-HU" dirty="0"/>
              <a:t> </a:t>
            </a:r>
            <a:r>
              <a:rPr lang="en-US" dirty="0"/>
              <a:t>In the worst case, this may completely stop the neural network from further training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Softmax function:</a:t>
            </a:r>
          </a:p>
          <a:p>
            <a:r>
              <a:rPr lang="hu-HU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mathematics, the softmax function (normalized exponential function) is a </a:t>
            </a:r>
          </a:p>
          <a:p>
            <a:r>
              <a:rPr lang="hu-HU" dirty="0"/>
              <a:t> generalization of the logistic function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transforms the values in the range </a:t>
            </a:r>
            <a:r>
              <a:rPr lang="hu-HU" b="1" dirty="0"/>
              <a:t>[0,1] </a:t>
            </a:r>
            <a:r>
              <a:rPr lang="hu-HU" dirty="0"/>
              <a:t>that add up to </a:t>
            </a:r>
            <a:r>
              <a:rPr lang="hu-HU" b="1" dirty="0"/>
              <a:t>1 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methods</a:t>
            </a:r>
            <a:endParaRPr lang="hu-HU" dirty="0"/>
          </a:p>
          <a:p>
            <a:r>
              <a:rPr lang="hu-HU" b="1" dirty="0"/>
              <a:t>		</a:t>
            </a:r>
            <a:r>
              <a:rPr lang="hu-HU" dirty="0"/>
              <a:t>For example: when we classify digits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the softmax activation function in the last layer </a:t>
            </a:r>
          </a:p>
          <a:p>
            <a:r>
              <a:rPr lang="hu-HU" dirty="0"/>
              <a:t>  because we want to classify handwritten digits</a:t>
            </a:r>
          </a:p>
          <a:p>
            <a:r>
              <a:rPr lang="hu-HU" dirty="0"/>
              <a:t>	~ we choose the class with the highest probability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we want to make sure the predictions made by the network</a:t>
            </a:r>
          </a:p>
          <a:p>
            <a:r>
              <a:rPr lang="hu-HU" dirty="0"/>
              <a:t>	is approximately the same as the labels in the dataset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Mean Squared Error (MSE)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mean squared error when we are dealing with regression (so we have only one output feature),</a:t>
            </a:r>
          </a:p>
          <a:p>
            <a:r>
              <a:rPr lang="hu-HU" dirty="0"/>
              <a:t>      so the output is a real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 function”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actual value that we know</a:t>
            </a:r>
          </a:p>
          <a:p>
            <a:r>
              <a:rPr lang="hu-HU" sz="1600" dirty="0"/>
              <a:t>from our training dataset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prediction made by our</a:t>
            </a:r>
          </a:p>
          <a:p>
            <a:r>
              <a:rPr lang="hu-HU" sz="16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Negative Log Likelihood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use negative log likelihood loss function when dealing with classification</a:t>
            </a:r>
          </a:p>
          <a:p>
            <a:r>
              <a:rPr lang="hu-HU" dirty="0"/>
              <a:t>	~ so in this case there are several output values: digits when we classify </a:t>
            </a:r>
            <a:r>
              <a:rPr lang="hu-HU" b="1" dirty="0"/>
              <a:t>MNIST</a:t>
            </a:r>
            <a:r>
              <a:rPr lang="hu-HU" dirty="0"/>
              <a:t>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Python optimize() method finds the minimum not</a:t>
            </a:r>
          </a:p>
          <a:p>
            <a:r>
              <a:rPr lang="hu-HU" dirty="0"/>
              <a:t>	the maximum of the given function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</a:t>
            </a:r>
            <a:r>
              <a:rPr lang="hu-HU" dirty="0"/>
              <a:t>: number of classes (</a:t>
            </a:r>
            <a:r>
              <a:rPr lang="hu-HU" b="1" dirty="0"/>
              <a:t>10</a:t>
            </a:r>
            <a:r>
              <a:rPr lang="hu-HU" dirty="0"/>
              <a:t> for handwritten digit classification)</a:t>
            </a:r>
          </a:p>
          <a:p>
            <a:endParaRPr lang="hu-HU" dirty="0"/>
          </a:p>
          <a:p>
            <a:r>
              <a:rPr lang="hu-HU" b="1" dirty="0"/>
              <a:t>N</a:t>
            </a:r>
            <a:r>
              <a:rPr lang="hu-HU" dirty="0"/>
              <a:t>: number of samples in the dataset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hu-HU" b="1" u="sng" dirty="0">
                <a:solidFill>
                  <a:srgbClr val="FF5050"/>
                </a:solidFill>
              </a:rPr>
              <a:t>w</a:t>
            </a:r>
            <a:r>
              <a:rPr lang="hu-HU" b="1" dirty="0">
                <a:solidFill>
                  <a:srgbClr val="FF5050"/>
                </a:solidFill>
              </a:rPr>
              <a:t>)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/>
              <a:t>his is mathematically equivalent to</a:t>
            </a:r>
            <a:endParaRPr lang="hu-HU" sz="1600" dirty="0"/>
          </a:p>
          <a:p>
            <a:r>
              <a:rPr lang="en-US" sz="1600" dirty="0"/>
              <a:t> what is called the cross-entropy</a:t>
            </a:r>
            <a:endParaRPr lang="hu-HU" sz="1600" dirty="0"/>
          </a:p>
          <a:p>
            <a:r>
              <a:rPr lang="hu-HU" sz="1600" dirty="0"/>
              <a:t>  (cross-entropy has something to do</a:t>
            </a:r>
          </a:p>
          <a:p>
            <a:r>
              <a:rPr lang="hu-HU" sz="1600" dirty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‚</a:t>
            </a: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finally we have to make some optimization</a:t>
            </a:r>
          </a:p>
          <a:p>
            <a:r>
              <a:rPr lang="hu-HU" dirty="0"/>
              <a:t>	in order to reduce the error as much as possible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we change the </a:t>
            </a:r>
            <a:r>
              <a:rPr lang="hu-HU" b="1" dirty="0"/>
              <a:t>w</a:t>
            </a:r>
            <a:r>
              <a:rPr lang="hu-HU" dirty="0"/>
              <a:t> weights</a:t>
            </a:r>
          </a:p>
          <a:p>
            <a:r>
              <a:rPr lang="hu-HU" dirty="0"/>
              <a:t>(this is how we train the network)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 will change as well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after the </a:t>
            </a:r>
            <a:r>
              <a:rPr lang="hu-HU" b="1" dirty="0"/>
              <a:t>w</a:t>
            </a:r>
            <a:r>
              <a:rPr lang="hu-HU" dirty="0"/>
              <a:t> weights that minimize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this „landscape” (the loss function) has as</a:t>
            </a:r>
          </a:p>
          <a:p>
            <a:r>
              <a:rPr lang="hu-HU" sz="1600" dirty="0"/>
              <a:t>many dimensions as the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L(</a:t>
            </a:r>
            <a:r>
              <a:rPr lang="hu-HU" sz="1400" b="1" u="sng" dirty="0"/>
              <a:t>w</a:t>
            </a:r>
            <a:r>
              <a:rPr lang="hu-HU" sz="1400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„higher” regions: the networks makes lots of mistakes,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big</a:t>
            </a:r>
          </a:p>
          <a:p>
            <a:endParaRPr lang="hu-HU" dirty="0"/>
          </a:p>
          <a:p>
            <a:r>
              <a:rPr lang="hu-HU" dirty="0"/>
              <a:t>„lower” regions: network is making good predictions,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SO WE HAVE TO FIND THE LOWER REGIONS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initialize the </a:t>
            </a:r>
            <a:r>
              <a:rPr lang="hu-HU" b="1" dirty="0"/>
              <a:t>w</a:t>
            </a:r>
            <a:r>
              <a:rPr lang="hu-HU" dirty="0"/>
              <a:t> weights at random at the begining: so we start from a given point in this „landscape”</a:t>
            </a:r>
          </a:p>
          <a:p>
            <a:r>
              <a:rPr lang="hu-HU" dirty="0"/>
              <a:t>	with the given </a:t>
            </a:r>
            <a:r>
              <a:rPr lang="hu-HU" b="1" dirty="0"/>
              <a:t>w</a:t>
            </a:r>
            <a:r>
              <a:rPr lang="hu-HU" dirty="0"/>
              <a:t> values and </a:t>
            </a:r>
            <a:r>
              <a:rPr lang="hu-HU" b="1" dirty="0"/>
              <a:t>L(w)</a:t>
            </a:r>
            <a:r>
              <a:rPr lang="hu-HU" dirty="0"/>
              <a:t> value</a:t>
            </a:r>
          </a:p>
          <a:p>
            <a:r>
              <a:rPr lang="hu-HU" dirty="0"/>
              <a:t>		~ the negative gradient is pointing in the direction of the lowest point ... just follow the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repeate until convergence {</a:t>
                </a:r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/>
                  <a:t>}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/>
              <a:t>α</a:t>
            </a:r>
            <a:r>
              <a:rPr lang="hu-HU" sz="1600" b="1" dirty="0"/>
              <a:t>: </a:t>
            </a:r>
            <a:r>
              <a:rPr lang="hu-HU" sz="1600" dirty="0"/>
              <a:t>learning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is working fine for convex loss functions</a:t>
            </a:r>
          </a:p>
          <a:p>
            <a:r>
              <a:rPr lang="hu-HU" dirty="0"/>
              <a:t>	BUT usually this is not the case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~ i</a:t>
            </a:r>
            <a:r>
              <a:rPr lang="en-US" dirty="0"/>
              <a:t>f gradient descent reaches a local minimum, it is effectively trapped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 and this is one drawback of the algorithm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u="sng" dirty="0"/>
              <a:t>What to do?</a:t>
            </a:r>
            <a:r>
              <a:rPr lang="hu-HU" dirty="0"/>
              <a:t> (genetic algorithms or simulated annealing)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By the way normalizing the original dataset is usually helpful when dealing with machine learning</a:t>
            </a:r>
          </a:p>
          <a:p>
            <a:r>
              <a:rPr lang="hu-HU" dirty="0"/>
              <a:t>	or artificial neural networks (</a:t>
            </a:r>
            <a:r>
              <a:rPr lang="hu-HU" b="1" dirty="0"/>
              <a:t>min-max normalization </a:t>
            </a:r>
            <a:r>
              <a:rPr lang="hu-HU" dirty="0"/>
              <a:t>or z-score normalization)</a:t>
            </a:r>
          </a:p>
          <a:p>
            <a:r>
              <a:rPr lang="hu-HU" dirty="0"/>
              <a:t>		~ normalization makes sure gradient descent will converge faster and more accurately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5050"/>
                </a:solidFill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STOCHASTIC GRADIENT DESCENT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</a:t>
            </a:r>
            <a:r>
              <a:rPr lang="hu-HU" dirty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Stochastic gradient descent  </a:t>
            </a:r>
            <a:r>
              <a:rPr lang="en-US" dirty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after every</a:t>
            </a:r>
            <a:r>
              <a:rPr lang="hu-HU" dirty="0">
                <a:sym typeface="Wingdings" panose="05000000000000000000" pitchFamily="2" charset="2"/>
              </a:rPr>
              <a:t> single</a:t>
            </a:r>
            <a:r>
              <a:rPr lang="en-US" dirty="0">
                <a:sym typeface="Wingdings" panose="05000000000000000000" pitchFamily="2" charset="2"/>
              </a:rPr>
              <a:t> training sample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(</a:t>
            </a:r>
            <a:r>
              <a:rPr lang="en-US" dirty="0"/>
              <a:t> </a:t>
            </a:r>
            <a:r>
              <a:rPr lang="hu-HU" dirty="0"/>
              <a:t>i</a:t>
            </a:r>
            <a:r>
              <a:rPr lang="en-US" dirty="0"/>
              <a:t>f you use </a:t>
            </a:r>
            <a:r>
              <a:rPr lang="hu-HU" dirty="0"/>
              <a:t>a subset of the original training dataset</a:t>
            </a:r>
            <a:r>
              <a:rPr lang="en-US" dirty="0"/>
              <a:t>, it is called </a:t>
            </a:r>
            <a:r>
              <a:rPr lang="hu-HU" dirty="0"/>
              <a:t>m</a:t>
            </a:r>
            <a:r>
              <a:rPr lang="en-US" dirty="0" err="1"/>
              <a:t>inibatch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tochastic</a:t>
            </a:r>
            <a:r>
              <a:rPr lang="en-US" dirty="0"/>
              <a:t> gradient </a:t>
            </a:r>
            <a:r>
              <a:rPr lang="hu-HU" dirty="0"/>
              <a:t>d</a:t>
            </a:r>
            <a:r>
              <a:rPr lang="en-US" dirty="0" err="1"/>
              <a:t>escent</a:t>
            </a:r>
            <a:r>
              <a:rPr lang="hu-HU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</a:t>
            </a:r>
            <a:r>
              <a:rPr lang="hu-HU" dirty="0"/>
              <a:t>	   		      </a:t>
            </a:r>
            <a:r>
              <a:rPr lang="hu-HU" b="1" u="sng" dirty="0">
                <a:solidFill>
                  <a:srgbClr val="FF5050"/>
                </a:solidFill>
              </a:rPr>
              <a:t>STOCHASTIC GRADIENT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more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tune our neural networks with different parameters</a:t>
            </a:r>
          </a:p>
          <a:p>
            <a:r>
              <a:rPr lang="hu-HU" dirty="0"/>
              <a:t>	For example: learning rate, momentum ...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>
                <a:sym typeface="Wingdings" panose="05000000000000000000" pitchFamily="2" charset="2"/>
              </a:rPr>
              <a:t>learning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en-US" dirty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b="1" u="sng" dirty="0">
                <a:solidFill>
                  <a:srgbClr val="FF5050"/>
                </a:solidFill>
              </a:rPr>
              <a:t>LEARNING RATE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define the pace of learning: the coefficient when</a:t>
            </a:r>
          </a:p>
          <a:p>
            <a:r>
              <a:rPr lang="hu-HU" dirty="0"/>
              <a:t>	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&gt; 1         </a:t>
            </a:r>
            <a:r>
              <a:rPr lang="hu-HU" dirty="0"/>
              <a:t>if the learning rate is too high: the training will be fast but it</a:t>
            </a:r>
          </a:p>
          <a:p>
            <a:pPr lvl="1"/>
            <a:r>
              <a:rPr lang="hu-HU" dirty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&lt; 0.01    </a:t>
            </a:r>
            <a:r>
              <a:rPr lang="hu-HU" dirty="0"/>
              <a:t>if the learning rate is too small: the training will be very slow but it</a:t>
            </a:r>
          </a:p>
          <a:p>
            <a:pPr lvl="1"/>
            <a:r>
              <a:rPr lang="hu-HU" dirty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L(w)</a:t>
            </a:r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b="1" u="sng" dirty="0">
                <a:solidFill>
                  <a:srgbClr val="FF5050"/>
                </a:solidFill>
              </a:rPr>
              <a:t>MOMENTUM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helps the learning algorithm get out of spots in the search space where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it would otherwise become </a:t>
            </a:r>
            <a:r>
              <a:rPr lang="en-US" dirty="0" err="1"/>
              <a:t>stuc</a:t>
            </a:r>
            <a:r>
              <a:rPr lang="hu-HU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/>
              <a:t>[</a:t>
            </a:r>
            <a:r>
              <a:rPr lang="en-US" b="1" dirty="0"/>
              <a:t>0</a:t>
            </a:r>
            <a:r>
              <a:rPr lang="hu-HU" b="1" dirty="0"/>
              <a:t>,</a:t>
            </a:r>
            <a:r>
              <a:rPr lang="en-US" b="1" dirty="0"/>
              <a:t>1</a:t>
            </a:r>
            <a:r>
              <a:rPr lang="hu-HU" b="1" dirty="0"/>
              <a:t>]</a:t>
            </a:r>
            <a:r>
              <a:rPr lang="en-US" b="1" dirty="0"/>
              <a:t> </a:t>
            </a:r>
            <a:r>
              <a:rPr lang="en-US" dirty="0"/>
              <a:t>that increases the size of the steps taken towards</a:t>
            </a:r>
            <a:endParaRPr lang="hu-HU" dirty="0"/>
          </a:p>
          <a:p>
            <a:pPr lvl="1"/>
            <a:r>
              <a:rPr lang="en-US" dirty="0"/>
              <a:t> 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</a:t>
            </a:r>
            <a:r>
              <a:rPr lang="en-US" dirty="0"/>
              <a:t>f the momentum term is large then the learning</a:t>
            </a:r>
            <a:endParaRPr lang="hu-HU" dirty="0"/>
          </a:p>
          <a:p>
            <a:pPr lvl="1"/>
            <a:r>
              <a:rPr lang="en-US" dirty="0"/>
              <a:t> rate should be kept smaller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</a:t>
            </a:r>
            <a:r>
              <a:rPr lang="en-US" dirty="0"/>
              <a:t> large value of momentum also means that the </a:t>
            </a:r>
            <a:endParaRPr lang="hu-HU" dirty="0"/>
          </a:p>
          <a:p>
            <a:pPr lvl="1"/>
            <a:r>
              <a:rPr lang="en-US" dirty="0"/>
              <a:t>convergence will happen fast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  </a:t>
            </a:r>
            <a:r>
              <a:rPr lang="hu-HU" b="1" u="sng" dirty="0">
                <a:solidFill>
                  <a:srgbClr val="FF5050"/>
                </a:solidFill>
              </a:rPr>
              <a:t>REGULARIZATION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regularization? This is how we can control overfitting in</a:t>
            </a:r>
          </a:p>
          <a:p>
            <a:r>
              <a:rPr lang="hu-HU" dirty="0"/>
              <a:t>	machine learning as well as in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DROPOUT</a:t>
            </a:r>
            <a:r>
              <a:rPr lang="hu-HU" dirty="0"/>
              <a:t> is an inexpensive regularization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dropout means we set the activation of a given neuron to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usually we apply dropout in the hidden layer exclusively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simply omit neurons with </a:t>
            </a:r>
            <a:r>
              <a:rPr lang="hu-HU" b="1" dirty="0">
                <a:sym typeface="Wingdings" panose="05000000000000000000" pitchFamily="2" charset="2"/>
              </a:rPr>
              <a:t>p</a:t>
            </a:r>
            <a:r>
              <a:rPr lang="hu-HU" dirty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 </a:t>
            </a:r>
            <a:r>
              <a:rPr lang="hu-HU" dirty="0"/>
              <a:t>W</a:t>
            </a:r>
            <a:r>
              <a:rPr lang="en-US" dirty="0"/>
              <a:t>e can prevent coadaptation among detectors, which helps drive better </a:t>
            </a:r>
            <a:endParaRPr lang="hu-HU" dirty="0"/>
          </a:p>
          <a:p>
            <a:pPr lvl="1"/>
            <a:r>
              <a:rPr lang="hu-HU" dirty="0"/>
              <a:t>	</a:t>
            </a:r>
            <a:r>
              <a:rPr lang="en-US" dirty="0"/>
              <a:t>generalization in </a:t>
            </a:r>
            <a:r>
              <a:rPr lang="hu-HU" dirty="0"/>
              <a:t>given </a:t>
            </a:r>
            <a:r>
              <a:rPr lang="en-US" dirty="0"/>
              <a:t>models 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	   // </a:t>
            </a:r>
            <a:r>
              <a:rPr lang="en-US" dirty="0"/>
              <a:t>less effective as the number of training records rises up </a:t>
            </a:r>
            <a:r>
              <a:rPr lang="hu-HU" dirty="0"/>
              <a:t>( &gt; te</a:t>
            </a:r>
            <a:r>
              <a:rPr lang="en-US" dirty="0"/>
              <a:t>ns of millions</a:t>
            </a:r>
            <a:r>
              <a:rPr lang="hu-H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are dealing with handwritten digit classification: we have </a:t>
            </a:r>
            <a:r>
              <a:rPr lang="hu-HU" b="1" dirty="0"/>
              <a:t>10</a:t>
            </a:r>
            <a:r>
              <a:rPr lang="hu-HU" dirty="0"/>
              <a:t> classes</a:t>
            </a:r>
          </a:p>
          <a:p>
            <a:r>
              <a:rPr lang="hu-HU" dirty="0"/>
              <a:t> 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(1 0 0 0 0 0 0 0 0 0)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(0 1 0 0 0 0 0 0 0 0)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(0 0 1 0 0 0 0 0 0 0)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(0 0 0 1 0 0 0 0 0 0)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(0 0 0 0 1 0 0 0 0 0)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(0 0 0 0 0 1 0 0 0 0)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6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(0 0 0 0 0 0 1 0 0 0)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(0 0 0 0 0 0 0 1 0 0)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(0 0 0 0 0 0 0 0 1 0)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9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(0 0 0 0 0 0 0 0 0 1)</a:t>
            </a:r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IRIS DATASET</a:t>
            </a:r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 there are three classes: </a:t>
            </a:r>
            <a:r>
              <a:rPr lang="hu-HU" b="1" dirty="0"/>
              <a:t>(1,0,0)</a:t>
            </a:r>
            <a:r>
              <a:rPr lang="hu-HU" dirty="0"/>
              <a:t>,</a:t>
            </a:r>
            <a:r>
              <a:rPr lang="hu-HU" b="1" dirty="0"/>
              <a:t> (0,1,0) </a:t>
            </a:r>
            <a:r>
              <a:rPr lang="hu-HU" dirty="0"/>
              <a:t>and </a:t>
            </a:r>
            <a:r>
              <a:rPr lang="hu-HU" b="1" dirty="0"/>
              <a:t>(0,0,1) </a:t>
            </a:r>
            <a:r>
              <a:rPr lang="hu-HU" dirty="0"/>
              <a:t>because </a:t>
            </a:r>
          </a:p>
          <a:p>
            <a:r>
              <a:rPr lang="hu-HU" dirty="0"/>
              <a:t>			there are 3 flowers in the dataset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u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(1,0,0)</a:t>
            </a:r>
          </a:p>
          <a:p>
            <a:endParaRPr lang="hu-HU" b="1" dirty="0"/>
          </a:p>
          <a:p>
            <a:r>
              <a:rPr lang="hu-HU" b="1" dirty="0"/>
              <a:t>(0,0,1)</a:t>
            </a:r>
          </a:p>
          <a:p>
            <a:endParaRPr lang="hu-HU" b="1" dirty="0"/>
          </a:p>
          <a:p>
            <a:r>
              <a:rPr lang="hu-HU" b="1" dirty="0"/>
              <a:t>(0,1,0)</a:t>
            </a:r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Dense neural networks are working fine ...</a:t>
            </a:r>
          </a:p>
          <a:p>
            <a:r>
              <a:rPr lang="hu-HU" dirty="0"/>
              <a:t>	But if there are 1000 neurons in each layer, the number of weights increase dramatically</a:t>
            </a:r>
          </a:p>
          <a:p>
            <a:r>
              <a:rPr lang="hu-HU" dirty="0"/>
              <a:t>	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a </a:t>
            </a:r>
            <a:r>
              <a:rPr lang="hu-HU" b="1" dirty="0"/>
              <a:t>32x32</a:t>
            </a:r>
            <a:r>
              <a:rPr lang="hu-HU" dirty="0"/>
              <a:t> image it means we have  </a:t>
            </a:r>
          </a:p>
          <a:p>
            <a:r>
              <a:rPr lang="hu-HU" dirty="0"/>
              <a:t>   </a:t>
            </a:r>
            <a:r>
              <a:rPr lang="hu-HU" b="1" dirty="0"/>
              <a:t>1024</a:t>
            </a:r>
            <a:r>
              <a:rPr lang="hu-HU" dirty="0"/>
              <a:t> pixels all together (we should consider colors as well)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there will be </a:t>
            </a:r>
            <a:r>
              <a:rPr lang="hu-HU" b="1" dirty="0">
                <a:sym typeface="Wingdings" panose="05000000000000000000" pitchFamily="2" charset="2"/>
              </a:rPr>
              <a:t>1000s</a:t>
            </a:r>
            <a:r>
              <a:rPr lang="hu-HU" dirty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	and weights to train in the network</a:t>
            </a:r>
          </a:p>
          <a:p>
            <a:r>
              <a:rPr lang="hu-HU" dirty="0">
                <a:sym typeface="Wingdings" panose="05000000000000000000" pitchFamily="2" charset="2"/>
              </a:rPr>
              <a:t>		       „combinatorial explosion”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ym typeface="Wingdings" panose="05000000000000000000" pitchFamily="2" charset="2"/>
              </a:rPr>
              <a:t>	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neural networks have an assumption: the inputs are images</a:t>
            </a:r>
          </a:p>
          <a:p>
            <a:r>
              <a:rPr lang="hu-HU" dirty="0"/>
              <a:t>	So we can </a:t>
            </a:r>
            <a:r>
              <a:rPr lang="en-US" dirty="0"/>
              <a:t>encode certain properties into the architecture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u</a:t>
            </a:r>
            <a:r>
              <a:rPr lang="en-US" dirty="0" err="1"/>
              <a:t>nder</a:t>
            </a:r>
            <a:r>
              <a:rPr lang="en-US" dirty="0"/>
              <a:t> the hood it uses a standard neural network but at the beginning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it </a:t>
            </a:r>
            <a:r>
              <a:rPr lang="en-US" dirty="0" err="1"/>
              <a:t>tran</a:t>
            </a:r>
            <a:r>
              <a:rPr lang="hu-HU" dirty="0"/>
              <a:t>s</a:t>
            </a:r>
            <a:r>
              <a:rPr lang="en-US" dirty="0"/>
              <a:t>forms the data in order to achieve the best accuracy possible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/>
              <a:t>have </a:t>
            </a:r>
            <a:r>
              <a:rPr lang="en-US" dirty="0"/>
              <a:t>something to do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convolutional neural networks</a:t>
            </a:r>
            <a:endParaRPr lang="hu-HU" dirty="0"/>
          </a:p>
          <a:p>
            <a:r>
              <a:rPr lang="hu-HU" dirty="0"/>
              <a:t>				~ convolutional neural networks outperform machine learning</a:t>
            </a:r>
          </a:p>
          <a:p>
            <a:r>
              <a:rPr lang="hu-HU" dirty="0"/>
              <a:t>					techniques such as </a:t>
            </a:r>
            <a:r>
              <a:rPr lang="hu-HU" b="1" dirty="0"/>
              <a:t>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3 important steps: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convolutional operation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pooling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(f ● g)(t)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089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image processing, convolution is the process of adding each element of the image</a:t>
            </a:r>
          </a:p>
          <a:p>
            <a:r>
              <a:rPr lang="hu-HU" dirty="0"/>
              <a:t>	to its local neigbors, weighted by the kernel</a:t>
            </a:r>
          </a:p>
          <a:p>
            <a:endParaRPr lang="hu-HU" dirty="0"/>
          </a:p>
          <a:p>
            <a:r>
              <a:rPr lang="hu-HU" dirty="0"/>
              <a:t>		image </a:t>
            </a:r>
            <a:r>
              <a:rPr lang="hu-HU" dirty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	kernel (feature detector or filter)  another matrix</a:t>
            </a:r>
            <a:r>
              <a:rPr lang="hu-HU" dirty="0"/>
              <a:t>  </a:t>
            </a:r>
          </a:p>
          <a:p>
            <a:endParaRPr lang="hu-HU" dirty="0"/>
          </a:p>
          <a:p>
            <a:r>
              <a:rPr lang="hu-HU" dirty="0"/>
              <a:t>	    Convolution: matrix operation ... we have to multiply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f(x,y) ● g(x,y)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deep learning fundamentals</a:t>
            </a:r>
          </a:p>
          <a:p>
            <a:r>
              <a:rPr lang="hu-HU" b="1" dirty="0"/>
              <a:t>deeplearning4j</a:t>
            </a:r>
            <a:r>
              <a:rPr lang="hu-HU" dirty="0"/>
              <a:t> library</a:t>
            </a:r>
          </a:p>
          <a:p>
            <a:r>
              <a:rPr lang="hu-HU" dirty="0"/>
              <a:t>deep learning examples</a:t>
            </a:r>
          </a:p>
          <a:p>
            <a:r>
              <a:rPr lang="hu-HU" dirty="0"/>
              <a:t>convolutional neural networks</a:t>
            </a:r>
          </a:p>
          <a:p>
            <a:r>
              <a:rPr lang="hu-HU" dirty="0"/>
              <a:t>convolutional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main problem in machine learning and AI?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SELECTION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what features to use to build our model?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For example: stock prices, credit scoring, animal classification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faces?</a:t>
            </a:r>
          </a:p>
          <a:p>
            <a:r>
              <a:rPr lang="hu-HU" dirty="0"/>
              <a:t>	Location of nose...</a:t>
            </a:r>
          </a:p>
          <a:p>
            <a:r>
              <a:rPr lang="hu-HU" dirty="0"/>
              <a:t>	Distance between eyes...</a:t>
            </a:r>
          </a:p>
          <a:p>
            <a:r>
              <a:rPr lang="hu-HU" dirty="0"/>
              <a:t>	Eyebrows...</a:t>
            </a:r>
          </a:p>
          <a:p>
            <a:r>
              <a:rPr lang="hu-HU" dirty="0"/>
              <a:t>	Location of mouth...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a cheetah?</a:t>
            </a:r>
          </a:p>
          <a:p>
            <a:r>
              <a:rPr lang="hu-HU" dirty="0"/>
              <a:t>	Shape of ears...</a:t>
            </a:r>
          </a:p>
          <a:p>
            <a:r>
              <a:rPr lang="hu-HU" dirty="0"/>
              <a:t>	Black pattern under eyes...</a:t>
            </a:r>
          </a:p>
          <a:p>
            <a:r>
              <a:rPr lang="hu-HU" dirty="0"/>
              <a:t>	Nose...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CONVOLUTIONAL NEURAL NETWORKS FIND THE RELEVANT FEATURES !!!</a:t>
            </a:r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/>
              <a:t>RGB</a:t>
            </a:r>
            <a:r>
              <a:rPr lang="hu-HU" dirty="0"/>
              <a:t> colors: we decompose the image into 3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original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we deal with all the</a:t>
            </a:r>
          </a:p>
          <a:p>
            <a:r>
              <a:rPr lang="hu-HU" sz="1600" b="1" dirty="0"/>
              <a:t>  layers separately</a:t>
            </a:r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sharpen kernel</a:t>
            </a:r>
            <a:r>
              <a:rPr lang="hu-HU" dirty="0"/>
              <a:t>: it makes the given image more sharp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reduce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image after applying</a:t>
            </a:r>
          </a:p>
          <a:p>
            <a:r>
              <a:rPr lang="hu-HU" sz="1600" dirty="0"/>
              <a:t>  the sharpen kernel</a:t>
            </a:r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edge detection kernel</a:t>
            </a:r>
            <a:r>
              <a:rPr lang="hu-HU" dirty="0"/>
              <a:t>: it can detect edges, sometimes</a:t>
            </a:r>
          </a:p>
          <a:p>
            <a:r>
              <a:rPr lang="hu-HU" dirty="0"/>
              <a:t>	this is how we can end up with relevant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the edge detector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blur kernel</a:t>
            </a:r>
            <a:r>
              <a:rPr lang="hu-HU" dirty="0"/>
              <a:t>: it is not that useful so we do not use</a:t>
            </a:r>
          </a:p>
          <a:p>
            <a:r>
              <a:rPr lang="hu-HU" dirty="0"/>
              <a:t>	this technique in convolutional neural networks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        the blur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single kernel will use a specific feature of the image</a:t>
            </a:r>
          </a:p>
          <a:p>
            <a:r>
              <a:rPr lang="hu-HU" dirty="0"/>
              <a:t>	When using edge detector,</a:t>
            </a:r>
            <a:r>
              <a:rPr lang="hu-HU" dirty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			the best possible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input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hidden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output layer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node is connected to every node in the next layer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(there are lots of weights in such a network)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 little change in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TRAINING A NETWORK</a:t>
            </a:r>
            <a:r>
              <a:rPr lang="hu-HU" dirty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+ </a:t>
            </a:r>
            <a:r>
              <a:rPr lang="hu-HU" sz="2800" b="1" dirty="0">
                <a:solidFill>
                  <a:srgbClr val="FF5050"/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„spatial invariance”: we would like to make sure to detect the same object no matter where is it</a:t>
            </a:r>
          </a:p>
          <a:p>
            <a:r>
              <a:rPr lang="hu-HU" dirty="0"/>
              <a:t>	located on the image or whether it is rotated/transformed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cat: the location on the image does not matter or</a:t>
            </a:r>
          </a:p>
          <a:p>
            <a:r>
              <a:rPr lang="hu-HU" dirty="0"/>
              <a:t>	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other techniques: </a:t>
            </a:r>
            <a:r>
              <a:rPr lang="hu-HU" b="1" dirty="0"/>
              <a:t>average pooling </a:t>
            </a:r>
            <a:r>
              <a:rPr lang="hu-HU" dirty="0"/>
              <a:t>is popular as well</a:t>
            </a:r>
          </a:p>
          <a:p>
            <a:r>
              <a:rPr lang="hu-HU" dirty="0"/>
              <a:t>	~ instead of choosing the maximum value we calculate</a:t>
            </a:r>
          </a:p>
          <a:p>
            <a:r>
              <a:rPr lang="hu-HU" dirty="0"/>
              <a:t>		the average of the values present in the subset	</a:t>
            </a:r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several feature maps because</a:t>
            </a:r>
          </a:p>
          <a:p>
            <a:r>
              <a:rPr lang="hu-HU" sz="1400" b="1" dirty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+ </a:t>
            </a:r>
            <a:r>
              <a:rPr lang="hu-HU" b="1" dirty="0">
                <a:solidFill>
                  <a:srgbClr val="FF5050"/>
                </a:solidFill>
              </a:rPr>
              <a:t>ReLU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apply max pooling to</a:t>
            </a:r>
          </a:p>
          <a:p>
            <a:r>
              <a:rPr lang="hu-HU" sz="1400" b="1" dirty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FLATTENING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pooled feature map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last operation we have to make is the </a:t>
            </a:r>
            <a:r>
              <a:rPr lang="hu-HU" b="1" dirty="0"/>
              <a:t>flattening</a:t>
            </a:r>
            <a:r>
              <a:rPr lang="hu-HU" dirty="0"/>
              <a:t> procedure: we transform the matrix into</a:t>
            </a:r>
          </a:p>
          <a:p>
            <a:r>
              <a:rPr lang="hu-HU" dirty="0"/>
              <a:t>	a one-dimensional vector: this is the input of a standard densely connected neural network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softmax activation to</a:t>
            </a:r>
          </a:p>
          <a:p>
            <a:r>
              <a:rPr lang="hu-HU" sz="1600" dirty="0"/>
              <a:t>     classify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IT GOOD?</a:t>
            </a:r>
            <a:r>
              <a:rPr lang="hu-HU" b="1" dirty="0"/>
              <a:t> </a:t>
            </a:r>
            <a:r>
              <a:rPr lang="hu-HU" dirty="0"/>
              <a:t>Because we preprocess the data</a:t>
            </a:r>
          </a:p>
          <a:p>
            <a:r>
              <a:rPr lang="hu-HU" dirty="0"/>
              <a:t>   and use ANN with just the relevant feature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we use multilayer neural network to learn the non-linear</a:t>
            </a:r>
          </a:p>
          <a:p>
            <a:r>
              <a:rPr lang="hu-HU" sz="1400" b="1" dirty="0"/>
              <a:t>combinations of these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sum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activation</a:t>
            </a:r>
          </a:p>
          <a:p>
            <a:r>
              <a:rPr lang="hu-HU" sz="1200" dirty="0"/>
              <a:t>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Φ</a:t>
            </a:r>
            <a:r>
              <a:rPr lang="hu-HU" sz="2400" b="1" dirty="0"/>
              <a:t> (                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NETWORKS-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gradient descent (backpropagation) as usual as far as training</a:t>
            </a:r>
          </a:p>
          <a:p>
            <a:r>
              <a:rPr lang="hu-HU" dirty="0"/>
              <a:t>	the convolutional neural networks are concerned</a:t>
            </a:r>
          </a:p>
          <a:p>
            <a:r>
              <a:rPr lang="hu-HU" dirty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+ </a:t>
            </a:r>
            <a:r>
              <a:rPr lang="hu-HU" sz="1400" b="1" dirty="0">
                <a:solidFill>
                  <a:srgbClr val="FF5050"/>
                </a:solidFill>
              </a:rPr>
              <a:t>ReLU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training with gradient descent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feeding the network with labeled images</a:t>
            </a:r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Xavier weight initialization: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small</a:t>
            </a:r>
            <a:r>
              <a:rPr lang="hu-HU" dirty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become too tiny to be useful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large</a:t>
            </a:r>
            <a:r>
              <a:rPr lang="hu-HU" dirty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So the solution is to draw weights from a distribution with </a:t>
                </a:r>
                <a:r>
                  <a:rPr lang="hu-HU" b="1" dirty="0"/>
                  <a:t>0</a:t>
                </a:r>
                <a:r>
                  <a:rPr lang="hu-HU" dirty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/>
                  <a:t>		                   </a:t>
                </a:r>
                <a:r>
                  <a:rPr lang="el-GR" sz="2000" b="1" dirty="0"/>
                  <a:t>σ</a:t>
                </a:r>
                <a:r>
                  <a:rPr lang="hu-HU" sz="2000" b="1" dirty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/>
                  <a:t>                               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b="1" dirty="0"/>
              <a:t> n </a:t>
            </a:r>
            <a:r>
              <a:rPr lang="hu-HU" dirty="0"/>
              <a:t>is the number of input neurons and the distribution </a:t>
            </a:r>
          </a:p>
          <a:p>
            <a:r>
              <a:rPr lang="hu-HU" dirty="0"/>
              <a:t>	is the Gaussian-distribution of course</a:t>
            </a:r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Nesterov’s momentum/updater: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gradient descent converges faster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artificial neural networks (</a:t>
            </a:r>
            <a:r>
              <a:rPr lang="hu-HU" b="1" dirty="0">
                <a:sym typeface="Wingdings" panose="05000000000000000000" pitchFamily="2" charset="2"/>
              </a:rPr>
              <a:t>ANN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>
                <a:sym typeface="Wingdings" panose="05000000000000000000" pitchFamily="2" charset="2"/>
              </a:rPr>
              <a:t>CNN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recurrent neural networks (</a:t>
            </a:r>
            <a:r>
              <a:rPr lang="hu-HU" b="1" dirty="0">
                <a:sym typeface="Wingdings" panose="05000000000000000000" pitchFamily="2" charset="2"/>
              </a:rPr>
              <a:t>RNN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Turing-test</a:t>
            </a:r>
            <a:r>
              <a:rPr lang="hu-HU" dirty="0"/>
              <a:t>: a computer passes the Turing-test if a human is unable to distinguish the computer</a:t>
            </a:r>
          </a:p>
          <a:p>
            <a:r>
              <a:rPr lang="hu-HU" dirty="0"/>
              <a:t>                    	from a human in a blind test</a:t>
            </a:r>
          </a:p>
          <a:p>
            <a:endParaRPr lang="hu-HU" dirty="0"/>
          </a:p>
          <a:p>
            <a:r>
              <a:rPr lang="hu-HU" dirty="0"/>
              <a:t>		~ recurrent neural networks are able to pass this test: a well-trained recurrent</a:t>
            </a:r>
          </a:p>
          <a:p>
            <a:r>
              <a:rPr lang="hu-HU" dirty="0"/>
              <a:t>			network is able to „understand” English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LEARN LANGUAGE MODELS !!!</a:t>
            </a:r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  „</a:t>
            </a:r>
            <a:r>
              <a:rPr lang="hu-HU" b="1" dirty="0">
                <a:sym typeface="Wingdings" panose="05000000000000000000" pitchFamily="2" charset="2"/>
              </a:rPr>
              <a:t>I am from Hungary</a:t>
            </a:r>
            <a:r>
              <a:rPr lang="hu-HU" dirty="0">
                <a:sym typeface="Wingdings" panose="05000000000000000000" pitchFamily="2" charset="2"/>
              </a:rPr>
              <a:t>. </a:t>
            </a:r>
            <a:r>
              <a:rPr lang="hu-HU" dirty="0"/>
              <a:t>Lorem ipsum dolor sit amet, consectetur adipiscing elit, sed do eiusmod</a:t>
            </a:r>
          </a:p>
          <a:p>
            <a:r>
              <a:rPr lang="hu-HU" dirty="0"/>
              <a:t>     tempor incididunt ut labore et dolore magna aliqua. Ut enim ad minim veniam, quis nostrud </a:t>
            </a:r>
          </a:p>
          <a:p>
            <a:r>
              <a:rPr lang="hu-HU" dirty="0"/>
              <a:t>     exercitation ullamco laboris nisi ut aliquip ex ea commodo consequat. Duis aute irure dolor</a:t>
            </a:r>
          </a:p>
          <a:p>
            <a:r>
              <a:rPr lang="hu-HU" dirty="0"/>
              <a:t>     in reprehenderit in voluptate velit esse cillum dolore eu fugiat nulla pariatur. Excepteur sint</a:t>
            </a:r>
          </a:p>
          <a:p>
            <a:r>
              <a:rPr lang="hu-HU" dirty="0"/>
              <a:t>     occaecat cupidatat non proident, sunt in culpa qui officia deserunt mollit anim </a:t>
            </a:r>
          </a:p>
          <a:p>
            <a:r>
              <a:rPr lang="hu-HU" dirty="0"/>
              <a:t>     id est laborum.</a:t>
            </a:r>
            <a:r>
              <a:rPr lang="hu-HU" b="1" dirty="0"/>
              <a:t> I speak fluent </a:t>
            </a:r>
            <a:r>
              <a:rPr lang="hu-HU" dirty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Recurrent neural networks are able to deal with relationships</a:t>
            </a:r>
          </a:p>
          <a:p>
            <a:r>
              <a:rPr lang="hu-HU" dirty="0"/>
              <a:t>	far away from each other</a:t>
            </a:r>
          </a:p>
          <a:p>
            <a:r>
              <a:rPr lang="hu-HU" dirty="0"/>
              <a:t>		~ it is able to guess the last word: hungarian</a:t>
            </a:r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Combining convolutional neural networks with </a:t>
            </a:r>
          </a:p>
          <a:p>
            <a:r>
              <a:rPr lang="hu-HU" dirty="0"/>
              <a:t>	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can generate image descriptions with this hibrid approach</a:t>
            </a:r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Multilayer Neural Networks (or deep networks) we make</a:t>
            </a:r>
          </a:p>
          <a:p>
            <a:r>
              <a:rPr lang="hu-HU" dirty="0"/>
              <a:t>predictions independent of each other</a:t>
            </a:r>
          </a:p>
          <a:p>
            <a:r>
              <a:rPr lang="hu-HU" dirty="0"/>
              <a:t>	</a:t>
            </a:r>
            <a:r>
              <a:rPr lang="hu-HU" b="1" dirty="0"/>
              <a:t>p(t) </a:t>
            </a:r>
            <a:r>
              <a:rPr lang="hu-HU" dirty="0"/>
              <a:t>is not correlated with </a:t>
            </a:r>
            <a:r>
              <a:rPr lang="hu-HU" b="1" dirty="0"/>
              <a:t>p(t-1)</a:t>
            </a:r>
            <a:r>
              <a:rPr lang="hu-HU" dirty="0"/>
              <a:t> or </a:t>
            </a:r>
            <a:r>
              <a:rPr lang="hu-HU" b="1" dirty="0"/>
              <a:t>p(t-2)</a:t>
            </a:r>
            <a:r>
              <a:rPr lang="hu-HU" dirty="0"/>
              <a:t> ...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With </a:t>
            </a:r>
            <a:r>
              <a:rPr lang="hu-HU" b="1" dirty="0">
                <a:sym typeface="Wingdings" panose="05000000000000000000" pitchFamily="2" charset="2"/>
              </a:rPr>
              <a:t>Recurrent Neural Networks </a:t>
            </a:r>
            <a:r>
              <a:rPr lang="hu-HU" dirty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p(t)</a:t>
            </a:r>
            <a:r>
              <a:rPr lang="hu-HU" dirty="0">
                <a:sym typeface="Wingdings" panose="05000000000000000000" pitchFamily="2" charset="2"/>
              </a:rPr>
              <a:t> depends on </a:t>
            </a:r>
            <a:r>
              <a:rPr lang="hu-HU" b="1" dirty="0">
                <a:sym typeface="Wingdings" panose="05000000000000000000" pitchFamily="2" charset="2"/>
              </a:rPr>
              <a:t>p(t-1)</a:t>
            </a:r>
            <a:r>
              <a:rPr lang="hu-HU" dirty="0">
                <a:sym typeface="Wingdings" panose="05000000000000000000" pitchFamily="2" charset="2"/>
              </a:rPr>
              <a:t>,</a:t>
            </a:r>
            <a:r>
              <a:rPr lang="hu-HU" b="1" dirty="0">
                <a:sym typeface="Wingdings" panose="05000000000000000000" pitchFamily="2" charset="2"/>
              </a:rPr>
              <a:t> p(t-2)</a:t>
            </a:r>
            <a:r>
              <a:rPr lang="hu-HU" dirty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hidden layer gives an output </a:t>
            </a:r>
          </a:p>
          <a:p>
            <a:r>
              <a:rPr lang="hu-HU" b="1" dirty="0"/>
              <a:t>AND</a:t>
            </a:r>
            <a:r>
              <a:rPr lang="hu-HU" dirty="0"/>
              <a:t> </a:t>
            </a:r>
            <a:r>
              <a:rPr lang="hu-HU" b="1" u="sng" dirty="0"/>
              <a:t>feeds back to itself</a:t>
            </a:r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change the edge weights according </a:t>
            </a:r>
          </a:p>
          <a:p>
            <a:r>
              <a:rPr lang="hu-HU" dirty="0"/>
              <a:t>to the error „backpropagation”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feed the data to the network and</a:t>
            </a:r>
          </a:p>
          <a:p>
            <a:r>
              <a:rPr lang="hu-HU" dirty="0"/>
              <a:t>check the output accordingly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2092" y="379321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51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you can see, </a:t>
            </a:r>
            <a:r>
              <a:rPr lang="hu-HU" b="1" u="sng" dirty="0"/>
              <a:t>several parameters are shared</a:t>
            </a:r>
          </a:p>
          <a:p>
            <a:r>
              <a:rPr lang="hu-HU" b="1" u="sng" dirty="0"/>
              <a:t>    accross every single layer</a:t>
            </a:r>
            <a:r>
              <a:rPr lang="hu-HU" dirty="0"/>
              <a:t> !!!</a:t>
            </a:r>
          </a:p>
          <a:p>
            <a:endParaRPr lang="hu-HU" dirty="0"/>
          </a:p>
          <a:p>
            <a:r>
              <a:rPr lang="hu-HU" dirty="0"/>
              <a:t>	~ for a feed-forward network these</a:t>
            </a:r>
          </a:p>
          <a:p>
            <a:r>
              <a:rPr lang="hu-HU" dirty="0"/>
              <a:t>		weights are different </a:t>
            </a:r>
          </a:p>
          <a:p>
            <a:r>
              <a:rPr lang="hu-HU" dirty="0"/>
              <a:t>	</a:t>
            </a:r>
          </a:p>
          <a:p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Backpropagation Through Time (</a:t>
            </a:r>
            <a:r>
              <a:rPr lang="hu-HU" b="1" dirty="0"/>
              <a:t>BPTT</a:t>
            </a:r>
            <a:r>
              <a:rPr lang="hu-HU" dirty="0"/>
              <a:t>): the same as backpropagation</a:t>
            </a:r>
          </a:p>
          <a:p>
            <a:r>
              <a:rPr lang="hu-HU" b="1" dirty="0">
                <a:solidFill>
                  <a:srgbClr val="FF5050"/>
                </a:solidFill>
              </a:rPr>
              <a:t>  </a:t>
            </a:r>
            <a:r>
              <a:rPr lang="hu-HU" dirty="0"/>
              <a:t>but these gradients/error signals will also flow backward from </a:t>
            </a:r>
          </a:p>
          <a:p>
            <a:r>
              <a:rPr lang="hu-HU" dirty="0"/>
              <a:t>	future time-steps to current time-steps</a:t>
            </a:r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Deep learning means we have several hidden layers: usually </a:t>
            </a:r>
            <a:r>
              <a:rPr lang="hu-HU" b="1" dirty="0"/>
              <a:t>5-10</a:t>
            </a:r>
            <a:r>
              <a:rPr lang="hu-HU" dirty="0"/>
              <a:t> hidden layers</a:t>
            </a:r>
          </a:p>
          <a:p>
            <a:r>
              <a:rPr lang="hu-HU" dirty="0"/>
              <a:t>	~ other problems may arise 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problem when dealing with Recurrent Neural Networks usually</a:t>
            </a:r>
          </a:p>
          <a:p>
            <a:r>
              <a:rPr lang="hu-HU" dirty="0"/>
              <a:t>	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why vanishing gradient is a problem?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long-range dependencies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problem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than with feed-forward neural networks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complex surfaces have several local optima and we want to find</a:t>
            </a:r>
          </a:p>
          <a:p>
            <a:r>
              <a:rPr lang="hu-HU" dirty="0"/>
              <a:t>	the global one: we can use </a:t>
            </a:r>
            <a:r>
              <a:rPr lang="hu-HU" b="1" dirty="0"/>
              <a:t>meta-heuristic</a:t>
            </a:r>
            <a:r>
              <a:rPr lang="hu-HU" dirty="0"/>
              <a:t> approaches as well</a:t>
            </a:r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How to deal with vanishing/exploding gradients problem?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truncated </a:t>
            </a:r>
            <a:r>
              <a:rPr lang="hu-HU" b="1" dirty="0">
                <a:sym typeface="Wingdings" panose="05000000000000000000" pitchFamily="2" charset="2"/>
              </a:rPr>
              <a:t>BPTT</a:t>
            </a:r>
            <a:r>
              <a:rPr lang="hu-HU" dirty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only do backpropagation through</a:t>
            </a:r>
            <a:r>
              <a:rPr lang="hu-HU" b="1" dirty="0">
                <a:sym typeface="Wingdings" panose="05000000000000000000" pitchFamily="2" charset="2"/>
              </a:rPr>
              <a:t> k </a:t>
            </a:r>
            <a:r>
              <a:rPr lang="hu-HU" dirty="0">
                <a:sym typeface="Wingdings" panose="05000000000000000000" pitchFamily="2" charset="2"/>
              </a:rPr>
              <a:t>time-steps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EXPLODING GRADIENTS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adjust the learning rate with </a:t>
            </a:r>
            <a:r>
              <a:rPr lang="hu-HU" b="1" dirty="0">
                <a:sym typeface="Wingdings" panose="05000000000000000000" pitchFamily="2" charset="2"/>
              </a:rPr>
              <a:t>RMSProp </a:t>
            </a:r>
            <a:r>
              <a:rPr lang="hu-HU" dirty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squared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proper activation functions such as </a:t>
            </a:r>
            <a:r>
              <a:rPr lang="hu-HU" b="1" dirty="0">
                <a:sym typeface="Wingdings" panose="05000000000000000000" pitchFamily="2" charset="2"/>
              </a:rPr>
              <a:t>ReLU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VANISHING GRADIENTS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u="sng" dirty="0">
                <a:sym typeface="Wingdings" panose="05000000000000000000" pitchFamily="2" charset="2"/>
              </a:rPr>
              <a:t>using other architectures: </a:t>
            </a:r>
            <a:r>
              <a:rPr lang="hu-HU" b="1" u="sng" dirty="0">
                <a:sym typeface="Wingdings" panose="05000000000000000000" pitchFamily="2" charset="2"/>
              </a:rPr>
              <a:t>LSTM</a:t>
            </a:r>
            <a:r>
              <a:rPr lang="hu-HU" u="sng" dirty="0">
                <a:sym typeface="Wingdings" panose="05000000000000000000" pitchFamily="2" charset="2"/>
              </a:rPr>
              <a:t> or </a:t>
            </a:r>
            <a:r>
              <a:rPr lang="hu-HU" b="1" u="sng" dirty="0">
                <a:sym typeface="Wingdings" panose="05000000000000000000" pitchFamily="2" charset="2"/>
              </a:rPr>
              <a:t>GRU</a:t>
            </a:r>
            <a:r>
              <a:rPr lang="hu-HU" u="sng" dirty="0"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harder to detect </a:t>
            </a: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the </a:t>
            </a:r>
            <a:r>
              <a:rPr lang="hu-HU" b="1" dirty="0"/>
              <a:t>h</a:t>
            </a:r>
            <a:r>
              <a:rPr lang="hu-HU" dirty="0"/>
              <a:t> units: we want to add some memory</a:t>
            </a:r>
          </a:p>
          <a:p>
            <a:r>
              <a:rPr lang="hu-HU" dirty="0"/>
              <a:t>   to the neural network + we want to manipulate these</a:t>
            </a:r>
          </a:p>
          <a:p>
            <a:r>
              <a:rPr lang="hu-HU" dirty="0"/>
              <a:t>	memory cells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dirty="0">
                <a:sym typeface="Wingdings" panose="05000000000000000000" pitchFamily="2" charset="2"/>
              </a:rPr>
              <a:t> flush the memory  -  </a:t>
            </a:r>
            <a:r>
              <a:rPr lang="hu-HU" b="1" dirty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add to memory   -  </a:t>
            </a:r>
            <a:r>
              <a:rPr lang="hu-HU" b="1" dirty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read from memory  -  </a:t>
            </a:r>
            <a:r>
              <a:rPr lang="hu-HU" b="1" dirty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gate determines the</a:t>
            </a:r>
          </a:p>
          <a:p>
            <a:pPr algn="ctr"/>
            <a:r>
              <a:rPr lang="hu-HU" sz="1600" b="1" dirty="0"/>
              <a:t>h</a:t>
            </a:r>
            <a:r>
              <a:rPr lang="hu-HU" sz="1600" dirty="0"/>
              <a:t> output based on the previous </a:t>
            </a:r>
          </a:p>
          <a:p>
            <a:pPr algn="ctr"/>
            <a:r>
              <a:rPr lang="hu-HU" sz="1600" dirty="0"/>
              <a:t>steps stored 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important to use the sigmoid activation function</a:t>
            </a:r>
          </a:p>
          <a:p>
            <a:r>
              <a:rPr lang="hu-HU" dirty="0"/>
              <a:t>  for the output gate</a:t>
            </a:r>
            <a:r>
              <a:rPr lang="hu-HU" sz="2000" dirty="0"/>
              <a:t>: we transform the values </a:t>
            </a:r>
          </a:p>
          <a:p>
            <a:r>
              <a:rPr lang="hu-HU" sz="2000" dirty="0"/>
              <a:t>    within the range </a:t>
            </a:r>
            <a:r>
              <a:rPr lang="hu-HU" sz="2000" b="1" dirty="0"/>
              <a:t>[0,1]</a:t>
            </a:r>
          </a:p>
          <a:p>
            <a:endParaRPr lang="hu-HU" sz="2000" dirty="0"/>
          </a:p>
          <a:p>
            <a:r>
              <a:rPr lang="hu-HU" sz="2000" dirty="0"/>
              <a:t>       ~ we can manipulate the values in the memory</a:t>
            </a:r>
          </a:p>
          <a:p>
            <a:r>
              <a:rPr lang="hu-HU" sz="2000" dirty="0"/>
              <a:t>	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52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0 </a:t>
            </a:r>
            <a:r>
              <a:rPr lang="hu-HU" b="1" dirty="0">
                <a:sym typeface="Wingdings" panose="05000000000000000000" pitchFamily="2" charset="2"/>
              </a:rPr>
              <a:t> we </a:t>
            </a:r>
            <a:r>
              <a:rPr lang="hu-HU" b="1" u="sng" dirty="0">
                <a:sym typeface="Wingdings" panose="05000000000000000000" pitchFamily="2" charset="2"/>
              </a:rPr>
              <a:t>do not care about the information</a:t>
            </a:r>
            <a:r>
              <a:rPr lang="hu-HU" b="1" dirty="0">
                <a:sym typeface="Wingdings" panose="05000000000000000000" pitchFamily="2" charset="2"/>
              </a:rPr>
              <a:t> present in the memory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  we </a:t>
            </a:r>
            <a:r>
              <a:rPr lang="hu-HU" b="1" u="sng" dirty="0">
                <a:sym typeface="Wingdings" panose="05000000000000000000" pitchFamily="2" charset="2"/>
              </a:rPr>
              <a:t>take all the information</a:t>
            </a:r>
            <a:r>
              <a:rPr lang="hu-HU" b="1" dirty="0">
                <a:sym typeface="Wingdings" panose="05000000000000000000" pitchFamily="2" charset="2"/>
              </a:rPr>
              <a:t> present in the memory</a:t>
            </a:r>
            <a:endParaRPr lang="hu-H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</a:t>
            </a:r>
            <a:r>
              <a:rPr lang="el-GR" sz="2000" b="1" dirty="0">
                <a:solidFill>
                  <a:srgbClr val="FF5050"/>
                </a:solidFill>
              </a:rPr>
              <a:t>σ</a:t>
            </a:r>
            <a:r>
              <a:rPr lang="hu-HU" sz="2000" b="1" dirty="0">
                <a:solidFill>
                  <a:srgbClr val="FF5050"/>
                </a:solidFill>
              </a:rPr>
              <a:t>  ( W   [ x  , h    ] + b  ) ● tanh(M  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element-wise </a:t>
            </a:r>
          </a:p>
          <a:p>
            <a:pPr algn="ctr"/>
            <a:r>
              <a:rPr lang="hu-HU" sz="160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get rid of the information present in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forget gate we manipulate not the output but the</a:t>
            </a:r>
          </a:p>
          <a:p>
            <a:r>
              <a:rPr lang="hu-HU" dirty="0"/>
              <a:t>	content of the memory !!!</a:t>
            </a:r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input gate we can write new data to the memory</a:t>
            </a:r>
          </a:p>
          <a:p>
            <a:r>
              <a:rPr lang="hu-HU" dirty="0"/>
              <a:t>	and with another gate we can control what</a:t>
            </a:r>
          </a:p>
          <a:p>
            <a:r>
              <a:rPr lang="hu-HU" dirty="0"/>
              <a:t>		data to keep !!!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units are a </a:t>
            </a:r>
            <a:r>
              <a:rPr lang="hu-HU"/>
              <a:t>simplified </a:t>
            </a:r>
            <a:r>
              <a:rPr lang="hu-HU" b="1"/>
              <a:t>LSTM</a:t>
            </a:r>
            <a:r>
              <a:rPr lang="hu-HU"/>
              <a:t> </a:t>
            </a:r>
            <a:r>
              <a:rPr lang="hu-HU" dirty="0"/>
              <a:t>blocks </a:t>
            </a:r>
          </a:p>
          <a:p>
            <a:r>
              <a:rPr lang="hu-HU" dirty="0"/>
              <a:t>	~ all the gates are included in a single update gate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u="sng" dirty="0"/>
              <a:t>Why to use GRUs</a:t>
            </a:r>
            <a:r>
              <a:rPr lang="hu-HU" b="1" dirty="0"/>
              <a:t>? </a:t>
            </a:r>
            <a:r>
              <a:rPr lang="hu-HU" dirty="0"/>
              <a:t>In order to cope with vanishing gradient problem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without</a:t>
            </a:r>
            <a:endParaRPr lang="hu-HU" dirty="0"/>
          </a:p>
          <a:p>
            <a:pPr lvl="1"/>
            <a:r>
              <a:rPr lang="en-US" dirty="0"/>
              <a:t> having to use a memory unit</a:t>
            </a:r>
            <a:endParaRPr lang="hu-HU" dirty="0"/>
          </a:p>
          <a:p>
            <a:pPr lvl="1"/>
            <a:r>
              <a:rPr lang="hu-HU" dirty="0"/>
              <a:t>	~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t just exposes the full hidden content without any control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 </a:t>
            </a:r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update gate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remember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how much previous steps</a:t>
            </a:r>
          </a:p>
          <a:p>
            <a:pPr algn="ctr"/>
            <a:r>
              <a:rPr lang="hu-HU" dirty="0"/>
              <a:t>impact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most apparent problem when dealing with natural language processing,</a:t>
            </a:r>
          </a:p>
          <a:p>
            <a:r>
              <a:rPr lang="hu-HU" dirty="0"/>
              <a:t> 	is how to transform characters/strings/texts into numerical data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without the activation function the network is just a linear transformation, which</a:t>
            </a:r>
          </a:p>
          <a:p>
            <a:r>
              <a:rPr lang="hu-HU" dirty="0"/>
              <a:t>	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Not a good idea: the training would be slower ...</a:t>
            </a:r>
            <a:r>
              <a:rPr lang="hu-H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linear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sigmoid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tanh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4.)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5.) </a:t>
            </a:r>
            <a:r>
              <a:rPr lang="hu-HU" dirty="0"/>
              <a:t>leaky ReLU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with large amount of training data, it </a:t>
            </a:r>
            <a:r>
              <a:rPr lang="en-US" dirty="0"/>
              <a:t>can make highly accurate guesses</a:t>
            </a:r>
            <a:endParaRPr lang="hu-HU" dirty="0"/>
          </a:p>
          <a:p>
            <a:pPr lvl="1"/>
            <a:r>
              <a:rPr lang="en-US" dirty="0"/>
              <a:t> 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BETWEEN WORDS</a:t>
            </a: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define the cosine similarity of given word vectors: </a:t>
            </a:r>
            <a:r>
              <a:rPr lang="en-US" dirty="0"/>
              <a:t>no similarity is expressed</a:t>
            </a:r>
            <a:endParaRPr lang="hu-HU" dirty="0"/>
          </a:p>
          <a:p>
            <a:r>
              <a:rPr lang="hu-HU" dirty="0"/>
              <a:t>    </a:t>
            </a:r>
            <a:r>
              <a:rPr lang="en-US" dirty="0"/>
              <a:t> 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similar words associated with „Sweden”?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continuous bag of words (</a:t>
            </a:r>
            <a:r>
              <a:rPr lang="hu-HU" b="1" dirty="0"/>
              <a:t>CBOW</a:t>
            </a:r>
            <a:r>
              <a:rPr lang="hu-HU" dirty="0"/>
              <a:t>)</a:t>
            </a:r>
          </a:p>
          <a:p>
            <a:r>
              <a:rPr lang="hu-HU" dirty="0"/>
              <a:t>	This algorithm uses context to predict the target word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dirty="0">
                <a:solidFill>
                  <a:srgbClr val="00B0F0"/>
                </a:solidFill>
              </a:rPr>
              <a:t>The beautiful city of </a:t>
            </a:r>
            <a:r>
              <a:rPr lang="hu-HU" b="1" u="sng" dirty="0"/>
              <a:t>Washington</a:t>
            </a:r>
            <a:r>
              <a:rPr lang="hu-HU" dirty="0"/>
              <a:t> </a:t>
            </a:r>
            <a:r>
              <a:rPr lang="hu-HU" dirty="0">
                <a:solidFill>
                  <a:srgbClr val="00B0F0"/>
                </a:solidFill>
              </a:rPr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Skip-Gram method:</a:t>
            </a:r>
          </a:p>
          <a:p>
            <a:r>
              <a:rPr lang="hu-HU" dirty="0"/>
              <a:t>	This algorithm uses a single word to predict the target context</a:t>
            </a:r>
          </a:p>
          <a:p>
            <a:r>
              <a:rPr lang="hu-HU" dirty="0"/>
              <a:t>		~ it produces more accurate results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two algorithms:</a:t>
            </a:r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going to train a simple neural network with just a single</a:t>
            </a:r>
          </a:p>
          <a:p>
            <a:r>
              <a:rPr lang="hu-HU" dirty="0"/>
              <a:t>	hidden layer BUT we will not use this network for further operations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GOAL IS TO LEARN THE WEIGHTS IN THE HIDDEN LAYER</a:t>
            </a:r>
          </a:p>
          <a:p>
            <a:r>
              <a:rPr lang="hu-HU" b="1" dirty="0"/>
              <a:t>			</a:t>
            </a:r>
          </a:p>
          <a:p>
            <a:r>
              <a:rPr lang="hu-HU" b="1" dirty="0"/>
              <a:t>			~ </a:t>
            </a:r>
            <a:r>
              <a:rPr lang="hu-HU" dirty="0"/>
              <a:t>weights are the word vectors</a:t>
            </a:r>
          </a:p>
          <a:p>
            <a:r>
              <a:rPr lang="hu-HU" b="1" dirty="0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define a </a:t>
            </a:r>
            <a:r>
              <a:rPr lang="hu-HU" b="1" dirty="0">
                <a:sym typeface="Wingdings" panose="05000000000000000000" pitchFamily="2" charset="2"/>
              </a:rPr>
              <a:t>window size</a:t>
            </a:r>
            <a:r>
              <a:rPr lang="hu-HU" dirty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neural networks can learn the statistics form the number of times each paring shows up</a:t>
            </a:r>
          </a:p>
          <a:p>
            <a:r>
              <a:rPr lang="hu-HU" dirty="0"/>
              <a:t>	For example: </a:t>
            </a:r>
            <a:r>
              <a:rPr lang="hu-HU" b="1" dirty="0"/>
              <a:t>New</a:t>
            </a:r>
            <a:r>
              <a:rPr lang="hu-HU" dirty="0"/>
              <a:t> and </a:t>
            </a:r>
            <a:r>
              <a:rPr lang="hu-HU" b="1" dirty="0"/>
              <a:t>York</a:t>
            </a:r>
            <a:r>
              <a:rPr lang="hu-HU" dirty="0"/>
              <a:t> will be right next to each other in several training samples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„The sun is shining”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Of course, first we have to transform the text (words and sentences) into</a:t>
            </a:r>
          </a:p>
          <a:p>
            <a:r>
              <a:rPr lang="hu-HU" dirty="0"/>
              <a:t>	numerical format: because we need the input for the neural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can build a vocabulary of words from our training text corpus</a:t>
            </a:r>
          </a:p>
          <a:p>
            <a:r>
              <a:rPr lang="hu-HU" dirty="0"/>
              <a:t> 	~ in this case we have just a single sentence</a:t>
            </a:r>
          </a:p>
          <a:p>
            <a:endParaRPr lang="hu-HU" dirty="0"/>
          </a:p>
          <a:p>
            <a:r>
              <a:rPr lang="hu-HU" b="1" dirty="0"/>
              <a:t>		WE CAN REPRESENT AN INPUT WITH A VECTOR !!!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shining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 the input layer we have a</a:t>
            </a:r>
          </a:p>
          <a:p>
            <a:pPr algn="ctr"/>
            <a:r>
              <a:rPr lang="hu-HU" sz="1600" dirty="0"/>
              <a:t>vector with </a:t>
            </a:r>
            <a:r>
              <a:rPr lang="hu-HU" sz="1600" b="1" dirty="0"/>
              <a:t>1</a:t>
            </a:r>
            <a:r>
              <a:rPr lang="hu-HU" sz="1600" dirty="0"/>
              <a:t> in position</a:t>
            </a:r>
          </a:p>
          <a:p>
            <a:pPr algn="ctr"/>
            <a:r>
              <a:rPr lang="hu-HU" sz="1600" dirty="0"/>
              <a:t>corresponding to the given word</a:t>
            </a:r>
          </a:p>
          <a:p>
            <a:pPr algn="ctr"/>
            <a:r>
              <a:rPr lang="hu-HU" sz="1600" dirty="0"/>
              <a:t>in the vocabulary</a:t>
            </a:r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layer (same size as input) contains</a:t>
            </a:r>
          </a:p>
          <a:p>
            <a:pPr algn="ctr"/>
            <a:r>
              <a:rPr lang="hu-HU" sz="1600" dirty="0"/>
              <a:t>the probability for every word in the vocabulary</a:t>
            </a:r>
          </a:p>
          <a:p>
            <a:pPr algn="ctr"/>
            <a:r>
              <a:rPr lang="hu-HU" sz="1600" dirty="0"/>
              <a:t>representing the chance of being the „nearby” word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softmax function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probability that „</a:t>
            </a:r>
            <a:r>
              <a:rPr lang="hu-HU" sz="1600" b="1" dirty="0"/>
              <a:t>is</a:t>
            </a:r>
            <a:r>
              <a:rPr lang="hu-HU" sz="1600" dirty="0"/>
              <a:t>” is</a:t>
            </a:r>
          </a:p>
          <a:p>
            <a:pPr algn="ctr"/>
            <a:r>
              <a:rPr lang="hu-HU" sz="1600" dirty="0"/>
              <a:t>the nearby word 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shining</a:t>
            </a:r>
            <a:r>
              <a:rPr lang="hu-HU" sz="1600" dirty="0"/>
              <a:t>”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sun</a:t>
            </a:r>
            <a:r>
              <a:rPr lang="hu-HU" sz="1600" dirty="0"/>
              <a:t>”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the aim is to transform word in a text into</a:t>
            </a:r>
          </a:p>
          <a:p>
            <a:r>
              <a:rPr lang="hu-HU" dirty="0"/>
              <a:t>  numerical values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if we have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>
                <a:sym typeface="Wingdings" panose="05000000000000000000" pitchFamily="2" charset="2"/>
              </a:rPr>
              <a:t>		the word vectors size will be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so we will associate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i="1" dirty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39870</TotalTime>
  <Words>6222</Words>
  <Application>Microsoft Office PowerPoint</Application>
  <PresentationFormat>와이드스크린</PresentationFormat>
  <Paragraphs>3318</Paragraphs>
  <Slides>101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Woohyun</cp:lastModifiedBy>
  <cp:revision>241</cp:revision>
  <dcterms:created xsi:type="dcterms:W3CDTF">2017-12-07T15:29:51Z</dcterms:created>
  <dcterms:modified xsi:type="dcterms:W3CDTF">2018-08-03T03:04:08Z</dcterms:modified>
</cp:coreProperties>
</file>