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ppt/media/image18.jpg" ContentType="image/jpeg"/>
  <Override PartName="/ppt/media/image26.jpg" ContentType="image/jpeg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56" r:id="rId6"/>
    <p:sldId id="274" r:id="rId7"/>
    <p:sldId id="258" r:id="rId8"/>
    <p:sldId id="276" r:id="rId9"/>
    <p:sldId id="275" r:id="rId10"/>
    <p:sldId id="278" r:id="rId11"/>
    <p:sldId id="280" r:id="rId12"/>
    <p:sldId id="282" r:id="rId13"/>
    <p:sldId id="283" r:id="rId14"/>
    <p:sldId id="285" r:id="rId15"/>
    <p:sldId id="286" r:id="rId16"/>
    <p:sldId id="287" r:id="rId17"/>
    <p:sldId id="288" r:id="rId18"/>
    <p:sldId id="289" r:id="rId19"/>
    <p:sldId id="260" r:id="rId20"/>
    <p:sldId id="290" r:id="rId21"/>
    <p:sldId id="291" r:id="rId22"/>
    <p:sldId id="292" r:id="rId23"/>
    <p:sldId id="293" r:id="rId24"/>
    <p:sldId id="295" r:id="rId25"/>
    <p:sldId id="296" r:id="rId26"/>
    <p:sldId id="298" r:id="rId27"/>
    <p:sldId id="299" r:id="rId28"/>
    <p:sldId id="300" r:id="rId29"/>
    <p:sldId id="301" r:id="rId30"/>
    <p:sldId id="263" r:id="rId31"/>
    <p:sldId id="303" r:id="rId32"/>
    <p:sldId id="306" r:id="rId33"/>
    <p:sldId id="347" r:id="rId34"/>
    <p:sldId id="307" r:id="rId35"/>
    <p:sldId id="308" r:id="rId36"/>
    <p:sldId id="309" r:id="rId37"/>
    <p:sldId id="310" r:id="rId38"/>
    <p:sldId id="262" r:id="rId39"/>
    <p:sldId id="302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264" r:id="rId65"/>
    <p:sldId id="335" r:id="rId66"/>
    <p:sldId id="265" r:id="rId67"/>
    <p:sldId id="266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8" r:id="rId80"/>
    <p:sldId id="349" r:id="rId81"/>
    <p:sldId id="350" r:id="rId82"/>
    <p:sldId id="351" r:id="rId83"/>
    <p:sldId id="352" r:id="rId84"/>
    <p:sldId id="356" r:id="rId85"/>
    <p:sldId id="377" r:id="rId86"/>
    <p:sldId id="375" r:id="rId87"/>
    <p:sldId id="353" r:id="rId88"/>
    <p:sldId id="355" r:id="rId89"/>
    <p:sldId id="354" r:id="rId90"/>
    <p:sldId id="357" r:id="rId91"/>
    <p:sldId id="358" r:id="rId92"/>
    <p:sldId id="359" r:id="rId93"/>
    <p:sldId id="361" r:id="rId94"/>
    <p:sldId id="362" r:id="rId95"/>
    <p:sldId id="373" r:id="rId96"/>
    <p:sldId id="364" r:id="rId97"/>
    <p:sldId id="365" r:id="rId98"/>
    <p:sldId id="366" r:id="rId99"/>
    <p:sldId id="363" r:id="rId100"/>
    <p:sldId id="367" r:id="rId101"/>
    <p:sldId id="370" r:id="rId102"/>
    <p:sldId id="371" r:id="rId103"/>
    <p:sldId id="372" r:id="rId104"/>
    <p:sldId id="374" r:id="rId105"/>
    <p:sldId id="376" r:id="rId106"/>
    <p:sldId id="378" r:id="rId107"/>
    <p:sldId id="379" r:id="rId108"/>
    <p:sldId id="380" r:id="rId109"/>
    <p:sldId id="381" r:id="rId110"/>
    <p:sldId id="382" r:id="rId111"/>
    <p:sldId id="383" r:id="rId112"/>
    <p:sldId id="384" r:id="rId113"/>
    <p:sldId id="385" r:id="rId114"/>
    <p:sldId id="386" r:id="rId115"/>
    <p:sldId id="387" r:id="rId116"/>
    <p:sldId id="388" r:id="rId117"/>
    <p:sldId id="389" r:id="rId118"/>
    <p:sldId id="390" r:id="rId119"/>
    <p:sldId id="391" r:id="rId120"/>
    <p:sldId id="392" r:id="rId121"/>
    <p:sldId id="393" r:id="rId122"/>
    <p:sldId id="394" r:id="rId123"/>
    <p:sldId id="395" r:id="rId124"/>
    <p:sldId id="396" r:id="rId125"/>
    <p:sldId id="397" r:id="rId126"/>
    <p:sldId id="398" r:id="rId127"/>
    <p:sldId id="399" r:id="rId128"/>
    <p:sldId id="400" r:id="rId129"/>
    <p:sldId id="401" r:id="rId13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2018. 02. 26.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ARTIFICIAL INTELLIGENCE III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DEEP NEURAL NETWORKS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of all, why do we need activation functions?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 </a:t>
            </a:r>
            <a:r>
              <a:rPr lang="hu-HU" b="1" dirty="0" smtClean="0"/>
              <a:t>THE ROLE OF ACTIVATION FUNCTIONS IS TO MAKE NEURAL NETWORKS NON-LINEAR !!!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84172" y="2005490"/>
            <a:ext cx="8144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 without the activation function the network is just a linear transformation, which</a:t>
            </a:r>
          </a:p>
          <a:p>
            <a:r>
              <a:rPr lang="hu-HU" dirty="0"/>
              <a:t>	</a:t>
            </a:r>
            <a:r>
              <a:rPr lang="hu-HU" dirty="0" smtClean="0"/>
              <a:t>is not strong enough to many kinds of data. 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we could add more parameters to the model instead of using activation functions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Not a good idea: the training would be slower ...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748216" y="3674077"/>
            <a:ext cx="3312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1.) </a:t>
            </a:r>
            <a:r>
              <a:rPr lang="hu-HU" dirty="0" smtClean="0"/>
              <a:t>linear activation function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5050"/>
                </a:solidFill>
              </a:rPr>
              <a:t>2.) </a:t>
            </a:r>
            <a:r>
              <a:rPr lang="hu-HU" dirty="0" smtClean="0"/>
              <a:t>sigmoid activation function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5050"/>
                </a:solidFill>
              </a:rPr>
              <a:t>3.) </a:t>
            </a:r>
            <a:r>
              <a:rPr lang="hu-HU" dirty="0" smtClean="0"/>
              <a:t>tanh activation function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5050"/>
                </a:solidFill>
              </a:rPr>
              <a:t>4.) </a:t>
            </a:r>
            <a:r>
              <a:rPr lang="hu-HU" dirty="0" smtClean="0"/>
              <a:t>ReLU activation function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5050"/>
                </a:solidFill>
              </a:rPr>
              <a:t>5.) </a:t>
            </a:r>
            <a:r>
              <a:rPr lang="hu-HU" dirty="0" smtClean="0"/>
              <a:t>leaky ReLU activation function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00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x&gt;1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bigger and bigger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EXPLODING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x&gt;1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bigger and bigger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EXPLODING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63460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72832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x&gt;1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bigger and bigger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EXPLODING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21020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623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problem when dealing with Recurrent Neural Networks usually</a:t>
            </a:r>
          </a:p>
          <a:p>
            <a:r>
              <a:rPr lang="hu-HU" dirty="0"/>
              <a:t>	</a:t>
            </a:r>
            <a:r>
              <a:rPr lang="hu-HU" dirty="0" smtClean="0"/>
              <a:t>~ because these networks are usually deep !!!</a:t>
            </a:r>
          </a:p>
          <a:p>
            <a:r>
              <a:rPr lang="hu-HU" dirty="0"/>
              <a:t>	</a:t>
            </a:r>
          </a:p>
          <a:p>
            <a:r>
              <a:rPr lang="hu-HU" dirty="0" smtClean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1073" y="2503141"/>
            <a:ext cx="8054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hy vanishing gradient is a problem?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Because gradients become too small: difficult to model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long-range dependencies 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for recurrent neural networks, </a:t>
            </a:r>
            <a:r>
              <a:rPr lang="en-US" dirty="0"/>
              <a:t>local optima are a much more significant </a:t>
            </a:r>
            <a:r>
              <a:rPr lang="en-US" dirty="0" smtClean="0"/>
              <a:t>problem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 </a:t>
            </a:r>
            <a:r>
              <a:rPr lang="en-US" dirty="0"/>
              <a:t>than with feed-forward neural networks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~ error function surface is quite complex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3900477"/>
            <a:ext cx="3837651" cy="25309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33396" y="4794894"/>
            <a:ext cx="69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These complex surfaces have several local optima and we want to find</a:t>
            </a:r>
          </a:p>
          <a:p>
            <a:r>
              <a:rPr lang="hu-HU" dirty="0"/>
              <a:t>	</a:t>
            </a:r>
            <a:r>
              <a:rPr lang="hu-HU" dirty="0" smtClean="0"/>
              <a:t>the global one: we can use </a:t>
            </a:r>
            <a:r>
              <a:rPr lang="hu-HU" b="1" dirty="0" smtClean="0"/>
              <a:t>meta-heuristic</a:t>
            </a:r>
            <a:r>
              <a:rPr lang="hu-HU" dirty="0" smtClean="0"/>
              <a:t> approaches as well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32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572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How to deal with vanishing/exploding gradients problem?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528292" y="2179784"/>
            <a:ext cx="638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runcated </a:t>
            </a:r>
            <a:r>
              <a:rPr lang="hu-HU" b="1" dirty="0" smtClean="0">
                <a:sym typeface="Wingdings" panose="05000000000000000000" pitchFamily="2" charset="2"/>
              </a:rPr>
              <a:t>BPTT</a:t>
            </a:r>
            <a:r>
              <a:rPr lang="hu-HU" dirty="0" smtClean="0">
                <a:sym typeface="Wingdings" panose="05000000000000000000" pitchFamily="2" charset="2"/>
              </a:rPr>
              <a:t> algorithm: we use simple backpropagation but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We only do backpropagation through</a:t>
            </a:r>
            <a:r>
              <a:rPr lang="hu-HU" b="1" dirty="0" smtClean="0">
                <a:sym typeface="Wingdings" panose="05000000000000000000" pitchFamily="2" charset="2"/>
              </a:rPr>
              <a:t> k </a:t>
            </a:r>
            <a:r>
              <a:rPr lang="hu-HU" dirty="0" smtClean="0">
                <a:sym typeface="Wingdings" panose="05000000000000000000" pitchFamily="2" charset="2"/>
              </a:rPr>
              <a:t>time-steps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182" y="1808237"/>
            <a:ext cx="34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EXPLODING GRADIENTS PROBLEM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28292" y="2918448"/>
            <a:ext cx="735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adjust the learning rate with </a:t>
            </a:r>
            <a:r>
              <a:rPr lang="hu-HU" b="1" dirty="0" smtClean="0">
                <a:sym typeface="Wingdings" panose="05000000000000000000" pitchFamily="2" charset="2"/>
              </a:rPr>
              <a:t>RMSProp </a:t>
            </a:r>
            <a:r>
              <a:rPr lang="hu-HU" dirty="0" smtClean="0">
                <a:sym typeface="Wingdings" panose="05000000000000000000" pitchFamily="2" charset="2"/>
              </a:rPr>
              <a:t>(adaptive algorithm)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We normalize the gradients: using moving average over the root mean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squared gradients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8292" y="4372969"/>
            <a:ext cx="5230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initialize the weights properly (Xavier-initialization)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</a:t>
            </a:r>
            <a:r>
              <a:rPr lang="hu-HU" dirty="0" smtClean="0">
                <a:sym typeface="Wingdings" panose="05000000000000000000" pitchFamily="2" charset="2"/>
              </a:rPr>
              <a:t>roper activation functions such as </a:t>
            </a:r>
            <a:r>
              <a:rPr lang="hu-HU" b="1" dirty="0" smtClean="0">
                <a:sym typeface="Wingdings" panose="05000000000000000000" pitchFamily="2" charset="2"/>
              </a:rPr>
              <a:t>ReLU</a:t>
            </a:r>
            <a:r>
              <a:rPr lang="hu-HU" dirty="0" smtClean="0">
                <a:sym typeface="Wingdings" panose="05000000000000000000" pitchFamily="2" charset="2"/>
              </a:rPr>
              <a:t> function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6182" y="3955256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VANISHING GRADIENTS PROBLEM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28292" y="5397970"/>
            <a:ext cx="428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</a:t>
            </a:r>
            <a:r>
              <a:rPr lang="hu-HU" dirty="0" smtClean="0">
                <a:sym typeface="Wingdings" panose="05000000000000000000" pitchFamily="2" charset="2"/>
              </a:rPr>
              <a:t>sing other architectures: </a:t>
            </a:r>
            <a:r>
              <a:rPr lang="hu-HU" b="1" dirty="0" smtClean="0">
                <a:sym typeface="Wingdings" panose="05000000000000000000" pitchFamily="2" charset="2"/>
              </a:rPr>
              <a:t>LSTM</a:t>
            </a:r>
            <a:r>
              <a:rPr lang="hu-HU" dirty="0" smtClean="0">
                <a:sym typeface="Wingdings" panose="05000000000000000000" pitchFamily="2" charset="2"/>
              </a:rPr>
              <a:t> or </a:t>
            </a:r>
            <a:r>
              <a:rPr lang="hu-HU" b="1" dirty="0" smtClean="0">
                <a:sym typeface="Wingdings" panose="05000000000000000000" pitchFamily="2" charset="2"/>
              </a:rPr>
              <a:t>GRU</a:t>
            </a:r>
            <a:r>
              <a:rPr lang="hu-HU" dirty="0" smtClean="0">
                <a:sym typeface="Wingdings" panose="05000000000000000000" pitchFamily="2" charset="2"/>
              </a:rPr>
              <a:t>s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781" y="4926967"/>
            <a:ext cx="178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</a:t>
            </a:r>
            <a:r>
              <a:rPr lang="hu-HU" b="1" dirty="0" smtClean="0">
                <a:solidFill>
                  <a:srgbClr val="FF5050"/>
                </a:solidFill>
              </a:rPr>
              <a:t>arder to detect </a:t>
            </a:r>
            <a:endParaRPr lang="hu-HU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Long-Short Term Memory (LSTM)</a:t>
            </a:r>
            <a:endParaRPr lang="hu-HU" b="1" u="sng" dirty="0"/>
          </a:p>
        </p:txBody>
      </p:sp>
      <p:sp>
        <p:nvSpPr>
          <p:cNvPr id="11" name="Oval 10"/>
          <p:cNvSpPr/>
          <p:nvPr/>
        </p:nvSpPr>
        <p:spPr>
          <a:xfrm>
            <a:off x="1379283" y="354673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18963" y="4026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2029" y="5244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5099" y="5077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01107" y="3741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49463" y="3574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67686" y="4475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57898" y="4300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9301" y="3502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23717" y="3335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30938" y="2490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95596" y="2191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68666" y="2024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56566" y="2821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52515" y="2663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858643" y="3779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98953" y="3564278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38633" y="4043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6413" y="5242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83007" y="5095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41083" y="3769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94991" y="3591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687356" y="4492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477568" y="4318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558971" y="3520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343387" y="3352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950608" y="2508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88336" y="2041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676236" y="2839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472185" y="2681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178313" y="3797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24205" y="3543917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263885" y="4023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0021" y="5074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12608" y="4472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02820" y="4297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84223" y="3499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668639" y="3332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75860" y="2487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3588" y="2021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001488" y="2819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797437" y="2661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503565" y="3776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35197" y="5244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12539" y="2230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21323" y="2232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67161" y="3739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021069" y="3561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97827" y="1789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70897" y="1622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90567" y="1639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5819" y="1619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14770" y="1828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23554" y="1831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3782" y="1619552"/>
            <a:ext cx="53544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Instead of the </a:t>
            </a:r>
            <a:r>
              <a:rPr lang="hu-HU" b="1" dirty="0" smtClean="0"/>
              <a:t>h</a:t>
            </a:r>
            <a:r>
              <a:rPr lang="hu-HU" dirty="0" smtClean="0"/>
              <a:t> units: we want to add some memory</a:t>
            </a:r>
          </a:p>
          <a:p>
            <a:r>
              <a:rPr lang="hu-HU" dirty="0" smtClean="0"/>
              <a:t>   to the neural network + we want to manipulate these</a:t>
            </a:r>
          </a:p>
          <a:p>
            <a:r>
              <a:rPr lang="hu-HU" dirty="0"/>
              <a:t>	</a:t>
            </a:r>
            <a:r>
              <a:rPr lang="hu-HU" dirty="0" smtClean="0"/>
              <a:t>memory cells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</a:t>
            </a:r>
            <a:r>
              <a:rPr lang="hu-HU" dirty="0" smtClean="0">
                <a:sym typeface="Wingdings" panose="05000000000000000000" pitchFamily="2" charset="2"/>
              </a:rPr>
              <a:t> flush the memory  -  </a:t>
            </a:r>
            <a:r>
              <a:rPr lang="hu-HU" b="1" dirty="0" smtClean="0">
                <a:sym typeface="Wingdings" panose="05000000000000000000" pitchFamily="2" charset="2"/>
              </a:rPr>
              <a:t>FORGET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 add to memory   -  </a:t>
            </a:r>
            <a:r>
              <a:rPr lang="hu-HU" b="1" dirty="0" smtClean="0">
                <a:sym typeface="Wingdings" panose="05000000000000000000" pitchFamily="2" charset="2"/>
              </a:rPr>
              <a:t>INPUT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      read from memory  -  </a:t>
            </a:r>
            <a:r>
              <a:rPr lang="hu-HU" b="1" dirty="0" smtClean="0">
                <a:sym typeface="Wingdings" panose="05000000000000000000" pitchFamily="2" charset="2"/>
              </a:rPr>
              <a:t>OUTPUT GATE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967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Long-Short Term Memory (LSTM)</a:t>
            </a:r>
            <a:endParaRPr lang="hu-HU" b="1" u="sng" dirty="0"/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-2</a:t>
            </a:r>
            <a:endParaRPr lang="hu-HU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t-1</a:t>
            </a:r>
            <a:endParaRPr lang="hu-HU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+1</a:t>
            </a:r>
            <a:endParaRPr lang="hu-H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867" y="2804622"/>
            <a:ext cx="2865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</a:t>
            </a:r>
            <a:r>
              <a:rPr lang="hu-HU" sz="1600" dirty="0" smtClean="0"/>
              <a:t>utput gate determines the</a:t>
            </a:r>
          </a:p>
          <a:p>
            <a:pPr algn="ctr"/>
            <a:r>
              <a:rPr lang="hu-HU" sz="1600" b="1" dirty="0" smtClean="0"/>
              <a:t>h</a:t>
            </a:r>
            <a:r>
              <a:rPr lang="hu-HU" sz="1600" dirty="0" smtClean="0"/>
              <a:t> output based on the previous </a:t>
            </a:r>
          </a:p>
          <a:p>
            <a:pPr algn="ctr"/>
            <a:r>
              <a:rPr lang="hu-HU" sz="1600" dirty="0" smtClean="0"/>
              <a:t>steps stored in memory</a:t>
            </a:r>
            <a:endParaRPr lang="hu-HU" sz="1600" dirty="0"/>
          </a:p>
        </p:txBody>
      </p: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tanh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11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Long-Short Term Memory (LSTM)</a:t>
            </a:r>
            <a:endParaRPr lang="hu-HU" b="1" u="sng" dirty="0"/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-2</a:t>
            </a:r>
            <a:endParaRPr lang="hu-HU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t-1</a:t>
            </a:r>
            <a:endParaRPr lang="hu-HU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+1</a:t>
            </a:r>
            <a:endParaRPr lang="hu-H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tanh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0070C0"/>
                </a:solidFill>
              </a:rPr>
              <a:t>0</a:t>
            </a:r>
            <a:endParaRPr lang="hu-HU" sz="105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5451071" y="2081147"/>
            <a:ext cx="74700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It is important to use the sigmoid activation function</a:t>
            </a:r>
          </a:p>
          <a:p>
            <a:r>
              <a:rPr lang="hu-HU" dirty="0"/>
              <a:t> </a:t>
            </a:r>
            <a:r>
              <a:rPr lang="hu-HU" dirty="0" smtClean="0"/>
              <a:t> for the output gate</a:t>
            </a:r>
            <a:r>
              <a:rPr lang="hu-HU" sz="2000" dirty="0" smtClean="0"/>
              <a:t>: we transform the values </a:t>
            </a:r>
          </a:p>
          <a:p>
            <a:r>
              <a:rPr lang="hu-HU" sz="2000" dirty="0"/>
              <a:t> </a:t>
            </a:r>
            <a:r>
              <a:rPr lang="hu-HU" sz="2000" dirty="0" smtClean="0"/>
              <a:t>   within the range </a:t>
            </a:r>
            <a:r>
              <a:rPr lang="hu-HU" sz="2000" b="1" dirty="0" smtClean="0"/>
              <a:t>[0,1]</a:t>
            </a:r>
          </a:p>
          <a:p>
            <a:endParaRPr lang="hu-HU" sz="2000" dirty="0"/>
          </a:p>
          <a:p>
            <a:r>
              <a:rPr lang="hu-HU" sz="2000" dirty="0"/>
              <a:t> </a:t>
            </a:r>
            <a:r>
              <a:rPr lang="hu-HU" sz="2000" dirty="0" smtClean="0"/>
              <a:t>      ~ we can manipulate the values in the memory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0322" y="5032814"/>
            <a:ext cx="642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do not care about the information present in the </a:t>
            </a:r>
            <a:r>
              <a:rPr lang="hu-HU" dirty="0" smtClean="0">
                <a:sym typeface="Wingdings" panose="05000000000000000000" pitchFamily="2" charset="2"/>
              </a:rPr>
              <a:t>memory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 we take all the information present in the memory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64825" y="4063834"/>
            <a:ext cx="423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h  = </a:t>
            </a:r>
            <a:r>
              <a:rPr lang="el-GR" sz="2000" b="1" dirty="0" smtClean="0">
                <a:solidFill>
                  <a:srgbClr val="FF5050"/>
                </a:solidFill>
              </a:rPr>
              <a:t>σ</a:t>
            </a:r>
            <a:r>
              <a:rPr lang="hu-HU" sz="2000" b="1" dirty="0" smtClean="0">
                <a:solidFill>
                  <a:srgbClr val="FF5050"/>
                </a:solidFill>
              </a:rPr>
              <a:t>  ( W   [ x  , h    ] + b  ) ● tanh(M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8827" y="421590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09352" y="4215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0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1427" y="421831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32028" y="421590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  <a:r>
              <a:rPr lang="hu-HU" sz="1400" b="1" dirty="0" smtClean="0">
                <a:solidFill>
                  <a:srgbClr val="FF5050"/>
                </a:solidFill>
              </a:rPr>
              <a:t>-1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71413" y="419663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13778" y="42103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0</a:t>
            </a:r>
            <a:endParaRPr lang="hu-HU" sz="1400" b="1" dirty="0">
              <a:solidFill>
                <a:srgbClr val="FF5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615055" y="4463944"/>
            <a:ext cx="467639" cy="302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33624" y="4765964"/>
            <a:ext cx="1362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</a:t>
            </a:r>
            <a:r>
              <a:rPr lang="hu-HU" sz="1600" dirty="0" smtClean="0"/>
              <a:t>lement-wise </a:t>
            </a:r>
          </a:p>
          <a:p>
            <a:pPr algn="ctr"/>
            <a:r>
              <a:rPr lang="hu-HU" sz="1600" dirty="0" smtClean="0"/>
              <a:t>multiplication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42051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Long-Short Term Memory (LSTM)</a:t>
            </a:r>
            <a:endParaRPr lang="hu-HU" b="1" u="sng" dirty="0"/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-2</a:t>
            </a:r>
            <a:endParaRPr lang="hu-HU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FORGET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t-1</a:t>
            </a:r>
            <a:endParaRPr lang="hu-HU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+1</a:t>
            </a:r>
            <a:endParaRPr lang="hu-H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tanh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0070C0"/>
                </a:solidFill>
              </a:rPr>
              <a:t>0</a:t>
            </a:r>
            <a:endParaRPr lang="hu-HU" sz="105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28120" y="2526883"/>
            <a:ext cx="5366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we get rid of the information present in memory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 we keep all the information present in memory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33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forget gate we manipulate not the output but the</a:t>
            </a:r>
          </a:p>
          <a:p>
            <a:r>
              <a:rPr lang="hu-HU" dirty="0"/>
              <a:t>	</a:t>
            </a:r>
            <a:r>
              <a:rPr lang="hu-HU" dirty="0" smtClean="0"/>
              <a:t>content of the memory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0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Long-Short Term Memory (LSTM)</a:t>
            </a:r>
            <a:endParaRPr lang="hu-HU" b="1" u="sng" dirty="0"/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-2</a:t>
            </a:r>
            <a:endParaRPr lang="hu-HU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33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INPUT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t-1</a:t>
            </a:r>
            <a:endParaRPr lang="hu-HU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+1</a:t>
            </a:r>
            <a:endParaRPr lang="hu-H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M</a:t>
            </a:r>
            <a:endParaRPr lang="hu-HU" sz="1600" b="1" dirty="0"/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tanh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0070C0"/>
                </a:solidFill>
              </a:rPr>
              <a:t>0</a:t>
            </a:r>
            <a:endParaRPr lang="hu-HU" sz="105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282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input gate we can write new data to the memory</a:t>
            </a:r>
          </a:p>
          <a:p>
            <a:r>
              <a:rPr lang="hu-HU" dirty="0"/>
              <a:t>	</a:t>
            </a:r>
            <a:r>
              <a:rPr lang="hu-HU" dirty="0" smtClean="0"/>
              <a:t>and with another gate we can control what</a:t>
            </a:r>
          </a:p>
          <a:p>
            <a:r>
              <a:rPr lang="hu-HU" dirty="0"/>
              <a:t>	</a:t>
            </a:r>
            <a:r>
              <a:rPr lang="hu-HU" dirty="0" smtClean="0"/>
              <a:t>	data to keep !!!</a:t>
            </a:r>
            <a:endParaRPr lang="hu-HU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6042987" y="4196466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TextBox 85"/>
          <p:cNvSpPr txBox="1"/>
          <p:nvPr/>
        </p:nvSpPr>
        <p:spPr>
          <a:xfrm>
            <a:off x="5441102" y="600753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86003" y="5830654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24911" y="602147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081414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08310" y="5819930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0070C0"/>
                </a:solidFill>
              </a:rPr>
              <a:t>2</a:t>
            </a:r>
            <a:endParaRPr lang="hu-HU" sz="1050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33677" y="569219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>
          <a:xfrm>
            <a:off x="6659305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67305" y="587994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tanh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192263" y="5692128"/>
            <a:ext cx="2464682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125533" y="4466845"/>
            <a:ext cx="0" cy="105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95336" y="504564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t-1</a:t>
            </a:r>
            <a:endParaRPr lang="hu-HU" sz="1200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240237" y="486876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0070C0"/>
                </a:solidFill>
              </a:rPr>
              <a:t>h    , x</a:t>
            </a:r>
            <a:endParaRPr lang="hu-HU" sz="2000" b="1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879145" y="5059586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0070C0"/>
                </a:solidFill>
              </a:rPr>
              <a:t>t</a:t>
            </a:r>
            <a:endParaRPr lang="hu-HU" sz="1200" b="1" dirty="0">
              <a:solidFill>
                <a:srgbClr val="0070C0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035648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162544" y="4867279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87911" y="473030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/>
          <p:nvPr/>
        </p:nvCxnSpPr>
        <p:spPr>
          <a:xfrm>
            <a:off x="8613539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21539" y="49180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146497" y="4730241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Oval 106"/>
          <p:cNvSpPr/>
          <p:nvPr/>
        </p:nvSpPr>
        <p:spPr>
          <a:xfrm>
            <a:off x="6038851" y="4968913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295047" y="5045646"/>
            <a:ext cx="732648" cy="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4777" y="58523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9341436" y="4913085"/>
            <a:ext cx="115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</a:t>
            </a:r>
            <a:r>
              <a:rPr lang="hu-HU" b="1" dirty="0" smtClean="0"/>
              <a:t>nput gate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352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of all, why do we need activation functions?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 </a:t>
            </a:r>
            <a:r>
              <a:rPr lang="hu-HU" b="1" dirty="0" smtClean="0"/>
              <a:t>THE ROLE OF ACTIVATION FUNCTIONS IS TO MAKE NEURAL NETWORKS NON-LINEAR !!!</a:t>
            </a:r>
            <a:endParaRPr lang="hu-HU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" y="1974810"/>
            <a:ext cx="5552310" cy="414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2603157"/>
            <a:ext cx="400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a linear activation function </a:t>
            </a:r>
            <a:r>
              <a:rPr lang="hu-HU" b="1" dirty="0" smtClean="0"/>
              <a:t>f(x) = x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02876" y="2951045"/>
            <a:ext cx="6108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it is the identity operator basically: it means the function</a:t>
            </a:r>
          </a:p>
          <a:p>
            <a:r>
              <a:rPr lang="hu-HU" dirty="0"/>
              <a:t>	</a:t>
            </a:r>
            <a:r>
              <a:rPr lang="hu-HU" dirty="0" smtClean="0"/>
              <a:t>passes the signal through unchanged</a:t>
            </a:r>
          </a:p>
          <a:p>
            <a:endParaRPr lang="hu-HU" dirty="0"/>
          </a:p>
          <a:p>
            <a:r>
              <a:rPr lang="hu-HU" dirty="0" smtClean="0"/>
              <a:t>~ usually we do not change the input when dealing with</a:t>
            </a:r>
          </a:p>
          <a:p>
            <a:r>
              <a:rPr lang="hu-HU" dirty="0"/>
              <a:t>	</a:t>
            </a:r>
            <a:r>
              <a:rPr lang="hu-HU" dirty="0" smtClean="0"/>
              <a:t>the input layer: so we can say that the input layer has</a:t>
            </a:r>
          </a:p>
          <a:p>
            <a:r>
              <a:rPr lang="hu-HU" dirty="0"/>
              <a:t>	</a:t>
            </a:r>
            <a:r>
              <a:rPr lang="hu-HU" dirty="0" smtClean="0"/>
              <a:t>	linear activation function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19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Gated Recurrent Units (GRU)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34837" y="1173019"/>
            <a:ext cx="8680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These units are a </a:t>
            </a:r>
            <a:r>
              <a:rPr lang="hu-HU" smtClean="0"/>
              <a:t>simplified </a:t>
            </a:r>
            <a:r>
              <a:rPr lang="hu-HU" b="1" smtClean="0"/>
              <a:t>LSTM</a:t>
            </a:r>
            <a:r>
              <a:rPr lang="hu-HU" smtClean="0"/>
              <a:t> </a:t>
            </a:r>
            <a:r>
              <a:rPr lang="hu-HU" dirty="0" smtClean="0"/>
              <a:t>blocks </a:t>
            </a:r>
          </a:p>
          <a:p>
            <a:r>
              <a:rPr lang="hu-HU" dirty="0"/>
              <a:t>	</a:t>
            </a:r>
            <a:r>
              <a:rPr lang="hu-HU" dirty="0" smtClean="0"/>
              <a:t>~ all the gates are included in a single update gate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u="sng" dirty="0" smtClean="0"/>
              <a:t>Why to use GRUs</a:t>
            </a:r>
            <a:r>
              <a:rPr lang="hu-HU" b="1" dirty="0" smtClean="0"/>
              <a:t>? </a:t>
            </a:r>
            <a:r>
              <a:rPr lang="hu-HU" dirty="0" smtClean="0"/>
              <a:t>In order to cope with vanishing gradient problem !!!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974109" y="2937164"/>
            <a:ext cx="7696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</a:t>
            </a:r>
            <a:r>
              <a:rPr lang="en-US" dirty="0" smtClean="0"/>
              <a:t>he </a:t>
            </a:r>
            <a:r>
              <a:rPr lang="en-US" b="1" dirty="0"/>
              <a:t>GRU</a:t>
            </a:r>
            <a:r>
              <a:rPr lang="en-US" dirty="0"/>
              <a:t> unit controls the flow of information like the </a:t>
            </a:r>
            <a:r>
              <a:rPr lang="en-US" b="1" dirty="0"/>
              <a:t>LSTM</a:t>
            </a:r>
            <a:r>
              <a:rPr lang="en-US" dirty="0"/>
              <a:t> unit, but </a:t>
            </a:r>
            <a:r>
              <a:rPr lang="en-US" dirty="0" smtClean="0"/>
              <a:t>without</a:t>
            </a:r>
            <a:endParaRPr lang="hu-HU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having to use a memory </a:t>
            </a:r>
            <a:r>
              <a:rPr lang="en-US" dirty="0" smtClean="0"/>
              <a:t>unit</a:t>
            </a:r>
            <a:endParaRPr lang="hu-HU" dirty="0" smtClean="0"/>
          </a:p>
          <a:p>
            <a:pPr lvl="1"/>
            <a:r>
              <a:rPr lang="hu-HU" dirty="0"/>
              <a:t>	</a:t>
            </a:r>
            <a:r>
              <a:rPr lang="hu-HU" dirty="0" smtClean="0"/>
              <a:t>~</a:t>
            </a:r>
            <a:r>
              <a:rPr lang="en-US" dirty="0" smtClean="0"/>
              <a:t> </a:t>
            </a:r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just exposes the full hidden content without any </a:t>
            </a:r>
            <a:r>
              <a:rPr lang="en-US" dirty="0" smtClean="0"/>
              <a:t>control</a:t>
            </a:r>
            <a:endParaRPr lang="hu-H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74109" y="4054978"/>
            <a:ext cx="723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quite a simple model: more efficient becasuse the architecture is simple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0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Gated Recurrent Units (GRU) </a:t>
            </a:r>
            <a:endParaRPr lang="hu-HU" b="1" u="sng" dirty="0"/>
          </a:p>
        </p:txBody>
      </p:sp>
      <p:sp>
        <p:nvSpPr>
          <p:cNvPr id="6" name="Oval 5"/>
          <p:cNvSpPr/>
          <p:nvPr/>
        </p:nvSpPr>
        <p:spPr>
          <a:xfrm>
            <a:off x="584961" y="3057206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34340" y="325010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-2</a:t>
            </a:r>
            <a:endParaRPr lang="hu-HU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960" y="3112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1064321" y="32900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04631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>
            <a:stCxn id="11" idx="6"/>
          </p:cNvCxnSpPr>
          <p:nvPr/>
        </p:nvCxnSpPr>
        <p:spPr>
          <a:xfrm flipV="1">
            <a:off x="2383991" y="330756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29883" y="3054391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>
          <a:xfrm>
            <a:off x="3709243" y="3294071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4923" y="324627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t-1</a:t>
            </a:r>
            <a:endParaRPr lang="hu-HU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30307" y="3108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33074" y="324465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98458" y="3107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20" name="Oval 19"/>
          <p:cNvSpPr/>
          <p:nvPr/>
        </p:nvSpPr>
        <p:spPr>
          <a:xfrm>
            <a:off x="6356704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6498524" y="325550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  <a:r>
              <a:rPr lang="hu-HU" sz="1100" b="1" dirty="0" smtClean="0"/>
              <a:t>+1</a:t>
            </a:r>
            <a:endParaRPr lang="hu-HU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73144" y="31179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25871" y="552443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51238" y="538746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3107" y="53824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00105" y="521812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4828931" y="3226831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21154" y="4768551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6792" y="4158447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 smtClean="0">
                <a:solidFill>
                  <a:srgbClr val="0070C0"/>
                </a:solidFill>
              </a:rPr>
              <a:t>2</a:t>
            </a:r>
            <a:endParaRPr lang="hu-HU" sz="1050" b="1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32159" y="402147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44028" y="401650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tanh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281025" y="3852132"/>
            <a:ext cx="1280257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911918" y="3476244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5871" y="217586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1238" y="203889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0070C0"/>
                </a:solidFill>
              </a:rPr>
              <a:t>W</a:t>
            </a:r>
            <a:endParaRPr lang="hu-HU" sz="16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63107" y="2033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400105" y="186955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10849" y="2691281"/>
            <a:ext cx="0" cy="433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55519" y="2052397"/>
            <a:ext cx="13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u</a:t>
            </a:r>
            <a:r>
              <a:rPr lang="hu-HU" b="1" dirty="0" smtClean="0"/>
              <a:t>pdate gate</a:t>
            </a:r>
            <a:endParaRPr lang="hu-H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02022" y="5381958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remember</a:t>
            </a:r>
            <a:endParaRPr lang="hu-HU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07919" y="4034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input</a:t>
            </a:r>
            <a:endParaRPr lang="hu-H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991928" y="5189731"/>
            <a:ext cx="337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controls how much previous steps</a:t>
            </a:r>
          </a:p>
          <a:p>
            <a:pPr algn="ctr"/>
            <a:r>
              <a:rPr lang="hu-HU" dirty="0"/>
              <a:t>i</a:t>
            </a:r>
            <a:r>
              <a:rPr lang="hu-HU" dirty="0" smtClean="0"/>
              <a:t>mpact the new step </a:t>
            </a:r>
          </a:p>
          <a:p>
            <a:pPr algn="ctr"/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097480" y="2044950"/>
            <a:ext cx="236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controls the input itself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5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Natural Language Processing (NLP)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463114" y="1690688"/>
            <a:ext cx="82141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most apparent problem when dealing with natural language processing,</a:t>
            </a:r>
          </a:p>
          <a:p>
            <a:r>
              <a:rPr lang="hu-HU" dirty="0"/>
              <a:t> </a:t>
            </a:r>
            <a:r>
              <a:rPr lang="hu-HU" dirty="0" smtClean="0"/>
              <a:t>	is how to transform characters/strings/texts into numerical data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of course algorithms can deal with numerical values exclusively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(machine learning algorithms or artificial intelligence)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169776" y="4407244"/>
            <a:ext cx="348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TEXT CORPUS</a:t>
            </a:r>
          </a:p>
          <a:p>
            <a:pPr algn="ctr"/>
            <a:r>
              <a:rPr lang="hu-HU" dirty="0" smtClean="0"/>
              <a:t>(with several words and sentences)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5655278" y="3628607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word2vec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5121" y="5699532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two-layer neural net</a:t>
            </a:r>
            <a:endParaRPr lang="hu-HU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94425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1043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59857" y="4171958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feature vectors </a:t>
            </a:r>
            <a:r>
              <a:rPr lang="hu-HU" dirty="0" smtClean="0"/>
              <a:t>for</a:t>
            </a:r>
          </a:p>
          <a:p>
            <a:pPr algn="ctr"/>
            <a:r>
              <a:rPr lang="hu-HU" dirty="0"/>
              <a:t>w</a:t>
            </a:r>
            <a:r>
              <a:rPr lang="hu-HU" dirty="0" smtClean="0"/>
              <a:t>ords in the corpus</a:t>
            </a:r>
          </a:p>
          <a:p>
            <a:pPr algn="ctr"/>
            <a:r>
              <a:rPr lang="hu-HU" dirty="0" smtClean="0"/>
              <a:t>(numerical values)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77395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Natural Language Processing (NLP)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IS word2vec GOOD?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48930" y="2191265"/>
            <a:ext cx="71173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groups the vectors of similar words together in the vectorspace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they are clustered in the same region (k-means clustering)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For example: man, boy, girl, woman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These clusters form the basis of sentiment analysis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is able to detect similarities mathematically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ith large amount of training data, it </a:t>
            </a:r>
            <a:r>
              <a:rPr lang="en-US" dirty="0"/>
              <a:t>can make highly accurate </a:t>
            </a:r>
            <a:r>
              <a:rPr lang="en-US" dirty="0" smtClean="0"/>
              <a:t>guesses</a:t>
            </a:r>
            <a:endParaRPr lang="hu-HU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about a word’s meaning based on past appearances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38921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Natural Language Processing (NLP)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IS word2vec GOOD?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63615" y="3282271"/>
            <a:ext cx="22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TEXT CORPUS</a:t>
            </a:r>
          </a:p>
          <a:p>
            <a:pPr algn="ctr"/>
            <a:r>
              <a:rPr lang="hu-HU" dirty="0" smtClean="0"/>
              <a:t>(with several words and sentences)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3216873" y="2747158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word2vec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6716" y="4818083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two-layer neural net</a:t>
            </a:r>
            <a:endParaRPr lang="hu-HU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44589" y="3743936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09070" y="3760412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9600" y="3298747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feature vectors </a:t>
            </a:r>
            <a:r>
              <a:rPr lang="hu-HU" dirty="0" smtClean="0"/>
              <a:t>for</a:t>
            </a:r>
          </a:p>
          <a:p>
            <a:pPr algn="ctr"/>
            <a:r>
              <a:rPr lang="hu-HU" dirty="0"/>
              <a:t>w</a:t>
            </a:r>
            <a:r>
              <a:rPr lang="hu-HU" dirty="0" smtClean="0"/>
              <a:t>ords in the corpus</a:t>
            </a:r>
          </a:p>
          <a:p>
            <a:pPr algn="ctr"/>
            <a:r>
              <a:rPr lang="hu-HU" dirty="0" smtClean="0"/>
              <a:t>(numerical values)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3481" y="3752174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941776" y="4893944"/>
            <a:ext cx="3412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5050"/>
                </a:solidFill>
              </a:rPr>
              <a:t>USE DEEP NEURAL NETWORKS TO</a:t>
            </a:r>
          </a:p>
          <a:p>
            <a:pPr algn="ctr"/>
            <a:r>
              <a:rPr lang="hu-HU" b="1" dirty="0" smtClean="0">
                <a:solidFill>
                  <a:srgbClr val="FF5050"/>
                </a:solidFill>
              </a:rPr>
              <a:t>DETECT RELATIONSHIPS</a:t>
            </a:r>
          </a:p>
          <a:p>
            <a:pPr algn="ctr"/>
            <a:r>
              <a:rPr lang="hu-HU" b="1" dirty="0" smtClean="0">
                <a:solidFill>
                  <a:srgbClr val="FF5050"/>
                </a:solidFill>
              </a:rPr>
              <a:t>BETWEEN WORDS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8263384" y="32031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263383" y="403325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9613615" y="2747158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9613615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9598021" y="440745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Oval 86"/>
          <p:cNvSpPr/>
          <p:nvPr/>
        </p:nvSpPr>
        <p:spPr>
          <a:xfrm>
            <a:off x="10761284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>
            <a:stCxn id="82" idx="6"/>
            <a:endCxn id="84" idx="2"/>
          </p:cNvCxnSpPr>
          <p:nvPr/>
        </p:nvCxnSpPr>
        <p:spPr>
          <a:xfrm flipV="1">
            <a:off x="8545039" y="2887986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6"/>
            <a:endCxn id="85" idx="2"/>
          </p:cNvCxnSpPr>
          <p:nvPr/>
        </p:nvCxnSpPr>
        <p:spPr>
          <a:xfrm>
            <a:off x="8545039" y="3343938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6"/>
            <a:endCxn id="86" idx="2"/>
          </p:cNvCxnSpPr>
          <p:nvPr/>
        </p:nvCxnSpPr>
        <p:spPr>
          <a:xfrm>
            <a:off x="8545039" y="3343938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6"/>
            <a:endCxn id="84" idx="2"/>
          </p:cNvCxnSpPr>
          <p:nvPr/>
        </p:nvCxnSpPr>
        <p:spPr>
          <a:xfrm flipV="1">
            <a:off x="8545038" y="2887986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6"/>
            <a:endCxn id="85" idx="2"/>
          </p:cNvCxnSpPr>
          <p:nvPr/>
        </p:nvCxnSpPr>
        <p:spPr>
          <a:xfrm flipV="1">
            <a:off x="8545038" y="3799888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6"/>
            <a:endCxn id="86" idx="2"/>
          </p:cNvCxnSpPr>
          <p:nvPr/>
        </p:nvCxnSpPr>
        <p:spPr>
          <a:xfrm>
            <a:off x="8545038" y="4174085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6"/>
            <a:endCxn id="87" idx="2"/>
          </p:cNvCxnSpPr>
          <p:nvPr/>
        </p:nvCxnSpPr>
        <p:spPr>
          <a:xfrm>
            <a:off x="9895270" y="2887986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6"/>
            <a:endCxn id="87" idx="2"/>
          </p:cNvCxnSpPr>
          <p:nvPr/>
        </p:nvCxnSpPr>
        <p:spPr>
          <a:xfrm>
            <a:off x="9895270" y="3799888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6" idx="6"/>
            <a:endCxn id="87" idx="2"/>
          </p:cNvCxnSpPr>
          <p:nvPr/>
        </p:nvCxnSpPr>
        <p:spPr>
          <a:xfrm flipV="1">
            <a:off x="9879676" y="3799888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666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Natural Language Processing (NLP)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622854" y="1460028"/>
            <a:ext cx="834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define the cosine similarity of given word vectors: </a:t>
            </a:r>
            <a:r>
              <a:rPr lang="en-US" dirty="0"/>
              <a:t>no similarity is </a:t>
            </a:r>
            <a:r>
              <a:rPr lang="en-US" dirty="0" smtClean="0"/>
              <a:t>expressed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en-US" dirty="0" smtClean="0"/>
              <a:t> </a:t>
            </a:r>
            <a:r>
              <a:rPr lang="en-US" dirty="0"/>
              <a:t>as a </a:t>
            </a:r>
            <a:r>
              <a:rPr lang="en-US" b="1" dirty="0"/>
              <a:t>90</a:t>
            </a:r>
            <a:r>
              <a:rPr lang="en-US" dirty="0"/>
              <a:t> degree angle, while total similarity of </a:t>
            </a:r>
            <a:r>
              <a:rPr lang="en-US" b="1" dirty="0"/>
              <a:t>1</a:t>
            </a:r>
            <a:r>
              <a:rPr lang="en-US" dirty="0"/>
              <a:t> is a </a:t>
            </a:r>
            <a:r>
              <a:rPr lang="en-US" b="1" dirty="0"/>
              <a:t>0</a:t>
            </a:r>
            <a:r>
              <a:rPr lang="en-US" dirty="0"/>
              <a:t> degree angle, complete overlap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73453" y="2213451"/>
            <a:ext cx="53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What are the similar words associated with „Sweden”?</a:t>
            </a:r>
            <a:endParaRPr lang="hu-HU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06" y="2736045"/>
            <a:ext cx="586821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75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Natural Language Processing (NLP)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084173" y="1863683"/>
            <a:ext cx="84885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1.) </a:t>
            </a:r>
            <a:r>
              <a:rPr lang="hu-HU" dirty="0" smtClean="0"/>
              <a:t>continuous bag of words (</a:t>
            </a:r>
            <a:r>
              <a:rPr lang="hu-HU" b="1" dirty="0" smtClean="0"/>
              <a:t>CBOW</a:t>
            </a:r>
            <a:r>
              <a:rPr lang="hu-HU" dirty="0" smtClean="0"/>
              <a:t>)</a:t>
            </a:r>
          </a:p>
          <a:p>
            <a:r>
              <a:rPr lang="hu-HU" dirty="0"/>
              <a:t>	</a:t>
            </a:r>
            <a:r>
              <a:rPr lang="hu-HU" dirty="0" smtClean="0"/>
              <a:t>This algorithm uses context to predict the target word</a:t>
            </a:r>
          </a:p>
          <a:p>
            <a:endParaRPr lang="hu-HU" dirty="0"/>
          </a:p>
          <a:p>
            <a:r>
              <a:rPr lang="hu-HU" dirty="0" smtClean="0"/>
              <a:t>		„</a:t>
            </a:r>
            <a:r>
              <a:rPr lang="hu-HU" dirty="0" smtClean="0">
                <a:solidFill>
                  <a:srgbClr val="00B0F0"/>
                </a:solidFill>
              </a:rPr>
              <a:t>The beautiful city of </a:t>
            </a:r>
            <a:r>
              <a:rPr lang="hu-HU" b="1" u="sng" dirty="0" smtClean="0"/>
              <a:t>Washington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F0"/>
                </a:solidFill>
              </a:rPr>
              <a:t>is the capital of the United States</a:t>
            </a:r>
            <a:r>
              <a:rPr lang="hu-HU" dirty="0" smtClean="0"/>
              <a:t>”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5050"/>
                </a:solidFill>
              </a:rPr>
              <a:t>2.) </a:t>
            </a:r>
            <a:r>
              <a:rPr lang="hu-HU" dirty="0" smtClean="0"/>
              <a:t>Skip-Gram method:</a:t>
            </a:r>
          </a:p>
          <a:p>
            <a:r>
              <a:rPr lang="hu-HU" dirty="0"/>
              <a:t>	</a:t>
            </a:r>
            <a:r>
              <a:rPr lang="hu-HU" dirty="0" smtClean="0"/>
              <a:t>This algorithm uses a single word to predict the target context</a:t>
            </a:r>
          </a:p>
          <a:p>
            <a:r>
              <a:rPr lang="hu-HU" dirty="0"/>
              <a:t>	</a:t>
            </a:r>
            <a:r>
              <a:rPr lang="hu-HU" dirty="0" smtClean="0"/>
              <a:t>	~ it produces more accurate results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/>
              <a:t>„</a:t>
            </a:r>
            <a:r>
              <a:rPr lang="hu-HU" b="1" u="sng" dirty="0"/>
              <a:t>The beautiful city of</a:t>
            </a:r>
            <a:r>
              <a:rPr lang="hu-HU" b="1" dirty="0"/>
              <a:t> </a:t>
            </a:r>
            <a:r>
              <a:rPr lang="hu-HU" dirty="0">
                <a:solidFill>
                  <a:srgbClr val="00B0F0"/>
                </a:solidFill>
              </a:rPr>
              <a:t>Washington </a:t>
            </a:r>
            <a:r>
              <a:rPr lang="hu-HU" b="1" u="sng" dirty="0"/>
              <a:t>is the capital of the United States</a:t>
            </a:r>
            <a:r>
              <a:rPr lang="hu-HU" dirty="0"/>
              <a:t>”</a:t>
            </a:r>
          </a:p>
          <a:p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7767" y="1430857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There are two algorithms: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15431207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47568" y="1433384"/>
            <a:ext cx="77298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are going to train a simple neural network with just a single</a:t>
            </a:r>
          </a:p>
          <a:p>
            <a:r>
              <a:rPr lang="hu-HU" dirty="0"/>
              <a:t>	</a:t>
            </a:r>
            <a:r>
              <a:rPr lang="hu-HU" dirty="0" smtClean="0"/>
              <a:t>hidden layer BUT we will not use this network for further operations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/>
              <a:t>THE GOAL IS TO LEARN THE WEIGHTS IN THE HIDDEN LAYER</a:t>
            </a:r>
          </a:p>
          <a:p>
            <a:r>
              <a:rPr lang="hu-HU" b="1" dirty="0"/>
              <a:t>	</a:t>
            </a:r>
            <a:r>
              <a:rPr lang="hu-HU" b="1" dirty="0" smtClean="0"/>
              <a:t>		</a:t>
            </a:r>
          </a:p>
          <a:p>
            <a:r>
              <a:rPr lang="hu-HU" b="1" dirty="0"/>
              <a:t>	</a:t>
            </a:r>
            <a:r>
              <a:rPr lang="hu-HU" b="1" dirty="0" smtClean="0"/>
              <a:t>		~ </a:t>
            </a:r>
            <a:r>
              <a:rPr lang="hu-HU" dirty="0" smtClean="0"/>
              <a:t>weights are the word vectors</a:t>
            </a:r>
          </a:p>
          <a:p>
            <a:r>
              <a:rPr lang="hu-HU" b="1" dirty="0"/>
              <a:t>	</a:t>
            </a:r>
            <a:r>
              <a:rPr lang="hu-HU" b="1" dirty="0" smtClean="0"/>
              <a:t>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2595" y="3534033"/>
            <a:ext cx="757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so given a specific word in the middle of a sentence: the network is going to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ells us the probability for every word in our vocabulary of being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the „nearby word”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2595" y="4633784"/>
            <a:ext cx="622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have to define a </a:t>
            </a:r>
            <a:r>
              <a:rPr lang="hu-HU" b="1" dirty="0" smtClean="0">
                <a:sym typeface="Wingdings" panose="05000000000000000000" pitchFamily="2" charset="2"/>
              </a:rPr>
              <a:t>window size</a:t>
            </a:r>
            <a:r>
              <a:rPr lang="hu-HU" dirty="0" smtClean="0">
                <a:sym typeface="Wingdings" panose="05000000000000000000" pitchFamily="2" charset="2"/>
              </a:rPr>
              <a:t>: parameter to the algorithm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How many nearby words to consider</a:t>
            </a:r>
          </a:p>
        </p:txBody>
      </p:sp>
    </p:spTree>
    <p:extLst>
      <p:ext uri="{BB962C8B-B14F-4D97-AF65-F5344CB8AC3E}">
        <p14:creationId xmlns:p14="http://schemas.microsoft.com/office/powerpoint/2010/main" val="5160857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8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5216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183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9521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of all, why do we need activation functions?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 </a:t>
            </a:r>
            <a:r>
              <a:rPr lang="hu-HU" b="1" dirty="0" smtClean="0"/>
              <a:t>THE ROLE OF ACTIVATION FUNCTIONS IS TO MAKE NEURAL NETWORKS NON-LINEAR !!!</a:t>
            </a:r>
            <a:endParaRPr lang="hu-H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" y="1997732"/>
            <a:ext cx="5487247" cy="4094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2504303"/>
            <a:ext cx="60347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like sigmoid transformation because it reduce extreme </a:t>
            </a:r>
          </a:p>
          <a:p>
            <a:r>
              <a:rPr lang="hu-HU" dirty="0"/>
              <a:t> </a:t>
            </a:r>
            <a:r>
              <a:rPr lang="hu-HU" dirty="0" smtClean="0"/>
              <a:t>  values and outliers in the data without removing them !!!</a:t>
            </a:r>
          </a:p>
          <a:p>
            <a:endParaRPr lang="hu-HU" dirty="0"/>
          </a:p>
          <a:p>
            <a:r>
              <a:rPr lang="hu-HU" dirty="0" smtClean="0"/>
              <a:t>        </a:t>
            </a:r>
            <a:r>
              <a:rPr lang="hu-HU" dirty="0" smtClean="0">
                <a:sym typeface="Wingdings" panose="05000000000000000000" pitchFamily="2" charset="2"/>
              </a:rPr>
              <a:t> sigmoid function transforms the data in the range </a:t>
            </a:r>
            <a:r>
              <a:rPr lang="hu-HU" b="1" dirty="0" smtClean="0">
                <a:sym typeface="Wingdings" panose="05000000000000000000" pitchFamily="2" charset="2"/>
              </a:rPr>
              <a:t>[0,1]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 we can interpret the results as probabilities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 sigmoid activation function outputs an independent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probability for each 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2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TRAINING SAMPLES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[quantum,physics]</a:t>
            </a:r>
            <a:endParaRPr lang="hu-HU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0075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TRAINING SAMPLES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[quantum,physics]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[physics,quantum], [physics,is]</a:t>
            </a:r>
            <a:endParaRPr lang="hu-HU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4749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TRAINING SAMPLES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[quantum,physics]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[physics,quantum], [physics,is]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[is,physics], [is,a]</a:t>
            </a:r>
            <a:endParaRPr lang="hu-HU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2132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TRAINING SAMPLES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[quantum,physics]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[physics,quantum], [physics,is]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[is,physics], [is,a]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16440" y="504430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86212" y="5044300"/>
            <a:ext cx="8563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6726" y="50443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90958" y="5044300"/>
            <a:ext cx="2952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83050" y="5044300"/>
            <a:ext cx="1388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8261" y="504430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57656" y="5044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5030" y="50443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74612" y="5044300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[a,is], [a,fundamental]</a:t>
            </a:r>
            <a:endParaRPr lang="hu-HU" dirty="0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7005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„Quantum physics is a fundamental theory in physics”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</a:t>
            </a:r>
            <a:r>
              <a:rPr lang="hu-HU" b="1" dirty="0" smtClean="0"/>
              <a:t>window size=1 </a:t>
            </a:r>
            <a:r>
              <a:rPr lang="hu-HU" dirty="0" smtClean="0"/>
              <a:t>so we consider one word before and one word after the actual one)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TRAINING SAMPLES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[quantum,physics]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[physics,quantum], [physics,is]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[is,physics], [is,a]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16440" y="504430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Quantum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86212" y="5044300"/>
            <a:ext cx="8563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6726" y="50443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90958" y="5044300"/>
            <a:ext cx="2952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83050" y="5044300"/>
            <a:ext cx="1388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fundamental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8261" y="504430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theory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57656" y="5044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in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5030" y="50443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physics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74612" y="5044300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[a,is], [a,fundamental]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291863" y="5733535"/>
            <a:ext cx="913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neural networks can learn the statistics form the number of times each paring shows up</a:t>
            </a:r>
          </a:p>
          <a:p>
            <a:r>
              <a:rPr lang="hu-HU" dirty="0"/>
              <a:t>	</a:t>
            </a:r>
            <a:r>
              <a:rPr lang="hu-HU" dirty="0" smtClean="0"/>
              <a:t>For example: </a:t>
            </a:r>
            <a:r>
              <a:rPr lang="hu-HU" b="1" dirty="0" smtClean="0"/>
              <a:t>New</a:t>
            </a:r>
            <a:r>
              <a:rPr lang="hu-HU" dirty="0" smtClean="0"/>
              <a:t> and </a:t>
            </a:r>
            <a:r>
              <a:rPr lang="hu-HU" b="1" dirty="0" smtClean="0"/>
              <a:t>York</a:t>
            </a:r>
            <a:r>
              <a:rPr lang="hu-HU" dirty="0" smtClean="0"/>
              <a:t> will be right next to each other in several training samples</a:t>
            </a:r>
            <a:endParaRPr lang="hu-HU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9939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3849" y="2354519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„The sun is shining”</a:t>
            </a:r>
            <a:endParaRPr lang="hu-HU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35892" y="1631092"/>
            <a:ext cx="756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Of course, first we have to transform the text (words and sentences) into</a:t>
            </a:r>
          </a:p>
          <a:p>
            <a:r>
              <a:rPr lang="hu-HU" dirty="0"/>
              <a:t>	</a:t>
            </a:r>
            <a:r>
              <a:rPr lang="hu-HU" dirty="0" smtClean="0"/>
              <a:t>numerical format: because we need the input for the neural network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1713470" y="3171568"/>
            <a:ext cx="12057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0 – is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 smtClean="0">
                <a:solidFill>
                  <a:srgbClr val="FF5050"/>
                </a:solidFill>
              </a:rPr>
              <a:t>1 – shining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 smtClean="0">
                <a:solidFill>
                  <a:srgbClr val="FF5050"/>
                </a:solidFill>
              </a:rPr>
              <a:t>2 – sun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 smtClean="0">
                <a:solidFill>
                  <a:srgbClr val="FF5050"/>
                </a:solidFill>
              </a:rPr>
              <a:t>3 – the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3492843" y="3171568"/>
            <a:ext cx="6832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we can build a vocabulary of words from our training text corpus</a:t>
            </a:r>
          </a:p>
          <a:p>
            <a:r>
              <a:rPr lang="hu-HU" dirty="0"/>
              <a:t> </a:t>
            </a:r>
            <a:r>
              <a:rPr lang="hu-HU" dirty="0" smtClean="0"/>
              <a:t>	~ in this case we have just a single sentence</a:t>
            </a:r>
          </a:p>
          <a:p>
            <a:endParaRPr lang="hu-HU" dirty="0"/>
          </a:p>
          <a:p>
            <a:r>
              <a:rPr lang="hu-HU" b="1" dirty="0" smtClean="0"/>
              <a:t>		WE CAN REPRESENT AN INPUT WITH A VECTOR !!!</a:t>
            </a:r>
            <a:endParaRPr lang="hu-HU" b="1" dirty="0"/>
          </a:p>
        </p:txBody>
      </p:sp>
      <p:sp>
        <p:nvSpPr>
          <p:cNvPr id="46" name="Rectangle 45"/>
          <p:cNvSpPr/>
          <p:nvPr/>
        </p:nvSpPr>
        <p:spPr>
          <a:xfrm>
            <a:off x="6236043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36043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36043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36043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27557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27557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27557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27557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19071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419071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19071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19071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510585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510585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510585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510585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36043" y="6026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7057054" y="603314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shining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8316883" y="603314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sun</a:t>
            </a:r>
            <a:endParaRPr lang="hu-HU" dirty="0"/>
          </a:p>
        </p:txBody>
      </p:sp>
      <p:sp>
        <p:nvSpPr>
          <p:cNvPr id="70" name="TextBox 69"/>
          <p:cNvSpPr txBox="1"/>
          <p:nvPr/>
        </p:nvSpPr>
        <p:spPr>
          <a:xfrm>
            <a:off x="9418015" y="60225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</a:t>
            </a:r>
            <a:endParaRPr lang="hu-HU" dirty="0"/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4282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336323" y="2756017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6323" y="306973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36323" y="3383451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36323" y="369716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28302" y="2636109"/>
            <a:ext cx="659027" cy="65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44779" y="338575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28302" y="3468129"/>
            <a:ext cx="560173" cy="731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747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1525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5296744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296745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96746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635434" y="193008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0212" y="397117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71" name="Oval 70"/>
          <p:cNvSpPr/>
          <p:nvPr/>
        </p:nvSpPr>
        <p:spPr>
          <a:xfrm>
            <a:off x="7635431" y="498258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635432" y="351275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635433" y="272391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35431" y="1138753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12" idx="6"/>
            <a:endCxn id="74" idx="2"/>
          </p:cNvCxnSpPr>
          <p:nvPr/>
        </p:nvCxnSpPr>
        <p:spPr>
          <a:xfrm flipV="1">
            <a:off x="5848682" y="1414721"/>
            <a:ext cx="1786749" cy="491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6"/>
            <a:endCxn id="73" idx="2"/>
          </p:cNvCxnSpPr>
          <p:nvPr/>
        </p:nvCxnSpPr>
        <p:spPr>
          <a:xfrm>
            <a:off x="5848682" y="1906686"/>
            <a:ext cx="1786751" cy="10931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6"/>
            <a:endCxn id="71" idx="2"/>
          </p:cNvCxnSpPr>
          <p:nvPr/>
        </p:nvCxnSpPr>
        <p:spPr>
          <a:xfrm>
            <a:off x="5848682" y="1906686"/>
            <a:ext cx="1786749" cy="3351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6"/>
            <a:endCxn id="57" idx="2"/>
          </p:cNvCxnSpPr>
          <p:nvPr/>
        </p:nvCxnSpPr>
        <p:spPr>
          <a:xfrm>
            <a:off x="5848682" y="1906686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6"/>
            <a:endCxn id="74" idx="2"/>
          </p:cNvCxnSpPr>
          <p:nvPr/>
        </p:nvCxnSpPr>
        <p:spPr>
          <a:xfrm flipV="1">
            <a:off x="5848681" y="1414721"/>
            <a:ext cx="1786750" cy="1285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6"/>
            <a:endCxn id="71" idx="2"/>
          </p:cNvCxnSpPr>
          <p:nvPr/>
        </p:nvCxnSpPr>
        <p:spPr>
          <a:xfrm>
            <a:off x="5848681" y="2700510"/>
            <a:ext cx="1786750" cy="255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6"/>
            <a:endCxn id="72" idx="2"/>
          </p:cNvCxnSpPr>
          <p:nvPr/>
        </p:nvCxnSpPr>
        <p:spPr>
          <a:xfrm>
            <a:off x="5848682" y="1906686"/>
            <a:ext cx="1786750" cy="1882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6"/>
            <a:endCxn id="73" idx="2"/>
          </p:cNvCxnSpPr>
          <p:nvPr/>
        </p:nvCxnSpPr>
        <p:spPr>
          <a:xfrm>
            <a:off x="5848681" y="2700510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5" idx="6"/>
            <a:endCxn id="74" idx="2"/>
          </p:cNvCxnSpPr>
          <p:nvPr/>
        </p:nvCxnSpPr>
        <p:spPr>
          <a:xfrm flipV="1">
            <a:off x="5848680" y="1414721"/>
            <a:ext cx="1786751" cy="2074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6"/>
            <a:endCxn id="57" idx="2"/>
          </p:cNvCxnSpPr>
          <p:nvPr/>
        </p:nvCxnSpPr>
        <p:spPr>
          <a:xfrm flipV="1">
            <a:off x="5848681" y="2206056"/>
            <a:ext cx="1786753" cy="49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6" idx="6"/>
            <a:endCxn id="72" idx="2"/>
          </p:cNvCxnSpPr>
          <p:nvPr/>
        </p:nvCxnSpPr>
        <p:spPr>
          <a:xfrm>
            <a:off x="5848681" y="2700510"/>
            <a:ext cx="1786751" cy="1088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5" idx="6"/>
            <a:endCxn id="57" idx="2"/>
          </p:cNvCxnSpPr>
          <p:nvPr/>
        </p:nvCxnSpPr>
        <p:spPr>
          <a:xfrm flipV="1">
            <a:off x="5848680" y="2206056"/>
            <a:ext cx="1786754" cy="1283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5" idx="6"/>
            <a:endCxn id="73" idx="2"/>
          </p:cNvCxnSpPr>
          <p:nvPr/>
        </p:nvCxnSpPr>
        <p:spPr>
          <a:xfrm flipV="1">
            <a:off x="5848680" y="2999880"/>
            <a:ext cx="1786753" cy="489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6"/>
            <a:endCxn id="71" idx="2"/>
          </p:cNvCxnSpPr>
          <p:nvPr/>
        </p:nvCxnSpPr>
        <p:spPr>
          <a:xfrm>
            <a:off x="5848680" y="3489357"/>
            <a:ext cx="1786751" cy="1769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72" idx="2"/>
          </p:cNvCxnSpPr>
          <p:nvPr/>
        </p:nvCxnSpPr>
        <p:spPr>
          <a:xfrm>
            <a:off x="5848680" y="3489357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0" idx="6"/>
            <a:endCxn id="74" idx="2"/>
          </p:cNvCxnSpPr>
          <p:nvPr/>
        </p:nvCxnSpPr>
        <p:spPr>
          <a:xfrm flipV="1">
            <a:off x="5848679" y="1414721"/>
            <a:ext cx="1786752" cy="3544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0" idx="6"/>
            <a:endCxn id="57" idx="2"/>
          </p:cNvCxnSpPr>
          <p:nvPr/>
        </p:nvCxnSpPr>
        <p:spPr>
          <a:xfrm flipV="1">
            <a:off x="5848679" y="2206056"/>
            <a:ext cx="1786755" cy="2753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6"/>
            <a:endCxn id="72" idx="2"/>
          </p:cNvCxnSpPr>
          <p:nvPr/>
        </p:nvCxnSpPr>
        <p:spPr>
          <a:xfrm flipV="1">
            <a:off x="5848679" y="3788727"/>
            <a:ext cx="1786753" cy="1170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0" idx="6"/>
            <a:endCxn id="73" idx="2"/>
          </p:cNvCxnSpPr>
          <p:nvPr/>
        </p:nvCxnSpPr>
        <p:spPr>
          <a:xfrm flipV="1">
            <a:off x="5848679" y="2999880"/>
            <a:ext cx="1786754" cy="19592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0" idx="6"/>
            <a:endCxn id="71" idx="2"/>
          </p:cNvCxnSpPr>
          <p:nvPr/>
        </p:nvCxnSpPr>
        <p:spPr>
          <a:xfrm>
            <a:off x="5848679" y="4959179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  <p:sp>
        <p:nvSpPr>
          <p:cNvPr id="120" name="Right Brace 119"/>
          <p:cNvSpPr/>
          <p:nvPr/>
        </p:nvSpPr>
        <p:spPr>
          <a:xfrm rot="7245098">
            <a:off x="2792626" y="3801829"/>
            <a:ext cx="51074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TextBox 120"/>
          <p:cNvSpPr txBox="1"/>
          <p:nvPr/>
        </p:nvSpPr>
        <p:spPr>
          <a:xfrm>
            <a:off x="644473" y="4894500"/>
            <a:ext cx="28998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</a:t>
            </a:r>
            <a:r>
              <a:rPr lang="hu-HU" sz="1600" dirty="0" smtClean="0"/>
              <a:t>n the input layer we have a</a:t>
            </a:r>
          </a:p>
          <a:p>
            <a:pPr algn="ctr"/>
            <a:r>
              <a:rPr lang="hu-HU" sz="1600" dirty="0"/>
              <a:t>v</a:t>
            </a:r>
            <a:r>
              <a:rPr lang="hu-HU" sz="1600" dirty="0" smtClean="0"/>
              <a:t>ector with </a:t>
            </a:r>
            <a:r>
              <a:rPr lang="hu-HU" sz="1600" b="1" dirty="0" smtClean="0"/>
              <a:t>1</a:t>
            </a:r>
            <a:r>
              <a:rPr lang="hu-HU" sz="1600" dirty="0" smtClean="0"/>
              <a:t> in position</a:t>
            </a:r>
          </a:p>
          <a:p>
            <a:pPr algn="ctr"/>
            <a:r>
              <a:rPr lang="hu-HU" sz="1600" dirty="0"/>
              <a:t>c</a:t>
            </a:r>
            <a:r>
              <a:rPr lang="hu-HU" sz="1600" dirty="0" smtClean="0"/>
              <a:t>orresponding to the given word</a:t>
            </a:r>
          </a:p>
          <a:p>
            <a:pPr algn="ctr"/>
            <a:r>
              <a:rPr lang="hu-HU" sz="1600" dirty="0"/>
              <a:t>i</a:t>
            </a:r>
            <a:r>
              <a:rPr lang="hu-HU" sz="1600" dirty="0" smtClean="0"/>
              <a:t>n the vocabulary</a:t>
            </a:r>
            <a:endParaRPr lang="hu-HU" sz="1600" dirty="0"/>
          </a:p>
        </p:txBody>
      </p:sp>
      <p:sp>
        <p:nvSpPr>
          <p:cNvPr id="123" name="Right Brace 122"/>
          <p:cNvSpPr/>
          <p:nvPr/>
        </p:nvSpPr>
        <p:spPr>
          <a:xfrm rot="3832362">
            <a:off x="8037979" y="5056269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ight Brace 123"/>
          <p:cNvSpPr/>
          <p:nvPr/>
        </p:nvSpPr>
        <p:spPr>
          <a:xfrm rot="5400000">
            <a:off x="5475929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TextBox 124"/>
          <p:cNvSpPr txBox="1"/>
          <p:nvPr/>
        </p:nvSpPr>
        <p:spPr>
          <a:xfrm>
            <a:off x="7444919" y="5813099"/>
            <a:ext cx="4536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</a:t>
            </a:r>
            <a:r>
              <a:rPr lang="hu-HU" sz="1600" dirty="0" smtClean="0"/>
              <a:t>utput layer (same size as input) contains</a:t>
            </a:r>
          </a:p>
          <a:p>
            <a:pPr algn="ctr"/>
            <a:r>
              <a:rPr lang="hu-HU" sz="1600" dirty="0"/>
              <a:t>t</a:t>
            </a:r>
            <a:r>
              <a:rPr lang="hu-HU" sz="1600" dirty="0" smtClean="0"/>
              <a:t>he probability for every word in the vocabulary</a:t>
            </a:r>
          </a:p>
          <a:p>
            <a:pPr algn="ctr"/>
            <a:r>
              <a:rPr lang="hu-HU" sz="1600" dirty="0"/>
              <a:t>r</a:t>
            </a:r>
            <a:r>
              <a:rPr lang="hu-HU" sz="1600" dirty="0" smtClean="0"/>
              <a:t>epresenting the chance of being the „nearby” word</a:t>
            </a:r>
            <a:endParaRPr lang="hu-HU" sz="1600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311420" y="136941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07799" y="752893"/>
            <a:ext cx="163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softmax function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427532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  <a:r>
              <a:rPr lang="hu-HU" sz="1600" b="1" dirty="0" smtClean="0"/>
              <a:t>o activation functions</a:t>
            </a:r>
            <a:endParaRPr lang="hu-HU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9152934" y="1066961"/>
            <a:ext cx="1990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p</a:t>
            </a:r>
            <a:r>
              <a:rPr lang="hu-HU" sz="1600" dirty="0" smtClean="0"/>
              <a:t>robability that „</a:t>
            </a:r>
            <a:r>
              <a:rPr lang="hu-HU" sz="1600" b="1" dirty="0" smtClean="0"/>
              <a:t>is</a:t>
            </a:r>
            <a:r>
              <a:rPr lang="hu-HU" sz="1600" dirty="0" smtClean="0"/>
              <a:t>” is</a:t>
            </a:r>
          </a:p>
          <a:p>
            <a:pPr algn="ctr"/>
            <a:r>
              <a:rPr lang="hu-HU" sz="1600" dirty="0"/>
              <a:t>t</a:t>
            </a:r>
            <a:r>
              <a:rPr lang="hu-HU" sz="1600" dirty="0" smtClean="0"/>
              <a:t>he nearby word </a:t>
            </a:r>
            <a:endParaRPr lang="hu-HU" sz="1600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311420" y="2170916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311420" y="2984715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110973" y="201337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„</a:t>
            </a:r>
            <a:r>
              <a:rPr lang="hu-HU" sz="1600" b="1" dirty="0" smtClean="0"/>
              <a:t>shining</a:t>
            </a:r>
            <a:r>
              <a:rPr lang="hu-HU" sz="1600" dirty="0" smtClean="0"/>
              <a:t>”</a:t>
            </a:r>
            <a:endParaRPr lang="hu-HU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215841" y="281543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smtClean="0"/>
              <a:t>„</a:t>
            </a:r>
            <a:r>
              <a:rPr lang="hu-HU" sz="1600" b="1" dirty="0" smtClean="0"/>
              <a:t>sun</a:t>
            </a:r>
            <a:r>
              <a:rPr lang="hu-HU" sz="1600" dirty="0" smtClean="0"/>
              <a:t>”</a:t>
            </a:r>
            <a:endParaRPr lang="hu-HU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143765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 can choose the number</a:t>
            </a:r>
          </a:p>
          <a:p>
            <a:pPr algn="ctr"/>
            <a:r>
              <a:rPr lang="hu-HU" sz="1600" dirty="0"/>
              <a:t>o</a:t>
            </a:r>
            <a:r>
              <a:rPr lang="hu-HU" sz="1600" dirty="0" smtClean="0"/>
              <a:t>f hidden neurons</a:t>
            </a:r>
          </a:p>
          <a:p>
            <a:pPr algn="ctr"/>
            <a:r>
              <a:rPr lang="hu-HU" sz="1600" dirty="0" smtClean="0"/>
              <a:t>(</a:t>
            </a:r>
            <a:r>
              <a:rPr lang="hu-HU" sz="1600" b="1" dirty="0" smtClean="0"/>
              <a:t>300 for GOOGLE NEWS dataset</a:t>
            </a:r>
            <a:r>
              <a:rPr lang="hu-HU" sz="1600" dirty="0" smtClean="0"/>
              <a:t>)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4413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  <a:r>
              <a:rPr lang="hu-HU" sz="1600" b="1" dirty="0" smtClean="0"/>
              <a:t>o activation functions</a:t>
            </a:r>
            <a:endParaRPr lang="hu-HU" sz="16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 can choose the number</a:t>
            </a:r>
          </a:p>
          <a:p>
            <a:pPr algn="ctr"/>
            <a:r>
              <a:rPr lang="hu-HU" sz="1600" dirty="0"/>
              <a:t>o</a:t>
            </a:r>
            <a:r>
              <a:rPr lang="hu-HU" sz="1600" dirty="0" smtClean="0"/>
              <a:t>f hidden neurons</a:t>
            </a:r>
          </a:p>
          <a:p>
            <a:pPr algn="ctr"/>
            <a:r>
              <a:rPr lang="hu-HU" sz="1600" dirty="0" smtClean="0"/>
              <a:t>(</a:t>
            </a:r>
            <a:r>
              <a:rPr lang="hu-HU" sz="1600" b="1" dirty="0" smtClean="0"/>
              <a:t>300 for GOOGLE NEWS dataset</a:t>
            </a:r>
            <a:r>
              <a:rPr lang="hu-HU" sz="1600" dirty="0" smtClean="0"/>
              <a:t>)</a:t>
            </a:r>
            <a:endParaRPr lang="hu-H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2987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the aim is to transform word in a text into</a:t>
            </a:r>
          </a:p>
          <a:p>
            <a:r>
              <a:rPr lang="hu-HU" dirty="0"/>
              <a:t> </a:t>
            </a:r>
            <a:r>
              <a:rPr lang="hu-HU" dirty="0" smtClean="0"/>
              <a:t> numerical values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if we have </a:t>
            </a:r>
            <a:r>
              <a:rPr lang="hu-HU" b="1" dirty="0" smtClean="0">
                <a:sym typeface="Wingdings" panose="05000000000000000000" pitchFamily="2" charset="2"/>
              </a:rPr>
              <a:t>300</a:t>
            </a:r>
            <a:r>
              <a:rPr lang="hu-HU" dirty="0" smtClean="0">
                <a:sym typeface="Wingdings" panose="05000000000000000000" pitchFamily="2" charset="2"/>
              </a:rPr>
              <a:t> neurons in the hidden layer: it means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the word vectors size will be </a:t>
            </a:r>
            <a:r>
              <a:rPr lang="hu-HU" b="1" dirty="0" smtClean="0">
                <a:sym typeface="Wingdings" panose="05000000000000000000" pitchFamily="2" charset="2"/>
              </a:rPr>
              <a:t>300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so we will associate </a:t>
            </a:r>
            <a:r>
              <a:rPr lang="hu-HU" b="1" dirty="0" smtClean="0">
                <a:sym typeface="Wingdings" panose="05000000000000000000" pitchFamily="2" charset="2"/>
              </a:rPr>
              <a:t>300</a:t>
            </a:r>
            <a:r>
              <a:rPr lang="hu-HU" dirty="0" smtClean="0">
                <a:sym typeface="Wingdings" panose="05000000000000000000" pitchFamily="2" charset="2"/>
              </a:rPr>
              <a:t> floating point numbers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every single word in the text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i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hidden layer wight matrix = word vectors</a:t>
            </a:r>
            <a:endParaRPr lang="hu-HU" b="1" i="1" dirty="0">
              <a:solidFill>
                <a:srgbClr val="FF505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24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Skim-Gram Model (NLP)</a:t>
            </a:r>
            <a:endParaRPr lang="hu-HU" b="1" u="sng" dirty="0"/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  <a:r>
              <a:rPr lang="hu-HU" sz="1600" b="1" dirty="0" smtClean="0"/>
              <a:t>o activation functions</a:t>
            </a:r>
            <a:endParaRPr lang="hu-HU" sz="16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 can choose the number</a:t>
            </a:r>
          </a:p>
          <a:p>
            <a:pPr algn="ctr"/>
            <a:r>
              <a:rPr lang="hu-HU" sz="1600" dirty="0"/>
              <a:t>o</a:t>
            </a:r>
            <a:r>
              <a:rPr lang="hu-HU" sz="1600" dirty="0" smtClean="0"/>
              <a:t>f hidden neurons</a:t>
            </a:r>
          </a:p>
          <a:p>
            <a:pPr algn="ctr"/>
            <a:r>
              <a:rPr lang="hu-HU" sz="1600" dirty="0" smtClean="0"/>
              <a:t>(</a:t>
            </a:r>
            <a:r>
              <a:rPr lang="hu-HU" sz="1600" b="1" dirty="0" smtClean="0"/>
              <a:t>300 for GOOGLE NEWS dataset</a:t>
            </a:r>
            <a:r>
              <a:rPr lang="hu-HU" sz="1600" dirty="0" smtClean="0"/>
              <a:t>)</a:t>
            </a:r>
            <a:endParaRPr lang="hu-H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4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 this neural network does a lookup (like hashtables in Java)</a:t>
            </a:r>
          </a:p>
          <a:p>
            <a:r>
              <a:rPr lang="hu-HU" dirty="0"/>
              <a:t>	</a:t>
            </a:r>
            <a:r>
              <a:rPr lang="hu-HU" dirty="0" smtClean="0"/>
              <a:t>in the hidden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7270" y="315942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30987" y="3159423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3578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48825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9307" y="31086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8" name="Rectangle 17"/>
          <p:cNvSpPr/>
          <p:nvPr/>
        </p:nvSpPr>
        <p:spPr>
          <a:xfrm>
            <a:off x="7209414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09414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09414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7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09414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23131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23131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3131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23131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8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36848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36848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36848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36848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9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99993" y="3134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=</a:t>
            </a:r>
            <a:endParaRPr lang="hu-HU" b="1" dirty="0"/>
          </a:p>
        </p:txBody>
      </p:sp>
      <p:sp>
        <p:nvSpPr>
          <p:cNvPr id="35" name="Rectangle 34"/>
          <p:cNvSpPr/>
          <p:nvPr/>
        </p:nvSpPr>
        <p:spPr>
          <a:xfrm>
            <a:off x="8558124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71841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84432" y="317108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7153" y="3506130"/>
            <a:ext cx="183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</a:t>
            </a:r>
            <a:r>
              <a:rPr lang="hu-HU" sz="1600" dirty="0" smtClean="0"/>
              <a:t>nput word </a:t>
            </a:r>
          </a:p>
          <a:p>
            <a:pPr algn="ctr"/>
            <a:r>
              <a:rPr lang="hu-HU" sz="1600" dirty="0"/>
              <a:t>i</a:t>
            </a:r>
            <a:r>
              <a:rPr lang="hu-HU" sz="1600" dirty="0" smtClean="0"/>
              <a:t>n numerical format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04539" y="4094226"/>
            <a:ext cx="1331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eight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7141" y="3529033"/>
            <a:ext cx="12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</a:t>
            </a:r>
            <a:r>
              <a:rPr lang="hu-HU" sz="1600" dirty="0" smtClean="0"/>
              <a:t>ord vector</a:t>
            </a:r>
          </a:p>
          <a:p>
            <a:pPr algn="ctr"/>
            <a:r>
              <a:rPr lang="hu-HU" sz="1600" dirty="0" smtClean="0"/>
              <a:t> for the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462" y="4654934"/>
            <a:ext cx="4583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words with similar meanings will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have similar word vectors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For example: boy, guy, man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81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Data Augmentation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878227" y="1145059"/>
            <a:ext cx="83667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need a huge dataset for deep learning</a:t>
            </a:r>
          </a:p>
          <a:p>
            <a:r>
              <a:rPr lang="hu-HU" dirty="0"/>
              <a:t>	</a:t>
            </a:r>
            <a:r>
              <a:rPr lang="hu-HU" dirty="0" smtClean="0"/>
              <a:t>What if we don’t have a huge datset?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we can use data augmentation (it reduces overfitting)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let’s apply random trandformations on the images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(rotations, flipping, scaling ...)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	</a:t>
            </a:r>
            <a:r>
              <a:rPr lang="hu-HU" b="1" dirty="0" smtClean="0">
                <a:sym typeface="Wingdings" panose="05000000000000000000" pitchFamily="2" charset="2"/>
              </a:rPr>
              <a:t>THIS IS HOW WE CAN MAKE SEVERAL IMAGES !!!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</a:t>
            </a:r>
            <a:r>
              <a:rPr lang="hu-HU" dirty="0" smtClean="0">
                <a:sym typeface="Wingdings" panose="05000000000000000000" pitchFamily="2" charset="2"/>
              </a:rPr>
              <a:t> because of data augmentation the learning algorithm never uses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 same image twice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~ there will not be overfitting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solves a huge problem: usually there is no big dataset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to train the algorithm on (data augmentation solves it)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4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of all, why do we need activation functions?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 </a:t>
            </a:r>
            <a:r>
              <a:rPr lang="hu-HU" b="1" dirty="0" smtClean="0"/>
              <a:t>THE ROLE OF ACTIVATION FUNCTIONS IS TO MAKE NEURAL NETWORKS NON-LINEAR !!!</a:t>
            </a:r>
            <a:endParaRPr lang="hu-HU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0" y="2570203"/>
            <a:ext cx="5126166" cy="3169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1058" y="2570203"/>
            <a:ext cx="510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activation function is very similar to the sigmoid</a:t>
            </a:r>
          </a:p>
          <a:p>
            <a:r>
              <a:rPr lang="hu-HU" dirty="0" smtClean="0"/>
              <a:t>     function but the range of tanh is </a:t>
            </a:r>
            <a:r>
              <a:rPr lang="hu-HU" b="1" dirty="0" smtClean="0"/>
              <a:t>[-1,1]</a:t>
            </a:r>
          </a:p>
          <a:p>
            <a:endParaRPr lang="hu-HU" b="1" dirty="0"/>
          </a:p>
          <a:p>
            <a:r>
              <a:rPr lang="hu-HU" b="1" dirty="0" smtClean="0"/>
              <a:t>         </a:t>
            </a:r>
            <a:r>
              <a:rPr lang="hu-HU" dirty="0" smtClean="0"/>
              <a:t>~ it can handle negative values as well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0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of all, why do we need activation functions?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 </a:t>
            </a:r>
            <a:r>
              <a:rPr lang="hu-HU" b="1" dirty="0" smtClean="0"/>
              <a:t>THE ROLE OF ACTIVATION FUNCTIONS IS TO MAKE NEURAL NETWORKS NON-LINEAR !!!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4235" y="2018706"/>
            <a:ext cx="65626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rectified linear (ReLU) activation function activates a</a:t>
            </a:r>
          </a:p>
          <a:p>
            <a:r>
              <a:rPr lang="hu-HU" dirty="0"/>
              <a:t>n</a:t>
            </a:r>
            <a:r>
              <a:rPr lang="hu-HU" dirty="0" smtClean="0"/>
              <a:t>ode only if the input is above a certain quantity</a:t>
            </a:r>
          </a:p>
          <a:p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b="1" dirty="0" smtClean="0"/>
              <a:t>f(x) = max(0,x)     </a:t>
            </a:r>
            <a:r>
              <a:rPr lang="hu-HU" dirty="0" smtClean="0"/>
              <a:t>ReLU activation function</a:t>
            </a:r>
          </a:p>
          <a:p>
            <a:endParaRPr lang="hu-HU" dirty="0"/>
          </a:p>
          <a:p>
            <a:r>
              <a:rPr lang="hu-HU" dirty="0" smtClean="0"/>
              <a:t>  </a:t>
            </a:r>
            <a:r>
              <a:rPr lang="hu-HU" dirty="0" smtClean="0">
                <a:sym typeface="Wingdings" panose="05000000000000000000" pitchFamily="2" charset="2"/>
              </a:rPr>
              <a:t> this is the most popular function: the gradient is either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zero or a constant, so it can solve the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vanishing gradient issue !!!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 training procedure relies on the derivative of the activation 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 function.</a:t>
            </a:r>
            <a:r>
              <a:rPr lang="en-US" dirty="0"/>
              <a:t> </a:t>
            </a:r>
            <a:r>
              <a:rPr lang="hu-HU" dirty="0" smtClean="0"/>
              <a:t>E</a:t>
            </a:r>
            <a:r>
              <a:rPr lang="en-US" dirty="0" smtClean="0"/>
              <a:t>ach </a:t>
            </a:r>
            <a:r>
              <a:rPr lang="en-US" dirty="0"/>
              <a:t>of the neural network's weights receives an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</a:t>
            </a:r>
            <a:r>
              <a:rPr lang="en-US" dirty="0" smtClean="0"/>
              <a:t>update </a:t>
            </a:r>
            <a:r>
              <a:rPr lang="en-US" dirty="0"/>
              <a:t>proportional to the gradient of the error function </a:t>
            </a:r>
            <a:r>
              <a:rPr lang="en-US" dirty="0" smtClean="0"/>
              <a:t>with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</a:t>
            </a:r>
            <a:r>
              <a:rPr lang="en-US" dirty="0" smtClean="0"/>
              <a:t> </a:t>
            </a:r>
            <a:r>
              <a:rPr lang="en-US" dirty="0"/>
              <a:t>respect to the current weight in each iteration of training. </a:t>
            </a:r>
            <a:endParaRPr lang="hu-H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3" y="1918038"/>
            <a:ext cx="3826533" cy="3902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615" y="5822627"/>
            <a:ext cx="10623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problem is that in some cases, the gradient will be vanishingly small,</a:t>
            </a:r>
            <a:r>
              <a:rPr lang="hu-HU" dirty="0"/>
              <a:t> </a:t>
            </a:r>
            <a:r>
              <a:rPr lang="en-US" dirty="0" smtClean="0"/>
              <a:t>effectively preventing the weight from</a:t>
            </a:r>
            <a:endParaRPr lang="hu-HU" dirty="0" smtClean="0"/>
          </a:p>
          <a:p>
            <a:r>
              <a:rPr lang="hu-HU" dirty="0" smtClean="0"/>
              <a:t>  </a:t>
            </a:r>
            <a:r>
              <a:rPr lang="en-US" dirty="0" smtClean="0"/>
              <a:t>changing its value.</a:t>
            </a:r>
            <a:r>
              <a:rPr lang="hu-HU" dirty="0" smtClean="0"/>
              <a:t> </a:t>
            </a:r>
            <a:r>
              <a:rPr lang="en-US" dirty="0" smtClean="0"/>
              <a:t>In the worst case, this may completely stop the neural network from further training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90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ACTIVATION FUNCTIONS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18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Softmax function:</a:t>
            </a:r>
          </a:p>
          <a:p>
            <a:r>
              <a:rPr lang="hu-HU" dirty="0"/>
              <a:t>	</a:t>
            </a:r>
            <a:endParaRPr lang="hu-HU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77081" y="1293340"/>
            <a:ext cx="81488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mathematics, the softmax function (normalized exponential function) is a </a:t>
            </a:r>
          </a:p>
          <a:p>
            <a:r>
              <a:rPr lang="hu-HU" dirty="0" smtClean="0"/>
              <a:t> generalization of the logistic function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transforms the values in the range </a:t>
            </a:r>
            <a:r>
              <a:rPr lang="hu-HU" b="1" dirty="0" smtClean="0"/>
              <a:t>[0,1] </a:t>
            </a:r>
            <a:r>
              <a:rPr lang="hu-HU" dirty="0" smtClean="0"/>
              <a:t>that add up to </a:t>
            </a:r>
            <a:r>
              <a:rPr lang="hu-HU" b="1" dirty="0" smtClean="0"/>
              <a:t>1 </a:t>
            </a:r>
          </a:p>
          <a:p>
            <a:endParaRPr lang="hu-HU" b="1" dirty="0"/>
          </a:p>
          <a:p>
            <a:r>
              <a:rPr lang="hu-HU" b="1" dirty="0" smtClean="0"/>
              <a:t>	</a:t>
            </a:r>
            <a:r>
              <a:rPr lang="hu-HU" b="1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t</a:t>
            </a:r>
            <a:r>
              <a:rPr lang="en-US" dirty="0" smtClean="0"/>
              <a:t>he </a:t>
            </a:r>
            <a:r>
              <a:rPr lang="en-US" dirty="0" err="1"/>
              <a:t>softmax</a:t>
            </a:r>
            <a:r>
              <a:rPr lang="en-US" dirty="0"/>
              <a:t> function is used in various multiclass classification </a:t>
            </a:r>
            <a:r>
              <a:rPr lang="en-US" dirty="0" smtClean="0"/>
              <a:t>methods</a:t>
            </a:r>
            <a:endParaRPr lang="hu-HU" dirty="0" smtClean="0"/>
          </a:p>
          <a:p>
            <a:r>
              <a:rPr lang="hu-HU" b="1" dirty="0"/>
              <a:t>	</a:t>
            </a:r>
            <a:r>
              <a:rPr lang="hu-HU" b="1" dirty="0" smtClean="0"/>
              <a:t>	</a:t>
            </a:r>
            <a:r>
              <a:rPr lang="hu-HU" dirty="0" smtClean="0"/>
              <a:t>For example: when we classify digits ...</a:t>
            </a:r>
            <a:endParaRPr lang="hu-H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6" y="4102446"/>
            <a:ext cx="3924348" cy="21991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3275" y="4580241"/>
            <a:ext cx="5778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use the softmax activation function in the last layer </a:t>
            </a:r>
          </a:p>
          <a:p>
            <a:r>
              <a:rPr lang="hu-HU" dirty="0" smtClean="0"/>
              <a:t>  because we want to classify handwritten digits</a:t>
            </a:r>
          </a:p>
          <a:p>
            <a:r>
              <a:rPr lang="hu-HU" dirty="0"/>
              <a:t>	</a:t>
            </a:r>
            <a:r>
              <a:rPr lang="hu-HU" dirty="0" smtClean="0"/>
              <a:t>~ we choose the class with the highest probability </a:t>
            </a:r>
            <a:endParaRPr lang="hu-H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97" y="1876385"/>
            <a:ext cx="4131711" cy="8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LOSS FUNCTION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94691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dataset: we want to make sure the predictions made by the network</a:t>
            </a:r>
          </a:p>
          <a:p>
            <a:r>
              <a:rPr lang="hu-HU" dirty="0"/>
              <a:t>	</a:t>
            </a:r>
            <a:r>
              <a:rPr lang="hu-HU" dirty="0" smtClean="0"/>
              <a:t>is approximately the same as the labels in the dataset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olidFill>
                  <a:srgbClr val="FF5050"/>
                </a:solidFill>
                <a:sym typeface="Wingdings" panose="05000000000000000000" pitchFamily="2" charset="2"/>
              </a:rPr>
              <a:t>loss function</a:t>
            </a:r>
            <a:r>
              <a:rPr lang="hu-HU" dirty="0" smtClean="0">
                <a:sym typeface="Wingdings" panose="05000000000000000000" pitchFamily="2" charset="2"/>
              </a:rPr>
              <a:t>: measures how close the given neural network is to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ideal toward which it is training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~ we can calculate a value based on the error we observe in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the network’s predictions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So we want to find the optimal bias values and weights that will minimize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loss function (we use gradient descent algorithm for the optimization)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OPTIMIZATION PROBLEM </a:t>
            </a:r>
          </a:p>
        </p:txBody>
      </p:sp>
    </p:spTree>
    <p:extLst>
      <p:ext uri="{BB962C8B-B14F-4D97-AF65-F5344CB8AC3E}">
        <p14:creationId xmlns:p14="http://schemas.microsoft.com/office/powerpoint/2010/main" val="41988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LOSS FUNCTION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7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Mean Squared Error (MSE)</a:t>
            </a:r>
            <a:endParaRPr lang="hu-HU" b="1" dirty="0" smtClean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82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use mean squared error when we are dealing with regression (so we have only one output feature),</a:t>
            </a:r>
          </a:p>
          <a:p>
            <a:r>
              <a:rPr lang="hu-HU" dirty="0" smtClean="0"/>
              <a:t>      so the output is a real value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3"/>
              <p:cNvSpPr txBox="1"/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smtClean="0">
                    <a:solidFill>
                      <a:srgbClr val="FF5050"/>
                    </a:solidFill>
                  </a:rPr>
                  <a:t>L</a:t>
                </a:r>
                <a:r>
                  <a:rPr lang="hu-HU" sz="2000" dirty="0" smtClean="0">
                    <a:solidFill>
                      <a:srgbClr val="FF5050"/>
                    </a:solidFill>
                  </a:rPr>
                  <a:t>(</a:t>
                </a:r>
                <a:r>
                  <a:rPr lang="hu-HU" sz="2000" b="1" u="sng" dirty="0" smtClean="0">
                    <a:solidFill>
                      <a:srgbClr val="FF5050"/>
                    </a:solidFill>
                  </a:rPr>
                  <a:t>w</a:t>
                </a:r>
                <a:r>
                  <a:rPr lang="hu-HU" sz="2000" dirty="0" smtClean="0">
                    <a:solidFill>
                      <a:srgbClr val="FF5050"/>
                    </a:solidFill>
                  </a:rPr>
                  <a:t>) </a:t>
                </a:r>
                <a:r>
                  <a:rPr lang="hu-HU" sz="2000" b="1" dirty="0" smtClean="0">
                    <a:solidFill>
                      <a:srgbClr val="FF5050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den>
                    </m:f>
                  </m:oMath>
                </a14:m>
                <a:endParaRPr lang="hu-HU" sz="20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blipFill rotWithShape="0">
                <a:blip r:embed="rId2"/>
                <a:stretch>
                  <a:fillRect l="-6250" b="-79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8"/>
          <p:cNvSpPr txBox="1"/>
          <p:nvPr/>
        </p:nvSpPr>
        <p:spPr>
          <a:xfrm>
            <a:off x="6200304" y="21111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2</a:t>
            </a:r>
            <a:endParaRPr lang="hu-HU" sz="14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53712" y="239419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i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8026" y="239952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i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3225" y="2232480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„cost function”</a:t>
            </a:r>
            <a:endParaRPr lang="hu-HU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70234" y="2671191"/>
            <a:ext cx="1083478" cy="698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1651" y="3375523"/>
            <a:ext cx="236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</a:t>
            </a:r>
            <a:r>
              <a:rPr lang="hu-HU" sz="1600" dirty="0" smtClean="0"/>
              <a:t>ctual value that we know</a:t>
            </a:r>
          </a:p>
          <a:p>
            <a:r>
              <a:rPr lang="hu-HU" sz="1600" dirty="0"/>
              <a:t>f</a:t>
            </a:r>
            <a:r>
              <a:rPr lang="hu-HU" sz="1600" dirty="0" smtClean="0"/>
              <a:t>rom our training dataset</a:t>
            </a:r>
            <a:endParaRPr lang="hu-HU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66360" y="2697210"/>
            <a:ext cx="1437105" cy="672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882" y="3375523"/>
            <a:ext cx="2176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</a:t>
            </a:r>
            <a:r>
              <a:rPr lang="hu-HU" sz="1600" dirty="0" smtClean="0"/>
              <a:t>rediction made by our</a:t>
            </a:r>
          </a:p>
          <a:p>
            <a:r>
              <a:rPr lang="hu-HU" sz="1600" dirty="0"/>
              <a:t>a</a:t>
            </a:r>
            <a:r>
              <a:rPr lang="hu-HU" sz="1600" dirty="0" smtClean="0"/>
              <a:t>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872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LOSS FUNCTION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Negative Log Likelihood</a:t>
            </a:r>
            <a:endParaRPr lang="hu-HU" b="1" dirty="0" smtClean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228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usually use negative log likelihood loss function when dealing with classification</a:t>
            </a:r>
          </a:p>
          <a:p>
            <a:r>
              <a:rPr lang="hu-HU" dirty="0"/>
              <a:t>	</a:t>
            </a:r>
            <a:r>
              <a:rPr lang="hu-HU" dirty="0" smtClean="0"/>
              <a:t>~ so in this case there are several output values: digits when we classify </a:t>
            </a:r>
            <a:r>
              <a:rPr lang="hu-HU" b="1" dirty="0" smtClean="0"/>
              <a:t>MNIST</a:t>
            </a:r>
            <a:r>
              <a:rPr lang="hu-HU" dirty="0" smtClean="0"/>
              <a:t> dataset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069940" y="1993557"/>
            <a:ext cx="783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logarithm function is monotonically increasing. So minimizing the negative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l</a:t>
            </a:r>
            <a:r>
              <a:rPr lang="hu-HU" dirty="0" smtClean="0">
                <a:sym typeface="Wingdings" panose="05000000000000000000" pitchFamily="2" charset="2"/>
              </a:rPr>
              <a:t>og likelihood is the same as maximizing the probability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3814119" y="2759676"/>
            <a:ext cx="612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Python optimize() method finds the minimum not</a:t>
            </a:r>
          </a:p>
          <a:p>
            <a:r>
              <a:rPr lang="hu-HU" dirty="0"/>
              <a:t>	</a:t>
            </a:r>
            <a:r>
              <a:rPr lang="hu-HU" dirty="0" smtClean="0"/>
              <a:t>the maximum of the given function 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3393988" y="4975655"/>
            <a:ext cx="586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</a:t>
            </a:r>
            <a:r>
              <a:rPr lang="hu-HU" dirty="0" smtClean="0"/>
              <a:t>: number of classes (</a:t>
            </a:r>
            <a:r>
              <a:rPr lang="hu-HU" b="1" dirty="0" smtClean="0"/>
              <a:t>10</a:t>
            </a:r>
            <a:r>
              <a:rPr lang="hu-HU" dirty="0" smtClean="0"/>
              <a:t> for handwritten digit classification)</a:t>
            </a:r>
          </a:p>
          <a:p>
            <a:endParaRPr lang="hu-HU" dirty="0"/>
          </a:p>
          <a:p>
            <a:r>
              <a:rPr lang="hu-HU" b="1" dirty="0" smtClean="0"/>
              <a:t>N</a:t>
            </a:r>
            <a:r>
              <a:rPr lang="hu-HU" dirty="0" smtClean="0"/>
              <a:t>: number of samples in the dataset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4926227" y="386479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L(</a:t>
            </a:r>
            <a:r>
              <a:rPr lang="hu-HU" b="1" u="sng" dirty="0" smtClean="0">
                <a:solidFill>
                  <a:srgbClr val="FF5050"/>
                </a:solidFill>
              </a:rPr>
              <a:t>w</a:t>
            </a:r>
            <a:r>
              <a:rPr lang="hu-HU" b="1" dirty="0" smtClean="0">
                <a:solidFill>
                  <a:srgbClr val="FF5050"/>
                </a:solidFill>
              </a:rPr>
              <a:t>) = - </a:t>
            </a:r>
            <a:endParaRPr lang="hu-HU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706347" y="406559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  <a:r>
              <a:rPr lang="hu-HU" sz="1200" b="1" dirty="0" smtClean="0">
                <a:solidFill>
                  <a:srgbClr val="FF5050"/>
                </a:solidFill>
              </a:rPr>
              <a:t>,j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1872" y="407915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  <a:r>
              <a:rPr lang="hu-HU" sz="1200" b="1" dirty="0" smtClean="0">
                <a:solidFill>
                  <a:srgbClr val="FF5050"/>
                </a:solidFill>
              </a:rPr>
              <a:t>,j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8428" y="3510853"/>
            <a:ext cx="3225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en-US" sz="1600" dirty="0" smtClean="0"/>
              <a:t>his is mathematically equivalent to</a:t>
            </a:r>
            <a:endParaRPr lang="hu-HU" sz="1600" dirty="0" smtClean="0"/>
          </a:p>
          <a:p>
            <a:r>
              <a:rPr lang="en-US" sz="1600" dirty="0" smtClean="0"/>
              <a:t> what is called the cross-entropy</a:t>
            </a:r>
            <a:endParaRPr lang="hu-HU" sz="1600" dirty="0" smtClean="0"/>
          </a:p>
          <a:p>
            <a:r>
              <a:rPr lang="hu-HU" sz="1600" dirty="0"/>
              <a:t> </a:t>
            </a:r>
            <a:r>
              <a:rPr lang="hu-HU" sz="1600" dirty="0" smtClean="0"/>
              <a:t> (cross-entropy has something to do</a:t>
            </a:r>
          </a:p>
          <a:p>
            <a:r>
              <a:rPr lang="hu-HU" sz="1600" dirty="0" smtClean="0"/>
              <a:t>           with information theory)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25148" y="3829866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‚</a:t>
            </a:r>
            <a:endParaRPr lang="hu-HU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90" y="726347"/>
            <a:ext cx="6266894" cy="4195762"/>
          </a:xfrm>
        </p:spPr>
      </p:pic>
      <p:sp>
        <p:nvSpPr>
          <p:cNvPr id="5" name="TextBox 4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GRADIENT DESCENT</a:t>
            </a:r>
            <a:endParaRPr lang="hu-HU" b="1" u="sng" dirty="0"/>
          </a:p>
        </p:txBody>
      </p:sp>
      <p:sp>
        <p:nvSpPr>
          <p:cNvPr id="6" name="Rectangle 5"/>
          <p:cNvSpPr/>
          <p:nvPr/>
        </p:nvSpPr>
        <p:spPr>
          <a:xfrm>
            <a:off x="4127157" y="4473146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93807" y="3744098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880355" y="4419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0853" y="37523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29498" y="39006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1973" y="4571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71732" y="14038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83891" y="1403886"/>
            <a:ext cx="560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finally we have to make some optimization</a:t>
            </a:r>
          </a:p>
          <a:p>
            <a:r>
              <a:rPr lang="hu-HU" dirty="0"/>
              <a:t>	</a:t>
            </a:r>
            <a:r>
              <a:rPr lang="hu-HU" dirty="0" smtClean="0"/>
              <a:t>in order to reduce the error as much as possible</a:t>
            </a:r>
            <a:endParaRPr lang="hu-HU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40130" y="2824228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4941" y="2081425"/>
            <a:ext cx="334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  we change the </a:t>
            </a:r>
            <a:r>
              <a:rPr lang="hu-HU" b="1" dirty="0" smtClean="0"/>
              <a:t>w</a:t>
            </a:r>
            <a:r>
              <a:rPr lang="hu-HU" dirty="0" smtClean="0"/>
              <a:t> weights</a:t>
            </a:r>
          </a:p>
          <a:p>
            <a:r>
              <a:rPr lang="hu-HU" dirty="0" smtClean="0"/>
              <a:t>(this is how we train the network)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6133180" y="3253102"/>
            <a:ext cx="403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b="1" dirty="0" smtClean="0"/>
              <a:t>L(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r>
              <a:rPr lang="hu-HU" dirty="0" smtClean="0"/>
              <a:t> loss function will change as well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40130" y="3752337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0704" y="4147780"/>
            <a:ext cx="402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are after the </a:t>
            </a:r>
            <a:r>
              <a:rPr lang="hu-HU" b="1" dirty="0" smtClean="0"/>
              <a:t>w</a:t>
            </a:r>
            <a:r>
              <a:rPr lang="hu-HU" dirty="0" smtClean="0"/>
              <a:t> weights that minimize</a:t>
            </a:r>
          </a:p>
          <a:p>
            <a:r>
              <a:rPr lang="hu-HU" dirty="0"/>
              <a:t>	</a:t>
            </a:r>
            <a:r>
              <a:rPr lang="hu-HU" dirty="0" smtClean="0"/>
              <a:t>the </a:t>
            </a:r>
            <a:r>
              <a:rPr lang="hu-HU" b="1" dirty="0" smtClean="0"/>
              <a:t>L(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r>
              <a:rPr lang="hu-HU" dirty="0" smtClean="0"/>
              <a:t> loss function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1429498" y="5095425"/>
            <a:ext cx="3806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 this „landscape” (the loss function) has as</a:t>
            </a:r>
          </a:p>
          <a:p>
            <a:r>
              <a:rPr lang="hu-HU" sz="1600" dirty="0" smtClean="0"/>
              <a:t>many dimensions as the number of weights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8569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About The Instructor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rom Budapest, Hungary</a:t>
            </a:r>
          </a:p>
          <a:p>
            <a:r>
              <a:rPr lang="hu-HU" b="1" dirty="0" smtClean="0"/>
              <a:t>BSc</a:t>
            </a:r>
            <a:r>
              <a:rPr lang="hu-HU" dirty="0" smtClean="0"/>
              <a:t> in physics</a:t>
            </a:r>
          </a:p>
          <a:p>
            <a:r>
              <a:rPr lang="hu-HU" b="1" dirty="0" smtClean="0"/>
              <a:t>MSc</a:t>
            </a:r>
            <a:r>
              <a:rPr lang="hu-HU" dirty="0" smtClean="0"/>
              <a:t> in applied mathematics</a:t>
            </a:r>
          </a:p>
          <a:p>
            <a:r>
              <a:rPr lang="hu-HU" dirty="0"/>
              <a:t>w</a:t>
            </a:r>
            <a:r>
              <a:rPr lang="en-US" dirty="0" err="1" smtClean="0"/>
              <a:t>orking</a:t>
            </a:r>
            <a:r>
              <a:rPr lang="en-US" dirty="0" smtClean="0"/>
              <a:t> as a </a:t>
            </a:r>
            <a:r>
              <a:rPr lang="hu-HU" dirty="0" smtClean="0"/>
              <a:t>software engineer</a:t>
            </a:r>
            <a:endParaRPr lang="en-US" dirty="0" smtClean="0"/>
          </a:p>
          <a:p>
            <a:r>
              <a:rPr lang="hu-HU" dirty="0"/>
              <a:t>s</a:t>
            </a:r>
            <a:r>
              <a:rPr lang="en-US" dirty="0" err="1" smtClean="0"/>
              <a:t>pecial</a:t>
            </a:r>
            <a:r>
              <a:rPr lang="en-US" dirty="0" smtClean="0"/>
              <a:t> addiction to</a:t>
            </a:r>
            <a:r>
              <a:rPr lang="hu-HU" dirty="0" smtClean="0"/>
              <a:t> algorithms, artificial intelligence and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quantitative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4" y="502507"/>
            <a:ext cx="5087804" cy="3406347"/>
          </a:xfrm>
        </p:spPr>
      </p:pic>
      <p:sp>
        <p:nvSpPr>
          <p:cNvPr id="6" name="Rectangle 5"/>
          <p:cNvSpPr/>
          <p:nvPr/>
        </p:nvSpPr>
        <p:spPr>
          <a:xfrm flipH="1">
            <a:off x="3287170" y="3531188"/>
            <a:ext cx="741133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76532" y="2980703"/>
            <a:ext cx="474842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997997" y="3531188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/>
              <a:t>w</a:t>
            </a:r>
            <a:endParaRPr lang="hu-HU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3310" y="3003242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/>
              <a:t>w</a:t>
            </a:r>
            <a:endParaRPr lang="hu-HU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16049" y="3126333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3139" y="3665530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5619" y="1083559"/>
            <a:ext cx="89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smtClean="0"/>
              <a:t>L(</a:t>
            </a:r>
            <a:r>
              <a:rPr lang="hu-HU" sz="1400" b="1" u="sng" dirty="0" smtClean="0"/>
              <a:t>w</a:t>
            </a:r>
            <a:r>
              <a:rPr lang="hu-HU" sz="1400" b="1" dirty="0" smtClean="0"/>
              <a:t>)</a:t>
            </a:r>
            <a:endParaRPr lang="hu-H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04237" y="714227"/>
            <a:ext cx="33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GRADIENT DESCENT ALGORITHM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9178" y="1203637"/>
            <a:ext cx="6116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„higher” regions: the networks makes lots of mistakes, because</a:t>
            </a:r>
          </a:p>
          <a:p>
            <a:r>
              <a:rPr lang="hu-HU" dirty="0"/>
              <a:t>	</a:t>
            </a:r>
            <a:r>
              <a:rPr lang="hu-HU" dirty="0" smtClean="0"/>
              <a:t>the </a:t>
            </a:r>
            <a:r>
              <a:rPr lang="hu-HU" b="1" dirty="0" smtClean="0"/>
              <a:t>L(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r>
              <a:rPr lang="hu-HU" dirty="0" smtClean="0"/>
              <a:t> loss function’s values are big</a:t>
            </a:r>
          </a:p>
          <a:p>
            <a:endParaRPr lang="hu-HU" dirty="0"/>
          </a:p>
          <a:p>
            <a:r>
              <a:rPr lang="hu-HU" dirty="0" smtClean="0"/>
              <a:t>„lower” regions: network is making good predictions, because</a:t>
            </a:r>
          </a:p>
          <a:p>
            <a:r>
              <a:rPr lang="hu-HU" dirty="0"/>
              <a:t>	</a:t>
            </a:r>
            <a:r>
              <a:rPr lang="hu-HU" dirty="0" smtClean="0"/>
              <a:t>the </a:t>
            </a:r>
            <a:r>
              <a:rPr lang="hu-HU" b="1" dirty="0" smtClean="0"/>
              <a:t>L(</a:t>
            </a:r>
            <a:r>
              <a:rPr lang="hu-HU" b="1" u="sng" dirty="0" smtClean="0"/>
              <a:t>w</a:t>
            </a:r>
            <a:r>
              <a:rPr lang="hu-HU" b="1" dirty="0" smtClean="0"/>
              <a:t>)</a:t>
            </a:r>
            <a:r>
              <a:rPr lang="hu-HU" dirty="0" smtClean="0"/>
              <a:t> loss function’s values are small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305168" y="3157130"/>
            <a:ext cx="460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SO WE HAVE TO FIND THE LOWER REGIONS !!!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532" y="4092824"/>
            <a:ext cx="10989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initialize the </a:t>
            </a:r>
            <a:r>
              <a:rPr lang="hu-HU" b="1" dirty="0" smtClean="0"/>
              <a:t>w</a:t>
            </a:r>
            <a:r>
              <a:rPr lang="hu-HU" dirty="0" smtClean="0"/>
              <a:t> weights at random at the begining: so we start from a given point in this „landscape”</a:t>
            </a:r>
          </a:p>
          <a:p>
            <a:r>
              <a:rPr lang="hu-HU" dirty="0"/>
              <a:t>	</a:t>
            </a:r>
            <a:r>
              <a:rPr lang="hu-HU" dirty="0" smtClean="0"/>
              <a:t>with the given </a:t>
            </a:r>
            <a:r>
              <a:rPr lang="hu-HU" b="1" dirty="0" smtClean="0"/>
              <a:t>w</a:t>
            </a:r>
            <a:r>
              <a:rPr lang="hu-HU" dirty="0" smtClean="0"/>
              <a:t> values and </a:t>
            </a:r>
            <a:r>
              <a:rPr lang="hu-HU" b="1" dirty="0" smtClean="0"/>
              <a:t>L(w)</a:t>
            </a:r>
            <a:r>
              <a:rPr lang="hu-HU" dirty="0" smtClean="0"/>
              <a:t> value</a:t>
            </a:r>
          </a:p>
          <a:p>
            <a:r>
              <a:rPr lang="hu-HU" dirty="0"/>
              <a:t>	</a:t>
            </a:r>
            <a:r>
              <a:rPr lang="hu-HU" dirty="0" smtClean="0"/>
              <a:t>	~ the negative gradient is pointing in the direction of the lowest point ... just follow the gradient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repeate until convergence {</a:t>
                </a:r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w  =  w  – </a:t>
                </a:r>
                <a:r>
                  <a:rPr lang="el-GR" sz="2000" b="1" dirty="0" smtClean="0"/>
                  <a:t>α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r>
                  <a:rPr lang="hu-HU" b="1" dirty="0" smtClean="0"/>
                  <a:t>}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blipFill rotWithShape="0">
                <a:blip r:embed="rId3"/>
                <a:stretch>
                  <a:fillRect l="-1660" t="-2778" b="-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762251" y="5762938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j</a:t>
            </a:r>
            <a:endParaRPr lang="hu-HU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96930" y="5779414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j</a:t>
            </a:r>
            <a:endParaRPr lang="hu-HU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98493" y="5876723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j</a:t>
            </a:r>
            <a:endParaRPr lang="hu-HU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60866" y="5610137"/>
            <a:ext cx="146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/>
              <a:t>α</a:t>
            </a:r>
            <a:r>
              <a:rPr lang="hu-HU" sz="1600" b="1" dirty="0" smtClean="0"/>
              <a:t>: </a:t>
            </a:r>
            <a:r>
              <a:rPr lang="hu-HU" sz="1600" dirty="0" smtClean="0"/>
              <a:t>learning rate</a:t>
            </a:r>
            <a:endParaRPr lang="hu-H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GRADIENT DESCENT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6322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2" y="1289912"/>
            <a:ext cx="4195273" cy="32522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62616" y="1083964"/>
            <a:ext cx="70017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Gradient descent is working fine for convex loss functions</a:t>
            </a:r>
          </a:p>
          <a:p>
            <a:r>
              <a:rPr lang="hu-HU" dirty="0"/>
              <a:t>	</a:t>
            </a:r>
            <a:r>
              <a:rPr lang="hu-HU" dirty="0" smtClean="0"/>
              <a:t>BUT usually this is not the case !!!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     ~ </a:t>
            </a:r>
            <a:r>
              <a:rPr lang="hu-HU" dirty="0"/>
              <a:t>i</a:t>
            </a:r>
            <a:r>
              <a:rPr lang="en-US" dirty="0" smtClean="0"/>
              <a:t>f gradient descent reaches a local minimum, it is effectively trapped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</a:t>
            </a:r>
            <a:r>
              <a:rPr lang="en-US" dirty="0" smtClean="0"/>
              <a:t> and this is one drawback of the algorithm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u="sng" dirty="0" smtClean="0"/>
              <a:t>What to do?</a:t>
            </a:r>
            <a:r>
              <a:rPr lang="hu-HU" dirty="0" smtClean="0"/>
              <a:t> (genetic algorithms or simulated annealing)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840259" y="4840562"/>
            <a:ext cx="1006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By the way normalizing the original dataset is usually helpful when dealing with machine learning</a:t>
            </a:r>
          </a:p>
          <a:p>
            <a:r>
              <a:rPr lang="hu-HU" dirty="0"/>
              <a:t>	</a:t>
            </a:r>
            <a:r>
              <a:rPr lang="hu-HU" dirty="0" smtClean="0"/>
              <a:t>or artificial neural networks (</a:t>
            </a:r>
            <a:r>
              <a:rPr lang="hu-HU" b="1" dirty="0" smtClean="0"/>
              <a:t>min-max normalization </a:t>
            </a:r>
            <a:r>
              <a:rPr lang="hu-HU" dirty="0" smtClean="0"/>
              <a:t>or z-score normalization)</a:t>
            </a:r>
          </a:p>
          <a:p>
            <a:r>
              <a:rPr lang="hu-HU" dirty="0"/>
              <a:t>	</a:t>
            </a:r>
            <a:r>
              <a:rPr lang="hu-HU" dirty="0" smtClean="0"/>
              <a:t>	~ normalization makes sure gradient descent will converge faster and more accurately 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6260758" y="3766692"/>
            <a:ext cx="34015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rgbClr val="FF5050"/>
                </a:solidFill>
              </a:rPr>
              <a:t>x</a:t>
            </a:r>
            <a:endParaRPr lang="hu-HU" sz="2800" dirty="0">
              <a:solidFill>
                <a:srgbClr val="FF5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72651" y="4044778"/>
            <a:ext cx="1161535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GRADIENT DESCENT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3418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33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STOCHASTIC GRADIENT DESCENT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27222" y="930876"/>
            <a:ext cx="11382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Gradient descent </a:t>
            </a:r>
            <a:r>
              <a:rPr lang="hu-HU" dirty="0" smtClean="0">
                <a:sym typeface="Wingdings" panose="05000000000000000000" pitchFamily="2" charset="2"/>
              </a:rPr>
              <a:t> we calculate the overall loss across all of the training dataset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and then we calculate the gradient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Stochastic gradient descent  </a:t>
            </a:r>
            <a:r>
              <a:rPr lang="en-US" dirty="0" smtClean="0">
                <a:sym typeface="Wingdings" panose="05000000000000000000" pitchFamily="2" charset="2"/>
              </a:rPr>
              <a:t>we compute the gradient and parameter vector update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after every</a:t>
            </a:r>
            <a:r>
              <a:rPr lang="hu-HU" dirty="0" smtClean="0">
                <a:sym typeface="Wingdings" panose="05000000000000000000" pitchFamily="2" charset="2"/>
              </a:rPr>
              <a:t> single</a:t>
            </a:r>
            <a:r>
              <a:rPr lang="en-US" dirty="0" smtClean="0">
                <a:sym typeface="Wingdings" panose="05000000000000000000" pitchFamily="2" charset="2"/>
              </a:rPr>
              <a:t> training sample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(</a:t>
            </a:r>
            <a:r>
              <a:rPr lang="en-US" dirty="0" smtClean="0"/>
              <a:t> </a:t>
            </a:r>
            <a:r>
              <a:rPr lang="hu-HU" dirty="0" smtClean="0"/>
              <a:t>i</a:t>
            </a:r>
            <a:r>
              <a:rPr lang="en-US" dirty="0" smtClean="0"/>
              <a:t>f you use </a:t>
            </a:r>
            <a:r>
              <a:rPr lang="hu-HU" dirty="0" smtClean="0"/>
              <a:t>a subset of the original training dataset</a:t>
            </a:r>
            <a:r>
              <a:rPr lang="en-US" dirty="0" smtClean="0"/>
              <a:t>, it is called </a:t>
            </a:r>
            <a:r>
              <a:rPr lang="hu-HU" dirty="0" smtClean="0"/>
              <a:t>m</a:t>
            </a:r>
            <a:r>
              <a:rPr lang="en-US" dirty="0" err="1" smtClean="0"/>
              <a:t>inibatch</a:t>
            </a:r>
            <a:r>
              <a:rPr lang="en-US" dirty="0" smtClean="0"/>
              <a:t> </a:t>
            </a:r>
            <a:r>
              <a:rPr lang="hu-HU" dirty="0" smtClean="0"/>
              <a:t>s</a:t>
            </a:r>
            <a:r>
              <a:rPr lang="en-US" dirty="0" err="1" smtClean="0"/>
              <a:t>tochastic</a:t>
            </a:r>
            <a:r>
              <a:rPr lang="en-US" dirty="0" smtClean="0"/>
              <a:t> gradient </a:t>
            </a:r>
            <a:r>
              <a:rPr lang="hu-HU" dirty="0" smtClean="0"/>
              <a:t>d</a:t>
            </a:r>
            <a:r>
              <a:rPr lang="en-US" dirty="0" err="1" smtClean="0"/>
              <a:t>escent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65960" y="2792626"/>
            <a:ext cx="821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GRADIENT DESCENT</a:t>
            </a:r>
            <a:r>
              <a:rPr lang="hu-HU" dirty="0" smtClean="0"/>
              <a:t>	   		      </a:t>
            </a:r>
            <a:r>
              <a:rPr lang="hu-HU" b="1" u="sng" dirty="0" smtClean="0">
                <a:solidFill>
                  <a:srgbClr val="FF5050"/>
                </a:solidFill>
              </a:rPr>
              <a:t>STOCHASTIC GRADIENT DESCENT</a:t>
            </a:r>
            <a:endParaRPr lang="hu-HU" b="1" u="sng" dirty="0">
              <a:solidFill>
                <a:srgbClr val="FF5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7038" y="3377514"/>
            <a:ext cx="3013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lower convergence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hence more accurate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hu-HU" dirty="0" smtClean="0">
                <a:sym typeface="Wingdings" panose="05000000000000000000" pitchFamily="2" charset="2"/>
              </a:rPr>
              <a:t>eterministic: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the same minimum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1551" y="3377514"/>
            <a:ext cx="3760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</a:t>
            </a:r>
            <a:r>
              <a:rPr lang="hu-HU" dirty="0" smtClean="0">
                <a:sym typeface="Wingdings" panose="05000000000000000000" pitchFamily="2" charset="2"/>
              </a:rPr>
              <a:t>aster convergence (uses less data)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hence not that accurate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stochastic: not always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 the same minimum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35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HYPERPARAMETERS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93706" y="645514"/>
            <a:ext cx="8120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tune our neural networks with different parameters</a:t>
            </a:r>
          </a:p>
          <a:p>
            <a:r>
              <a:rPr lang="hu-HU" dirty="0"/>
              <a:t>	</a:t>
            </a:r>
            <a:r>
              <a:rPr lang="hu-HU" dirty="0" smtClean="0"/>
              <a:t>For example: learning rate, momentum ...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we want to avoid overfitting as well as underfitting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but we want to make sure the algorithm is capable of </a:t>
            </a:r>
            <a:r>
              <a:rPr lang="en-US" dirty="0" smtClean="0">
                <a:sym typeface="Wingdings" panose="05000000000000000000" pitchFamily="2" charset="2"/>
              </a:rPr>
              <a:t>learning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 the structure of the data as quickly as possible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912690" y="297067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u="sng" dirty="0" smtClean="0">
                <a:solidFill>
                  <a:srgbClr val="FF5050"/>
                </a:solidFill>
              </a:rPr>
              <a:t>LEARNING RATE</a:t>
            </a:r>
            <a:r>
              <a:rPr lang="hu-HU" b="1" dirty="0" smtClean="0">
                <a:solidFill>
                  <a:srgbClr val="FF5050"/>
                </a:solidFill>
              </a:rPr>
              <a:t>: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1923" y="3414319"/>
            <a:ext cx="6171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how we define the pace of learning: the coefficient when</a:t>
            </a:r>
          </a:p>
          <a:p>
            <a:r>
              <a:rPr lang="hu-HU" dirty="0"/>
              <a:t>	</a:t>
            </a:r>
            <a:r>
              <a:rPr lang="hu-HU" dirty="0" smtClean="0"/>
              <a:t>we are dealing with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w  =  w  – </a:t>
                </a:r>
                <a:r>
                  <a:rPr lang="el-GR" sz="2000" b="1" dirty="0" smtClean="0"/>
                  <a:t>α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endParaRPr lang="hu-H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24667" y="4372971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j</a:t>
            </a:r>
            <a:endParaRPr lang="hu-H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9346" y="4389447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j</a:t>
            </a:r>
            <a:endParaRPr lang="hu-HU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60909" y="4486756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j</a:t>
            </a:r>
            <a:endParaRPr lang="hu-HU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0601" y="4764574"/>
            <a:ext cx="671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α </a:t>
            </a:r>
            <a:r>
              <a:rPr lang="hu-HU" b="1" dirty="0" smtClean="0"/>
              <a:t> &gt; 1         </a:t>
            </a:r>
            <a:r>
              <a:rPr lang="hu-HU" dirty="0" smtClean="0"/>
              <a:t>if the learning rate is too high: the training will be fast but it</a:t>
            </a:r>
          </a:p>
          <a:p>
            <a:pPr lvl="1"/>
            <a:r>
              <a:rPr lang="hu-HU" dirty="0" smtClean="0"/>
              <a:t>		may miss the optimum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0601" y="5408267"/>
            <a:ext cx="742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α </a:t>
            </a:r>
            <a:r>
              <a:rPr lang="hu-HU" b="1" dirty="0" smtClean="0"/>
              <a:t> &lt; 0.01    </a:t>
            </a:r>
            <a:r>
              <a:rPr lang="hu-HU" dirty="0" smtClean="0"/>
              <a:t>if the learning rate is too small: the training will be very slow but it</a:t>
            </a:r>
          </a:p>
          <a:p>
            <a:pPr lvl="1"/>
            <a:r>
              <a:rPr lang="hu-HU" dirty="0" smtClean="0"/>
              <a:t>		will find the optimum (local or global optimum)</a:t>
            </a:r>
          </a:p>
        </p:txBody>
      </p:sp>
    </p:spTree>
    <p:extLst>
      <p:ext uri="{BB962C8B-B14F-4D97-AF65-F5344CB8AC3E}">
        <p14:creationId xmlns:p14="http://schemas.microsoft.com/office/powerpoint/2010/main" val="32824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28033" y="5537916"/>
            <a:ext cx="52796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056066" y="3644465"/>
            <a:ext cx="4051393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5807676" y="53532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8005" y="28330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L(w)</a:t>
            </a:r>
            <a:endParaRPr lang="hu-HU" b="1" dirty="0"/>
          </a:p>
        </p:txBody>
      </p:sp>
      <p:sp>
        <p:nvSpPr>
          <p:cNvPr id="9" name="Oval 8"/>
          <p:cNvSpPr/>
          <p:nvPr/>
        </p:nvSpPr>
        <p:spPr>
          <a:xfrm>
            <a:off x="2111671" y="4299275"/>
            <a:ext cx="218941" cy="2189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182347" y="95318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2.) </a:t>
            </a:r>
            <a:r>
              <a:rPr lang="hu-HU" b="1" u="sng" dirty="0" smtClean="0">
                <a:solidFill>
                  <a:srgbClr val="FF5050"/>
                </a:solidFill>
              </a:rPr>
              <a:t>MOMENTUM</a:t>
            </a:r>
            <a:r>
              <a:rPr lang="hu-HU" b="1" dirty="0" smtClean="0">
                <a:solidFill>
                  <a:srgbClr val="FF5050"/>
                </a:solidFill>
              </a:rPr>
              <a:t>: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70244" y="1322514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Momentum helps the learning algorithm get out of spots in the search space where 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it would otherwise become </a:t>
            </a:r>
            <a:r>
              <a:rPr lang="en-US" dirty="0" err="1" smtClean="0"/>
              <a:t>stuc</a:t>
            </a:r>
            <a:r>
              <a:rPr lang="hu-HU" dirty="0" smtClean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HYPERPARAMETERS</a:t>
            </a:r>
            <a:endParaRPr lang="hu-HU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583460" y="2015011"/>
            <a:ext cx="740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 is a value between </a:t>
            </a:r>
            <a:r>
              <a:rPr lang="hu-HU" b="1" dirty="0" smtClean="0"/>
              <a:t>[</a:t>
            </a:r>
            <a:r>
              <a:rPr lang="en-US" b="1" dirty="0" smtClean="0"/>
              <a:t>0</a:t>
            </a:r>
            <a:r>
              <a:rPr lang="hu-HU" b="1" dirty="0" smtClean="0"/>
              <a:t>,</a:t>
            </a:r>
            <a:r>
              <a:rPr lang="en-US" b="1" dirty="0" smtClean="0"/>
              <a:t>1</a:t>
            </a:r>
            <a:r>
              <a:rPr lang="hu-HU" b="1" dirty="0" smtClean="0"/>
              <a:t>]</a:t>
            </a:r>
            <a:r>
              <a:rPr lang="en-US" b="1" dirty="0" smtClean="0"/>
              <a:t> </a:t>
            </a:r>
            <a:r>
              <a:rPr lang="en-US" dirty="0"/>
              <a:t>that increases the size of the steps taken </a:t>
            </a:r>
            <a:r>
              <a:rPr lang="en-US" dirty="0" smtClean="0"/>
              <a:t>towards</a:t>
            </a:r>
            <a:endParaRPr lang="hu-HU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the minimum by trying to jump from a local minima</a:t>
            </a:r>
            <a:endParaRPr lang="hu-H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26" y="3995225"/>
            <a:ext cx="745692" cy="3262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56670" y="2721136"/>
            <a:ext cx="5017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the momentum term is large then the </a:t>
            </a:r>
            <a:r>
              <a:rPr lang="en-US" dirty="0" smtClean="0"/>
              <a:t>learning</a:t>
            </a:r>
            <a:endParaRPr lang="hu-HU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rate should be kept </a:t>
            </a:r>
            <a:r>
              <a:rPr lang="en-US" dirty="0" smtClean="0"/>
              <a:t>smaller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417359" y="3423138"/>
            <a:ext cx="5011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a</a:t>
            </a:r>
            <a:r>
              <a:rPr lang="en-US" dirty="0" smtClean="0"/>
              <a:t> large value of momentum also means that the </a:t>
            </a:r>
            <a:endParaRPr lang="hu-HU" dirty="0" smtClean="0"/>
          </a:p>
          <a:p>
            <a:pPr lvl="1"/>
            <a:r>
              <a:rPr lang="en-US" dirty="0" smtClean="0"/>
              <a:t>convergence will happen fast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9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HYPERPARAMETERS</a:t>
            </a:r>
            <a:endParaRPr lang="hu-HU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1182347" y="953182"/>
            <a:ext cx="20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</a:t>
            </a:r>
            <a:r>
              <a:rPr lang="hu-HU" b="1" dirty="0" smtClean="0"/>
              <a:t>  </a:t>
            </a:r>
            <a:r>
              <a:rPr lang="hu-HU" b="1" u="sng" dirty="0" smtClean="0">
                <a:solidFill>
                  <a:srgbClr val="FF5050"/>
                </a:solidFill>
              </a:rPr>
              <a:t>REGULARIZATION</a:t>
            </a:r>
            <a:r>
              <a:rPr lang="hu-HU" b="1" dirty="0" smtClean="0">
                <a:solidFill>
                  <a:srgbClr val="FF5050"/>
                </a:solidFill>
              </a:rPr>
              <a:t>: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599" y="1322514"/>
            <a:ext cx="646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Why to use regularization? This is how we can control overfitting in</a:t>
            </a:r>
          </a:p>
          <a:p>
            <a:r>
              <a:rPr lang="hu-HU" dirty="0"/>
              <a:t>	</a:t>
            </a:r>
            <a:r>
              <a:rPr lang="hu-HU" dirty="0" smtClean="0"/>
              <a:t>machine learning as well as in artificial intelligence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665556" y="1968845"/>
            <a:ext cx="493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DROPOUT</a:t>
            </a:r>
            <a:r>
              <a:rPr lang="hu-HU" dirty="0" smtClean="0"/>
              <a:t> is an inexpensive regularization method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2297107" y="2508084"/>
            <a:ext cx="85695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hu-HU" dirty="0" smtClean="0">
                <a:sym typeface="Wingdings" panose="05000000000000000000" pitchFamily="2" charset="2"/>
              </a:rPr>
              <a:t>ropout means we set the activation of a given neuron to be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temporarily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orks well with stochastic gradient descent method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</a:t>
            </a:r>
            <a:r>
              <a:rPr lang="hu-HU" dirty="0" smtClean="0">
                <a:sym typeface="Wingdings" panose="05000000000000000000" pitchFamily="2" charset="2"/>
              </a:rPr>
              <a:t>sually we apply dropout in the hidden layer exclusively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We simply omit neurons with </a:t>
            </a:r>
            <a:r>
              <a:rPr lang="hu-HU" b="1" dirty="0" smtClean="0">
                <a:sym typeface="Wingdings" panose="05000000000000000000" pitchFamily="2" charset="2"/>
              </a:rPr>
              <a:t>p</a:t>
            </a:r>
            <a:r>
              <a:rPr lang="hu-HU" dirty="0" smtClean="0">
                <a:sym typeface="Wingdings" panose="05000000000000000000" pitchFamily="2" charset="2"/>
              </a:rPr>
              <a:t> (~0.5) probability !!!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 </a:t>
            </a:r>
            <a:r>
              <a:rPr lang="hu-HU" dirty="0" smtClean="0"/>
              <a:t>W</a:t>
            </a:r>
            <a:r>
              <a:rPr lang="en-US" dirty="0" smtClean="0"/>
              <a:t>e can prevent coadaptation among detectors, which helps drive better </a:t>
            </a:r>
            <a:endParaRPr lang="hu-HU" dirty="0" smtClean="0"/>
          </a:p>
          <a:p>
            <a:pPr lvl="1"/>
            <a:r>
              <a:rPr lang="hu-HU" dirty="0"/>
              <a:t>	</a:t>
            </a:r>
            <a:r>
              <a:rPr lang="en-US" dirty="0" smtClean="0"/>
              <a:t>generalization in </a:t>
            </a:r>
            <a:r>
              <a:rPr lang="hu-HU" dirty="0" smtClean="0"/>
              <a:t>given </a:t>
            </a:r>
            <a:r>
              <a:rPr lang="en-US" dirty="0" smtClean="0"/>
              <a:t>models </a:t>
            </a:r>
            <a:endParaRPr lang="hu-HU" dirty="0"/>
          </a:p>
          <a:p>
            <a:pPr lvl="1"/>
            <a:endParaRPr lang="hu-HU" dirty="0" smtClean="0"/>
          </a:p>
          <a:p>
            <a:pPr lvl="1"/>
            <a:r>
              <a:rPr lang="hu-HU" dirty="0"/>
              <a:t>	 </a:t>
            </a:r>
            <a:r>
              <a:rPr lang="hu-HU" dirty="0" smtClean="0"/>
              <a:t>  // </a:t>
            </a:r>
            <a:r>
              <a:rPr lang="en-US" dirty="0" smtClean="0"/>
              <a:t>less effective as the number of training records rises up </a:t>
            </a:r>
            <a:r>
              <a:rPr lang="hu-HU" dirty="0" smtClean="0"/>
              <a:t>( &gt; te</a:t>
            </a:r>
            <a:r>
              <a:rPr lang="en-US" dirty="0" smtClean="0"/>
              <a:t>ns of millions</a:t>
            </a:r>
            <a:r>
              <a:rPr lang="hu-HU" dirty="0" smtClean="0"/>
              <a:t>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81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429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DEEP NEURAL NETWORKS – XOR PROBLEM</a:t>
            </a:r>
            <a:endParaRPr lang="hu-HU" b="1" u="sng" dirty="0"/>
          </a:p>
        </p:txBody>
      </p:sp>
      <p:sp>
        <p:nvSpPr>
          <p:cNvPr id="7" name="Oval 4"/>
          <p:cNvSpPr/>
          <p:nvPr/>
        </p:nvSpPr>
        <p:spPr>
          <a:xfrm>
            <a:off x="969863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969863" y="29387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2708084" y="2941941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2684576" y="386544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4374133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374133" y="29387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4374133" y="385865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2661068" y="115741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2684576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4350625" y="115741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6106560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stCxn id="7" idx="6"/>
            <a:endCxn id="18" idx="2"/>
          </p:cNvCxnSpPr>
          <p:nvPr/>
        </p:nvCxnSpPr>
        <p:spPr>
          <a:xfrm flipV="1">
            <a:off x="1468011" y="1406491"/>
            <a:ext cx="119305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stCxn id="7" idx="6"/>
            <a:endCxn id="19" idx="2"/>
          </p:cNvCxnSpPr>
          <p:nvPr/>
        </p:nvCxnSpPr>
        <p:spPr>
          <a:xfrm>
            <a:off x="1468011" y="2329996"/>
            <a:ext cx="1216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7" idx="6"/>
            <a:endCxn id="11" idx="2"/>
          </p:cNvCxnSpPr>
          <p:nvPr/>
        </p:nvCxnSpPr>
        <p:spPr>
          <a:xfrm>
            <a:off x="1468011" y="2329996"/>
            <a:ext cx="1240073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stCxn id="7" idx="6"/>
            <a:endCxn id="12" idx="2"/>
          </p:cNvCxnSpPr>
          <p:nvPr/>
        </p:nvCxnSpPr>
        <p:spPr>
          <a:xfrm>
            <a:off x="1468011" y="2329996"/>
            <a:ext cx="1216565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stCxn id="8" idx="6"/>
            <a:endCxn id="18" idx="2"/>
          </p:cNvCxnSpPr>
          <p:nvPr/>
        </p:nvCxnSpPr>
        <p:spPr>
          <a:xfrm flipV="1">
            <a:off x="1468011" y="1406491"/>
            <a:ext cx="119305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stCxn id="8" idx="6"/>
            <a:endCxn id="19" idx="2"/>
          </p:cNvCxnSpPr>
          <p:nvPr/>
        </p:nvCxnSpPr>
        <p:spPr>
          <a:xfrm flipV="1">
            <a:off x="1468011" y="2329996"/>
            <a:ext cx="1216565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stCxn id="8" idx="6"/>
            <a:endCxn id="11" idx="2"/>
          </p:cNvCxnSpPr>
          <p:nvPr/>
        </p:nvCxnSpPr>
        <p:spPr>
          <a:xfrm>
            <a:off x="1468011" y="3187789"/>
            <a:ext cx="1240073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stCxn id="8" idx="6"/>
            <a:endCxn id="12" idx="2"/>
          </p:cNvCxnSpPr>
          <p:nvPr/>
        </p:nvCxnSpPr>
        <p:spPr>
          <a:xfrm>
            <a:off x="1468011" y="3187789"/>
            <a:ext cx="1216565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63"/>
          <p:cNvCxnSpPr>
            <a:stCxn id="18" idx="6"/>
            <a:endCxn id="21" idx="2"/>
          </p:cNvCxnSpPr>
          <p:nvPr/>
        </p:nvCxnSpPr>
        <p:spPr>
          <a:xfrm>
            <a:off x="3159216" y="1406491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66"/>
          <p:cNvCxnSpPr>
            <a:stCxn id="18" idx="6"/>
            <a:endCxn id="14" idx="2"/>
          </p:cNvCxnSpPr>
          <p:nvPr/>
        </p:nvCxnSpPr>
        <p:spPr>
          <a:xfrm>
            <a:off x="3159216" y="1406491"/>
            <a:ext cx="121491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69"/>
          <p:cNvCxnSpPr>
            <a:stCxn id="18" idx="6"/>
            <a:endCxn id="16" idx="2"/>
          </p:cNvCxnSpPr>
          <p:nvPr/>
        </p:nvCxnSpPr>
        <p:spPr>
          <a:xfrm>
            <a:off x="3159216" y="1406491"/>
            <a:ext cx="121491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72"/>
          <p:cNvCxnSpPr>
            <a:stCxn id="18" idx="6"/>
            <a:endCxn id="17" idx="2"/>
          </p:cNvCxnSpPr>
          <p:nvPr/>
        </p:nvCxnSpPr>
        <p:spPr>
          <a:xfrm>
            <a:off x="3159216" y="1406491"/>
            <a:ext cx="1214917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75"/>
          <p:cNvCxnSpPr>
            <a:stCxn id="19" idx="6"/>
            <a:endCxn id="21" idx="2"/>
          </p:cNvCxnSpPr>
          <p:nvPr/>
        </p:nvCxnSpPr>
        <p:spPr>
          <a:xfrm flipV="1">
            <a:off x="3182724" y="1406491"/>
            <a:ext cx="1167901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78"/>
          <p:cNvCxnSpPr>
            <a:stCxn id="19" idx="6"/>
            <a:endCxn id="14" idx="2"/>
          </p:cNvCxnSpPr>
          <p:nvPr/>
        </p:nvCxnSpPr>
        <p:spPr>
          <a:xfrm>
            <a:off x="3182724" y="2329996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81"/>
          <p:cNvCxnSpPr>
            <a:stCxn id="19" idx="6"/>
            <a:endCxn id="16" idx="2"/>
          </p:cNvCxnSpPr>
          <p:nvPr/>
        </p:nvCxnSpPr>
        <p:spPr>
          <a:xfrm>
            <a:off x="3182724" y="2329996"/>
            <a:ext cx="119140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84"/>
          <p:cNvCxnSpPr>
            <a:stCxn id="19" idx="6"/>
            <a:endCxn id="17" idx="2"/>
          </p:cNvCxnSpPr>
          <p:nvPr/>
        </p:nvCxnSpPr>
        <p:spPr>
          <a:xfrm>
            <a:off x="3182724" y="2329996"/>
            <a:ext cx="119140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87"/>
          <p:cNvCxnSpPr>
            <a:stCxn id="11" idx="6"/>
            <a:endCxn id="21" idx="2"/>
          </p:cNvCxnSpPr>
          <p:nvPr/>
        </p:nvCxnSpPr>
        <p:spPr>
          <a:xfrm flipV="1">
            <a:off x="3206232" y="1406491"/>
            <a:ext cx="1144393" cy="17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90"/>
          <p:cNvCxnSpPr>
            <a:stCxn id="11" idx="6"/>
            <a:endCxn id="14" idx="2"/>
          </p:cNvCxnSpPr>
          <p:nvPr/>
        </p:nvCxnSpPr>
        <p:spPr>
          <a:xfrm flipV="1">
            <a:off x="3206232" y="2329996"/>
            <a:ext cx="1167901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93"/>
          <p:cNvCxnSpPr>
            <a:stCxn id="11" idx="6"/>
            <a:endCxn id="16" idx="2"/>
          </p:cNvCxnSpPr>
          <p:nvPr/>
        </p:nvCxnSpPr>
        <p:spPr>
          <a:xfrm flipV="1">
            <a:off x="3206232" y="3187789"/>
            <a:ext cx="1167901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96"/>
          <p:cNvCxnSpPr>
            <a:stCxn id="11" idx="6"/>
            <a:endCxn id="17" idx="2"/>
          </p:cNvCxnSpPr>
          <p:nvPr/>
        </p:nvCxnSpPr>
        <p:spPr>
          <a:xfrm>
            <a:off x="3206232" y="3191015"/>
            <a:ext cx="1167901" cy="9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99"/>
          <p:cNvCxnSpPr>
            <a:stCxn id="12" idx="6"/>
            <a:endCxn id="21" idx="2"/>
          </p:cNvCxnSpPr>
          <p:nvPr/>
        </p:nvCxnSpPr>
        <p:spPr>
          <a:xfrm flipV="1">
            <a:off x="3182724" y="1406491"/>
            <a:ext cx="1167901" cy="27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102"/>
          <p:cNvCxnSpPr>
            <a:stCxn id="12" idx="6"/>
            <a:endCxn id="14" idx="2"/>
          </p:cNvCxnSpPr>
          <p:nvPr/>
        </p:nvCxnSpPr>
        <p:spPr>
          <a:xfrm flipV="1">
            <a:off x="3182724" y="2329996"/>
            <a:ext cx="1191409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106"/>
          <p:cNvCxnSpPr>
            <a:stCxn id="12" idx="6"/>
            <a:endCxn id="16" idx="2"/>
          </p:cNvCxnSpPr>
          <p:nvPr/>
        </p:nvCxnSpPr>
        <p:spPr>
          <a:xfrm flipV="1">
            <a:off x="3182724" y="3187789"/>
            <a:ext cx="1191409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109"/>
          <p:cNvCxnSpPr>
            <a:stCxn id="12" idx="6"/>
            <a:endCxn id="17" idx="2"/>
          </p:cNvCxnSpPr>
          <p:nvPr/>
        </p:nvCxnSpPr>
        <p:spPr>
          <a:xfrm flipV="1">
            <a:off x="3182724" y="4107729"/>
            <a:ext cx="1191409" cy="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872281" y="2329996"/>
            <a:ext cx="123427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872281" y="2329996"/>
            <a:ext cx="123427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>
            <a:off x="4872281" y="2329996"/>
            <a:ext cx="1234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848773" y="1406491"/>
            <a:ext cx="125778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6106560" y="296978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872281" y="3218862"/>
            <a:ext cx="1234279" cy="888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872281" y="2329996"/>
            <a:ext cx="1234279" cy="88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>
            <a:off x="4872281" y="3187789"/>
            <a:ext cx="1234279" cy="31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848773" y="1406491"/>
            <a:ext cx="1257787" cy="181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558833" y="1973163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451652" y="1406492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918961" y="14064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8685152" y="140649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9199895" y="1406491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288584" y="1423954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XOR </a:t>
            </a:r>
            <a:r>
              <a:rPr lang="hu-HU" sz="2400" dirty="0" smtClean="0"/>
              <a:t>y</a:t>
            </a:r>
            <a:endParaRPr lang="hu-HU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918961" y="21345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629412" y="21087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449360" y="2117031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(1,0)</a:t>
            </a:r>
            <a:endParaRPr lang="hu-HU" sz="2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918961" y="26219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629412" y="259621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449360" y="262093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(0,1)</a:t>
            </a:r>
            <a:endParaRPr lang="hu-HU" sz="2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918961" y="3137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629412" y="311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9449360" y="315288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(0,1)</a:t>
            </a:r>
            <a:endParaRPr lang="hu-HU" sz="2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918961" y="36529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629412" y="36271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9360" y="366012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(1,0)</a:t>
            </a:r>
            <a:endParaRPr lang="hu-H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62897" y="4681967"/>
            <a:ext cx="8812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usually we use as many digits for the output when dealing with classification</a:t>
            </a:r>
          </a:p>
          <a:p>
            <a:r>
              <a:rPr lang="hu-HU" dirty="0"/>
              <a:t>	</a:t>
            </a:r>
            <a:r>
              <a:rPr lang="hu-HU" dirty="0" smtClean="0"/>
              <a:t>as the number of classes</a:t>
            </a:r>
          </a:p>
          <a:p>
            <a:r>
              <a:rPr lang="hu-HU" dirty="0"/>
              <a:t>		</a:t>
            </a:r>
            <a:r>
              <a:rPr lang="hu-HU" dirty="0" smtClean="0"/>
              <a:t>In this case: </a:t>
            </a:r>
            <a:r>
              <a:rPr lang="hu-HU" b="1" dirty="0" smtClean="0"/>
              <a:t>0</a:t>
            </a:r>
            <a:r>
              <a:rPr lang="hu-HU" dirty="0" smtClean="0"/>
              <a:t> and </a:t>
            </a:r>
            <a:r>
              <a:rPr lang="hu-HU" b="1" dirty="0" smtClean="0"/>
              <a:t>1</a:t>
            </a:r>
            <a:r>
              <a:rPr lang="hu-HU" dirty="0" smtClean="0"/>
              <a:t> are the classes but we use the </a:t>
            </a:r>
            <a:r>
              <a:rPr lang="hu-HU" b="1" dirty="0" smtClean="0"/>
              <a:t>(1,0) </a:t>
            </a:r>
            <a:r>
              <a:rPr lang="hu-HU" dirty="0" smtClean="0"/>
              <a:t>to represent the</a:t>
            </a:r>
          </a:p>
          <a:p>
            <a:r>
              <a:rPr lang="hu-HU" dirty="0"/>
              <a:t>	</a:t>
            </a:r>
            <a:r>
              <a:rPr lang="hu-HU" dirty="0" smtClean="0"/>
              <a:t>		first class and </a:t>
            </a:r>
            <a:r>
              <a:rPr lang="hu-HU" b="1" dirty="0" smtClean="0"/>
              <a:t>(0,1) </a:t>
            </a:r>
            <a:r>
              <a:rPr lang="hu-HU" dirty="0" smtClean="0"/>
              <a:t>to represent the other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26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DEEP NEURAL NETWORKS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762897" y="782591"/>
            <a:ext cx="701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are dealing with handwritten digit classification: we have </a:t>
            </a:r>
            <a:r>
              <a:rPr lang="hu-HU" b="1" dirty="0" smtClean="0"/>
              <a:t>10</a:t>
            </a:r>
            <a:r>
              <a:rPr lang="hu-HU" dirty="0" smtClean="0"/>
              <a:t> classes</a:t>
            </a:r>
          </a:p>
          <a:p>
            <a:r>
              <a:rPr lang="hu-HU" dirty="0"/>
              <a:t> </a:t>
            </a:r>
            <a:r>
              <a:rPr lang="hu-HU" dirty="0" smtClean="0"/>
              <a:t>	~ so again we represent the classes in binary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636108" y="15487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0</a:t>
            </a:r>
            <a:endParaRPr lang="hu-HU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50870" y="179584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93027" y="154871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(1 0 0 0 0 0 0 0 0 0)</a:t>
            </a:r>
            <a:endParaRPr lang="hu-HU" sz="2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636108" y="20719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1</a:t>
            </a:r>
            <a:endParaRPr lang="hu-HU" sz="28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950870" y="231906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93027" y="207193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(0 1 0 0 0 0 0 0 0 0)</a:t>
            </a:r>
            <a:endParaRPr lang="hu-HU" sz="2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636108" y="25191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2</a:t>
            </a:r>
            <a:endParaRPr lang="hu-HU" sz="2800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950870" y="276630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93027" y="251917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(0 0 1 0 0 0 0 0 0 0)</a:t>
            </a:r>
            <a:endParaRPr lang="hu-HU" sz="2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636108" y="30423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3</a:t>
            </a:r>
            <a:endParaRPr lang="hu-HU" sz="2800" b="1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950870" y="328952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993027" y="304239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(0 0 0 1 0 0 0 0 0 0)</a:t>
            </a:r>
            <a:endParaRPr lang="hu-HU" sz="2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636108" y="35656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4</a:t>
            </a:r>
            <a:endParaRPr lang="hu-HU" sz="2800" b="1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3950870" y="381274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93027" y="356561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(0 0 0 0 1 0 0 0 0 0)</a:t>
            </a:r>
            <a:endParaRPr lang="hu-HU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36108" y="40888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5</a:t>
            </a:r>
            <a:endParaRPr lang="hu-HU" sz="2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950870" y="433596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027" y="408883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(0 0 0 0 0 1 0 0 0 0)</a:t>
            </a:r>
            <a:endParaRPr lang="hu-HU" sz="28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636108" y="45360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6</a:t>
            </a:r>
            <a:endParaRPr lang="hu-HU" sz="28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950870" y="478320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93027" y="45360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(0 0 0 0 0 0 1 0 0 0)</a:t>
            </a:r>
            <a:endParaRPr lang="hu-HU" sz="28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636108" y="50592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7</a:t>
            </a:r>
            <a:endParaRPr lang="hu-HU" sz="2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950870" y="530642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93027" y="505929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(0 0 0 0 0 0 0 1 0 0)</a:t>
            </a:r>
            <a:endParaRPr lang="hu-HU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636108" y="55039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8</a:t>
            </a:r>
            <a:endParaRPr lang="hu-HU" sz="2800" b="1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950870" y="575108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027" y="550394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(0 0 0 0 0 0 0 0 1 0)</a:t>
            </a:r>
            <a:endParaRPr lang="hu-HU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36108" y="60271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9</a:t>
            </a:r>
            <a:endParaRPr lang="hu-HU" sz="2800" b="1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3950870" y="627430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93027" y="602716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(0 0 0 0 0 0 0 0 0 1)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13276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413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DEEP NEURAL NETWORKS – IRIS DATASET</a:t>
            </a:r>
            <a:endParaRPr lang="hu-HU" b="1" u="sng" dirty="0"/>
          </a:p>
        </p:txBody>
      </p:sp>
      <p:sp>
        <p:nvSpPr>
          <p:cNvPr id="7" name="Oval 4"/>
          <p:cNvSpPr/>
          <p:nvPr/>
        </p:nvSpPr>
        <p:spPr>
          <a:xfrm>
            <a:off x="1040030" y="154362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1040030" y="219565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2708084" y="339502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2684576" y="43185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4374133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374133" y="339180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4374133" y="431174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2661068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2684576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4350625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6165297" y="176788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stCxn id="7" idx="6"/>
            <a:endCxn id="18" idx="2"/>
          </p:cNvCxnSpPr>
          <p:nvPr/>
        </p:nvCxnSpPr>
        <p:spPr>
          <a:xfrm>
            <a:off x="1538178" y="1792703"/>
            <a:ext cx="1122890" cy="6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stCxn id="7" idx="6"/>
            <a:endCxn id="19" idx="2"/>
          </p:cNvCxnSpPr>
          <p:nvPr/>
        </p:nvCxnSpPr>
        <p:spPr>
          <a:xfrm>
            <a:off x="1538178" y="1792703"/>
            <a:ext cx="1146398" cy="99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7" idx="6"/>
            <a:endCxn id="11" idx="2"/>
          </p:cNvCxnSpPr>
          <p:nvPr/>
        </p:nvCxnSpPr>
        <p:spPr>
          <a:xfrm>
            <a:off x="1538178" y="1792703"/>
            <a:ext cx="1169906" cy="185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stCxn id="7" idx="6"/>
            <a:endCxn id="12" idx="2"/>
          </p:cNvCxnSpPr>
          <p:nvPr/>
        </p:nvCxnSpPr>
        <p:spPr>
          <a:xfrm>
            <a:off x="1538178" y="1792703"/>
            <a:ext cx="1146398" cy="2774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stCxn id="8" idx="6"/>
            <a:endCxn id="18" idx="2"/>
          </p:cNvCxnSpPr>
          <p:nvPr/>
        </p:nvCxnSpPr>
        <p:spPr>
          <a:xfrm flipV="1">
            <a:off x="1538178" y="1859578"/>
            <a:ext cx="1122890" cy="58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stCxn id="8" idx="6"/>
            <a:endCxn id="19" idx="2"/>
          </p:cNvCxnSpPr>
          <p:nvPr/>
        </p:nvCxnSpPr>
        <p:spPr>
          <a:xfrm>
            <a:off x="1538178" y="2444724"/>
            <a:ext cx="1146398" cy="33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stCxn id="8" idx="6"/>
            <a:endCxn id="11" idx="2"/>
          </p:cNvCxnSpPr>
          <p:nvPr/>
        </p:nvCxnSpPr>
        <p:spPr>
          <a:xfrm>
            <a:off x="1538178" y="2444724"/>
            <a:ext cx="1169906" cy="11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stCxn id="8" idx="6"/>
            <a:endCxn id="12" idx="2"/>
          </p:cNvCxnSpPr>
          <p:nvPr/>
        </p:nvCxnSpPr>
        <p:spPr>
          <a:xfrm>
            <a:off x="1538178" y="2444724"/>
            <a:ext cx="1146398" cy="2122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63"/>
          <p:cNvCxnSpPr>
            <a:stCxn id="18" idx="6"/>
            <a:endCxn id="21" idx="2"/>
          </p:cNvCxnSpPr>
          <p:nvPr/>
        </p:nvCxnSpPr>
        <p:spPr>
          <a:xfrm>
            <a:off x="3159216" y="1859578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66"/>
          <p:cNvCxnSpPr>
            <a:stCxn id="18" idx="6"/>
            <a:endCxn id="14" idx="2"/>
          </p:cNvCxnSpPr>
          <p:nvPr/>
        </p:nvCxnSpPr>
        <p:spPr>
          <a:xfrm>
            <a:off x="3159216" y="1859578"/>
            <a:ext cx="121491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69"/>
          <p:cNvCxnSpPr>
            <a:stCxn id="18" idx="6"/>
            <a:endCxn id="16" idx="2"/>
          </p:cNvCxnSpPr>
          <p:nvPr/>
        </p:nvCxnSpPr>
        <p:spPr>
          <a:xfrm>
            <a:off x="3159216" y="1859578"/>
            <a:ext cx="121491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72"/>
          <p:cNvCxnSpPr>
            <a:stCxn id="18" idx="6"/>
            <a:endCxn id="17" idx="2"/>
          </p:cNvCxnSpPr>
          <p:nvPr/>
        </p:nvCxnSpPr>
        <p:spPr>
          <a:xfrm>
            <a:off x="3159216" y="1859578"/>
            <a:ext cx="1214917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75"/>
          <p:cNvCxnSpPr>
            <a:stCxn id="19" idx="6"/>
            <a:endCxn id="21" idx="2"/>
          </p:cNvCxnSpPr>
          <p:nvPr/>
        </p:nvCxnSpPr>
        <p:spPr>
          <a:xfrm flipV="1">
            <a:off x="3182724" y="1859578"/>
            <a:ext cx="1167901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78"/>
          <p:cNvCxnSpPr>
            <a:stCxn id="19" idx="6"/>
            <a:endCxn id="14" idx="2"/>
          </p:cNvCxnSpPr>
          <p:nvPr/>
        </p:nvCxnSpPr>
        <p:spPr>
          <a:xfrm>
            <a:off x="3182724" y="2783083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81"/>
          <p:cNvCxnSpPr>
            <a:stCxn id="19" idx="6"/>
            <a:endCxn id="16" idx="2"/>
          </p:cNvCxnSpPr>
          <p:nvPr/>
        </p:nvCxnSpPr>
        <p:spPr>
          <a:xfrm>
            <a:off x="3182724" y="2783083"/>
            <a:ext cx="119140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84"/>
          <p:cNvCxnSpPr>
            <a:stCxn id="19" idx="6"/>
            <a:endCxn id="17" idx="2"/>
          </p:cNvCxnSpPr>
          <p:nvPr/>
        </p:nvCxnSpPr>
        <p:spPr>
          <a:xfrm>
            <a:off x="3182724" y="2783083"/>
            <a:ext cx="119140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87"/>
          <p:cNvCxnSpPr>
            <a:stCxn id="11" idx="6"/>
            <a:endCxn id="21" idx="2"/>
          </p:cNvCxnSpPr>
          <p:nvPr/>
        </p:nvCxnSpPr>
        <p:spPr>
          <a:xfrm flipV="1">
            <a:off x="3206232" y="1859578"/>
            <a:ext cx="1144393" cy="17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90"/>
          <p:cNvCxnSpPr>
            <a:stCxn id="11" idx="6"/>
            <a:endCxn id="14" idx="2"/>
          </p:cNvCxnSpPr>
          <p:nvPr/>
        </p:nvCxnSpPr>
        <p:spPr>
          <a:xfrm flipV="1">
            <a:off x="3206232" y="2783083"/>
            <a:ext cx="1167901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93"/>
          <p:cNvCxnSpPr>
            <a:stCxn id="11" idx="6"/>
            <a:endCxn id="16" idx="2"/>
          </p:cNvCxnSpPr>
          <p:nvPr/>
        </p:nvCxnSpPr>
        <p:spPr>
          <a:xfrm flipV="1">
            <a:off x="3206232" y="3640876"/>
            <a:ext cx="1167901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96"/>
          <p:cNvCxnSpPr>
            <a:stCxn id="11" idx="6"/>
            <a:endCxn id="17" idx="2"/>
          </p:cNvCxnSpPr>
          <p:nvPr/>
        </p:nvCxnSpPr>
        <p:spPr>
          <a:xfrm>
            <a:off x="3206232" y="3644102"/>
            <a:ext cx="1167901" cy="9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99"/>
          <p:cNvCxnSpPr>
            <a:stCxn id="12" idx="6"/>
            <a:endCxn id="21" idx="2"/>
          </p:cNvCxnSpPr>
          <p:nvPr/>
        </p:nvCxnSpPr>
        <p:spPr>
          <a:xfrm flipV="1">
            <a:off x="3182724" y="1859578"/>
            <a:ext cx="1167901" cy="27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102"/>
          <p:cNvCxnSpPr>
            <a:stCxn id="12" idx="6"/>
            <a:endCxn id="14" idx="2"/>
          </p:cNvCxnSpPr>
          <p:nvPr/>
        </p:nvCxnSpPr>
        <p:spPr>
          <a:xfrm flipV="1">
            <a:off x="3182724" y="2783083"/>
            <a:ext cx="1191409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106"/>
          <p:cNvCxnSpPr>
            <a:stCxn id="12" idx="6"/>
            <a:endCxn id="16" idx="2"/>
          </p:cNvCxnSpPr>
          <p:nvPr/>
        </p:nvCxnSpPr>
        <p:spPr>
          <a:xfrm flipV="1">
            <a:off x="3182724" y="3640876"/>
            <a:ext cx="1191409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109"/>
          <p:cNvCxnSpPr>
            <a:stCxn id="12" idx="6"/>
            <a:endCxn id="17" idx="2"/>
          </p:cNvCxnSpPr>
          <p:nvPr/>
        </p:nvCxnSpPr>
        <p:spPr>
          <a:xfrm flipV="1">
            <a:off x="3182724" y="4560816"/>
            <a:ext cx="1191409" cy="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872281" y="2016962"/>
            <a:ext cx="1293016" cy="254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872281" y="2016962"/>
            <a:ext cx="1293016" cy="162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 flipV="1">
            <a:off x="4872281" y="2016962"/>
            <a:ext cx="1293016" cy="766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848773" y="1859578"/>
            <a:ext cx="1316524" cy="157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6165297" y="265675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872281" y="2905828"/>
            <a:ext cx="1293016" cy="165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872281" y="2783083"/>
            <a:ext cx="1293016" cy="122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 flipV="1">
            <a:off x="4872281" y="2905828"/>
            <a:ext cx="1293016" cy="735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848773" y="1859578"/>
            <a:ext cx="1316524" cy="104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11695" y="1973163"/>
            <a:ext cx="431189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204514" y="1406492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71823" y="14064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8438014" y="140649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952757" y="1406491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762897" y="5003245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usually we use as many digits for the output when dealing with classification</a:t>
            </a:r>
          </a:p>
          <a:p>
            <a:r>
              <a:rPr lang="hu-HU" dirty="0"/>
              <a:t>	</a:t>
            </a:r>
            <a:r>
              <a:rPr lang="hu-HU" dirty="0" smtClean="0"/>
              <a:t>as the number of classes</a:t>
            </a:r>
          </a:p>
          <a:p>
            <a:r>
              <a:rPr lang="hu-HU" dirty="0"/>
              <a:t>		</a:t>
            </a:r>
            <a:r>
              <a:rPr lang="hu-HU" dirty="0" smtClean="0"/>
              <a:t>In this case there are three classes: </a:t>
            </a:r>
            <a:r>
              <a:rPr lang="hu-HU" b="1" dirty="0" smtClean="0"/>
              <a:t>(1,0,0)</a:t>
            </a:r>
            <a:r>
              <a:rPr lang="hu-HU" dirty="0" smtClean="0"/>
              <a:t>,</a:t>
            </a:r>
            <a:r>
              <a:rPr lang="hu-HU" b="1" dirty="0" smtClean="0"/>
              <a:t> (0,1,0) </a:t>
            </a:r>
            <a:r>
              <a:rPr lang="hu-HU" dirty="0" smtClean="0"/>
              <a:t>and </a:t>
            </a:r>
            <a:r>
              <a:rPr lang="hu-HU" b="1" dirty="0" smtClean="0"/>
              <a:t>(0,0,1) </a:t>
            </a:r>
            <a:r>
              <a:rPr lang="hu-HU" dirty="0" smtClean="0"/>
              <a:t>because </a:t>
            </a:r>
          </a:p>
          <a:p>
            <a:r>
              <a:rPr lang="hu-HU" dirty="0"/>
              <a:t>	</a:t>
            </a:r>
            <a:r>
              <a:rPr lang="hu-HU" dirty="0" smtClean="0"/>
              <a:t>		there are 3 flowers in the dataset 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7674620" y="2444724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451838" y="2421079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211555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/>
              <a:t>.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687070" y="1402635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54379" y="1402634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z</a:t>
            </a:r>
            <a:endParaRPr lang="hu-HU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920570" y="14026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u</a:t>
            </a:r>
            <a:endParaRPr lang="hu-HU" sz="2400" b="1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0435313" y="1402634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973668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 smtClean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49030" y="141910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classes</a:t>
            </a:r>
            <a:endParaRPr lang="hu-H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86086" y="2435272"/>
            <a:ext cx="792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(1,0,0)</a:t>
            </a:r>
          </a:p>
          <a:p>
            <a:endParaRPr lang="hu-HU" b="1" dirty="0"/>
          </a:p>
          <a:p>
            <a:r>
              <a:rPr lang="hu-HU" b="1" dirty="0" smtClean="0"/>
              <a:t>(0,0,1)</a:t>
            </a:r>
          </a:p>
          <a:p>
            <a:endParaRPr lang="hu-HU" b="1" dirty="0"/>
          </a:p>
          <a:p>
            <a:r>
              <a:rPr lang="hu-HU" b="1" dirty="0" smtClean="0"/>
              <a:t>(0,1,0)</a:t>
            </a:r>
            <a:endParaRPr lang="hu-HU" b="1" dirty="0"/>
          </a:p>
        </p:txBody>
      </p:sp>
      <p:sp>
        <p:nvSpPr>
          <p:cNvPr id="77" name="Oval 4"/>
          <p:cNvSpPr/>
          <p:nvPr/>
        </p:nvSpPr>
        <p:spPr>
          <a:xfrm>
            <a:off x="2661068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8" name="Oval 4"/>
          <p:cNvSpPr/>
          <p:nvPr/>
        </p:nvSpPr>
        <p:spPr>
          <a:xfrm>
            <a:off x="4350625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2" name="Egyenes összekötő nyíllal 20"/>
          <p:cNvCxnSpPr>
            <a:stCxn id="7" idx="6"/>
            <a:endCxn id="77" idx="2"/>
          </p:cNvCxnSpPr>
          <p:nvPr/>
        </p:nvCxnSpPr>
        <p:spPr>
          <a:xfrm flipV="1">
            <a:off x="1538178" y="1119822"/>
            <a:ext cx="1122890" cy="672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nyíllal 20"/>
          <p:cNvCxnSpPr>
            <a:stCxn id="8" idx="6"/>
            <a:endCxn id="77" idx="2"/>
          </p:cNvCxnSpPr>
          <p:nvPr/>
        </p:nvCxnSpPr>
        <p:spPr>
          <a:xfrm flipV="1">
            <a:off x="1538178" y="1119822"/>
            <a:ext cx="1122890" cy="1324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nyíllal 63"/>
          <p:cNvCxnSpPr>
            <a:stCxn id="18" idx="6"/>
            <a:endCxn id="78" idx="2"/>
          </p:cNvCxnSpPr>
          <p:nvPr/>
        </p:nvCxnSpPr>
        <p:spPr>
          <a:xfrm flipV="1"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nyíllal 63"/>
          <p:cNvCxnSpPr>
            <a:stCxn id="19" idx="6"/>
            <a:endCxn id="78" idx="2"/>
          </p:cNvCxnSpPr>
          <p:nvPr/>
        </p:nvCxnSpPr>
        <p:spPr>
          <a:xfrm flipV="1">
            <a:off x="3182724" y="1119822"/>
            <a:ext cx="1167901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63"/>
          <p:cNvCxnSpPr>
            <a:stCxn id="11" idx="6"/>
            <a:endCxn id="78" idx="2"/>
          </p:cNvCxnSpPr>
          <p:nvPr/>
        </p:nvCxnSpPr>
        <p:spPr>
          <a:xfrm flipV="1">
            <a:off x="3206232" y="1119822"/>
            <a:ext cx="1144393" cy="2524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63"/>
          <p:cNvCxnSpPr>
            <a:stCxn id="12" idx="6"/>
            <a:endCxn id="78" idx="2"/>
          </p:cNvCxnSpPr>
          <p:nvPr/>
        </p:nvCxnSpPr>
        <p:spPr>
          <a:xfrm flipV="1">
            <a:off x="3182724" y="1119822"/>
            <a:ext cx="1167901" cy="344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41"/>
          <p:cNvCxnSpPr>
            <a:stCxn id="78" idx="6"/>
            <a:endCxn id="22" idx="2"/>
          </p:cNvCxnSpPr>
          <p:nvPr/>
        </p:nvCxnSpPr>
        <p:spPr>
          <a:xfrm>
            <a:off x="4848773" y="1119822"/>
            <a:ext cx="1316524" cy="89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gyenes összekötő nyíllal 141"/>
          <p:cNvCxnSpPr>
            <a:stCxn id="78" idx="6"/>
            <a:endCxn id="114" idx="2"/>
          </p:cNvCxnSpPr>
          <p:nvPr/>
        </p:nvCxnSpPr>
        <p:spPr>
          <a:xfrm>
            <a:off x="4848773" y="1119822"/>
            <a:ext cx="1316524" cy="178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63"/>
          <p:cNvCxnSpPr>
            <a:stCxn id="77" idx="6"/>
            <a:endCxn id="21" idx="2"/>
          </p:cNvCxnSpPr>
          <p:nvPr/>
        </p:nvCxnSpPr>
        <p:spPr>
          <a:xfrm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gyenes összekötő nyíllal 66"/>
          <p:cNvCxnSpPr>
            <a:stCxn id="77" idx="6"/>
            <a:endCxn id="14" idx="2"/>
          </p:cNvCxnSpPr>
          <p:nvPr/>
        </p:nvCxnSpPr>
        <p:spPr>
          <a:xfrm>
            <a:off x="3159216" y="1119822"/>
            <a:ext cx="1214917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gyenes összekötő nyíllal 63"/>
          <p:cNvCxnSpPr>
            <a:stCxn id="77" idx="6"/>
            <a:endCxn id="78" idx="2"/>
          </p:cNvCxnSpPr>
          <p:nvPr/>
        </p:nvCxnSpPr>
        <p:spPr>
          <a:xfrm>
            <a:off x="3159216" y="1119822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gyenes összekötő nyíllal 66"/>
          <p:cNvCxnSpPr>
            <a:stCxn id="77" idx="6"/>
            <a:endCxn id="16" idx="2"/>
          </p:cNvCxnSpPr>
          <p:nvPr/>
        </p:nvCxnSpPr>
        <p:spPr>
          <a:xfrm>
            <a:off x="3159216" y="1119822"/>
            <a:ext cx="1214917" cy="252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gyenes összekötő nyíllal 66"/>
          <p:cNvCxnSpPr>
            <a:stCxn id="77" idx="6"/>
            <a:endCxn id="17" idx="2"/>
          </p:cNvCxnSpPr>
          <p:nvPr/>
        </p:nvCxnSpPr>
        <p:spPr>
          <a:xfrm>
            <a:off x="3159216" y="1119822"/>
            <a:ext cx="1214917" cy="3440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4"/>
          <p:cNvSpPr/>
          <p:nvPr/>
        </p:nvSpPr>
        <p:spPr>
          <a:xfrm>
            <a:off x="1063538" y="283000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1" name="Egyenes összekötő nyíllal 20"/>
          <p:cNvCxnSpPr>
            <a:stCxn id="170" idx="6"/>
            <a:endCxn id="18" idx="2"/>
          </p:cNvCxnSpPr>
          <p:nvPr/>
        </p:nvCxnSpPr>
        <p:spPr>
          <a:xfrm flipV="1">
            <a:off x="1561686" y="1859578"/>
            <a:ext cx="1099382" cy="1219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gyenes összekötő nyíllal 21"/>
          <p:cNvCxnSpPr>
            <a:stCxn id="170" idx="6"/>
            <a:endCxn id="19" idx="2"/>
          </p:cNvCxnSpPr>
          <p:nvPr/>
        </p:nvCxnSpPr>
        <p:spPr>
          <a:xfrm flipV="1">
            <a:off x="1561686" y="2783083"/>
            <a:ext cx="1122890" cy="295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gyenes összekötő nyíllal 24"/>
          <p:cNvCxnSpPr>
            <a:stCxn id="170" idx="6"/>
            <a:endCxn id="11" idx="2"/>
          </p:cNvCxnSpPr>
          <p:nvPr/>
        </p:nvCxnSpPr>
        <p:spPr>
          <a:xfrm>
            <a:off x="1561686" y="3079079"/>
            <a:ext cx="1146398" cy="565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gyenes összekötő nyíllal 27"/>
          <p:cNvCxnSpPr>
            <a:stCxn id="170" idx="6"/>
            <a:endCxn id="12" idx="2"/>
          </p:cNvCxnSpPr>
          <p:nvPr/>
        </p:nvCxnSpPr>
        <p:spPr>
          <a:xfrm>
            <a:off x="1561686" y="3079079"/>
            <a:ext cx="1122890" cy="1488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gyenes összekötő nyíllal 20"/>
          <p:cNvCxnSpPr>
            <a:stCxn id="170" idx="6"/>
            <a:endCxn id="77" idx="2"/>
          </p:cNvCxnSpPr>
          <p:nvPr/>
        </p:nvCxnSpPr>
        <p:spPr>
          <a:xfrm flipV="1">
            <a:off x="1561686" y="1119822"/>
            <a:ext cx="1099382" cy="19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4"/>
          <p:cNvSpPr/>
          <p:nvPr/>
        </p:nvSpPr>
        <p:spPr>
          <a:xfrm>
            <a:off x="1043837" y="344581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7" name="Egyenes összekötő nyíllal 20"/>
          <p:cNvCxnSpPr>
            <a:stCxn id="176" idx="6"/>
            <a:endCxn id="18" idx="2"/>
          </p:cNvCxnSpPr>
          <p:nvPr/>
        </p:nvCxnSpPr>
        <p:spPr>
          <a:xfrm flipV="1">
            <a:off x="1541985" y="1859578"/>
            <a:ext cx="1119083" cy="1835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gyenes összekötő nyíllal 21"/>
          <p:cNvCxnSpPr>
            <a:stCxn id="176" idx="6"/>
            <a:endCxn id="19" idx="2"/>
          </p:cNvCxnSpPr>
          <p:nvPr/>
        </p:nvCxnSpPr>
        <p:spPr>
          <a:xfrm flipV="1">
            <a:off x="1541985" y="2783083"/>
            <a:ext cx="1142591" cy="911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gyenes összekötő nyíllal 24"/>
          <p:cNvCxnSpPr>
            <a:stCxn id="176" idx="6"/>
            <a:endCxn id="11" idx="2"/>
          </p:cNvCxnSpPr>
          <p:nvPr/>
        </p:nvCxnSpPr>
        <p:spPr>
          <a:xfrm flipV="1">
            <a:off x="1541985" y="3644102"/>
            <a:ext cx="1166099" cy="50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gyenes összekötő nyíllal 27"/>
          <p:cNvCxnSpPr>
            <a:stCxn id="176" idx="6"/>
            <a:endCxn id="12" idx="2"/>
          </p:cNvCxnSpPr>
          <p:nvPr/>
        </p:nvCxnSpPr>
        <p:spPr>
          <a:xfrm>
            <a:off x="1541985" y="3694886"/>
            <a:ext cx="1142591" cy="87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gyenes összekötő nyíllal 20"/>
          <p:cNvCxnSpPr>
            <a:stCxn id="176" idx="6"/>
            <a:endCxn id="77" idx="2"/>
          </p:cNvCxnSpPr>
          <p:nvPr/>
        </p:nvCxnSpPr>
        <p:spPr>
          <a:xfrm flipV="1">
            <a:off x="1541985" y="1119822"/>
            <a:ext cx="1119083" cy="257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4"/>
          <p:cNvSpPr/>
          <p:nvPr/>
        </p:nvSpPr>
        <p:spPr>
          <a:xfrm>
            <a:off x="6187644" y="344939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26" name="Egyenes összekötő nyíllal 132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gyenes összekötő nyíllal 135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gyenes összekötő nyíllal 138"/>
          <p:cNvCxnSpPr>
            <a:stCxn id="78" idx="6"/>
          </p:cNvCxnSpPr>
          <p:nvPr/>
        </p:nvCxnSpPr>
        <p:spPr>
          <a:xfrm>
            <a:off x="4848773" y="1119822"/>
            <a:ext cx="1319164" cy="259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gyenes összekötő nyíllal 132"/>
          <p:cNvCxnSpPr>
            <a:stCxn id="17" idx="6"/>
            <a:endCxn id="225" idx="2"/>
          </p:cNvCxnSpPr>
          <p:nvPr/>
        </p:nvCxnSpPr>
        <p:spPr>
          <a:xfrm flipV="1">
            <a:off x="4872281" y="3698468"/>
            <a:ext cx="1315363" cy="86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gyenes összekötő nyíllal 132"/>
          <p:cNvCxnSpPr>
            <a:stCxn id="16" idx="6"/>
            <a:endCxn id="225" idx="2"/>
          </p:cNvCxnSpPr>
          <p:nvPr/>
        </p:nvCxnSpPr>
        <p:spPr>
          <a:xfrm>
            <a:off x="4872281" y="3640876"/>
            <a:ext cx="1315363" cy="57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gyenes összekötő nyíllal 132"/>
          <p:cNvCxnSpPr>
            <a:stCxn id="14" idx="6"/>
            <a:endCxn id="225" idx="2"/>
          </p:cNvCxnSpPr>
          <p:nvPr/>
        </p:nvCxnSpPr>
        <p:spPr>
          <a:xfrm>
            <a:off x="4872281" y="2783083"/>
            <a:ext cx="1315363" cy="91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gyenes összekötő nyíllal 132"/>
          <p:cNvCxnSpPr>
            <a:stCxn id="21" idx="6"/>
            <a:endCxn id="225" idx="2"/>
          </p:cNvCxnSpPr>
          <p:nvPr/>
        </p:nvCxnSpPr>
        <p:spPr>
          <a:xfrm>
            <a:off x="4848773" y="1859578"/>
            <a:ext cx="1338871" cy="183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194486" y="700215"/>
            <a:ext cx="9363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Dense neural networks are working fine ...</a:t>
            </a:r>
          </a:p>
          <a:p>
            <a:r>
              <a:rPr lang="hu-HU" dirty="0"/>
              <a:t>	</a:t>
            </a:r>
            <a:r>
              <a:rPr lang="hu-HU" dirty="0" smtClean="0"/>
              <a:t>But if there are 1000 neurons in each layer, the number of weights increase dramatically</a:t>
            </a:r>
          </a:p>
          <a:p>
            <a:r>
              <a:rPr lang="hu-HU" dirty="0"/>
              <a:t>	</a:t>
            </a:r>
            <a:r>
              <a:rPr lang="hu-HU" dirty="0" smtClean="0"/>
              <a:t>	~ training the network will be extremely slow !!!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08739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/>
          <p:cNvSpPr/>
          <p:nvPr/>
        </p:nvSpPr>
        <p:spPr>
          <a:xfrm>
            <a:off x="124391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/>
          <p:cNvSpPr/>
          <p:nvPr/>
        </p:nvSpPr>
        <p:spPr>
          <a:xfrm>
            <a:off x="140043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/>
          <p:cNvSpPr/>
          <p:nvPr/>
        </p:nvSpPr>
        <p:spPr>
          <a:xfrm>
            <a:off x="155695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/>
          <p:cNvSpPr/>
          <p:nvPr/>
        </p:nvSpPr>
        <p:spPr>
          <a:xfrm>
            <a:off x="171347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/>
          <p:cNvSpPr/>
          <p:nvPr/>
        </p:nvSpPr>
        <p:spPr>
          <a:xfrm>
            <a:off x="186999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/>
          <p:cNvSpPr/>
          <p:nvPr/>
        </p:nvSpPr>
        <p:spPr>
          <a:xfrm>
            <a:off x="202650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/>
          <p:cNvSpPr/>
          <p:nvPr/>
        </p:nvSpPr>
        <p:spPr>
          <a:xfrm>
            <a:off x="218302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/>
          <p:cNvSpPr/>
          <p:nvPr/>
        </p:nvSpPr>
        <p:spPr>
          <a:xfrm>
            <a:off x="233954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/>
          <p:cNvSpPr/>
          <p:nvPr/>
        </p:nvSpPr>
        <p:spPr>
          <a:xfrm>
            <a:off x="249606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/>
          <p:cNvSpPr/>
          <p:nvPr/>
        </p:nvSpPr>
        <p:spPr>
          <a:xfrm>
            <a:off x="265258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/>
          <p:cNvSpPr/>
          <p:nvPr/>
        </p:nvSpPr>
        <p:spPr>
          <a:xfrm>
            <a:off x="280910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/>
          <p:cNvSpPr/>
          <p:nvPr/>
        </p:nvSpPr>
        <p:spPr>
          <a:xfrm>
            <a:off x="296562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/>
          <p:cNvSpPr/>
          <p:nvPr/>
        </p:nvSpPr>
        <p:spPr>
          <a:xfrm>
            <a:off x="312214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/>
          <p:cNvSpPr/>
          <p:nvPr/>
        </p:nvSpPr>
        <p:spPr>
          <a:xfrm>
            <a:off x="327866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/>
          <p:cNvSpPr/>
          <p:nvPr/>
        </p:nvSpPr>
        <p:spPr>
          <a:xfrm>
            <a:off x="343518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/>
          <p:cNvSpPr/>
          <p:nvPr/>
        </p:nvSpPr>
        <p:spPr>
          <a:xfrm>
            <a:off x="359169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/>
          <p:cNvSpPr/>
          <p:nvPr/>
        </p:nvSpPr>
        <p:spPr>
          <a:xfrm>
            <a:off x="374821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/>
          <p:cNvSpPr/>
          <p:nvPr/>
        </p:nvSpPr>
        <p:spPr>
          <a:xfrm>
            <a:off x="390473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406125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421777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437429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453081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468733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484385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Rectangle 150"/>
          <p:cNvSpPr/>
          <p:nvPr/>
        </p:nvSpPr>
        <p:spPr>
          <a:xfrm>
            <a:off x="500037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Rectangle 151"/>
          <p:cNvSpPr/>
          <p:nvPr/>
        </p:nvSpPr>
        <p:spPr>
          <a:xfrm>
            <a:off x="515688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Rectangle 152"/>
          <p:cNvSpPr/>
          <p:nvPr/>
        </p:nvSpPr>
        <p:spPr>
          <a:xfrm>
            <a:off x="531340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Rectangle 153"/>
          <p:cNvSpPr/>
          <p:nvPr/>
        </p:nvSpPr>
        <p:spPr>
          <a:xfrm>
            <a:off x="546992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5" name="Rectangle 154"/>
          <p:cNvSpPr/>
          <p:nvPr/>
        </p:nvSpPr>
        <p:spPr>
          <a:xfrm>
            <a:off x="562644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Rectangle 155"/>
          <p:cNvSpPr/>
          <p:nvPr/>
        </p:nvSpPr>
        <p:spPr>
          <a:xfrm>
            <a:off x="578296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Rectangle 156"/>
          <p:cNvSpPr/>
          <p:nvPr/>
        </p:nvSpPr>
        <p:spPr>
          <a:xfrm>
            <a:off x="593948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Rectangle 157"/>
          <p:cNvSpPr/>
          <p:nvPr/>
        </p:nvSpPr>
        <p:spPr>
          <a:xfrm>
            <a:off x="108739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Rectangle 158"/>
          <p:cNvSpPr/>
          <p:nvPr/>
        </p:nvSpPr>
        <p:spPr>
          <a:xfrm>
            <a:off x="124391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Rectangle 159"/>
          <p:cNvSpPr/>
          <p:nvPr/>
        </p:nvSpPr>
        <p:spPr>
          <a:xfrm>
            <a:off x="140043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Rectangle 160"/>
          <p:cNvSpPr/>
          <p:nvPr/>
        </p:nvSpPr>
        <p:spPr>
          <a:xfrm>
            <a:off x="155695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Rectangle 161"/>
          <p:cNvSpPr/>
          <p:nvPr/>
        </p:nvSpPr>
        <p:spPr>
          <a:xfrm>
            <a:off x="171347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Rectangle 162"/>
          <p:cNvSpPr/>
          <p:nvPr/>
        </p:nvSpPr>
        <p:spPr>
          <a:xfrm>
            <a:off x="186999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4" name="Rectangle 163"/>
          <p:cNvSpPr/>
          <p:nvPr/>
        </p:nvSpPr>
        <p:spPr>
          <a:xfrm>
            <a:off x="202650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5" name="Rectangle 164"/>
          <p:cNvSpPr/>
          <p:nvPr/>
        </p:nvSpPr>
        <p:spPr>
          <a:xfrm>
            <a:off x="218302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6" name="Rectangle 165"/>
          <p:cNvSpPr/>
          <p:nvPr/>
        </p:nvSpPr>
        <p:spPr>
          <a:xfrm>
            <a:off x="233954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7" name="Rectangle 166"/>
          <p:cNvSpPr/>
          <p:nvPr/>
        </p:nvSpPr>
        <p:spPr>
          <a:xfrm>
            <a:off x="249606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8" name="Rectangle 167"/>
          <p:cNvSpPr/>
          <p:nvPr/>
        </p:nvSpPr>
        <p:spPr>
          <a:xfrm>
            <a:off x="265258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9" name="Rectangle 168"/>
          <p:cNvSpPr/>
          <p:nvPr/>
        </p:nvSpPr>
        <p:spPr>
          <a:xfrm>
            <a:off x="280910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0" name="Rectangle 169"/>
          <p:cNvSpPr/>
          <p:nvPr/>
        </p:nvSpPr>
        <p:spPr>
          <a:xfrm>
            <a:off x="296562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1" name="Rectangle 170"/>
          <p:cNvSpPr/>
          <p:nvPr/>
        </p:nvSpPr>
        <p:spPr>
          <a:xfrm>
            <a:off x="312214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2" name="Rectangle 171"/>
          <p:cNvSpPr/>
          <p:nvPr/>
        </p:nvSpPr>
        <p:spPr>
          <a:xfrm>
            <a:off x="327866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3" name="Rectangle 172"/>
          <p:cNvSpPr/>
          <p:nvPr/>
        </p:nvSpPr>
        <p:spPr>
          <a:xfrm>
            <a:off x="343518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Rectangle 173"/>
          <p:cNvSpPr/>
          <p:nvPr/>
        </p:nvSpPr>
        <p:spPr>
          <a:xfrm>
            <a:off x="359169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5" name="Rectangle 174"/>
          <p:cNvSpPr/>
          <p:nvPr/>
        </p:nvSpPr>
        <p:spPr>
          <a:xfrm>
            <a:off x="374821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6" name="Rectangle 175"/>
          <p:cNvSpPr/>
          <p:nvPr/>
        </p:nvSpPr>
        <p:spPr>
          <a:xfrm>
            <a:off x="390473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7" name="Rectangle 176"/>
          <p:cNvSpPr/>
          <p:nvPr/>
        </p:nvSpPr>
        <p:spPr>
          <a:xfrm>
            <a:off x="406125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8" name="Rectangle 177"/>
          <p:cNvSpPr/>
          <p:nvPr/>
        </p:nvSpPr>
        <p:spPr>
          <a:xfrm>
            <a:off x="421777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9" name="Rectangle 178"/>
          <p:cNvSpPr/>
          <p:nvPr/>
        </p:nvSpPr>
        <p:spPr>
          <a:xfrm>
            <a:off x="437429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0" name="Rectangle 179"/>
          <p:cNvSpPr/>
          <p:nvPr/>
        </p:nvSpPr>
        <p:spPr>
          <a:xfrm>
            <a:off x="453081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1" name="Rectangle 180"/>
          <p:cNvSpPr/>
          <p:nvPr/>
        </p:nvSpPr>
        <p:spPr>
          <a:xfrm>
            <a:off x="468733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2" name="Rectangle 181"/>
          <p:cNvSpPr/>
          <p:nvPr/>
        </p:nvSpPr>
        <p:spPr>
          <a:xfrm>
            <a:off x="484385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3" name="Rectangle 182"/>
          <p:cNvSpPr/>
          <p:nvPr/>
        </p:nvSpPr>
        <p:spPr>
          <a:xfrm>
            <a:off x="500037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4" name="Rectangle 183"/>
          <p:cNvSpPr/>
          <p:nvPr/>
        </p:nvSpPr>
        <p:spPr>
          <a:xfrm>
            <a:off x="515688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5" name="Rectangle 184"/>
          <p:cNvSpPr/>
          <p:nvPr/>
        </p:nvSpPr>
        <p:spPr>
          <a:xfrm>
            <a:off x="531340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6" name="Rectangle 185"/>
          <p:cNvSpPr/>
          <p:nvPr/>
        </p:nvSpPr>
        <p:spPr>
          <a:xfrm>
            <a:off x="546992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7" name="Rectangle 186"/>
          <p:cNvSpPr/>
          <p:nvPr/>
        </p:nvSpPr>
        <p:spPr>
          <a:xfrm>
            <a:off x="562644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8" name="Rectangle 187"/>
          <p:cNvSpPr/>
          <p:nvPr/>
        </p:nvSpPr>
        <p:spPr>
          <a:xfrm>
            <a:off x="578296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9" name="Rectangle 188"/>
          <p:cNvSpPr/>
          <p:nvPr/>
        </p:nvSpPr>
        <p:spPr>
          <a:xfrm>
            <a:off x="593948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0" name="Rectangle 189"/>
          <p:cNvSpPr/>
          <p:nvPr/>
        </p:nvSpPr>
        <p:spPr>
          <a:xfrm>
            <a:off x="108739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1" name="Rectangle 190"/>
          <p:cNvSpPr/>
          <p:nvPr/>
        </p:nvSpPr>
        <p:spPr>
          <a:xfrm>
            <a:off x="124391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2" name="Rectangle 191"/>
          <p:cNvSpPr/>
          <p:nvPr/>
        </p:nvSpPr>
        <p:spPr>
          <a:xfrm>
            <a:off x="140043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3" name="Rectangle 192"/>
          <p:cNvSpPr/>
          <p:nvPr/>
        </p:nvSpPr>
        <p:spPr>
          <a:xfrm>
            <a:off x="155695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Rectangle 193"/>
          <p:cNvSpPr/>
          <p:nvPr/>
        </p:nvSpPr>
        <p:spPr>
          <a:xfrm>
            <a:off x="171347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5" name="Rectangle 194"/>
          <p:cNvSpPr/>
          <p:nvPr/>
        </p:nvSpPr>
        <p:spPr>
          <a:xfrm>
            <a:off x="186999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6" name="Rectangle 195"/>
          <p:cNvSpPr/>
          <p:nvPr/>
        </p:nvSpPr>
        <p:spPr>
          <a:xfrm>
            <a:off x="202650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7" name="Rectangle 196"/>
          <p:cNvSpPr/>
          <p:nvPr/>
        </p:nvSpPr>
        <p:spPr>
          <a:xfrm>
            <a:off x="218302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8" name="Rectangle 197"/>
          <p:cNvSpPr/>
          <p:nvPr/>
        </p:nvSpPr>
        <p:spPr>
          <a:xfrm>
            <a:off x="233954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9" name="Rectangle 198"/>
          <p:cNvSpPr/>
          <p:nvPr/>
        </p:nvSpPr>
        <p:spPr>
          <a:xfrm>
            <a:off x="249606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0" name="Rectangle 199"/>
          <p:cNvSpPr/>
          <p:nvPr/>
        </p:nvSpPr>
        <p:spPr>
          <a:xfrm>
            <a:off x="265258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1" name="Rectangle 200"/>
          <p:cNvSpPr/>
          <p:nvPr/>
        </p:nvSpPr>
        <p:spPr>
          <a:xfrm>
            <a:off x="280910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2" name="Rectangle 201"/>
          <p:cNvSpPr/>
          <p:nvPr/>
        </p:nvSpPr>
        <p:spPr>
          <a:xfrm>
            <a:off x="296562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3" name="Rectangle 202"/>
          <p:cNvSpPr/>
          <p:nvPr/>
        </p:nvSpPr>
        <p:spPr>
          <a:xfrm>
            <a:off x="312214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4" name="Rectangle 203"/>
          <p:cNvSpPr/>
          <p:nvPr/>
        </p:nvSpPr>
        <p:spPr>
          <a:xfrm>
            <a:off x="327866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5" name="Rectangle 204"/>
          <p:cNvSpPr/>
          <p:nvPr/>
        </p:nvSpPr>
        <p:spPr>
          <a:xfrm>
            <a:off x="343518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6" name="Rectangle 205"/>
          <p:cNvSpPr/>
          <p:nvPr/>
        </p:nvSpPr>
        <p:spPr>
          <a:xfrm>
            <a:off x="359169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7" name="Rectangle 206"/>
          <p:cNvSpPr/>
          <p:nvPr/>
        </p:nvSpPr>
        <p:spPr>
          <a:xfrm>
            <a:off x="374821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8" name="Rectangle 207"/>
          <p:cNvSpPr/>
          <p:nvPr/>
        </p:nvSpPr>
        <p:spPr>
          <a:xfrm>
            <a:off x="390473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9" name="Rectangle 208"/>
          <p:cNvSpPr/>
          <p:nvPr/>
        </p:nvSpPr>
        <p:spPr>
          <a:xfrm>
            <a:off x="406125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0" name="Rectangle 209"/>
          <p:cNvSpPr/>
          <p:nvPr/>
        </p:nvSpPr>
        <p:spPr>
          <a:xfrm>
            <a:off x="421777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1" name="Rectangle 210"/>
          <p:cNvSpPr/>
          <p:nvPr/>
        </p:nvSpPr>
        <p:spPr>
          <a:xfrm>
            <a:off x="437429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2" name="Rectangle 211"/>
          <p:cNvSpPr/>
          <p:nvPr/>
        </p:nvSpPr>
        <p:spPr>
          <a:xfrm>
            <a:off x="453081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3" name="Rectangle 212"/>
          <p:cNvSpPr/>
          <p:nvPr/>
        </p:nvSpPr>
        <p:spPr>
          <a:xfrm>
            <a:off x="468733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4" name="Rectangle 213"/>
          <p:cNvSpPr/>
          <p:nvPr/>
        </p:nvSpPr>
        <p:spPr>
          <a:xfrm>
            <a:off x="484385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5" name="Rectangle 214"/>
          <p:cNvSpPr/>
          <p:nvPr/>
        </p:nvSpPr>
        <p:spPr>
          <a:xfrm>
            <a:off x="500037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6" name="Rectangle 215"/>
          <p:cNvSpPr/>
          <p:nvPr/>
        </p:nvSpPr>
        <p:spPr>
          <a:xfrm>
            <a:off x="515688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7" name="Rectangle 216"/>
          <p:cNvSpPr/>
          <p:nvPr/>
        </p:nvSpPr>
        <p:spPr>
          <a:xfrm>
            <a:off x="531340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8" name="Rectangle 217"/>
          <p:cNvSpPr/>
          <p:nvPr/>
        </p:nvSpPr>
        <p:spPr>
          <a:xfrm>
            <a:off x="546992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9" name="Rectangle 218"/>
          <p:cNvSpPr/>
          <p:nvPr/>
        </p:nvSpPr>
        <p:spPr>
          <a:xfrm>
            <a:off x="562644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0" name="Rectangle 219"/>
          <p:cNvSpPr/>
          <p:nvPr/>
        </p:nvSpPr>
        <p:spPr>
          <a:xfrm>
            <a:off x="578296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1" name="Rectangle 220"/>
          <p:cNvSpPr/>
          <p:nvPr/>
        </p:nvSpPr>
        <p:spPr>
          <a:xfrm>
            <a:off x="593948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2" name="Rectangle 221"/>
          <p:cNvSpPr/>
          <p:nvPr/>
        </p:nvSpPr>
        <p:spPr>
          <a:xfrm>
            <a:off x="108739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3" name="Rectangle 222"/>
          <p:cNvSpPr/>
          <p:nvPr/>
        </p:nvSpPr>
        <p:spPr>
          <a:xfrm>
            <a:off x="124391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4" name="Rectangle 223"/>
          <p:cNvSpPr/>
          <p:nvPr/>
        </p:nvSpPr>
        <p:spPr>
          <a:xfrm>
            <a:off x="140043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5" name="Rectangle 224"/>
          <p:cNvSpPr/>
          <p:nvPr/>
        </p:nvSpPr>
        <p:spPr>
          <a:xfrm>
            <a:off x="155695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6" name="Rectangle 225"/>
          <p:cNvSpPr/>
          <p:nvPr/>
        </p:nvSpPr>
        <p:spPr>
          <a:xfrm>
            <a:off x="171347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7" name="Rectangle 226"/>
          <p:cNvSpPr/>
          <p:nvPr/>
        </p:nvSpPr>
        <p:spPr>
          <a:xfrm>
            <a:off x="186999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8" name="Rectangle 227"/>
          <p:cNvSpPr/>
          <p:nvPr/>
        </p:nvSpPr>
        <p:spPr>
          <a:xfrm>
            <a:off x="202650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9" name="Rectangle 228"/>
          <p:cNvSpPr/>
          <p:nvPr/>
        </p:nvSpPr>
        <p:spPr>
          <a:xfrm>
            <a:off x="218302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Rectangle 229"/>
          <p:cNvSpPr/>
          <p:nvPr/>
        </p:nvSpPr>
        <p:spPr>
          <a:xfrm>
            <a:off x="233954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1" name="Rectangle 230"/>
          <p:cNvSpPr/>
          <p:nvPr/>
        </p:nvSpPr>
        <p:spPr>
          <a:xfrm>
            <a:off x="249606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2" name="Rectangle 231"/>
          <p:cNvSpPr/>
          <p:nvPr/>
        </p:nvSpPr>
        <p:spPr>
          <a:xfrm>
            <a:off x="265258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3" name="Rectangle 232"/>
          <p:cNvSpPr/>
          <p:nvPr/>
        </p:nvSpPr>
        <p:spPr>
          <a:xfrm>
            <a:off x="280910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Rectangle 233"/>
          <p:cNvSpPr/>
          <p:nvPr/>
        </p:nvSpPr>
        <p:spPr>
          <a:xfrm>
            <a:off x="296562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5" name="Rectangle 234"/>
          <p:cNvSpPr/>
          <p:nvPr/>
        </p:nvSpPr>
        <p:spPr>
          <a:xfrm>
            <a:off x="312214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6" name="Rectangle 235"/>
          <p:cNvSpPr/>
          <p:nvPr/>
        </p:nvSpPr>
        <p:spPr>
          <a:xfrm>
            <a:off x="327866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7" name="Rectangle 236"/>
          <p:cNvSpPr/>
          <p:nvPr/>
        </p:nvSpPr>
        <p:spPr>
          <a:xfrm>
            <a:off x="343518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8" name="Rectangle 237"/>
          <p:cNvSpPr/>
          <p:nvPr/>
        </p:nvSpPr>
        <p:spPr>
          <a:xfrm>
            <a:off x="359169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9" name="Rectangle 238"/>
          <p:cNvSpPr/>
          <p:nvPr/>
        </p:nvSpPr>
        <p:spPr>
          <a:xfrm>
            <a:off x="374821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0" name="Rectangle 239"/>
          <p:cNvSpPr/>
          <p:nvPr/>
        </p:nvSpPr>
        <p:spPr>
          <a:xfrm>
            <a:off x="390473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1" name="Rectangle 240"/>
          <p:cNvSpPr/>
          <p:nvPr/>
        </p:nvSpPr>
        <p:spPr>
          <a:xfrm>
            <a:off x="406125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2" name="Rectangle 241"/>
          <p:cNvSpPr/>
          <p:nvPr/>
        </p:nvSpPr>
        <p:spPr>
          <a:xfrm>
            <a:off x="421777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3" name="Rectangle 242"/>
          <p:cNvSpPr/>
          <p:nvPr/>
        </p:nvSpPr>
        <p:spPr>
          <a:xfrm>
            <a:off x="437429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4" name="Rectangle 243"/>
          <p:cNvSpPr/>
          <p:nvPr/>
        </p:nvSpPr>
        <p:spPr>
          <a:xfrm>
            <a:off x="453081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5" name="Rectangle 244"/>
          <p:cNvSpPr/>
          <p:nvPr/>
        </p:nvSpPr>
        <p:spPr>
          <a:xfrm>
            <a:off x="468733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6" name="Rectangle 245"/>
          <p:cNvSpPr/>
          <p:nvPr/>
        </p:nvSpPr>
        <p:spPr>
          <a:xfrm>
            <a:off x="484385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7" name="Rectangle 246"/>
          <p:cNvSpPr/>
          <p:nvPr/>
        </p:nvSpPr>
        <p:spPr>
          <a:xfrm>
            <a:off x="500037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8" name="Rectangle 247"/>
          <p:cNvSpPr/>
          <p:nvPr/>
        </p:nvSpPr>
        <p:spPr>
          <a:xfrm>
            <a:off x="515688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9" name="Rectangle 248"/>
          <p:cNvSpPr/>
          <p:nvPr/>
        </p:nvSpPr>
        <p:spPr>
          <a:xfrm>
            <a:off x="531340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0" name="Rectangle 249"/>
          <p:cNvSpPr/>
          <p:nvPr/>
        </p:nvSpPr>
        <p:spPr>
          <a:xfrm>
            <a:off x="546992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1" name="Rectangle 250"/>
          <p:cNvSpPr/>
          <p:nvPr/>
        </p:nvSpPr>
        <p:spPr>
          <a:xfrm>
            <a:off x="562644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2" name="Rectangle 251"/>
          <p:cNvSpPr/>
          <p:nvPr/>
        </p:nvSpPr>
        <p:spPr>
          <a:xfrm>
            <a:off x="578296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Rectangle 252"/>
          <p:cNvSpPr/>
          <p:nvPr/>
        </p:nvSpPr>
        <p:spPr>
          <a:xfrm>
            <a:off x="593948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4" name="Rectangle 253"/>
          <p:cNvSpPr/>
          <p:nvPr/>
        </p:nvSpPr>
        <p:spPr>
          <a:xfrm>
            <a:off x="108739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5" name="Rectangle 254"/>
          <p:cNvSpPr/>
          <p:nvPr/>
        </p:nvSpPr>
        <p:spPr>
          <a:xfrm>
            <a:off x="124391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6" name="Rectangle 255"/>
          <p:cNvSpPr/>
          <p:nvPr/>
        </p:nvSpPr>
        <p:spPr>
          <a:xfrm>
            <a:off x="140043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7" name="Rectangle 256"/>
          <p:cNvSpPr/>
          <p:nvPr/>
        </p:nvSpPr>
        <p:spPr>
          <a:xfrm>
            <a:off x="155695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8" name="Rectangle 257"/>
          <p:cNvSpPr/>
          <p:nvPr/>
        </p:nvSpPr>
        <p:spPr>
          <a:xfrm>
            <a:off x="171347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9" name="Rectangle 258"/>
          <p:cNvSpPr/>
          <p:nvPr/>
        </p:nvSpPr>
        <p:spPr>
          <a:xfrm>
            <a:off x="186999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0" name="Rectangle 259"/>
          <p:cNvSpPr/>
          <p:nvPr/>
        </p:nvSpPr>
        <p:spPr>
          <a:xfrm>
            <a:off x="202650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1" name="Rectangle 260"/>
          <p:cNvSpPr/>
          <p:nvPr/>
        </p:nvSpPr>
        <p:spPr>
          <a:xfrm>
            <a:off x="218302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2" name="Rectangle 261"/>
          <p:cNvSpPr/>
          <p:nvPr/>
        </p:nvSpPr>
        <p:spPr>
          <a:xfrm>
            <a:off x="233954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3" name="Rectangle 262"/>
          <p:cNvSpPr/>
          <p:nvPr/>
        </p:nvSpPr>
        <p:spPr>
          <a:xfrm>
            <a:off x="249606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4" name="Rectangle 263"/>
          <p:cNvSpPr/>
          <p:nvPr/>
        </p:nvSpPr>
        <p:spPr>
          <a:xfrm>
            <a:off x="265258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5" name="Rectangle 264"/>
          <p:cNvSpPr/>
          <p:nvPr/>
        </p:nvSpPr>
        <p:spPr>
          <a:xfrm>
            <a:off x="280910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6" name="Rectangle 265"/>
          <p:cNvSpPr/>
          <p:nvPr/>
        </p:nvSpPr>
        <p:spPr>
          <a:xfrm>
            <a:off x="296562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7" name="Rectangle 266"/>
          <p:cNvSpPr/>
          <p:nvPr/>
        </p:nvSpPr>
        <p:spPr>
          <a:xfrm>
            <a:off x="312214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8" name="Rectangle 267"/>
          <p:cNvSpPr/>
          <p:nvPr/>
        </p:nvSpPr>
        <p:spPr>
          <a:xfrm>
            <a:off x="327866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9" name="Rectangle 268"/>
          <p:cNvSpPr/>
          <p:nvPr/>
        </p:nvSpPr>
        <p:spPr>
          <a:xfrm>
            <a:off x="343518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0" name="Rectangle 269"/>
          <p:cNvSpPr/>
          <p:nvPr/>
        </p:nvSpPr>
        <p:spPr>
          <a:xfrm>
            <a:off x="359169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1" name="Rectangle 270"/>
          <p:cNvSpPr/>
          <p:nvPr/>
        </p:nvSpPr>
        <p:spPr>
          <a:xfrm>
            <a:off x="374821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2" name="Rectangle 271"/>
          <p:cNvSpPr/>
          <p:nvPr/>
        </p:nvSpPr>
        <p:spPr>
          <a:xfrm>
            <a:off x="390473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3" name="Rectangle 272"/>
          <p:cNvSpPr/>
          <p:nvPr/>
        </p:nvSpPr>
        <p:spPr>
          <a:xfrm>
            <a:off x="406125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4" name="Rectangle 273"/>
          <p:cNvSpPr/>
          <p:nvPr/>
        </p:nvSpPr>
        <p:spPr>
          <a:xfrm>
            <a:off x="421777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5" name="Rectangle 274"/>
          <p:cNvSpPr/>
          <p:nvPr/>
        </p:nvSpPr>
        <p:spPr>
          <a:xfrm>
            <a:off x="437429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6" name="Rectangle 275"/>
          <p:cNvSpPr/>
          <p:nvPr/>
        </p:nvSpPr>
        <p:spPr>
          <a:xfrm>
            <a:off x="453081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7" name="Rectangle 276"/>
          <p:cNvSpPr/>
          <p:nvPr/>
        </p:nvSpPr>
        <p:spPr>
          <a:xfrm>
            <a:off x="468733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8" name="Rectangle 277"/>
          <p:cNvSpPr/>
          <p:nvPr/>
        </p:nvSpPr>
        <p:spPr>
          <a:xfrm>
            <a:off x="484385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9" name="Rectangle 278"/>
          <p:cNvSpPr/>
          <p:nvPr/>
        </p:nvSpPr>
        <p:spPr>
          <a:xfrm>
            <a:off x="500037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0" name="Rectangle 279"/>
          <p:cNvSpPr/>
          <p:nvPr/>
        </p:nvSpPr>
        <p:spPr>
          <a:xfrm>
            <a:off x="515688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1" name="Rectangle 280"/>
          <p:cNvSpPr/>
          <p:nvPr/>
        </p:nvSpPr>
        <p:spPr>
          <a:xfrm>
            <a:off x="531340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2" name="Rectangle 281"/>
          <p:cNvSpPr/>
          <p:nvPr/>
        </p:nvSpPr>
        <p:spPr>
          <a:xfrm>
            <a:off x="546992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3" name="Rectangle 282"/>
          <p:cNvSpPr/>
          <p:nvPr/>
        </p:nvSpPr>
        <p:spPr>
          <a:xfrm>
            <a:off x="562644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4" name="Rectangle 283"/>
          <p:cNvSpPr/>
          <p:nvPr/>
        </p:nvSpPr>
        <p:spPr>
          <a:xfrm>
            <a:off x="578296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5" name="Rectangle 284"/>
          <p:cNvSpPr/>
          <p:nvPr/>
        </p:nvSpPr>
        <p:spPr>
          <a:xfrm>
            <a:off x="593948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6" name="Rectangle 285"/>
          <p:cNvSpPr/>
          <p:nvPr/>
        </p:nvSpPr>
        <p:spPr>
          <a:xfrm>
            <a:off x="108739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7" name="Rectangle 286"/>
          <p:cNvSpPr/>
          <p:nvPr/>
        </p:nvSpPr>
        <p:spPr>
          <a:xfrm>
            <a:off x="124391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8" name="Rectangle 287"/>
          <p:cNvSpPr/>
          <p:nvPr/>
        </p:nvSpPr>
        <p:spPr>
          <a:xfrm>
            <a:off x="140043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9" name="Rectangle 288"/>
          <p:cNvSpPr/>
          <p:nvPr/>
        </p:nvSpPr>
        <p:spPr>
          <a:xfrm>
            <a:off x="155695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0" name="Rectangle 289"/>
          <p:cNvSpPr/>
          <p:nvPr/>
        </p:nvSpPr>
        <p:spPr>
          <a:xfrm>
            <a:off x="171347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1" name="Rectangle 290"/>
          <p:cNvSpPr/>
          <p:nvPr/>
        </p:nvSpPr>
        <p:spPr>
          <a:xfrm>
            <a:off x="186999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2" name="Rectangle 291"/>
          <p:cNvSpPr/>
          <p:nvPr/>
        </p:nvSpPr>
        <p:spPr>
          <a:xfrm>
            <a:off x="202650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3" name="Rectangle 292"/>
          <p:cNvSpPr/>
          <p:nvPr/>
        </p:nvSpPr>
        <p:spPr>
          <a:xfrm>
            <a:off x="218302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4" name="Rectangle 293"/>
          <p:cNvSpPr/>
          <p:nvPr/>
        </p:nvSpPr>
        <p:spPr>
          <a:xfrm>
            <a:off x="233954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5" name="Rectangle 294"/>
          <p:cNvSpPr/>
          <p:nvPr/>
        </p:nvSpPr>
        <p:spPr>
          <a:xfrm>
            <a:off x="249606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6" name="Rectangle 295"/>
          <p:cNvSpPr/>
          <p:nvPr/>
        </p:nvSpPr>
        <p:spPr>
          <a:xfrm>
            <a:off x="265258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7" name="Rectangle 296"/>
          <p:cNvSpPr/>
          <p:nvPr/>
        </p:nvSpPr>
        <p:spPr>
          <a:xfrm>
            <a:off x="280910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8" name="Rectangle 297"/>
          <p:cNvSpPr/>
          <p:nvPr/>
        </p:nvSpPr>
        <p:spPr>
          <a:xfrm>
            <a:off x="296562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9" name="Rectangle 298"/>
          <p:cNvSpPr/>
          <p:nvPr/>
        </p:nvSpPr>
        <p:spPr>
          <a:xfrm>
            <a:off x="312214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0" name="Rectangle 299"/>
          <p:cNvSpPr/>
          <p:nvPr/>
        </p:nvSpPr>
        <p:spPr>
          <a:xfrm>
            <a:off x="327866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1" name="Rectangle 300"/>
          <p:cNvSpPr/>
          <p:nvPr/>
        </p:nvSpPr>
        <p:spPr>
          <a:xfrm>
            <a:off x="343518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2" name="Rectangle 301"/>
          <p:cNvSpPr/>
          <p:nvPr/>
        </p:nvSpPr>
        <p:spPr>
          <a:xfrm>
            <a:off x="359169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3" name="Rectangle 302"/>
          <p:cNvSpPr/>
          <p:nvPr/>
        </p:nvSpPr>
        <p:spPr>
          <a:xfrm>
            <a:off x="374821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4" name="Rectangle 303"/>
          <p:cNvSpPr/>
          <p:nvPr/>
        </p:nvSpPr>
        <p:spPr>
          <a:xfrm>
            <a:off x="390473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5" name="Rectangle 304"/>
          <p:cNvSpPr/>
          <p:nvPr/>
        </p:nvSpPr>
        <p:spPr>
          <a:xfrm>
            <a:off x="406125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6" name="Rectangle 305"/>
          <p:cNvSpPr/>
          <p:nvPr/>
        </p:nvSpPr>
        <p:spPr>
          <a:xfrm>
            <a:off x="421777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7" name="Rectangle 306"/>
          <p:cNvSpPr/>
          <p:nvPr/>
        </p:nvSpPr>
        <p:spPr>
          <a:xfrm>
            <a:off x="437429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8" name="Rectangle 307"/>
          <p:cNvSpPr/>
          <p:nvPr/>
        </p:nvSpPr>
        <p:spPr>
          <a:xfrm>
            <a:off x="453081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9" name="Rectangle 308"/>
          <p:cNvSpPr/>
          <p:nvPr/>
        </p:nvSpPr>
        <p:spPr>
          <a:xfrm>
            <a:off x="468733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0" name="Rectangle 309"/>
          <p:cNvSpPr/>
          <p:nvPr/>
        </p:nvSpPr>
        <p:spPr>
          <a:xfrm>
            <a:off x="484385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1" name="Rectangle 310"/>
          <p:cNvSpPr/>
          <p:nvPr/>
        </p:nvSpPr>
        <p:spPr>
          <a:xfrm>
            <a:off x="500037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2" name="Rectangle 311"/>
          <p:cNvSpPr/>
          <p:nvPr/>
        </p:nvSpPr>
        <p:spPr>
          <a:xfrm>
            <a:off x="515688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3" name="Rectangle 312"/>
          <p:cNvSpPr/>
          <p:nvPr/>
        </p:nvSpPr>
        <p:spPr>
          <a:xfrm>
            <a:off x="531340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4" name="Rectangle 313"/>
          <p:cNvSpPr/>
          <p:nvPr/>
        </p:nvSpPr>
        <p:spPr>
          <a:xfrm>
            <a:off x="546992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5" name="Rectangle 314"/>
          <p:cNvSpPr/>
          <p:nvPr/>
        </p:nvSpPr>
        <p:spPr>
          <a:xfrm>
            <a:off x="562644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6" name="Rectangle 315"/>
          <p:cNvSpPr/>
          <p:nvPr/>
        </p:nvSpPr>
        <p:spPr>
          <a:xfrm>
            <a:off x="578296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7" name="Rectangle 316"/>
          <p:cNvSpPr/>
          <p:nvPr/>
        </p:nvSpPr>
        <p:spPr>
          <a:xfrm>
            <a:off x="593948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8" name="Rectangle 317"/>
          <p:cNvSpPr/>
          <p:nvPr/>
        </p:nvSpPr>
        <p:spPr>
          <a:xfrm>
            <a:off x="108739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9" name="Rectangle 318"/>
          <p:cNvSpPr/>
          <p:nvPr/>
        </p:nvSpPr>
        <p:spPr>
          <a:xfrm>
            <a:off x="124391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0" name="Rectangle 319"/>
          <p:cNvSpPr/>
          <p:nvPr/>
        </p:nvSpPr>
        <p:spPr>
          <a:xfrm>
            <a:off x="140043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1" name="Rectangle 320"/>
          <p:cNvSpPr/>
          <p:nvPr/>
        </p:nvSpPr>
        <p:spPr>
          <a:xfrm>
            <a:off x="155695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2" name="Rectangle 321"/>
          <p:cNvSpPr/>
          <p:nvPr/>
        </p:nvSpPr>
        <p:spPr>
          <a:xfrm>
            <a:off x="171347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3" name="Rectangle 322"/>
          <p:cNvSpPr/>
          <p:nvPr/>
        </p:nvSpPr>
        <p:spPr>
          <a:xfrm>
            <a:off x="186999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4" name="Rectangle 323"/>
          <p:cNvSpPr/>
          <p:nvPr/>
        </p:nvSpPr>
        <p:spPr>
          <a:xfrm>
            <a:off x="202650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5" name="Rectangle 324"/>
          <p:cNvSpPr/>
          <p:nvPr/>
        </p:nvSpPr>
        <p:spPr>
          <a:xfrm>
            <a:off x="218302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6" name="Rectangle 325"/>
          <p:cNvSpPr/>
          <p:nvPr/>
        </p:nvSpPr>
        <p:spPr>
          <a:xfrm>
            <a:off x="233954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7" name="Rectangle 326"/>
          <p:cNvSpPr/>
          <p:nvPr/>
        </p:nvSpPr>
        <p:spPr>
          <a:xfrm>
            <a:off x="249606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8" name="Rectangle 327"/>
          <p:cNvSpPr/>
          <p:nvPr/>
        </p:nvSpPr>
        <p:spPr>
          <a:xfrm>
            <a:off x="265258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9" name="Rectangle 328"/>
          <p:cNvSpPr/>
          <p:nvPr/>
        </p:nvSpPr>
        <p:spPr>
          <a:xfrm>
            <a:off x="280910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0" name="Rectangle 329"/>
          <p:cNvSpPr/>
          <p:nvPr/>
        </p:nvSpPr>
        <p:spPr>
          <a:xfrm>
            <a:off x="296562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1" name="Rectangle 330"/>
          <p:cNvSpPr/>
          <p:nvPr/>
        </p:nvSpPr>
        <p:spPr>
          <a:xfrm>
            <a:off x="312214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2" name="Rectangle 331"/>
          <p:cNvSpPr/>
          <p:nvPr/>
        </p:nvSpPr>
        <p:spPr>
          <a:xfrm>
            <a:off x="327866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3" name="Rectangle 332"/>
          <p:cNvSpPr/>
          <p:nvPr/>
        </p:nvSpPr>
        <p:spPr>
          <a:xfrm>
            <a:off x="343518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4" name="Rectangle 333"/>
          <p:cNvSpPr/>
          <p:nvPr/>
        </p:nvSpPr>
        <p:spPr>
          <a:xfrm>
            <a:off x="359169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5" name="Rectangle 334"/>
          <p:cNvSpPr/>
          <p:nvPr/>
        </p:nvSpPr>
        <p:spPr>
          <a:xfrm>
            <a:off x="374821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6" name="Rectangle 335"/>
          <p:cNvSpPr/>
          <p:nvPr/>
        </p:nvSpPr>
        <p:spPr>
          <a:xfrm>
            <a:off x="390473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7" name="Rectangle 336"/>
          <p:cNvSpPr/>
          <p:nvPr/>
        </p:nvSpPr>
        <p:spPr>
          <a:xfrm>
            <a:off x="406125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8" name="Rectangle 337"/>
          <p:cNvSpPr/>
          <p:nvPr/>
        </p:nvSpPr>
        <p:spPr>
          <a:xfrm>
            <a:off x="421777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9" name="Rectangle 338"/>
          <p:cNvSpPr/>
          <p:nvPr/>
        </p:nvSpPr>
        <p:spPr>
          <a:xfrm>
            <a:off x="437429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0" name="Rectangle 339"/>
          <p:cNvSpPr/>
          <p:nvPr/>
        </p:nvSpPr>
        <p:spPr>
          <a:xfrm>
            <a:off x="453081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1" name="Rectangle 340"/>
          <p:cNvSpPr/>
          <p:nvPr/>
        </p:nvSpPr>
        <p:spPr>
          <a:xfrm>
            <a:off x="468733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2" name="Rectangle 341"/>
          <p:cNvSpPr/>
          <p:nvPr/>
        </p:nvSpPr>
        <p:spPr>
          <a:xfrm>
            <a:off x="484385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3" name="Rectangle 342"/>
          <p:cNvSpPr/>
          <p:nvPr/>
        </p:nvSpPr>
        <p:spPr>
          <a:xfrm>
            <a:off x="500037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4" name="Rectangle 343"/>
          <p:cNvSpPr/>
          <p:nvPr/>
        </p:nvSpPr>
        <p:spPr>
          <a:xfrm>
            <a:off x="515688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5" name="Rectangle 344"/>
          <p:cNvSpPr/>
          <p:nvPr/>
        </p:nvSpPr>
        <p:spPr>
          <a:xfrm>
            <a:off x="531340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6" name="Rectangle 345"/>
          <p:cNvSpPr/>
          <p:nvPr/>
        </p:nvSpPr>
        <p:spPr>
          <a:xfrm>
            <a:off x="546992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7" name="Rectangle 346"/>
          <p:cNvSpPr/>
          <p:nvPr/>
        </p:nvSpPr>
        <p:spPr>
          <a:xfrm>
            <a:off x="562644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8" name="Rectangle 347"/>
          <p:cNvSpPr/>
          <p:nvPr/>
        </p:nvSpPr>
        <p:spPr>
          <a:xfrm>
            <a:off x="578296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9" name="Rectangle 348"/>
          <p:cNvSpPr/>
          <p:nvPr/>
        </p:nvSpPr>
        <p:spPr>
          <a:xfrm>
            <a:off x="593948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0" name="Rectangle 349"/>
          <p:cNvSpPr/>
          <p:nvPr/>
        </p:nvSpPr>
        <p:spPr>
          <a:xfrm>
            <a:off x="108739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1" name="Rectangle 350"/>
          <p:cNvSpPr/>
          <p:nvPr/>
        </p:nvSpPr>
        <p:spPr>
          <a:xfrm>
            <a:off x="124391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2" name="Rectangle 351"/>
          <p:cNvSpPr/>
          <p:nvPr/>
        </p:nvSpPr>
        <p:spPr>
          <a:xfrm>
            <a:off x="140043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3" name="Rectangle 352"/>
          <p:cNvSpPr/>
          <p:nvPr/>
        </p:nvSpPr>
        <p:spPr>
          <a:xfrm>
            <a:off x="155695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4" name="Rectangle 353"/>
          <p:cNvSpPr/>
          <p:nvPr/>
        </p:nvSpPr>
        <p:spPr>
          <a:xfrm>
            <a:off x="171347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5" name="Rectangle 354"/>
          <p:cNvSpPr/>
          <p:nvPr/>
        </p:nvSpPr>
        <p:spPr>
          <a:xfrm>
            <a:off x="186999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6" name="Rectangle 355"/>
          <p:cNvSpPr/>
          <p:nvPr/>
        </p:nvSpPr>
        <p:spPr>
          <a:xfrm>
            <a:off x="202650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7" name="Rectangle 356"/>
          <p:cNvSpPr/>
          <p:nvPr/>
        </p:nvSpPr>
        <p:spPr>
          <a:xfrm>
            <a:off x="218302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8" name="Rectangle 357"/>
          <p:cNvSpPr/>
          <p:nvPr/>
        </p:nvSpPr>
        <p:spPr>
          <a:xfrm>
            <a:off x="233954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9" name="Rectangle 358"/>
          <p:cNvSpPr/>
          <p:nvPr/>
        </p:nvSpPr>
        <p:spPr>
          <a:xfrm>
            <a:off x="249606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0" name="Rectangle 359"/>
          <p:cNvSpPr/>
          <p:nvPr/>
        </p:nvSpPr>
        <p:spPr>
          <a:xfrm>
            <a:off x="265258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1" name="Rectangle 360"/>
          <p:cNvSpPr/>
          <p:nvPr/>
        </p:nvSpPr>
        <p:spPr>
          <a:xfrm>
            <a:off x="280910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2" name="Rectangle 361"/>
          <p:cNvSpPr/>
          <p:nvPr/>
        </p:nvSpPr>
        <p:spPr>
          <a:xfrm>
            <a:off x="296562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3" name="Rectangle 362"/>
          <p:cNvSpPr/>
          <p:nvPr/>
        </p:nvSpPr>
        <p:spPr>
          <a:xfrm>
            <a:off x="312214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4" name="Rectangle 363"/>
          <p:cNvSpPr/>
          <p:nvPr/>
        </p:nvSpPr>
        <p:spPr>
          <a:xfrm>
            <a:off x="327866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5" name="Rectangle 364"/>
          <p:cNvSpPr/>
          <p:nvPr/>
        </p:nvSpPr>
        <p:spPr>
          <a:xfrm>
            <a:off x="343518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6" name="Rectangle 365"/>
          <p:cNvSpPr/>
          <p:nvPr/>
        </p:nvSpPr>
        <p:spPr>
          <a:xfrm>
            <a:off x="359169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7" name="Rectangle 366"/>
          <p:cNvSpPr/>
          <p:nvPr/>
        </p:nvSpPr>
        <p:spPr>
          <a:xfrm>
            <a:off x="374821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8" name="Rectangle 367"/>
          <p:cNvSpPr/>
          <p:nvPr/>
        </p:nvSpPr>
        <p:spPr>
          <a:xfrm>
            <a:off x="390473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9" name="Rectangle 368"/>
          <p:cNvSpPr/>
          <p:nvPr/>
        </p:nvSpPr>
        <p:spPr>
          <a:xfrm>
            <a:off x="406125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0" name="Rectangle 369"/>
          <p:cNvSpPr/>
          <p:nvPr/>
        </p:nvSpPr>
        <p:spPr>
          <a:xfrm>
            <a:off x="421777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1" name="Rectangle 370"/>
          <p:cNvSpPr/>
          <p:nvPr/>
        </p:nvSpPr>
        <p:spPr>
          <a:xfrm>
            <a:off x="437429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2" name="Rectangle 371"/>
          <p:cNvSpPr/>
          <p:nvPr/>
        </p:nvSpPr>
        <p:spPr>
          <a:xfrm>
            <a:off x="453081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3" name="Rectangle 372"/>
          <p:cNvSpPr/>
          <p:nvPr/>
        </p:nvSpPr>
        <p:spPr>
          <a:xfrm>
            <a:off x="468733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4" name="Rectangle 373"/>
          <p:cNvSpPr/>
          <p:nvPr/>
        </p:nvSpPr>
        <p:spPr>
          <a:xfrm>
            <a:off x="484385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5" name="Rectangle 374"/>
          <p:cNvSpPr/>
          <p:nvPr/>
        </p:nvSpPr>
        <p:spPr>
          <a:xfrm>
            <a:off x="500037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6" name="Rectangle 375"/>
          <p:cNvSpPr/>
          <p:nvPr/>
        </p:nvSpPr>
        <p:spPr>
          <a:xfrm>
            <a:off x="515688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7" name="Rectangle 376"/>
          <p:cNvSpPr/>
          <p:nvPr/>
        </p:nvSpPr>
        <p:spPr>
          <a:xfrm>
            <a:off x="531340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8" name="Rectangle 377"/>
          <p:cNvSpPr/>
          <p:nvPr/>
        </p:nvSpPr>
        <p:spPr>
          <a:xfrm>
            <a:off x="546992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9" name="Rectangle 378"/>
          <p:cNvSpPr/>
          <p:nvPr/>
        </p:nvSpPr>
        <p:spPr>
          <a:xfrm>
            <a:off x="562644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0" name="Rectangle 379"/>
          <p:cNvSpPr/>
          <p:nvPr/>
        </p:nvSpPr>
        <p:spPr>
          <a:xfrm>
            <a:off x="578296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1" name="Rectangle 380"/>
          <p:cNvSpPr/>
          <p:nvPr/>
        </p:nvSpPr>
        <p:spPr>
          <a:xfrm>
            <a:off x="593948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2" name="Rectangle 381"/>
          <p:cNvSpPr/>
          <p:nvPr/>
        </p:nvSpPr>
        <p:spPr>
          <a:xfrm>
            <a:off x="108739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3" name="Rectangle 382"/>
          <p:cNvSpPr/>
          <p:nvPr/>
        </p:nvSpPr>
        <p:spPr>
          <a:xfrm>
            <a:off x="124391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4" name="Rectangle 383"/>
          <p:cNvSpPr/>
          <p:nvPr/>
        </p:nvSpPr>
        <p:spPr>
          <a:xfrm>
            <a:off x="140043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5" name="Rectangle 384"/>
          <p:cNvSpPr/>
          <p:nvPr/>
        </p:nvSpPr>
        <p:spPr>
          <a:xfrm>
            <a:off x="155695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6" name="Rectangle 385"/>
          <p:cNvSpPr/>
          <p:nvPr/>
        </p:nvSpPr>
        <p:spPr>
          <a:xfrm>
            <a:off x="171347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7" name="Rectangle 386"/>
          <p:cNvSpPr/>
          <p:nvPr/>
        </p:nvSpPr>
        <p:spPr>
          <a:xfrm>
            <a:off x="186999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8" name="Rectangle 387"/>
          <p:cNvSpPr/>
          <p:nvPr/>
        </p:nvSpPr>
        <p:spPr>
          <a:xfrm>
            <a:off x="202650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9" name="Rectangle 388"/>
          <p:cNvSpPr/>
          <p:nvPr/>
        </p:nvSpPr>
        <p:spPr>
          <a:xfrm>
            <a:off x="218302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0" name="Rectangle 389"/>
          <p:cNvSpPr/>
          <p:nvPr/>
        </p:nvSpPr>
        <p:spPr>
          <a:xfrm>
            <a:off x="233954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1" name="Rectangle 390"/>
          <p:cNvSpPr/>
          <p:nvPr/>
        </p:nvSpPr>
        <p:spPr>
          <a:xfrm>
            <a:off x="249606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2" name="Rectangle 391"/>
          <p:cNvSpPr/>
          <p:nvPr/>
        </p:nvSpPr>
        <p:spPr>
          <a:xfrm>
            <a:off x="265258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3" name="Rectangle 392"/>
          <p:cNvSpPr/>
          <p:nvPr/>
        </p:nvSpPr>
        <p:spPr>
          <a:xfrm>
            <a:off x="280910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4" name="Rectangle 393"/>
          <p:cNvSpPr/>
          <p:nvPr/>
        </p:nvSpPr>
        <p:spPr>
          <a:xfrm>
            <a:off x="296562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5" name="Rectangle 394"/>
          <p:cNvSpPr/>
          <p:nvPr/>
        </p:nvSpPr>
        <p:spPr>
          <a:xfrm>
            <a:off x="312214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6" name="Rectangle 395"/>
          <p:cNvSpPr/>
          <p:nvPr/>
        </p:nvSpPr>
        <p:spPr>
          <a:xfrm>
            <a:off x="327866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7" name="Rectangle 396"/>
          <p:cNvSpPr/>
          <p:nvPr/>
        </p:nvSpPr>
        <p:spPr>
          <a:xfrm>
            <a:off x="343518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8" name="Rectangle 397"/>
          <p:cNvSpPr/>
          <p:nvPr/>
        </p:nvSpPr>
        <p:spPr>
          <a:xfrm>
            <a:off x="359169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9" name="Rectangle 398"/>
          <p:cNvSpPr/>
          <p:nvPr/>
        </p:nvSpPr>
        <p:spPr>
          <a:xfrm>
            <a:off x="374821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0" name="Rectangle 399"/>
          <p:cNvSpPr/>
          <p:nvPr/>
        </p:nvSpPr>
        <p:spPr>
          <a:xfrm>
            <a:off x="390473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1" name="Rectangle 400"/>
          <p:cNvSpPr/>
          <p:nvPr/>
        </p:nvSpPr>
        <p:spPr>
          <a:xfrm>
            <a:off x="406125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2" name="Rectangle 401"/>
          <p:cNvSpPr/>
          <p:nvPr/>
        </p:nvSpPr>
        <p:spPr>
          <a:xfrm>
            <a:off x="421777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3" name="Rectangle 402"/>
          <p:cNvSpPr/>
          <p:nvPr/>
        </p:nvSpPr>
        <p:spPr>
          <a:xfrm>
            <a:off x="437429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4" name="Rectangle 403"/>
          <p:cNvSpPr/>
          <p:nvPr/>
        </p:nvSpPr>
        <p:spPr>
          <a:xfrm>
            <a:off x="453081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5" name="Rectangle 404"/>
          <p:cNvSpPr/>
          <p:nvPr/>
        </p:nvSpPr>
        <p:spPr>
          <a:xfrm>
            <a:off x="468733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6" name="Rectangle 405"/>
          <p:cNvSpPr/>
          <p:nvPr/>
        </p:nvSpPr>
        <p:spPr>
          <a:xfrm>
            <a:off x="484385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7" name="Rectangle 406"/>
          <p:cNvSpPr/>
          <p:nvPr/>
        </p:nvSpPr>
        <p:spPr>
          <a:xfrm>
            <a:off x="500037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8" name="Rectangle 407"/>
          <p:cNvSpPr/>
          <p:nvPr/>
        </p:nvSpPr>
        <p:spPr>
          <a:xfrm>
            <a:off x="515688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9" name="Rectangle 408"/>
          <p:cNvSpPr/>
          <p:nvPr/>
        </p:nvSpPr>
        <p:spPr>
          <a:xfrm>
            <a:off x="531340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0" name="Rectangle 409"/>
          <p:cNvSpPr/>
          <p:nvPr/>
        </p:nvSpPr>
        <p:spPr>
          <a:xfrm>
            <a:off x="546992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1" name="Rectangle 410"/>
          <p:cNvSpPr/>
          <p:nvPr/>
        </p:nvSpPr>
        <p:spPr>
          <a:xfrm>
            <a:off x="562644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2" name="Rectangle 411"/>
          <p:cNvSpPr/>
          <p:nvPr/>
        </p:nvSpPr>
        <p:spPr>
          <a:xfrm>
            <a:off x="578296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3" name="Rectangle 412"/>
          <p:cNvSpPr/>
          <p:nvPr/>
        </p:nvSpPr>
        <p:spPr>
          <a:xfrm>
            <a:off x="593948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4" name="Rectangle 413"/>
          <p:cNvSpPr/>
          <p:nvPr/>
        </p:nvSpPr>
        <p:spPr>
          <a:xfrm>
            <a:off x="108739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5" name="Rectangle 414"/>
          <p:cNvSpPr/>
          <p:nvPr/>
        </p:nvSpPr>
        <p:spPr>
          <a:xfrm>
            <a:off x="124391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6" name="Rectangle 415"/>
          <p:cNvSpPr/>
          <p:nvPr/>
        </p:nvSpPr>
        <p:spPr>
          <a:xfrm>
            <a:off x="140043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7" name="Rectangle 416"/>
          <p:cNvSpPr/>
          <p:nvPr/>
        </p:nvSpPr>
        <p:spPr>
          <a:xfrm>
            <a:off x="155695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8" name="Rectangle 417"/>
          <p:cNvSpPr/>
          <p:nvPr/>
        </p:nvSpPr>
        <p:spPr>
          <a:xfrm>
            <a:off x="171347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9" name="Rectangle 418"/>
          <p:cNvSpPr/>
          <p:nvPr/>
        </p:nvSpPr>
        <p:spPr>
          <a:xfrm>
            <a:off x="186999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0" name="Rectangle 419"/>
          <p:cNvSpPr/>
          <p:nvPr/>
        </p:nvSpPr>
        <p:spPr>
          <a:xfrm>
            <a:off x="202650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1" name="Rectangle 420"/>
          <p:cNvSpPr/>
          <p:nvPr/>
        </p:nvSpPr>
        <p:spPr>
          <a:xfrm>
            <a:off x="218302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2" name="Rectangle 421"/>
          <p:cNvSpPr/>
          <p:nvPr/>
        </p:nvSpPr>
        <p:spPr>
          <a:xfrm>
            <a:off x="233954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3" name="Rectangle 422"/>
          <p:cNvSpPr/>
          <p:nvPr/>
        </p:nvSpPr>
        <p:spPr>
          <a:xfrm>
            <a:off x="249606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4" name="Rectangle 423"/>
          <p:cNvSpPr/>
          <p:nvPr/>
        </p:nvSpPr>
        <p:spPr>
          <a:xfrm>
            <a:off x="265258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5" name="Rectangle 424"/>
          <p:cNvSpPr/>
          <p:nvPr/>
        </p:nvSpPr>
        <p:spPr>
          <a:xfrm>
            <a:off x="280910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Rectangle 425"/>
          <p:cNvSpPr/>
          <p:nvPr/>
        </p:nvSpPr>
        <p:spPr>
          <a:xfrm>
            <a:off x="296562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7" name="Rectangle 426"/>
          <p:cNvSpPr/>
          <p:nvPr/>
        </p:nvSpPr>
        <p:spPr>
          <a:xfrm>
            <a:off x="312214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8" name="Rectangle 427"/>
          <p:cNvSpPr/>
          <p:nvPr/>
        </p:nvSpPr>
        <p:spPr>
          <a:xfrm>
            <a:off x="327866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9" name="Rectangle 428"/>
          <p:cNvSpPr/>
          <p:nvPr/>
        </p:nvSpPr>
        <p:spPr>
          <a:xfrm>
            <a:off x="343518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0" name="Rectangle 429"/>
          <p:cNvSpPr/>
          <p:nvPr/>
        </p:nvSpPr>
        <p:spPr>
          <a:xfrm>
            <a:off x="359169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1" name="Rectangle 430"/>
          <p:cNvSpPr/>
          <p:nvPr/>
        </p:nvSpPr>
        <p:spPr>
          <a:xfrm>
            <a:off x="374821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2" name="Rectangle 431"/>
          <p:cNvSpPr/>
          <p:nvPr/>
        </p:nvSpPr>
        <p:spPr>
          <a:xfrm>
            <a:off x="390473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3" name="Rectangle 432"/>
          <p:cNvSpPr/>
          <p:nvPr/>
        </p:nvSpPr>
        <p:spPr>
          <a:xfrm>
            <a:off x="406125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4" name="Rectangle 433"/>
          <p:cNvSpPr/>
          <p:nvPr/>
        </p:nvSpPr>
        <p:spPr>
          <a:xfrm>
            <a:off x="421777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5" name="Rectangle 434"/>
          <p:cNvSpPr/>
          <p:nvPr/>
        </p:nvSpPr>
        <p:spPr>
          <a:xfrm>
            <a:off x="437429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6" name="Rectangle 435"/>
          <p:cNvSpPr/>
          <p:nvPr/>
        </p:nvSpPr>
        <p:spPr>
          <a:xfrm>
            <a:off x="453081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7" name="Rectangle 436"/>
          <p:cNvSpPr/>
          <p:nvPr/>
        </p:nvSpPr>
        <p:spPr>
          <a:xfrm>
            <a:off x="468733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8" name="Rectangle 437"/>
          <p:cNvSpPr/>
          <p:nvPr/>
        </p:nvSpPr>
        <p:spPr>
          <a:xfrm>
            <a:off x="484385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9" name="Rectangle 438"/>
          <p:cNvSpPr/>
          <p:nvPr/>
        </p:nvSpPr>
        <p:spPr>
          <a:xfrm>
            <a:off x="500037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0" name="Rectangle 439"/>
          <p:cNvSpPr/>
          <p:nvPr/>
        </p:nvSpPr>
        <p:spPr>
          <a:xfrm>
            <a:off x="515688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1" name="Rectangle 440"/>
          <p:cNvSpPr/>
          <p:nvPr/>
        </p:nvSpPr>
        <p:spPr>
          <a:xfrm>
            <a:off x="531340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2" name="Rectangle 441"/>
          <p:cNvSpPr/>
          <p:nvPr/>
        </p:nvSpPr>
        <p:spPr>
          <a:xfrm>
            <a:off x="546992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3" name="Rectangle 442"/>
          <p:cNvSpPr/>
          <p:nvPr/>
        </p:nvSpPr>
        <p:spPr>
          <a:xfrm>
            <a:off x="562644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4" name="Rectangle 443"/>
          <p:cNvSpPr/>
          <p:nvPr/>
        </p:nvSpPr>
        <p:spPr>
          <a:xfrm>
            <a:off x="578296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5" name="Rectangle 444"/>
          <p:cNvSpPr/>
          <p:nvPr/>
        </p:nvSpPr>
        <p:spPr>
          <a:xfrm>
            <a:off x="593948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6" name="Rectangle 445"/>
          <p:cNvSpPr/>
          <p:nvPr/>
        </p:nvSpPr>
        <p:spPr>
          <a:xfrm>
            <a:off x="108739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7" name="Rectangle 446"/>
          <p:cNvSpPr/>
          <p:nvPr/>
        </p:nvSpPr>
        <p:spPr>
          <a:xfrm>
            <a:off x="124391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8" name="Rectangle 447"/>
          <p:cNvSpPr/>
          <p:nvPr/>
        </p:nvSpPr>
        <p:spPr>
          <a:xfrm>
            <a:off x="140043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9" name="Rectangle 448"/>
          <p:cNvSpPr/>
          <p:nvPr/>
        </p:nvSpPr>
        <p:spPr>
          <a:xfrm>
            <a:off x="155695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0" name="Rectangle 449"/>
          <p:cNvSpPr/>
          <p:nvPr/>
        </p:nvSpPr>
        <p:spPr>
          <a:xfrm>
            <a:off x="171347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1" name="Rectangle 450"/>
          <p:cNvSpPr/>
          <p:nvPr/>
        </p:nvSpPr>
        <p:spPr>
          <a:xfrm>
            <a:off x="186999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2" name="Rectangle 451"/>
          <p:cNvSpPr/>
          <p:nvPr/>
        </p:nvSpPr>
        <p:spPr>
          <a:xfrm>
            <a:off x="202650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3" name="Rectangle 452"/>
          <p:cNvSpPr/>
          <p:nvPr/>
        </p:nvSpPr>
        <p:spPr>
          <a:xfrm>
            <a:off x="218302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4" name="Rectangle 453"/>
          <p:cNvSpPr/>
          <p:nvPr/>
        </p:nvSpPr>
        <p:spPr>
          <a:xfrm>
            <a:off x="233954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5" name="Rectangle 454"/>
          <p:cNvSpPr/>
          <p:nvPr/>
        </p:nvSpPr>
        <p:spPr>
          <a:xfrm>
            <a:off x="249606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6" name="Rectangle 455"/>
          <p:cNvSpPr/>
          <p:nvPr/>
        </p:nvSpPr>
        <p:spPr>
          <a:xfrm>
            <a:off x="265258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7" name="Rectangle 456"/>
          <p:cNvSpPr/>
          <p:nvPr/>
        </p:nvSpPr>
        <p:spPr>
          <a:xfrm>
            <a:off x="280910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8" name="Rectangle 457"/>
          <p:cNvSpPr/>
          <p:nvPr/>
        </p:nvSpPr>
        <p:spPr>
          <a:xfrm>
            <a:off x="296562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9" name="Rectangle 458"/>
          <p:cNvSpPr/>
          <p:nvPr/>
        </p:nvSpPr>
        <p:spPr>
          <a:xfrm>
            <a:off x="312214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0" name="Rectangle 459"/>
          <p:cNvSpPr/>
          <p:nvPr/>
        </p:nvSpPr>
        <p:spPr>
          <a:xfrm>
            <a:off x="327866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1" name="Rectangle 460"/>
          <p:cNvSpPr/>
          <p:nvPr/>
        </p:nvSpPr>
        <p:spPr>
          <a:xfrm>
            <a:off x="343518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2" name="Rectangle 461"/>
          <p:cNvSpPr/>
          <p:nvPr/>
        </p:nvSpPr>
        <p:spPr>
          <a:xfrm>
            <a:off x="359169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3" name="Rectangle 462"/>
          <p:cNvSpPr/>
          <p:nvPr/>
        </p:nvSpPr>
        <p:spPr>
          <a:xfrm>
            <a:off x="374821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4" name="Rectangle 463"/>
          <p:cNvSpPr/>
          <p:nvPr/>
        </p:nvSpPr>
        <p:spPr>
          <a:xfrm>
            <a:off x="390473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5" name="Rectangle 464"/>
          <p:cNvSpPr/>
          <p:nvPr/>
        </p:nvSpPr>
        <p:spPr>
          <a:xfrm>
            <a:off x="406125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6" name="Rectangle 465"/>
          <p:cNvSpPr/>
          <p:nvPr/>
        </p:nvSpPr>
        <p:spPr>
          <a:xfrm>
            <a:off x="421777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7" name="Rectangle 466"/>
          <p:cNvSpPr/>
          <p:nvPr/>
        </p:nvSpPr>
        <p:spPr>
          <a:xfrm>
            <a:off x="437429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8" name="Rectangle 467"/>
          <p:cNvSpPr/>
          <p:nvPr/>
        </p:nvSpPr>
        <p:spPr>
          <a:xfrm>
            <a:off x="453081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9" name="Rectangle 468"/>
          <p:cNvSpPr/>
          <p:nvPr/>
        </p:nvSpPr>
        <p:spPr>
          <a:xfrm>
            <a:off x="468733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0" name="Rectangle 469"/>
          <p:cNvSpPr/>
          <p:nvPr/>
        </p:nvSpPr>
        <p:spPr>
          <a:xfrm>
            <a:off x="484385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1" name="Rectangle 470"/>
          <p:cNvSpPr/>
          <p:nvPr/>
        </p:nvSpPr>
        <p:spPr>
          <a:xfrm>
            <a:off x="500037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2" name="Rectangle 471"/>
          <p:cNvSpPr/>
          <p:nvPr/>
        </p:nvSpPr>
        <p:spPr>
          <a:xfrm>
            <a:off x="515688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3" name="Rectangle 472"/>
          <p:cNvSpPr/>
          <p:nvPr/>
        </p:nvSpPr>
        <p:spPr>
          <a:xfrm>
            <a:off x="531340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4" name="Rectangle 473"/>
          <p:cNvSpPr/>
          <p:nvPr/>
        </p:nvSpPr>
        <p:spPr>
          <a:xfrm>
            <a:off x="546992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5" name="Rectangle 474"/>
          <p:cNvSpPr/>
          <p:nvPr/>
        </p:nvSpPr>
        <p:spPr>
          <a:xfrm>
            <a:off x="562644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6" name="Rectangle 475"/>
          <p:cNvSpPr/>
          <p:nvPr/>
        </p:nvSpPr>
        <p:spPr>
          <a:xfrm>
            <a:off x="578296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7" name="Rectangle 476"/>
          <p:cNvSpPr/>
          <p:nvPr/>
        </p:nvSpPr>
        <p:spPr>
          <a:xfrm>
            <a:off x="593948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8" name="Rectangle 477"/>
          <p:cNvSpPr/>
          <p:nvPr/>
        </p:nvSpPr>
        <p:spPr>
          <a:xfrm>
            <a:off x="108739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9" name="Rectangle 478"/>
          <p:cNvSpPr/>
          <p:nvPr/>
        </p:nvSpPr>
        <p:spPr>
          <a:xfrm>
            <a:off x="124391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0" name="Rectangle 479"/>
          <p:cNvSpPr/>
          <p:nvPr/>
        </p:nvSpPr>
        <p:spPr>
          <a:xfrm>
            <a:off x="140043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1" name="Rectangle 480"/>
          <p:cNvSpPr/>
          <p:nvPr/>
        </p:nvSpPr>
        <p:spPr>
          <a:xfrm>
            <a:off x="155695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2" name="Rectangle 481"/>
          <p:cNvSpPr/>
          <p:nvPr/>
        </p:nvSpPr>
        <p:spPr>
          <a:xfrm>
            <a:off x="171347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3" name="Rectangle 482"/>
          <p:cNvSpPr/>
          <p:nvPr/>
        </p:nvSpPr>
        <p:spPr>
          <a:xfrm>
            <a:off x="186999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4" name="Rectangle 483"/>
          <p:cNvSpPr/>
          <p:nvPr/>
        </p:nvSpPr>
        <p:spPr>
          <a:xfrm>
            <a:off x="202650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5" name="Rectangle 484"/>
          <p:cNvSpPr/>
          <p:nvPr/>
        </p:nvSpPr>
        <p:spPr>
          <a:xfrm>
            <a:off x="218302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6" name="Rectangle 485"/>
          <p:cNvSpPr/>
          <p:nvPr/>
        </p:nvSpPr>
        <p:spPr>
          <a:xfrm>
            <a:off x="233954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Rectangle 486"/>
          <p:cNvSpPr/>
          <p:nvPr/>
        </p:nvSpPr>
        <p:spPr>
          <a:xfrm>
            <a:off x="249606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8" name="Rectangle 487"/>
          <p:cNvSpPr/>
          <p:nvPr/>
        </p:nvSpPr>
        <p:spPr>
          <a:xfrm>
            <a:off x="265258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9" name="Rectangle 488"/>
          <p:cNvSpPr/>
          <p:nvPr/>
        </p:nvSpPr>
        <p:spPr>
          <a:xfrm>
            <a:off x="280910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0" name="Rectangle 489"/>
          <p:cNvSpPr/>
          <p:nvPr/>
        </p:nvSpPr>
        <p:spPr>
          <a:xfrm>
            <a:off x="296562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1" name="Rectangle 490"/>
          <p:cNvSpPr/>
          <p:nvPr/>
        </p:nvSpPr>
        <p:spPr>
          <a:xfrm>
            <a:off x="312214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2" name="Rectangle 491"/>
          <p:cNvSpPr/>
          <p:nvPr/>
        </p:nvSpPr>
        <p:spPr>
          <a:xfrm>
            <a:off x="327866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3" name="Rectangle 492"/>
          <p:cNvSpPr/>
          <p:nvPr/>
        </p:nvSpPr>
        <p:spPr>
          <a:xfrm>
            <a:off x="343518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4" name="Rectangle 493"/>
          <p:cNvSpPr/>
          <p:nvPr/>
        </p:nvSpPr>
        <p:spPr>
          <a:xfrm>
            <a:off x="359169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5" name="Rectangle 494"/>
          <p:cNvSpPr/>
          <p:nvPr/>
        </p:nvSpPr>
        <p:spPr>
          <a:xfrm>
            <a:off x="374821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6" name="Rectangle 495"/>
          <p:cNvSpPr/>
          <p:nvPr/>
        </p:nvSpPr>
        <p:spPr>
          <a:xfrm>
            <a:off x="390473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7" name="Rectangle 496"/>
          <p:cNvSpPr/>
          <p:nvPr/>
        </p:nvSpPr>
        <p:spPr>
          <a:xfrm>
            <a:off x="406125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8" name="Rectangle 497"/>
          <p:cNvSpPr/>
          <p:nvPr/>
        </p:nvSpPr>
        <p:spPr>
          <a:xfrm>
            <a:off x="421777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9" name="Rectangle 498"/>
          <p:cNvSpPr/>
          <p:nvPr/>
        </p:nvSpPr>
        <p:spPr>
          <a:xfrm>
            <a:off x="437429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0" name="Rectangle 499"/>
          <p:cNvSpPr/>
          <p:nvPr/>
        </p:nvSpPr>
        <p:spPr>
          <a:xfrm>
            <a:off x="453081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1" name="Rectangle 500"/>
          <p:cNvSpPr/>
          <p:nvPr/>
        </p:nvSpPr>
        <p:spPr>
          <a:xfrm>
            <a:off x="468733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2" name="Rectangle 501"/>
          <p:cNvSpPr/>
          <p:nvPr/>
        </p:nvSpPr>
        <p:spPr>
          <a:xfrm>
            <a:off x="484385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3" name="Rectangle 502"/>
          <p:cNvSpPr/>
          <p:nvPr/>
        </p:nvSpPr>
        <p:spPr>
          <a:xfrm>
            <a:off x="500037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4" name="Rectangle 503"/>
          <p:cNvSpPr/>
          <p:nvPr/>
        </p:nvSpPr>
        <p:spPr>
          <a:xfrm>
            <a:off x="515688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5" name="Rectangle 504"/>
          <p:cNvSpPr/>
          <p:nvPr/>
        </p:nvSpPr>
        <p:spPr>
          <a:xfrm>
            <a:off x="531340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6" name="Rectangle 505"/>
          <p:cNvSpPr/>
          <p:nvPr/>
        </p:nvSpPr>
        <p:spPr>
          <a:xfrm>
            <a:off x="5469927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7" name="Rectangle 506"/>
          <p:cNvSpPr/>
          <p:nvPr/>
        </p:nvSpPr>
        <p:spPr>
          <a:xfrm>
            <a:off x="5626446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8" name="Rectangle 507"/>
          <p:cNvSpPr/>
          <p:nvPr/>
        </p:nvSpPr>
        <p:spPr>
          <a:xfrm>
            <a:off x="578296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9" name="Rectangle 508"/>
          <p:cNvSpPr/>
          <p:nvPr/>
        </p:nvSpPr>
        <p:spPr>
          <a:xfrm>
            <a:off x="593948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0" name="Rectangle 509"/>
          <p:cNvSpPr/>
          <p:nvPr/>
        </p:nvSpPr>
        <p:spPr>
          <a:xfrm>
            <a:off x="108739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1" name="Rectangle 510"/>
          <p:cNvSpPr/>
          <p:nvPr/>
        </p:nvSpPr>
        <p:spPr>
          <a:xfrm>
            <a:off x="124391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2" name="Rectangle 511"/>
          <p:cNvSpPr/>
          <p:nvPr/>
        </p:nvSpPr>
        <p:spPr>
          <a:xfrm>
            <a:off x="140043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3" name="Rectangle 512"/>
          <p:cNvSpPr/>
          <p:nvPr/>
        </p:nvSpPr>
        <p:spPr>
          <a:xfrm>
            <a:off x="155695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4" name="Rectangle 513"/>
          <p:cNvSpPr/>
          <p:nvPr/>
        </p:nvSpPr>
        <p:spPr>
          <a:xfrm>
            <a:off x="171347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5" name="Rectangle 514"/>
          <p:cNvSpPr/>
          <p:nvPr/>
        </p:nvSpPr>
        <p:spPr>
          <a:xfrm>
            <a:off x="186999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6" name="Rectangle 515"/>
          <p:cNvSpPr/>
          <p:nvPr/>
        </p:nvSpPr>
        <p:spPr>
          <a:xfrm>
            <a:off x="202650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7" name="Rectangle 516"/>
          <p:cNvSpPr/>
          <p:nvPr/>
        </p:nvSpPr>
        <p:spPr>
          <a:xfrm>
            <a:off x="218302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8" name="Rectangle 517"/>
          <p:cNvSpPr/>
          <p:nvPr/>
        </p:nvSpPr>
        <p:spPr>
          <a:xfrm>
            <a:off x="233954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9" name="Rectangle 518"/>
          <p:cNvSpPr/>
          <p:nvPr/>
        </p:nvSpPr>
        <p:spPr>
          <a:xfrm>
            <a:off x="249606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0" name="Rectangle 519"/>
          <p:cNvSpPr/>
          <p:nvPr/>
        </p:nvSpPr>
        <p:spPr>
          <a:xfrm>
            <a:off x="265258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1" name="Rectangle 520"/>
          <p:cNvSpPr/>
          <p:nvPr/>
        </p:nvSpPr>
        <p:spPr>
          <a:xfrm>
            <a:off x="280910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2" name="Rectangle 521"/>
          <p:cNvSpPr/>
          <p:nvPr/>
        </p:nvSpPr>
        <p:spPr>
          <a:xfrm>
            <a:off x="296562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3" name="Rectangle 522"/>
          <p:cNvSpPr/>
          <p:nvPr/>
        </p:nvSpPr>
        <p:spPr>
          <a:xfrm>
            <a:off x="312214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4" name="Rectangle 523"/>
          <p:cNvSpPr/>
          <p:nvPr/>
        </p:nvSpPr>
        <p:spPr>
          <a:xfrm>
            <a:off x="327866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5" name="Rectangle 524"/>
          <p:cNvSpPr/>
          <p:nvPr/>
        </p:nvSpPr>
        <p:spPr>
          <a:xfrm>
            <a:off x="343518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6" name="Rectangle 525"/>
          <p:cNvSpPr/>
          <p:nvPr/>
        </p:nvSpPr>
        <p:spPr>
          <a:xfrm>
            <a:off x="359169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7" name="Rectangle 526"/>
          <p:cNvSpPr/>
          <p:nvPr/>
        </p:nvSpPr>
        <p:spPr>
          <a:xfrm>
            <a:off x="374821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8" name="Rectangle 527"/>
          <p:cNvSpPr/>
          <p:nvPr/>
        </p:nvSpPr>
        <p:spPr>
          <a:xfrm>
            <a:off x="390473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9" name="Rectangle 528"/>
          <p:cNvSpPr/>
          <p:nvPr/>
        </p:nvSpPr>
        <p:spPr>
          <a:xfrm>
            <a:off x="406125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0" name="Rectangle 529"/>
          <p:cNvSpPr/>
          <p:nvPr/>
        </p:nvSpPr>
        <p:spPr>
          <a:xfrm>
            <a:off x="421777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1" name="Rectangle 530"/>
          <p:cNvSpPr/>
          <p:nvPr/>
        </p:nvSpPr>
        <p:spPr>
          <a:xfrm>
            <a:off x="437429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2" name="Rectangle 531"/>
          <p:cNvSpPr/>
          <p:nvPr/>
        </p:nvSpPr>
        <p:spPr>
          <a:xfrm>
            <a:off x="453081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3" name="Rectangle 532"/>
          <p:cNvSpPr/>
          <p:nvPr/>
        </p:nvSpPr>
        <p:spPr>
          <a:xfrm>
            <a:off x="468733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4" name="Rectangle 533"/>
          <p:cNvSpPr/>
          <p:nvPr/>
        </p:nvSpPr>
        <p:spPr>
          <a:xfrm>
            <a:off x="484385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5" name="Rectangle 534"/>
          <p:cNvSpPr/>
          <p:nvPr/>
        </p:nvSpPr>
        <p:spPr>
          <a:xfrm>
            <a:off x="500037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6" name="Rectangle 535"/>
          <p:cNvSpPr/>
          <p:nvPr/>
        </p:nvSpPr>
        <p:spPr>
          <a:xfrm>
            <a:off x="515688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7" name="Rectangle 536"/>
          <p:cNvSpPr/>
          <p:nvPr/>
        </p:nvSpPr>
        <p:spPr>
          <a:xfrm>
            <a:off x="531340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8" name="Rectangle 537"/>
          <p:cNvSpPr/>
          <p:nvPr/>
        </p:nvSpPr>
        <p:spPr>
          <a:xfrm>
            <a:off x="5469927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9" name="Rectangle 538"/>
          <p:cNvSpPr/>
          <p:nvPr/>
        </p:nvSpPr>
        <p:spPr>
          <a:xfrm>
            <a:off x="5626446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0" name="Rectangle 539"/>
          <p:cNvSpPr/>
          <p:nvPr/>
        </p:nvSpPr>
        <p:spPr>
          <a:xfrm>
            <a:off x="578296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1" name="Rectangle 540"/>
          <p:cNvSpPr/>
          <p:nvPr/>
        </p:nvSpPr>
        <p:spPr>
          <a:xfrm>
            <a:off x="593948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2" name="Rectangle 541"/>
          <p:cNvSpPr/>
          <p:nvPr/>
        </p:nvSpPr>
        <p:spPr>
          <a:xfrm>
            <a:off x="108739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3" name="Rectangle 542"/>
          <p:cNvSpPr/>
          <p:nvPr/>
        </p:nvSpPr>
        <p:spPr>
          <a:xfrm>
            <a:off x="124391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4" name="Rectangle 543"/>
          <p:cNvSpPr/>
          <p:nvPr/>
        </p:nvSpPr>
        <p:spPr>
          <a:xfrm>
            <a:off x="140043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5" name="Rectangle 544"/>
          <p:cNvSpPr/>
          <p:nvPr/>
        </p:nvSpPr>
        <p:spPr>
          <a:xfrm>
            <a:off x="155695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6" name="Rectangle 545"/>
          <p:cNvSpPr/>
          <p:nvPr/>
        </p:nvSpPr>
        <p:spPr>
          <a:xfrm>
            <a:off x="171347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7" name="Rectangle 546"/>
          <p:cNvSpPr/>
          <p:nvPr/>
        </p:nvSpPr>
        <p:spPr>
          <a:xfrm>
            <a:off x="186999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8" name="Rectangle 547"/>
          <p:cNvSpPr/>
          <p:nvPr/>
        </p:nvSpPr>
        <p:spPr>
          <a:xfrm>
            <a:off x="202650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9" name="Rectangle 548"/>
          <p:cNvSpPr/>
          <p:nvPr/>
        </p:nvSpPr>
        <p:spPr>
          <a:xfrm>
            <a:off x="218302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0" name="Rectangle 549"/>
          <p:cNvSpPr/>
          <p:nvPr/>
        </p:nvSpPr>
        <p:spPr>
          <a:xfrm>
            <a:off x="233954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1" name="Rectangle 550"/>
          <p:cNvSpPr/>
          <p:nvPr/>
        </p:nvSpPr>
        <p:spPr>
          <a:xfrm>
            <a:off x="249606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2" name="Rectangle 551"/>
          <p:cNvSpPr/>
          <p:nvPr/>
        </p:nvSpPr>
        <p:spPr>
          <a:xfrm>
            <a:off x="265258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3" name="Rectangle 552"/>
          <p:cNvSpPr/>
          <p:nvPr/>
        </p:nvSpPr>
        <p:spPr>
          <a:xfrm>
            <a:off x="280910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4" name="Rectangle 553"/>
          <p:cNvSpPr/>
          <p:nvPr/>
        </p:nvSpPr>
        <p:spPr>
          <a:xfrm>
            <a:off x="296562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5" name="Rectangle 554"/>
          <p:cNvSpPr/>
          <p:nvPr/>
        </p:nvSpPr>
        <p:spPr>
          <a:xfrm>
            <a:off x="312214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6" name="Rectangle 555"/>
          <p:cNvSpPr/>
          <p:nvPr/>
        </p:nvSpPr>
        <p:spPr>
          <a:xfrm>
            <a:off x="327866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7" name="Rectangle 556"/>
          <p:cNvSpPr/>
          <p:nvPr/>
        </p:nvSpPr>
        <p:spPr>
          <a:xfrm>
            <a:off x="343518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8" name="Rectangle 557"/>
          <p:cNvSpPr/>
          <p:nvPr/>
        </p:nvSpPr>
        <p:spPr>
          <a:xfrm>
            <a:off x="359169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9" name="Rectangle 558"/>
          <p:cNvSpPr/>
          <p:nvPr/>
        </p:nvSpPr>
        <p:spPr>
          <a:xfrm>
            <a:off x="374821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0" name="Rectangle 559"/>
          <p:cNvSpPr/>
          <p:nvPr/>
        </p:nvSpPr>
        <p:spPr>
          <a:xfrm>
            <a:off x="390473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1" name="Rectangle 560"/>
          <p:cNvSpPr/>
          <p:nvPr/>
        </p:nvSpPr>
        <p:spPr>
          <a:xfrm>
            <a:off x="406125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2" name="Rectangle 561"/>
          <p:cNvSpPr/>
          <p:nvPr/>
        </p:nvSpPr>
        <p:spPr>
          <a:xfrm>
            <a:off x="421777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3" name="Rectangle 562"/>
          <p:cNvSpPr/>
          <p:nvPr/>
        </p:nvSpPr>
        <p:spPr>
          <a:xfrm>
            <a:off x="437429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4" name="Rectangle 563"/>
          <p:cNvSpPr/>
          <p:nvPr/>
        </p:nvSpPr>
        <p:spPr>
          <a:xfrm>
            <a:off x="453081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5" name="Rectangle 564"/>
          <p:cNvSpPr/>
          <p:nvPr/>
        </p:nvSpPr>
        <p:spPr>
          <a:xfrm>
            <a:off x="468733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6" name="Rectangle 565"/>
          <p:cNvSpPr/>
          <p:nvPr/>
        </p:nvSpPr>
        <p:spPr>
          <a:xfrm>
            <a:off x="484385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7" name="Rectangle 566"/>
          <p:cNvSpPr/>
          <p:nvPr/>
        </p:nvSpPr>
        <p:spPr>
          <a:xfrm>
            <a:off x="500037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8" name="Rectangle 567"/>
          <p:cNvSpPr/>
          <p:nvPr/>
        </p:nvSpPr>
        <p:spPr>
          <a:xfrm>
            <a:off x="515688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9" name="Rectangle 568"/>
          <p:cNvSpPr/>
          <p:nvPr/>
        </p:nvSpPr>
        <p:spPr>
          <a:xfrm>
            <a:off x="531340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Rectangle 569"/>
          <p:cNvSpPr/>
          <p:nvPr/>
        </p:nvSpPr>
        <p:spPr>
          <a:xfrm>
            <a:off x="546992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Rectangle 570"/>
          <p:cNvSpPr/>
          <p:nvPr/>
        </p:nvSpPr>
        <p:spPr>
          <a:xfrm>
            <a:off x="562644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2" name="Rectangle 571"/>
          <p:cNvSpPr/>
          <p:nvPr/>
        </p:nvSpPr>
        <p:spPr>
          <a:xfrm>
            <a:off x="578296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3" name="Rectangle 572"/>
          <p:cNvSpPr/>
          <p:nvPr/>
        </p:nvSpPr>
        <p:spPr>
          <a:xfrm>
            <a:off x="593948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4" name="Rectangle 573"/>
          <p:cNvSpPr/>
          <p:nvPr/>
        </p:nvSpPr>
        <p:spPr>
          <a:xfrm>
            <a:off x="108739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5" name="Rectangle 574"/>
          <p:cNvSpPr/>
          <p:nvPr/>
        </p:nvSpPr>
        <p:spPr>
          <a:xfrm>
            <a:off x="124391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6" name="Rectangle 575"/>
          <p:cNvSpPr/>
          <p:nvPr/>
        </p:nvSpPr>
        <p:spPr>
          <a:xfrm>
            <a:off x="140043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7" name="Rectangle 576"/>
          <p:cNvSpPr/>
          <p:nvPr/>
        </p:nvSpPr>
        <p:spPr>
          <a:xfrm>
            <a:off x="155695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8" name="Rectangle 577"/>
          <p:cNvSpPr/>
          <p:nvPr/>
        </p:nvSpPr>
        <p:spPr>
          <a:xfrm>
            <a:off x="171347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9" name="Rectangle 578"/>
          <p:cNvSpPr/>
          <p:nvPr/>
        </p:nvSpPr>
        <p:spPr>
          <a:xfrm>
            <a:off x="186999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0" name="Rectangle 579"/>
          <p:cNvSpPr/>
          <p:nvPr/>
        </p:nvSpPr>
        <p:spPr>
          <a:xfrm>
            <a:off x="202650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1" name="Rectangle 580"/>
          <p:cNvSpPr/>
          <p:nvPr/>
        </p:nvSpPr>
        <p:spPr>
          <a:xfrm>
            <a:off x="218302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2" name="Rectangle 581"/>
          <p:cNvSpPr/>
          <p:nvPr/>
        </p:nvSpPr>
        <p:spPr>
          <a:xfrm>
            <a:off x="233954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3" name="Rectangle 582"/>
          <p:cNvSpPr/>
          <p:nvPr/>
        </p:nvSpPr>
        <p:spPr>
          <a:xfrm>
            <a:off x="249606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4" name="Rectangle 583"/>
          <p:cNvSpPr/>
          <p:nvPr/>
        </p:nvSpPr>
        <p:spPr>
          <a:xfrm>
            <a:off x="265258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5" name="Rectangle 584"/>
          <p:cNvSpPr/>
          <p:nvPr/>
        </p:nvSpPr>
        <p:spPr>
          <a:xfrm>
            <a:off x="280910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6" name="Rectangle 585"/>
          <p:cNvSpPr/>
          <p:nvPr/>
        </p:nvSpPr>
        <p:spPr>
          <a:xfrm>
            <a:off x="296562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7" name="Rectangle 586"/>
          <p:cNvSpPr/>
          <p:nvPr/>
        </p:nvSpPr>
        <p:spPr>
          <a:xfrm>
            <a:off x="3122142" y="38070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8" name="Rectangle 587"/>
          <p:cNvSpPr/>
          <p:nvPr/>
        </p:nvSpPr>
        <p:spPr>
          <a:xfrm>
            <a:off x="327866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Rectangle 588"/>
          <p:cNvSpPr/>
          <p:nvPr/>
        </p:nvSpPr>
        <p:spPr>
          <a:xfrm>
            <a:off x="343518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Rectangle 589"/>
          <p:cNvSpPr/>
          <p:nvPr/>
        </p:nvSpPr>
        <p:spPr>
          <a:xfrm>
            <a:off x="359169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1" name="Rectangle 590"/>
          <p:cNvSpPr/>
          <p:nvPr/>
        </p:nvSpPr>
        <p:spPr>
          <a:xfrm>
            <a:off x="374821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2" name="Rectangle 591"/>
          <p:cNvSpPr/>
          <p:nvPr/>
        </p:nvSpPr>
        <p:spPr>
          <a:xfrm>
            <a:off x="390473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3" name="Rectangle 592"/>
          <p:cNvSpPr/>
          <p:nvPr/>
        </p:nvSpPr>
        <p:spPr>
          <a:xfrm>
            <a:off x="406125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4" name="Rectangle 593"/>
          <p:cNvSpPr/>
          <p:nvPr/>
        </p:nvSpPr>
        <p:spPr>
          <a:xfrm>
            <a:off x="421777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5" name="Rectangle 594"/>
          <p:cNvSpPr/>
          <p:nvPr/>
        </p:nvSpPr>
        <p:spPr>
          <a:xfrm>
            <a:off x="437429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6" name="Rectangle 595"/>
          <p:cNvSpPr/>
          <p:nvPr/>
        </p:nvSpPr>
        <p:spPr>
          <a:xfrm>
            <a:off x="453081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7" name="Rectangle 596"/>
          <p:cNvSpPr/>
          <p:nvPr/>
        </p:nvSpPr>
        <p:spPr>
          <a:xfrm>
            <a:off x="468733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8" name="Rectangle 597"/>
          <p:cNvSpPr/>
          <p:nvPr/>
        </p:nvSpPr>
        <p:spPr>
          <a:xfrm>
            <a:off x="484385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9" name="Rectangle 598"/>
          <p:cNvSpPr/>
          <p:nvPr/>
        </p:nvSpPr>
        <p:spPr>
          <a:xfrm>
            <a:off x="500037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0" name="Rectangle 599"/>
          <p:cNvSpPr/>
          <p:nvPr/>
        </p:nvSpPr>
        <p:spPr>
          <a:xfrm>
            <a:off x="515688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1" name="Rectangle 600"/>
          <p:cNvSpPr/>
          <p:nvPr/>
        </p:nvSpPr>
        <p:spPr>
          <a:xfrm>
            <a:off x="531340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2" name="Rectangle 601"/>
          <p:cNvSpPr/>
          <p:nvPr/>
        </p:nvSpPr>
        <p:spPr>
          <a:xfrm>
            <a:off x="546992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3" name="Rectangle 602"/>
          <p:cNvSpPr/>
          <p:nvPr/>
        </p:nvSpPr>
        <p:spPr>
          <a:xfrm>
            <a:off x="562644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4" name="Rectangle 603"/>
          <p:cNvSpPr/>
          <p:nvPr/>
        </p:nvSpPr>
        <p:spPr>
          <a:xfrm>
            <a:off x="578296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5" name="Rectangle 604"/>
          <p:cNvSpPr/>
          <p:nvPr/>
        </p:nvSpPr>
        <p:spPr>
          <a:xfrm>
            <a:off x="593948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6" name="Rectangle 605"/>
          <p:cNvSpPr/>
          <p:nvPr/>
        </p:nvSpPr>
        <p:spPr>
          <a:xfrm>
            <a:off x="108739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7" name="Rectangle 606"/>
          <p:cNvSpPr/>
          <p:nvPr/>
        </p:nvSpPr>
        <p:spPr>
          <a:xfrm>
            <a:off x="124391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8" name="Rectangle 607"/>
          <p:cNvSpPr/>
          <p:nvPr/>
        </p:nvSpPr>
        <p:spPr>
          <a:xfrm>
            <a:off x="140043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Rectangle 608"/>
          <p:cNvSpPr/>
          <p:nvPr/>
        </p:nvSpPr>
        <p:spPr>
          <a:xfrm>
            <a:off x="155695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Rectangle 609"/>
          <p:cNvSpPr/>
          <p:nvPr/>
        </p:nvSpPr>
        <p:spPr>
          <a:xfrm>
            <a:off x="171347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1" name="Rectangle 610"/>
          <p:cNvSpPr/>
          <p:nvPr/>
        </p:nvSpPr>
        <p:spPr>
          <a:xfrm>
            <a:off x="186999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2" name="Rectangle 611"/>
          <p:cNvSpPr/>
          <p:nvPr/>
        </p:nvSpPr>
        <p:spPr>
          <a:xfrm>
            <a:off x="202650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3" name="Rectangle 612"/>
          <p:cNvSpPr/>
          <p:nvPr/>
        </p:nvSpPr>
        <p:spPr>
          <a:xfrm>
            <a:off x="218302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" name="Rectangle 613"/>
          <p:cNvSpPr/>
          <p:nvPr/>
        </p:nvSpPr>
        <p:spPr>
          <a:xfrm>
            <a:off x="233954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Rectangle 614"/>
          <p:cNvSpPr/>
          <p:nvPr/>
        </p:nvSpPr>
        <p:spPr>
          <a:xfrm>
            <a:off x="249606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6" name="Rectangle 615"/>
          <p:cNvSpPr/>
          <p:nvPr/>
        </p:nvSpPr>
        <p:spPr>
          <a:xfrm>
            <a:off x="265258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7" name="Rectangle 616"/>
          <p:cNvSpPr/>
          <p:nvPr/>
        </p:nvSpPr>
        <p:spPr>
          <a:xfrm>
            <a:off x="280910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8" name="Rectangle 617"/>
          <p:cNvSpPr/>
          <p:nvPr/>
        </p:nvSpPr>
        <p:spPr>
          <a:xfrm>
            <a:off x="296562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9" name="Rectangle 618"/>
          <p:cNvSpPr/>
          <p:nvPr/>
        </p:nvSpPr>
        <p:spPr>
          <a:xfrm>
            <a:off x="3122142" y="3963550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0" name="Rectangle 619"/>
          <p:cNvSpPr/>
          <p:nvPr/>
        </p:nvSpPr>
        <p:spPr>
          <a:xfrm>
            <a:off x="327866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Rectangle 620"/>
          <p:cNvSpPr/>
          <p:nvPr/>
        </p:nvSpPr>
        <p:spPr>
          <a:xfrm>
            <a:off x="343518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Rectangle 621"/>
          <p:cNvSpPr/>
          <p:nvPr/>
        </p:nvSpPr>
        <p:spPr>
          <a:xfrm>
            <a:off x="359169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Rectangle 622"/>
          <p:cNvSpPr/>
          <p:nvPr/>
        </p:nvSpPr>
        <p:spPr>
          <a:xfrm>
            <a:off x="374821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Rectangle 623"/>
          <p:cNvSpPr/>
          <p:nvPr/>
        </p:nvSpPr>
        <p:spPr>
          <a:xfrm>
            <a:off x="390473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Rectangle 624"/>
          <p:cNvSpPr/>
          <p:nvPr/>
        </p:nvSpPr>
        <p:spPr>
          <a:xfrm>
            <a:off x="406125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6" name="Rectangle 625"/>
          <p:cNvSpPr/>
          <p:nvPr/>
        </p:nvSpPr>
        <p:spPr>
          <a:xfrm>
            <a:off x="421777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Rectangle 626"/>
          <p:cNvSpPr/>
          <p:nvPr/>
        </p:nvSpPr>
        <p:spPr>
          <a:xfrm>
            <a:off x="437429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Rectangle 627"/>
          <p:cNvSpPr/>
          <p:nvPr/>
        </p:nvSpPr>
        <p:spPr>
          <a:xfrm>
            <a:off x="453081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9" name="Rectangle 628"/>
          <p:cNvSpPr/>
          <p:nvPr/>
        </p:nvSpPr>
        <p:spPr>
          <a:xfrm>
            <a:off x="468733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0" name="Rectangle 629"/>
          <p:cNvSpPr/>
          <p:nvPr/>
        </p:nvSpPr>
        <p:spPr>
          <a:xfrm>
            <a:off x="484385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1" name="Rectangle 630"/>
          <p:cNvSpPr/>
          <p:nvPr/>
        </p:nvSpPr>
        <p:spPr>
          <a:xfrm>
            <a:off x="500037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2" name="Rectangle 631"/>
          <p:cNvSpPr/>
          <p:nvPr/>
        </p:nvSpPr>
        <p:spPr>
          <a:xfrm>
            <a:off x="515688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Rectangle 632"/>
          <p:cNvSpPr/>
          <p:nvPr/>
        </p:nvSpPr>
        <p:spPr>
          <a:xfrm>
            <a:off x="531340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Rectangle 633"/>
          <p:cNvSpPr/>
          <p:nvPr/>
        </p:nvSpPr>
        <p:spPr>
          <a:xfrm>
            <a:off x="546992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5" name="Rectangle 634"/>
          <p:cNvSpPr/>
          <p:nvPr/>
        </p:nvSpPr>
        <p:spPr>
          <a:xfrm>
            <a:off x="562644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6" name="Rectangle 635"/>
          <p:cNvSpPr/>
          <p:nvPr/>
        </p:nvSpPr>
        <p:spPr>
          <a:xfrm>
            <a:off x="578296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7" name="Rectangle 636"/>
          <p:cNvSpPr/>
          <p:nvPr/>
        </p:nvSpPr>
        <p:spPr>
          <a:xfrm>
            <a:off x="593948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8" name="Rectangle 637"/>
          <p:cNvSpPr/>
          <p:nvPr/>
        </p:nvSpPr>
        <p:spPr>
          <a:xfrm>
            <a:off x="108739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9" name="Rectangle 638"/>
          <p:cNvSpPr/>
          <p:nvPr/>
        </p:nvSpPr>
        <p:spPr>
          <a:xfrm>
            <a:off x="124391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0" name="Rectangle 639"/>
          <p:cNvSpPr/>
          <p:nvPr/>
        </p:nvSpPr>
        <p:spPr>
          <a:xfrm>
            <a:off x="140043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1" name="Rectangle 640"/>
          <p:cNvSpPr/>
          <p:nvPr/>
        </p:nvSpPr>
        <p:spPr>
          <a:xfrm>
            <a:off x="155695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2" name="Rectangle 641"/>
          <p:cNvSpPr/>
          <p:nvPr/>
        </p:nvSpPr>
        <p:spPr>
          <a:xfrm>
            <a:off x="171347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3" name="Rectangle 642"/>
          <p:cNvSpPr/>
          <p:nvPr/>
        </p:nvSpPr>
        <p:spPr>
          <a:xfrm>
            <a:off x="186999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4" name="Rectangle 643"/>
          <p:cNvSpPr/>
          <p:nvPr/>
        </p:nvSpPr>
        <p:spPr>
          <a:xfrm>
            <a:off x="202650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5" name="Rectangle 644"/>
          <p:cNvSpPr/>
          <p:nvPr/>
        </p:nvSpPr>
        <p:spPr>
          <a:xfrm>
            <a:off x="218302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6" name="Rectangle 645"/>
          <p:cNvSpPr/>
          <p:nvPr/>
        </p:nvSpPr>
        <p:spPr>
          <a:xfrm>
            <a:off x="233954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7" name="Rectangle 646"/>
          <p:cNvSpPr/>
          <p:nvPr/>
        </p:nvSpPr>
        <p:spPr>
          <a:xfrm>
            <a:off x="249606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8" name="Rectangle 647"/>
          <p:cNvSpPr/>
          <p:nvPr/>
        </p:nvSpPr>
        <p:spPr>
          <a:xfrm>
            <a:off x="265258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9" name="Rectangle 648"/>
          <p:cNvSpPr/>
          <p:nvPr/>
        </p:nvSpPr>
        <p:spPr>
          <a:xfrm>
            <a:off x="280910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0" name="Rectangle 649"/>
          <p:cNvSpPr/>
          <p:nvPr/>
        </p:nvSpPr>
        <p:spPr>
          <a:xfrm>
            <a:off x="296562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1" name="Rectangle 650"/>
          <p:cNvSpPr/>
          <p:nvPr/>
        </p:nvSpPr>
        <p:spPr>
          <a:xfrm>
            <a:off x="312214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2" name="Rectangle 651"/>
          <p:cNvSpPr/>
          <p:nvPr/>
        </p:nvSpPr>
        <p:spPr>
          <a:xfrm>
            <a:off x="327866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3" name="Rectangle 652"/>
          <p:cNvSpPr/>
          <p:nvPr/>
        </p:nvSpPr>
        <p:spPr>
          <a:xfrm>
            <a:off x="343518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4" name="Rectangle 653"/>
          <p:cNvSpPr/>
          <p:nvPr/>
        </p:nvSpPr>
        <p:spPr>
          <a:xfrm>
            <a:off x="359169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5" name="Rectangle 654"/>
          <p:cNvSpPr/>
          <p:nvPr/>
        </p:nvSpPr>
        <p:spPr>
          <a:xfrm>
            <a:off x="374821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6" name="Rectangle 655"/>
          <p:cNvSpPr/>
          <p:nvPr/>
        </p:nvSpPr>
        <p:spPr>
          <a:xfrm>
            <a:off x="390473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7" name="Rectangle 656"/>
          <p:cNvSpPr/>
          <p:nvPr/>
        </p:nvSpPr>
        <p:spPr>
          <a:xfrm>
            <a:off x="406125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8" name="Rectangle 657"/>
          <p:cNvSpPr/>
          <p:nvPr/>
        </p:nvSpPr>
        <p:spPr>
          <a:xfrm>
            <a:off x="421777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9" name="Rectangle 658"/>
          <p:cNvSpPr/>
          <p:nvPr/>
        </p:nvSpPr>
        <p:spPr>
          <a:xfrm>
            <a:off x="437429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0" name="Rectangle 659"/>
          <p:cNvSpPr/>
          <p:nvPr/>
        </p:nvSpPr>
        <p:spPr>
          <a:xfrm>
            <a:off x="453081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1" name="Rectangle 660"/>
          <p:cNvSpPr/>
          <p:nvPr/>
        </p:nvSpPr>
        <p:spPr>
          <a:xfrm>
            <a:off x="468733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2" name="Rectangle 661"/>
          <p:cNvSpPr/>
          <p:nvPr/>
        </p:nvSpPr>
        <p:spPr>
          <a:xfrm>
            <a:off x="484385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3" name="Rectangle 662"/>
          <p:cNvSpPr/>
          <p:nvPr/>
        </p:nvSpPr>
        <p:spPr>
          <a:xfrm>
            <a:off x="500037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4" name="Rectangle 663"/>
          <p:cNvSpPr/>
          <p:nvPr/>
        </p:nvSpPr>
        <p:spPr>
          <a:xfrm>
            <a:off x="515688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5" name="Rectangle 664"/>
          <p:cNvSpPr/>
          <p:nvPr/>
        </p:nvSpPr>
        <p:spPr>
          <a:xfrm>
            <a:off x="531340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6" name="Rectangle 665"/>
          <p:cNvSpPr/>
          <p:nvPr/>
        </p:nvSpPr>
        <p:spPr>
          <a:xfrm>
            <a:off x="546992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7" name="Rectangle 666"/>
          <p:cNvSpPr/>
          <p:nvPr/>
        </p:nvSpPr>
        <p:spPr>
          <a:xfrm>
            <a:off x="562644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8" name="Rectangle 667"/>
          <p:cNvSpPr/>
          <p:nvPr/>
        </p:nvSpPr>
        <p:spPr>
          <a:xfrm>
            <a:off x="578296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9" name="Rectangle 668"/>
          <p:cNvSpPr/>
          <p:nvPr/>
        </p:nvSpPr>
        <p:spPr>
          <a:xfrm>
            <a:off x="593948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0" name="Rectangle 669"/>
          <p:cNvSpPr/>
          <p:nvPr/>
        </p:nvSpPr>
        <p:spPr>
          <a:xfrm>
            <a:off x="108739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1" name="Rectangle 670"/>
          <p:cNvSpPr/>
          <p:nvPr/>
        </p:nvSpPr>
        <p:spPr>
          <a:xfrm>
            <a:off x="124391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2" name="Rectangle 671"/>
          <p:cNvSpPr/>
          <p:nvPr/>
        </p:nvSpPr>
        <p:spPr>
          <a:xfrm>
            <a:off x="140043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3" name="Rectangle 672"/>
          <p:cNvSpPr/>
          <p:nvPr/>
        </p:nvSpPr>
        <p:spPr>
          <a:xfrm>
            <a:off x="155695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4" name="Rectangle 673"/>
          <p:cNvSpPr/>
          <p:nvPr/>
        </p:nvSpPr>
        <p:spPr>
          <a:xfrm>
            <a:off x="171347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5" name="Rectangle 674"/>
          <p:cNvSpPr/>
          <p:nvPr/>
        </p:nvSpPr>
        <p:spPr>
          <a:xfrm>
            <a:off x="186999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6" name="Rectangle 675"/>
          <p:cNvSpPr/>
          <p:nvPr/>
        </p:nvSpPr>
        <p:spPr>
          <a:xfrm>
            <a:off x="202650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7" name="Rectangle 676"/>
          <p:cNvSpPr/>
          <p:nvPr/>
        </p:nvSpPr>
        <p:spPr>
          <a:xfrm>
            <a:off x="218302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8" name="Rectangle 677"/>
          <p:cNvSpPr/>
          <p:nvPr/>
        </p:nvSpPr>
        <p:spPr>
          <a:xfrm>
            <a:off x="233954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9" name="Rectangle 678"/>
          <p:cNvSpPr/>
          <p:nvPr/>
        </p:nvSpPr>
        <p:spPr>
          <a:xfrm>
            <a:off x="249606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0" name="Rectangle 679"/>
          <p:cNvSpPr/>
          <p:nvPr/>
        </p:nvSpPr>
        <p:spPr>
          <a:xfrm>
            <a:off x="265258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1" name="Rectangle 680"/>
          <p:cNvSpPr/>
          <p:nvPr/>
        </p:nvSpPr>
        <p:spPr>
          <a:xfrm>
            <a:off x="280910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2" name="Rectangle 681"/>
          <p:cNvSpPr/>
          <p:nvPr/>
        </p:nvSpPr>
        <p:spPr>
          <a:xfrm>
            <a:off x="296562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3" name="Rectangle 682"/>
          <p:cNvSpPr/>
          <p:nvPr/>
        </p:nvSpPr>
        <p:spPr>
          <a:xfrm>
            <a:off x="312214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4" name="Rectangle 683"/>
          <p:cNvSpPr/>
          <p:nvPr/>
        </p:nvSpPr>
        <p:spPr>
          <a:xfrm>
            <a:off x="327866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5" name="Rectangle 684"/>
          <p:cNvSpPr/>
          <p:nvPr/>
        </p:nvSpPr>
        <p:spPr>
          <a:xfrm>
            <a:off x="343518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6" name="Rectangle 685"/>
          <p:cNvSpPr/>
          <p:nvPr/>
        </p:nvSpPr>
        <p:spPr>
          <a:xfrm>
            <a:off x="359169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7" name="Rectangle 686"/>
          <p:cNvSpPr/>
          <p:nvPr/>
        </p:nvSpPr>
        <p:spPr>
          <a:xfrm>
            <a:off x="374821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8" name="Rectangle 687"/>
          <p:cNvSpPr/>
          <p:nvPr/>
        </p:nvSpPr>
        <p:spPr>
          <a:xfrm>
            <a:off x="390473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9" name="Rectangle 688"/>
          <p:cNvSpPr/>
          <p:nvPr/>
        </p:nvSpPr>
        <p:spPr>
          <a:xfrm>
            <a:off x="406125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0" name="Rectangle 689"/>
          <p:cNvSpPr/>
          <p:nvPr/>
        </p:nvSpPr>
        <p:spPr>
          <a:xfrm>
            <a:off x="421777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1" name="Rectangle 690"/>
          <p:cNvSpPr/>
          <p:nvPr/>
        </p:nvSpPr>
        <p:spPr>
          <a:xfrm>
            <a:off x="437429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2" name="Rectangle 691"/>
          <p:cNvSpPr/>
          <p:nvPr/>
        </p:nvSpPr>
        <p:spPr>
          <a:xfrm>
            <a:off x="453081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3" name="Rectangle 692"/>
          <p:cNvSpPr/>
          <p:nvPr/>
        </p:nvSpPr>
        <p:spPr>
          <a:xfrm>
            <a:off x="468733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4" name="Rectangle 693"/>
          <p:cNvSpPr/>
          <p:nvPr/>
        </p:nvSpPr>
        <p:spPr>
          <a:xfrm>
            <a:off x="484385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5" name="Rectangle 694"/>
          <p:cNvSpPr/>
          <p:nvPr/>
        </p:nvSpPr>
        <p:spPr>
          <a:xfrm>
            <a:off x="500037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6" name="Rectangle 695"/>
          <p:cNvSpPr/>
          <p:nvPr/>
        </p:nvSpPr>
        <p:spPr>
          <a:xfrm>
            <a:off x="515688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7" name="Rectangle 696"/>
          <p:cNvSpPr/>
          <p:nvPr/>
        </p:nvSpPr>
        <p:spPr>
          <a:xfrm>
            <a:off x="531340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8" name="Rectangle 697"/>
          <p:cNvSpPr/>
          <p:nvPr/>
        </p:nvSpPr>
        <p:spPr>
          <a:xfrm>
            <a:off x="5469927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9" name="Rectangle 698"/>
          <p:cNvSpPr/>
          <p:nvPr/>
        </p:nvSpPr>
        <p:spPr>
          <a:xfrm>
            <a:off x="562644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0" name="Rectangle 699"/>
          <p:cNvSpPr/>
          <p:nvPr/>
        </p:nvSpPr>
        <p:spPr>
          <a:xfrm>
            <a:off x="578296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1" name="Rectangle 700"/>
          <p:cNvSpPr/>
          <p:nvPr/>
        </p:nvSpPr>
        <p:spPr>
          <a:xfrm>
            <a:off x="593948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2" name="Rectangle 701"/>
          <p:cNvSpPr/>
          <p:nvPr/>
        </p:nvSpPr>
        <p:spPr>
          <a:xfrm>
            <a:off x="108739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3" name="Rectangle 702"/>
          <p:cNvSpPr/>
          <p:nvPr/>
        </p:nvSpPr>
        <p:spPr>
          <a:xfrm>
            <a:off x="124391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4" name="Rectangle 703"/>
          <p:cNvSpPr/>
          <p:nvPr/>
        </p:nvSpPr>
        <p:spPr>
          <a:xfrm>
            <a:off x="140043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5" name="Rectangle 704"/>
          <p:cNvSpPr/>
          <p:nvPr/>
        </p:nvSpPr>
        <p:spPr>
          <a:xfrm>
            <a:off x="155695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6" name="Rectangle 705"/>
          <p:cNvSpPr/>
          <p:nvPr/>
        </p:nvSpPr>
        <p:spPr>
          <a:xfrm>
            <a:off x="171347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7" name="Rectangle 706"/>
          <p:cNvSpPr/>
          <p:nvPr/>
        </p:nvSpPr>
        <p:spPr>
          <a:xfrm>
            <a:off x="186999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8" name="Rectangle 707"/>
          <p:cNvSpPr/>
          <p:nvPr/>
        </p:nvSpPr>
        <p:spPr>
          <a:xfrm>
            <a:off x="202650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9" name="Rectangle 708"/>
          <p:cNvSpPr/>
          <p:nvPr/>
        </p:nvSpPr>
        <p:spPr>
          <a:xfrm>
            <a:off x="218302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0" name="Rectangle 709"/>
          <p:cNvSpPr/>
          <p:nvPr/>
        </p:nvSpPr>
        <p:spPr>
          <a:xfrm>
            <a:off x="233954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1" name="Rectangle 710"/>
          <p:cNvSpPr/>
          <p:nvPr/>
        </p:nvSpPr>
        <p:spPr>
          <a:xfrm>
            <a:off x="2496066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2" name="Rectangle 711"/>
          <p:cNvSpPr/>
          <p:nvPr/>
        </p:nvSpPr>
        <p:spPr>
          <a:xfrm>
            <a:off x="265258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3" name="Rectangle 712"/>
          <p:cNvSpPr/>
          <p:nvPr/>
        </p:nvSpPr>
        <p:spPr>
          <a:xfrm>
            <a:off x="280910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4" name="Rectangle 713"/>
          <p:cNvSpPr/>
          <p:nvPr/>
        </p:nvSpPr>
        <p:spPr>
          <a:xfrm>
            <a:off x="296562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5" name="Rectangle 714"/>
          <p:cNvSpPr/>
          <p:nvPr/>
        </p:nvSpPr>
        <p:spPr>
          <a:xfrm>
            <a:off x="312214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6" name="Rectangle 715"/>
          <p:cNvSpPr/>
          <p:nvPr/>
        </p:nvSpPr>
        <p:spPr>
          <a:xfrm>
            <a:off x="327866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7" name="Rectangle 716"/>
          <p:cNvSpPr/>
          <p:nvPr/>
        </p:nvSpPr>
        <p:spPr>
          <a:xfrm>
            <a:off x="343518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8" name="Rectangle 717"/>
          <p:cNvSpPr/>
          <p:nvPr/>
        </p:nvSpPr>
        <p:spPr>
          <a:xfrm>
            <a:off x="359169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9" name="Rectangle 718"/>
          <p:cNvSpPr/>
          <p:nvPr/>
        </p:nvSpPr>
        <p:spPr>
          <a:xfrm>
            <a:off x="3748218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0" name="Rectangle 719"/>
          <p:cNvSpPr/>
          <p:nvPr/>
        </p:nvSpPr>
        <p:spPr>
          <a:xfrm>
            <a:off x="390473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1" name="Rectangle 720"/>
          <p:cNvSpPr/>
          <p:nvPr/>
        </p:nvSpPr>
        <p:spPr>
          <a:xfrm>
            <a:off x="406125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2" name="Rectangle 721"/>
          <p:cNvSpPr/>
          <p:nvPr/>
        </p:nvSpPr>
        <p:spPr>
          <a:xfrm>
            <a:off x="421777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3" name="Rectangle 722"/>
          <p:cNvSpPr/>
          <p:nvPr/>
        </p:nvSpPr>
        <p:spPr>
          <a:xfrm>
            <a:off x="437429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4" name="Rectangle 723"/>
          <p:cNvSpPr/>
          <p:nvPr/>
        </p:nvSpPr>
        <p:spPr>
          <a:xfrm>
            <a:off x="453081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5" name="Rectangle 724"/>
          <p:cNvSpPr/>
          <p:nvPr/>
        </p:nvSpPr>
        <p:spPr>
          <a:xfrm>
            <a:off x="468733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6" name="Rectangle 725"/>
          <p:cNvSpPr/>
          <p:nvPr/>
        </p:nvSpPr>
        <p:spPr>
          <a:xfrm>
            <a:off x="484385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7" name="Rectangle 726"/>
          <p:cNvSpPr/>
          <p:nvPr/>
        </p:nvSpPr>
        <p:spPr>
          <a:xfrm>
            <a:off x="500037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8" name="Rectangle 727"/>
          <p:cNvSpPr/>
          <p:nvPr/>
        </p:nvSpPr>
        <p:spPr>
          <a:xfrm>
            <a:off x="515688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9" name="Rectangle 728"/>
          <p:cNvSpPr/>
          <p:nvPr/>
        </p:nvSpPr>
        <p:spPr>
          <a:xfrm>
            <a:off x="531340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0" name="Rectangle 729"/>
          <p:cNvSpPr/>
          <p:nvPr/>
        </p:nvSpPr>
        <p:spPr>
          <a:xfrm>
            <a:off x="546992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1" name="Rectangle 730"/>
          <p:cNvSpPr/>
          <p:nvPr/>
        </p:nvSpPr>
        <p:spPr>
          <a:xfrm>
            <a:off x="562644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2" name="Rectangle 731"/>
          <p:cNvSpPr/>
          <p:nvPr/>
        </p:nvSpPr>
        <p:spPr>
          <a:xfrm>
            <a:off x="578296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3" name="Rectangle 732"/>
          <p:cNvSpPr/>
          <p:nvPr/>
        </p:nvSpPr>
        <p:spPr>
          <a:xfrm>
            <a:off x="593948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4" name="Rectangle 733"/>
          <p:cNvSpPr/>
          <p:nvPr/>
        </p:nvSpPr>
        <p:spPr>
          <a:xfrm>
            <a:off x="108739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5" name="Rectangle 734"/>
          <p:cNvSpPr/>
          <p:nvPr/>
        </p:nvSpPr>
        <p:spPr>
          <a:xfrm>
            <a:off x="124391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6" name="Rectangle 735"/>
          <p:cNvSpPr/>
          <p:nvPr/>
        </p:nvSpPr>
        <p:spPr>
          <a:xfrm>
            <a:off x="140043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7" name="Rectangle 736"/>
          <p:cNvSpPr/>
          <p:nvPr/>
        </p:nvSpPr>
        <p:spPr>
          <a:xfrm>
            <a:off x="155695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8" name="Rectangle 737"/>
          <p:cNvSpPr/>
          <p:nvPr/>
        </p:nvSpPr>
        <p:spPr>
          <a:xfrm>
            <a:off x="171347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9" name="Rectangle 738"/>
          <p:cNvSpPr/>
          <p:nvPr/>
        </p:nvSpPr>
        <p:spPr>
          <a:xfrm>
            <a:off x="186999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0" name="Rectangle 739"/>
          <p:cNvSpPr/>
          <p:nvPr/>
        </p:nvSpPr>
        <p:spPr>
          <a:xfrm>
            <a:off x="202650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1" name="Rectangle 740"/>
          <p:cNvSpPr/>
          <p:nvPr/>
        </p:nvSpPr>
        <p:spPr>
          <a:xfrm>
            <a:off x="218302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2" name="Rectangle 741"/>
          <p:cNvSpPr/>
          <p:nvPr/>
        </p:nvSpPr>
        <p:spPr>
          <a:xfrm>
            <a:off x="233954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3" name="Rectangle 742"/>
          <p:cNvSpPr/>
          <p:nvPr/>
        </p:nvSpPr>
        <p:spPr>
          <a:xfrm>
            <a:off x="249606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4" name="Rectangle 743"/>
          <p:cNvSpPr/>
          <p:nvPr/>
        </p:nvSpPr>
        <p:spPr>
          <a:xfrm>
            <a:off x="2652585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5" name="Rectangle 744"/>
          <p:cNvSpPr/>
          <p:nvPr/>
        </p:nvSpPr>
        <p:spPr>
          <a:xfrm>
            <a:off x="2809104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6" name="Rectangle 745"/>
          <p:cNvSpPr/>
          <p:nvPr/>
        </p:nvSpPr>
        <p:spPr>
          <a:xfrm>
            <a:off x="2965623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Rectangle 746"/>
          <p:cNvSpPr/>
          <p:nvPr/>
        </p:nvSpPr>
        <p:spPr>
          <a:xfrm>
            <a:off x="3122142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8" name="Rectangle 747"/>
          <p:cNvSpPr/>
          <p:nvPr/>
        </p:nvSpPr>
        <p:spPr>
          <a:xfrm>
            <a:off x="3278661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9" name="Rectangle 748"/>
          <p:cNvSpPr/>
          <p:nvPr/>
        </p:nvSpPr>
        <p:spPr>
          <a:xfrm>
            <a:off x="3435180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0" name="Rectangle 749"/>
          <p:cNvSpPr/>
          <p:nvPr/>
        </p:nvSpPr>
        <p:spPr>
          <a:xfrm>
            <a:off x="3591699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1" name="Rectangle 750"/>
          <p:cNvSpPr/>
          <p:nvPr/>
        </p:nvSpPr>
        <p:spPr>
          <a:xfrm>
            <a:off x="374821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2" name="Rectangle 751"/>
          <p:cNvSpPr/>
          <p:nvPr/>
        </p:nvSpPr>
        <p:spPr>
          <a:xfrm>
            <a:off x="390473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3" name="Rectangle 752"/>
          <p:cNvSpPr/>
          <p:nvPr/>
        </p:nvSpPr>
        <p:spPr>
          <a:xfrm>
            <a:off x="406125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4" name="Rectangle 753"/>
          <p:cNvSpPr/>
          <p:nvPr/>
        </p:nvSpPr>
        <p:spPr>
          <a:xfrm>
            <a:off x="421777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5" name="Rectangle 754"/>
          <p:cNvSpPr/>
          <p:nvPr/>
        </p:nvSpPr>
        <p:spPr>
          <a:xfrm>
            <a:off x="437429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6" name="Rectangle 755"/>
          <p:cNvSpPr/>
          <p:nvPr/>
        </p:nvSpPr>
        <p:spPr>
          <a:xfrm>
            <a:off x="453081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7" name="Rectangle 756"/>
          <p:cNvSpPr/>
          <p:nvPr/>
        </p:nvSpPr>
        <p:spPr>
          <a:xfrm>
            <a:off x="468733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8" name="Rectangle 757"/>
          <p:cNvSpPr/>
          <p:nvPr/>
        </p:nvSpPr>
        <p:spPr>
          <a:xfrm>
            <a:off x="484385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9" name="Rectangle 758"/>
          <p:cNvSpPr/>
          <p:nvPr/>
        </p:nvSpPr>
        <p:spPr>
          <a:xfrm>
            <a:off x="500037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0" name="Rectangle 759"/>
          <p:cNvSpPr/>
          <p:nvPr/>
        </p:nvSpPr>
        <p:spPr>
          <a:xfrm>
            <a:off x="515688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1" name="Rectangle 760"/>
          <p:cNvSpPr/>
          <p:nvPr/>
        </p:nvSpPr>
        <p:spPr>
          <a:xfrm>
            <a:off x="531340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2" name="Rectangle 761"/>
          <p:cNvSpPr/>
          <p:nvPr/>
        </p:nvSpPr>
        <p:spPr>
          <a:xfrm>
            <a:off x="546992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3" name="Rectangle 762"/>
          <p:cNvSpPr/>
          <p:nvPr/>
        </p:nvSpPr>
        <p:spPr>
          <a:xfrm>
            <a:off x="562644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4" name="Rectangle 763"/>
          <p:cNvSpPr/>
          <p:nvPr/>
        </p:nvSpPr>
        <p:spPr>
          <a:xfrm>
            <a:off x="578296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5" name="Rectangle 764"/>
          <p:cNvSpPr/>
          <p:nvPr/>
        </p:nvSpPr>
        <p:spPr>
          <a:xfrm>
            <a:off x="593948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6" name="Rectangle 765"/>
          <p:cNvSpPr/>
          <p:nvPr/>
        </p:nvSpPr>
        <p:spPr>
          <a:xfrm>
            <a:off x="108739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7" name="Rectangle 766"/>
          <p:cNvSpPr/>
          <p:nvPr/>
        </p:nvSpPr>
        <p:spPr>
          <a:xfrm>
            <a:off x="124391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8" name="Rectangle 767"/>
          <p:cNvSpPr/>
          <p:nvPr/>
        </p:nvSpPr>
        <p:spPr>
          <a:xfrm>
            <a:off x="140043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9" name="Rectangle 768"/>
          <p:cNvSpPr/>
          <p:nvPr/>
        </p:nvSpPr>
        <p:spPr>
          <a:xfrm>
            <a:off x="155695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0" name="Rectangle 769"/>
          <p:cNvSpPr/>
          <p:nvPr/>
        </p:nvSpPr>
        <p:spPr>
          <a:xfrm>
            <a:off x="171347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1" name="Rectangle 770"/>
          <p:cNvSpPr/>
          <p:nvPr/>
        </p:nvSpPr>
        <p:spPr>
          <a:xfrm>
            <a:off x="186999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2" name="Rectangle 771"/>
          <p:cNvSpPr/>
          <p:nvPr/>
        </p:nvSpPr>
        <p:spPr>
          <a:xfrm>
            <a:off x="202650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3" name="Rectangle 772"/>
          <p:cNvSpPr/>
          <p:nvPr/>
        </p:nvSpPr>
        <p:spPr>
          <a:xfrm>
            <a:off x="218302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4" name="Rectangle 773"/>
          <p:cNvSpPr/>
          <p:nvPr/>
        </p:nvSpPr>
        <p:spPr>
          <a:xfrm>
            <a:off x="233954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5" name="Rectangle 774"/>
          <p:cNvSpPr/>
          <p:nvPr/>
        </p:nvSpPr>
        <p:spPr>
          <a:xfrm>
            <a:off x="249606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6" name="Rectangle 775"/>
          <p:cNvSpPr/>
          <p:nvPr/>
        </p:nvSpPr>
        <p:spPr>
          <a:xfrm>
            <a:off x="265258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7" name="Rectangle 776"/>
          <p:cNvSpPr/>
          <p:nvPr/>
        </p:nvSpPr>
        <p:spPr>
          <a:xfrm>
            <a:off x="280910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8" name="Rectangle 777"/>
          <p:cNvSpPr/>
          <p:nvPr/>
        </p:nvSpPr>
        <p:spPr>
          <a:xfrm>
            <a:off x="296562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9" name="Rectangle 778"/>
          <p:cNvSpPr/>
          <p:nvPr/>
        </p:nvSpPr>
        <p:spPr>
          <a:xfrm>
            <a:off x="312214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0" name="Rectangle 779"/>
          <p:cNvSpPr/>
          <p:nvPr/>
        </p:nvSpPr>
        <p:spPr>
          <a:xfrm>
            <a:off x="327866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1" name="Rectangle 780"/>
          <p:cNvSpPr/>
          <p:nvPr/>
        </p:nvSpPr>
        <p:spPr>
          <a:xfrm>
            <a:off x="343518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2" name="Rectangle 781"/>
          <p:cNvSpPr/>
          <p:nvPr/>
        </p:nvSpPr>
        <p:spPr>
          <a:xfrm>
            <a:off x="359169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3" name="Rectangle 782"/>
          <p:cNvSpPr/>
          <p:nvPr/>
        </p:nvSpPr>
        <p:spPr>
          <a:xfrm>
            <a:off x="374821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4" name="Rectangle 783"/>
          <p:cNvSpPr/>
          <p:nvPr/>
        </p:nvSpPr>
        <p:spPr>
          <a:xfrm>
            <a:off x="390473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5" name="Rectangle 784"/>
          <p:cNvSpPr/>
          <p:nvPr/>
        </p:nvSpPr>
        <p:spPr>
          <a:xfrm>
            <a:off x="406125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6" name="Rectangle 785"/>
          <p:cNvSpPr/>
          <p:nvPr/>
        </p:nvSpPr>
        <p:spPr>
          <a:xfrm>
            <a:off x="421777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7" name="Rectangle 786"/>
          <p:cNvSpPr/>
          <p:nvPr/>
        </p:nvSpPr>
        <p:spPr>
          <a:xfrm>
            <a:off x="437429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8" name="Rectangle 787"/>
          <p:cNvSpPr/>
          <p:nvPr/>
        </p:nvSpPr>
        <p:spPr>
          <a:xfrm>
            <a:off x="453081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9" name="Rectangle 788"/>
          <p:cNvSpPr/>
          <p:nvPr/>
        </p:nvSpPr>
        <p:spPr>
          <a:xfrm>
            <a:off x="468733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0" name="Rectangle 789"/>
          <p:cNvSpPr/>
          <p:nvPr/>
        </p:nvSpPr>
        <p:spPr>
          <a:xfrm>
            <a:off x="484385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1" name="Rectangle 790"/>
          <p:cNvSpPr/>
          <p:nvPr/>
        </p:nvSpPr>
        <p:spPr>
          <a:xfrm>
            <a:off x="500037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2" name="Rectangle 791"/>
          <p:cNvSpPr/>
          <p:nvPr/>
        </p:nvSpPr>
        <p:spPr>
          <a:xfrm>
            <a:off x="515688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3" name="Rectangle 792"/>
          <p:cNvSpPr/>
          <p:nvPr/>
        </p:nvSpPr>
        <p:spPr>
          <a:xfrm>
            <a:off x="531340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4" name="Rectangle 793"/>
          <p:cNvSpPr/>
          <p:nvPr/>
        </p:nvSpPr>
        <p:spPr>
          <a:xfrm>
            <a:off x="546992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5" name="Rectangle 794"/>
          <p:cNvSpPr/>
          <p:nvPr/>
        </p:nvSpPr>
        <p:spPr>
          <a:xfrm>
            <a:off x="562644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6" name="Rectangle 795"/>
          <p:cNvSpPr/>
          <p:nvPr/>
        </p:nvSpPr>
        <p:spPr>
          <a:xfrm>
            <a:off x="578296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7" name="Rectangle 796"/>
          <p:cNvSpPr/>
          <p:nvPr/>
        </p:nvSpPr>
        <p:spPr>
          <a:xfrm>
            <a:off x="593948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8" name="Rectangle 797"/>
          <p:cNvSpPr/>
          <p:nvPr/>
        </p:nvSpPr>
        <p:spPr>
          <a:xfrm>
            <a:off x="108739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9" name="Rectangle 798"/>
          <p:cNvSpPr/>
          <p:nvPr/>
        </p:nvSpPr>
        <p:spPr>
          <a:xfrm>
            <a:off x="124391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0" name="Rectangle 799"/>
          <p:cNvSpPr/>
          <p:nvPr/>
        </p:nvSpPr>
        <p:spPr>
          <a:xfrm>
            <a:off x="140043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1" name="Rectangle 800"/>
          <p:cNvSpPr/>
          <p:nvPr/>
        </p:nvSpPr>
        <p:spPr>
          <a:xfrm>
            <a:off x="155695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2" name="Rectangle 801"/>
          <p:cNvSpPr/>
          <p:nvPr/>
        </p:nvSpPr>
        <p:spPr>
          <a:xfrm>
            <a:off x="171347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3" name="Rectangle 802"/>
          <p:cNvSpPr/>
          <p:nvPr/>
        </p:nvSpPr>
        <p:spPr>
          <a:xfrm>
            <a:off x="186999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4" name="Rectangle 803"/>
          <p:cNvSpPr/>
          <p:nvPr/>
        </p:nvSpPr>
        <p:spPr>
          <a:xfrm>
            <a:off x="202650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5" name="Rectangle 804"/>
          <p:cNvSpPr/>
          <p:nvPr/>
        </p:nvSpPr>
        <p:spPr>
          <a:xfrm>
            <a:off x="218302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6" name="Rectangle 805"/>
          <p:cNvSpPr/>
          <p:nvPr/>
        </p:nvSpPr>
        <p:spPr>
          <a:xfrm>
            <a:off x="233954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7" name="Rectangle 806"/>
          <p:cNvSpPr/>
          <p:nvPr/>
        </p:nvSpPr>
        <p:spPr>
          <a:xfrm>
            <a:off x="249606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8" name="Rectangle 807"/>
          <p:cNvSpPr/>
          <p:nvPr/>
        </p:nvSpPr>
        <p:spPr>
          <a:xfrm>
            <a:off x="265258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9" name="Rectangle 808"/>
          <p:cNvSpPr/>
          <p:nvPr/>
        </p:nvSpPr>
        <p:spPr>
          <a:xfrm>
            <a:off x="280910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0" name="Rectangle 809"/>
          <p:cNvSpPr/>
          <p:nvPr/>
        </p:nvSpPr>
        <p:spPr>
          <a:xfrm>
            <a:off x="296562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1" name="Rectangle 810"/>
          <p:cNvSpPr/>
          <p:nvPr/>
        </p:nvSpPr>
        <p:spPr>
          <a:xfrm>
            <a:off x="312214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2" name="Rectangle 811"/>
          <p:cNvSpPr/>
          <p:nvPr/>
        </p:nvSpPr>
        <p:spPr>
          <a:xfrm>
            <a:off x="327866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3" name="Rectangle 812"/>
          <p:cNvSpPr/>
          <p:nvPr/>
        </p:nvSpPr>
        <p:spPr>
          <a:xfrm>
            <a:off x="343518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4" name="Rectangle 813"/>
          <p:cNvSpPr/>
          <p:nvPr/>
        </p:nvSpPr>
        <p:spPr>
          <a:xfrm>
            <a:off x="359169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5" name="Rectangle 814"/>
          <p:cNvSpPr/>
          <p:nvPr/>
        </p:nvSpPr>
        <p:spPr>
          <a:xfrm>
            <a:off x="374821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6" name="Rectangle 815"/>
          <p:cNvSpPr/>
          <p:nvPr/>
        </p:nvSpPr>
        <p:spPr>
          <a:xfrm>
            <a:off x="390473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7" name="Rectangle 816"/>
          <p:cNvSpPr/>
          <p:nvPr/>
        </p:nvSpPr>
        <p:spPr>
          <a:xfrm>
            <a:off x="406125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8" name="Rectangle 817"/>
          <p:cNvSpPr/>
          <p:nvPr/>
        </p:nvSpPr>
        <p:spPr>
          <a:xfrm>
            <a:off x="421777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9" name="Rectangle 818"/>
          <p:cNvSpPr/>
          <p:nvPr/>
        </p:nvSpPr>
        <p:spPr>
          <a:xfrm>
            <a:off x="437429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0" name="Rectangle 819"/>
          <p:cNvSpPr/>
          <p:nvPr/>
        </p:nvSpPr>
        <p:spPr>
          <a:xfrm>
            <a:off x="453081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1" name="Rectangle 820"/>
          <p:cNvSpPr/>
          <p:nvPr/>
        </p:nvSpPr>
        <p:spPr>
          <a:xfrm>
            <a:off x="468733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2" name="Rectangle 821"/>
          <p:cNvSpPr/>
          <p:nvPr/>
        </p:nvSpPr>
        <p:spPr>
          <a:xfrm>
            <a:off x="484385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3" name="Rectangle 822"/>
          <p:cNvSpPr/>
          <p:nvPr/>
        </p:nvSpPr>
        <p:spPr>
          <a:xfrm>
            <a:off x="500037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4" name="Rectangle 823"/>
          <p:cNvSpPr/>
          <p:nvPr/>
        </p:nvSpPr>
        <p:spPr>
          <a:xfrm>
            <a:off x="515688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5" name="Rectangle 824"/>
          <p:cNvSpPr/>
          <p:nvPr/>
        </p:nvSpPr>
        <p:spPr>
          <a:xfrm>
            <a:off x="531340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6" name="Rectangle 825"/>
          <p:cNvSpPr/>
          <p:nvPr/>
        </p:nvSpPr>
        <p:spPr>
          <a:xfrm>
            <a:off x="546992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7" name="Rectangle 826"/>
          <p:cNvSpPr/>
          <p:nvPr/>
        </p:nvSpPr>
        <p:spPr>
          <a:xfrm>
            <a:off x="562644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8" name="Rectangle 827"/>
          <p:cNvSpPr/>
          <p:nvPr/>
        </p:nvSpPr>
        <p:spPr>
          <a:xfrm>
            <a:off x="578296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9" name="Rectangle 828"/>
          <p:cNvSpPr/>
          <p:nvPr/>
        </p:nvSpPr>
        <p:spPr>
          <a:xfrm>
            <a:off x="593948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0" name="Rectangle 829"/>
          <p:cNvSpPr/>
          <p:nvPr/>
        </p:nvSpPr>
        <p:spPr>
          <a:xfrm>
            <a:off x="108739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1" name="Rectangle 830"/>
          <p:cNvSpPr/>
          <p:nvPr/>
        </p:nvSpPr>
        <p:spPr>
          <a:xfrm>
            <a:off x="124391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2" name="Rectangle 831"/>
          <p:cNvSpPr/>
          <p:nvPr/>
        </p:nvSpPr>
        <p:spPr>
          <a:xfrm>
            <a:off x="140043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3" name="Rectangle 832"/>
          <p:cNvSpPr/>
          <p:nvPr/>
        </p:nvSpPr>
        <p:spPr>
          <a:xfrm>
            <a:off x="155695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4" name="Rectangle 833"/>
          <p:cNvSpPr/>
          <p:nvPr/>
        </p:nvSpPr>
        <p:spPr>
          <a:xfrm>
            <a:off x="171347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5" name="Rectangle 834"/>
          <p:cNvSpPr/>
          <p:nvPr/>
        </p:nvSpPr>
        <p:spPr>
          <a:xfrm>
            <a:off x="186999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6" name="Rectangle 835"/>
          <p:cNvSpPr/>
          <p:nvPr/>
        </p:nvSpPr>
        <p:spPr>
          <a:xfrm>
            <a:off x="202650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7" name="Rectangle 836"/>
          <p:cNvSpPr/>
          <p:nvPr/>
        </p:nvSpPr>
        <p:spPr>
          <a:xfrm>
            <a:off x="218302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8" name="Rectangle 837"/>
          <p:cNvSpPr/>
          <p:nvPr/>
        </p:nvSpPr>
        <p:spPr>
          <a:xfrm>
            <a:off x="233954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9" name="Rectangle 838"/>
          <p:cNvSpPr/>
          <p:nvPr/>
        </p:nvSpPr>
        <p:spPr>
          <a:xfrm>
            <a:off x="249606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0" name="Rectangle 839"/>
          <p:cNvSpPr/>
          <p:nvPr/>
        </p:nvSpPr>
        <p:spPr>
          <a:xfrm>
            <a:off x="265258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1" name="Rectangle 840"/>
          <p:cNvSpPr/>
          <p:nvPr/>
        </p:nvSpPr>
        <p:spPr>
          <a:xfrm>
            <a:off x="280910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2" name="Rectangle 841"/>
          <p:cNvSpPr/>
          <p:nvPr/>
        </p:nvSpPr>
        <p:spPr>
          <a:xfrm>
            <a:off x="296562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3" name="Rectangle 842"/>
          <p:cNvSpPr/>
          <p:nvPr/>
        </p:nvSpPr>
        <p:spPr>
          <a:xfrm>
            <a:off x="312214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4" name="Rectangle 843"/>
          <p:cNvSpPr/>
          <p:nvPr/>
        </p:nvSpPr>
        <p:spPr>
          <a:xfrm>
            <a:off x="327866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5" name="Rectangle 844"/>
          <p:cNvSpPr/>
          <p:nvPr/>
        </p:nvSpPr>
        <p:spPr>
          <a:xfrm>
            <a:off x="343518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6" name="Rectangle 845"/>
          <p:cNvSpPr/>
          <p:nvPr/>
        </p:nvSpPr>
        <p:spPr>
          <a:xfrm>
            <a:off x="359169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7" name="Rectangle 846"/>
          <p:cNvSpPr/>
          <p:nvPr/>
        </p:nvSpPr>
        <p:spPr>
          <a:xfrm>
            <a:off x="374821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8" name="Rectangle 847"/>
          <p:cNvSpPr/>
          <p:nvPr/>
        </p:nvSpPr>
        <p:spPr>
          <a:xfrm>
            <a:off x="390473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9" name="Rectangle 848"/>
          <p:cNvSpPr/>
          <p:nvPr/>
        </p:nvSpPr>
        <p:spPr>
          <a:xfrm>
            <a:off x="406125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0" name="Rectangle 849"/>
          <p:cNvSpPr/>
          <p:nvPr/>
        </p:nvSpPr>
        <p:spPr>
          <a:xfrm>
            <a:off x="421777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1" name="Rectangle 850"/>
          <p:cNvSpPr/>
          <p:nvPr/>
        </p:nvSpPr>
        <p:spPr>
          <a:xfrm>
            <a:off x="437429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2" name="Rectangle 851"/>
          <p:cNvSpPr/>
          <p:nvPr/>
        </p:nvSpPr>
        <p:spPr>
          <a:xfrm>
            <a:off x="453081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3" name="Rectangle 852"/>
          <p:cNvSpPr/>
          <p:nvPr/>
        </p:nvSpPr>
        <p:spPr>
          <a:xfrm>
            <a:off x="468733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4" name="Rectangle 853"/>
          <p:cNvSpPr/>
          <p:nvPr/>
        </p:nvSpPr>
        <p:spPr>
          <a:xfrm>
            <a:off x="484385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5" name="Rectangle 854"/>
          <p:cNvSpPr/>
          <p:nvPr/>
        </p:nvSpPr>
        <p:spPr>
          <a:xfrm>
            <a:off x="500037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6" name="Rectangle 855"/>
          <p:cNvSpPr/>
          <p:nvPr/>
        </p:nvSpPr>
        <p:spPr>
          <a:xfrm>
            <a:off x="515688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7" name="Rectangle 856"/>
          <p:cNvSpPr/>
          <p:nvPr/>
        </p:nvSpPr>
        <p:spPr>
          <a:xfrm>
            <a:off x="531340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8" name="Rectangle 857"/>
          <p:cNvSpPr/>
          <p:nvPr/>
        </p:nvSpPr>
        <p:spPr>
          <a:xfrm>
            <a:off x="546992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9" name="Rectangle 858"/>
          <p:cNvSpPr/>
          <p:nvPr/>
        </p:nvSpPr>
        <p:spPr>
          <a:xfrm>
            <a:off x="562644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0" name="Rectangle 859"/>
          <p:cNvSpPr/>
          <p:nvPr/>
        </p:nvSpPr>
        <p:spPr>
          <a:xfrm>
            <a:off x="578296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1" name="Rectangle 860"/>
          <p:cNvSpPr/>
          <p:nvPr/>
        </p:nvSpPr>
        <p:spPr>
          <a:xfrm>
            <a:off x="593948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2" name="Rectangle 861"/>
          <p:cNvSpPr/>
          <p:nvPr/>
        </p:nvSpPr>
        <p:spPr>
          <a:xfrm>
            <a:off x="108739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3" name="Rectangle 862"/>
          <p:cNvSpPr/>
          <p:nvPr/>
        </p:nvSpPr>
        <p:spPr>
          <a:xfrm>
            <a:off x="124391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4" name="Rectangle 863"/>
          <p:cNvSpPr/>
          <p:nvPr/>
        </p:nvSpPr>
        <p:spPr>
          <a:xfrm>
            <a:off x="140043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5" name="Rectangle 864"/>
          <p:cNvSpPr/>
          <p:nvPr/>
        </p:nvSpPr>
        <p:spPr>
          <a:xfrm>
            <a:off x="155695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6" name="Rectangle 865"/>
          <p:cNvSpPr/>
          <p:nvPr/>
        </p:nvSpPr>
        <p:spPr>
          <a:xfrm>
            <a:off x="171347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7" name="Rectangle 866"/>
          <p:cNvSpPr/>
          <p:nvPr/>
        </p:nvSpPr>
        <p:spPr>
          <a:xfrm>
            <a:off x="186999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8" name="Rectangle 867"/>
          <p:cNvSpPr/>
          <p:nvPr/>
        </p:nvSpPr>
        <p:spPr>
          <a:xfrm>
            <a:off x="202650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9" name="Rectangle 868"/>
          <p:cNvSpPr/>
          <p:nvPr/>
        </p:nvSpPr>
        <p:spPr>
          <a:xfrm>
            <a:off x="218302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0" name="Rectangle 869"/>
          <p:cNvSpPr/>
          <p:nvPr/>
        </p:nvSpPr>
        <p:spPr>
          <a:xfrm>
            <a:off x="233954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1" name="Rectangle 870"/>
          <p:cNvSpPr/>
          <p:nvPr/>
        </p:nvSpPr>
        <p:spPr>
          <a:xfrm>
            <a:off x="249606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2" name="Rectangle 871"/>
          <p:cNvSpPr/>
          <p:nvPr/>
        </p:nvSpPr>
        <p:spPr>
          <a:xfrm>
            <a:off x="265258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3" name="Rectangle 872"/>
          <p:cNvSpPr/>
          <p:nvPr/>
        </p:nvSpPr>
        <p:spPr>
          <a:xfrm>
            <a:off x="280910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4" name="Rectangle 873"/>
          <p:cNvSpPr/>
          <p:nvPr/>
        </p:nvSpPr>
        <p:spPr>
          <a:xfrm>
            <a:off x="296562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5" name="Rectangle 874"/>
          <p:cNvSpPr/>
          <p:nvPr/>
        </p:nvSpPr>
        <p:spPr>
          <a:xfrm>
            <a:off x="312214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6" name="Rectangle 875"/>
          <p:cNvSpPr/>
          <p:nvPr/>
        </p:nvSpPr>
        <p:spPr>
          <a:xfrm>
            <a:off x="327866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7" name="Rectangle 876"/>
          <p:cNvSpPr/>
          <p:nvPr/>
        </p:nvSpPr>
        <p:spPr>
          <a:xfrm>
            <a:off x="343518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8" name="Rectangle 877"/>
          <p:cNvSpPr/>
          <p:nvPr/>
        </p:nvSpPr>
        <p:spPr>
          <a:xfrm>
            <a:off x="359169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9" name="Rectangle 878"/>
          <p:cNvSpPr/>
          <p:nvPr/>
        </p:nvSpPr>
        <p:spPr>
          <a:xfrm>
            <a:off x="374821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0" name="Rectangle 879"/>
          <p:cNvSpPr/>
          <p:nvPr/>
        </p:nvSpPr>
        <p:spPr>
          <a:xfrm>
            <a:off x="390473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1" name="Rectangle 880"/>
          <p:cNvSpPr/>
          <p:nvPr/>
        </p:nvSpPr>
        <p:spPr>
          <a:xfrm>
            <a:off x="406125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2" name="Rectangle 881"/>
          <p:cNvSpPr/>
          <p:nvPr/>
        </p:nvSpPr>
        <p:spPr>
          <a:xfrm>
            <a:off x="421777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3" name="Rectangle 882"/>
          <p:cNvSpPr/>
          <p:nvPr/>
        </p:nvSpPr>
        <p:spPr>
          <a:xfrm>
            <a:off x="437429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4" name="Rectangle 883"/>
          <p:cNvSpPr/>
          <p:nvPr/>
        </p:nvSpPr>
        <p:spPr>
          <a:xfrm>
            <a:off x="453081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5" name="Rectangle 884"/>
          <p:cNvSpPr/>
          <p:nvPr/>
        </p:nvSpPr>
        <p:spPr>
          <a:xfrm>
            <a:off x="468733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6" name="Rectangle 885"/>
          <p:cNvSpPr/>
          <p:nvPr/>
        </p:nvSpPr>
        <p:spPr>
          <a:xfrm>
            <a:off x="484385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7" name="Rectangle 886"/>
          <p:cNvSpPr/>
          <p:nvPr/>
        </p:nvSpPr>
        <p:spPr>
          <a:xfrm>
            <a:off x="500037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8" name="Rectangle 887"/>
          <p:cNvSpPr/>
          <p:nvPr/>
        </p:nvSpPr>
        <p:spPr>
          <a:xfrm>
            <a:off x="515688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9" name="Rectangle 888"/>
          <p:cNvSpPr/>
          <p:nvPr/>
        </p:nvSpPr>
        <p:spPr>
          <a:xfrm>
            <a:off x="531340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0" name="Rectangle 889"/>
          <p:cNvSpPr/>
          <p:nvPr/>
        </p:nvSpPr>
        <p:spPr>
          <a:xfrm>
            <a:off x="546992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1" name="Rectangle 890"/>
          <p:cNvSpPr/>
          <p:nvPr/>
        </p:nvSpPr>
        <p:spPr>
          <a:xfrm>
            <a:off x="562644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2" name="Rectangle 891"/>
          <p:cNvSpPr/>
          <p:nvPr/>
        </p:nvSpPr>
        <p:spPr>
          <a:xfrm>
            <a:off x="578296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3" name="Rectangle 892"/>
          <p:cNvSpPr/>
          <p:nvPr/>
        </p:nvSpPr>
        <p:spPr>
          <a:xfrm>
            <a:off x="593948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4" name="Rectangle 893"/>
          <p:cNvSpPr/>
          <p:nvPr/>
        </p:nvSpPr>
        <p:spPr>
          <a:xfrm>
            <a:off x="108739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5" name="Rectangle 894"/>
          <p:cNvSpPr/>
          <p:nvPr/>
        </p:nvSpPr>
        <p:spPr>
          <a:xfrm>
            <a:off x="124391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6" name="Rectangle 895"/>
          <p:cNvSpPr/>
          <p:nvPr/>
        </p:nvSpPr>
        <p:spPr>
          <a:xfrm>
            <a:off x="140043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7" name="Rectangle 896"/>
          <p:cNvSpPr/>
          <p:nvPr/>
        </p:nvSpPr>
        <p:spPr>
          <a:xfrm>
            <a:off x="155695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8" name="Rectangle 897"/>
          <p:cNvSpPr/>
          <p:nvPr/>
        </p:nvSpPr>
        <p:spPr>
          <a:xfrm>
            <a:off x="171347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9" name="Rectangle 898"/>
          <p:cNvSpPr/>
          <p:nvPr/>
        </p:nvSpPr>
        <p:spPr>
          <a:xfrm>
            <a:off x="186999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0" name="Rectangle 899"/>
          <p:cNvSpPr/>
          <p:nvPr/>
        </p:nvSpPr>
        <p:spPr>
          <a:xfrm>
            <a:off x="202650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1" name="Rectangle 900"/>
          <p:cNvSpPr/>
          <p:nvPr/>
        </p:nvSpPr>
        <p:spPr>
          <a:xfrm>
            <a:off x="218302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2" name="Rectangle 901"/>
          <p:cNvSpPr/>
          <p:nvPr/>
        </p:nvSpPr>
        <p:spPr>
          <a:xfrm>
            <a:off x="233954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3" name="Rectangle 902"/>
          <p:cNvSpPr/>
          <p:nvPr/>
        </p:nvSpPr>
        <p:spPr>
          <a:xfrm>
            <a:off x="249606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4" name="Rectangle 903"/>
          <p:cNvSpPr/>
          <p:nvPr/>
        </p:nvSpPr>
        <p:spPr>
          <a:xfrm>
            <a:off x="265258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5" name="Rectangle 904"/>
          <p:cNvSpPr/>
          <p:nvPr/>
        </p:nvSpPr>
        <p:spPr>
          <a:xfrm>
            <a:off x="280910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6" name="Rectangle 905"/>
          <p:cNvSpPr/>
          <p:nvPr/>
        </p:nvSpPr>
        <p:spPr>
          <a:xfrm>
            <a:off x="296562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7" name="Rectangle 906"/>
          <p:cNvSpPr/>
          <p:nvPr/>
        </p:nvSpPr>
        <p:spPr>
          <a:xfrm>
            <a:off x="312214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8" name="Rectangle 907"/>
          <p:cNvSpPr/>
          <p:nvPr/>
        </p:nvSpPr>
        <p:spPr>
          <a:xfrm>
            <a:off x="327866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9" name="Rectangle 908"/>
          <p:cNvSpPr/>
          <p:nvPr/>
        </p:nvSpPr>
        <p:spPr>
          <a:xfrm>
            <a:off x="343518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0" name="Rectangle 909"/>
          <p:cNvSpPr/>
          <p:nvPr/>
        </p:nvSpPr>
        <p:spPr>
          <a:xfrm>
            <a:off x="359169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1" name="Rectangle 910"/>
          <p:cNvSpPr/>
          <p:nvPr/>
        </p:nvSpPr>
        <p:spPr>
          <a:xfrm>
            <a:off x="374821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2" name="Rectangle 911"/>
          <p:cNvSpPr/>
          <p:nvPr/>
        </p:nvSpPr>
        <p:spPr>
          <a:xfrm>
            <a:off x="390473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3" name="Rectangle 912"/>
          <p:cNvSpPr/>
          <p:nvPr/>
        </p:nvSpPr>
        <p:spPr>
          <a:xfrm>
            <a:off x="406125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4" name="Rectangle 913"/>
          <p:cNvSpPr/>
          <p:nvPr/>
        </p:nvSpPr>
        <p:spPr>
          <a:xfrm>
            <a:off x="421777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5" name="Rectangle 914"/>
          <p:cNvSpPr/>
          <p:nvPr/>
        </p:nvSpPr>
        <p:spPr>
          <a:xfrm>
            <a:off x="437429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6" name="Rectangle 915"/>
          <p:cNvSpPr/>
          <p:nvPr/>
        </p:nvSpPr>
        <p:spPr>
          <a:xfrm>
            <a:off x="453081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7" name="Rectangle 916"/>
          <p:cNvSpPr/>
          <p:nvPr/>
        </p:nvSpPr>
        <p:spPr>
          <a:xfrm>
            <a:off x="468733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8" name="Rectangle 917"/>
          <p:cNvSpPr/>
          <p:nvPr/>
        </p:nvSpPr>
        <p:spPr>
          <a:xfrm>
            <a:off x="484385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9" name="Rectangle 918"/>
          <p:cNvSpPr/>
          <p:nvPr/>
        </p:nvSpPr>
        <p:spPr>
          <a:xfrm>
            <a:off x="500037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0" name="Rectangle 919"/>
          <p:cNvSpPr/>
          <p:nvPr/>
        </p:nvSpPr>
        <p:spPr>
          <a:xfrm>
            <a:off x="515688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1" name="Rectangle 920"/>
          <p:cNvSpPr/>
          <p:nvPr/>
        </p:nvSpPr>
        <p:spPr>
          <a:xfrm>
            <a:off x="531340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2" name="Rectangle 921"/>
          <p:cNvSpPr/>
          <p:nvPr/>
        </p:nvSpPr>
        <p:spPr>
          <a:xfrm>
            <a:off x="546992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3" name="Rectangle 922"/>
          <p:cNvSpPr/>
          <p:nvPr/>
        </p:nvSpPr>
        <p:spPr>
          <a:xfrm>
            <a:off x="562644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4" name="Rectangle 923"/>
          <p:cNvSpPr/>
          <p:nvPr/>
        </p:nvSpPr>
        <p:spPr>
          <a:xfrm>
            <a:off x="578296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5" name="Rectangle 924"/>
          <p:cNvSpPr/>
          <p:nvPr/>
        </p:nvSpPr>
        <p:spPr>
          <a:xfrm>
            <a:off x="593948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6" name="Rectangle 925"/>
          <p:cNvSpPr/>
          <p:nvPr/>
        </p:nvSpPr>
        <p:spPr>
          <a:xfrm>
            <a:off x="108739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7" name="Rectangle 926"/>
          <p:cNvSpPr/>
          <p:nvPr/>
        </p:nvSpPr>
        <p:spPr>
          <a:xfrm>
            <a:off x="124391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8" name="Rectangle 927"/>
          <p:cNvSpPr/>
          <p:nvPr/>
        </p:nvSpPr>
        <p:spPr>
          <a:xfrm>
            <a:off x="140043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9" name="Rectangle 928"/>
          <p:cNvSpPr/>
          <p:nvPr/>
        </p:nvSpPr>
        <p:spPr>
          <a:xfrm>
            <a:off x="155695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0" name="Rectangle 929"/>
          <p:cNvSpPr/>
          <p:nvPr/>
        </p:nvSpPr>
        <p:spPr>
          <a:xfrm>
            <a:off x="171347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1" name="Rectangle 930"/>
          <p:cNvSpPr/>
          <p:nvPr/>
        </p:nvSpPr>
        <p:spPr>
          <a:xfrm>
            <a:off x="186999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2" name="Rectangle 931"/>
          <p:cNvSpPr/>
          <p:nvPr/>
        </p:nvSpPr>
        <p:spPr>
          <a:xfrm>
            <a:off x="202650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3" name="Rectangle 932"/>
          <p:cNvSpPr/>
          <p:nvPr/>
        </p:nvSpPr>
        <p:spPr>
          <a:xfrm>
            <a:off x="218302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4" name="Rectangle 933"/>
          <p:cNvSpPr/>
          <p:nvPr/>
        </p:nvSpPr>
        <p:spPr>
          <a:xfrm>
            <a:off x="233954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5" name="Rectangle 934"/>
          <p:cNvSpPr/>
          <p:nvPr/>
        </p:nvSpPr>
        <p:spPr>
          <a:xfrm>
            <a:off x="249606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6" name="Rectangle 935"/>
          <p:cNvSpPr/>
          <p:nvPr/>
        </p:nvSpPr>
        <p:spPr>
          <a:xfrm>
            <a:off x="265258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7" name="Rectangle 936"/>
          <p:cNvSpPr/>
          <p:nvPr/>
        </p:nvSpPr>
        <p:spPr>
          <a:xfrm>
            <a:off x="280910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8" name="Rectangle 937"/>
          <p:cNvSpPr/>
          <p:nvPr/>
        </p:nvSpPr>
        <p:spPr>
          <a:xfrm>
            <a:off x="296562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9" name="Rectangle 938"/>
          <p:cNvSpPr/>
          <p:nvPr/>
        </p:nvSpPr>
        <p:spPr>
          <a:xfrm>
            <a:off x="312214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0" name="Rectangle 939"/>
          <p:cNvSpPr/>
          <p:nvPr/>
        </p:nvSpPr>
        <p:spPr>
          <a:xfrm>
            <a:off x="327866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1" name="Rectangle 940"/>
          <p:cNvSpPr/>
          <p:nvPr/>
        </p:nvSpPr>
        <p:spPr>
          <a:xfrm>
            <a:off x="343518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2" name="Rectangle 941"/>
          <p:cNvSpPr/>
          <p:nvPr/>
        </p:nvSpPr>
        <p:spPr>
          <a:xfrm>
            <a:off x="359169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3" name="Rectangle 942"/>
          <p:cNvSpPr/>
          <p:nvPr/>
        </p:nvSpPr>
        <p:spPr>
          <a:xfrm>
            <a:off x="374821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4" name="Rectangle 943"/>
          <p:cNvSpPr/>
          <p:nvPr/>
        </p:nvSpPr>
        <p:spPr>
          <a:xfrm>
            <a:off x="390473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5" name="Rectangle 944"/>
          <p:cNvSpPr/>
          <p:nvPr/>
        </p:nvSpPr>
        <p:spPr>
          <a:xfrm>
            <a:off x="406125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6" name="Rectangle 945"/>
          <p:cNvSpPr/>
          <p:nvPr/>
        </p:nvSpPr>
        <p:spPr>
          <a:xfrm>
            <a:off x="421777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7" name="Rectangle 946"/>
          <p:cNvSpPr/>
          <p:nvPr/>
        </p:nvSpPr>
        <p:spPr>
          <a:xfrm>
            <a:off x="437429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8" name="Rectangle 947"/>
          <p:cNvSpPr/>
          <p:nvPr/>
        </p:nvSpPr>
        <p:spPr>
          <a:xfrm>
            <a:off x="453081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9" name="Rectangle 948"/>
          <p:cNvSpPr/>
          <p:nvPr/>
        </p:nvSpPr>
        <p:spPr>
          <a:xfrm>
            <a:off x="468733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0" name="Rectangle 949"/>
          <p:cNvSpPr/>
          <p:nvPr/>
        </p:nvSpPr>
        <p:spPr>
          <a:xfrm>
            <a:off x="484385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1" name="Rectangle 950"/>
          <p:cNvSpPr/>
          <p:nvPr/>
        </p:nvSpPr>
        <p:spPr>
          <a:xfrm>
            <a:off x="500037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2" name="Rectangle 951"/>
          <p:cNvSpPr/>
          <p:nvPr/>
        </p:nvSpPr>
        <p:spPr>
          <a:xfrm>
            <a:off x="515688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3" name="Rectangle 952"/>
          <p:cNvSpPr/>
          <p:nvPr/>
        </p:nvSpPr>
        <p:spPr>
          <a:xfrm>
            <a:off x="531340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4" name="Rectangle 953"/>
          <p:cNvSpPr/>
          <p:nvPr/>
        </p:nvSpPr>
        <p:spPr>
          <a:xfrm>
            <a:off x="546992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5" name="Rectangle 954"/>
          <p:cNvSpPr/>
          <p:nvPr/>
        </p:nvSpPr>
        <p:spPr>
          <a:xfrm>
            <a:off x="562644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6" name="Rectangle 955"/>
          <p:cNvSpPr/>
          <p:nvPr/>
        </p:nvSpPr>
        <p:spPr>
          <a:xfrm>
            <a:off x="578296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7" name="Rectangle 956"/>
          <p:cNvSpPr/>
          <p:nvPr/>
        </p:nvSpPr>
        <p:spPr>
          <a:xfrm>
            <a:off x="593948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8" name="Rectangle 957"/>
          <p:cNvSpPr/>
          <p:nvPr/>
        </p:nvSpPr>
        <p:spPr>
          <a:xfrm>
            <a:off x="108739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9" name="Rectangle 958"/>
          <p:cNvSpPr/>
          <p:nvPr/>
        </p:nvSpPr>
        <p:spPr>
          <a:xfrm>
            <a:off x="124391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0" name="Rectangle 959"/>
          <p:cNvSpPr/>
          <p:nvPr/>
        </p:nvSpPr>
        <p:spPr>
          <a:xfrm>
            <a:off x="140043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1" name="Rectangle 960"/>
          <p:cNvSpPr/>
          <p:nvPr/>
        </p:nvSpPr>
        <p:spPr>
          <a:xfrm>
            <a:off x="155695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2" name="Rectangle 961"/>
          <p:cNvSpPr/>
          <p:nvPr/>
        </p:nvSpPr>
        <p:spPr>
          <a:xfrm>
            <a:off x="171347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3" name="Rectangle 962"/>
          <p:cNvSpPr/>
          <p:nvPr/>
        </p:nvSpPr>
        <p:spPr>
          <a:xfrm>
            <a:off x="186999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4" name="Rectangle 963"/>
          <p:cNvSpPr/>
          <p:nvPr/>
        </p:nvSpPr>
        <p:spPr>
          <a:xfrm>
            <a:off x="202650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5" name="Rectangle 964"/>
          <p:cNvSpPr/>
          <p:nvPr/>
        </p:nvSpPr>
        <p:spPr>
          <a:xfrm>
            <a:off x="218302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Rectangle 965"/>
          <p:cNvSpPr/>
          <p:nvPr/>
        </p:nvSpPr>
        <p:spPr>
          <a:xfrm>
            <a:off x="233954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7" name="Rectangle 966"/>
          <p:cNvSpPr/>
          <p:nvPr/>
        </p:nvSpPr>
        <p:spPr>
          <a:xfrm>
            <a:off x="249606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8" name="Rectangle 967"/>
          <p:cNvSpPr/>
          <p:nvPr/>
        </p:nvSpPr>
        <p:spPr>
          <a:xfrm>
            <a:off x="265258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9" name="Rectangle 968"/>
          <p:cNvSpPr/>
          <p:nvPr/>
        </p:nvSpPr>
        <p:spPr>
          <a:xfrm>
            <a:off x="280910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0" name="Rectangle 969"/>
          <p:cNvSpPr/>
          <p:nvPr/>
        </p:nvSpPr>
        <p:spPr>
          <a:xfrm>
            <a:off x="296562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1" name="Rectangle 970"/>
          <p:cNvSpPr/>
          <p:nvPr/>
        </p:nvSpPr>
        <p:spPr>
          <a:xfrm>
            <a:off x="312214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2" name="Rectangle 971"/>
          <p:cNvSpPr/>
          <p:nvPr/>
        </p:nvSpPr>
        <p:spPr>
          <a:xfrm>
            <a:off x="327866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3" name="Rectangle 972"/>
          <p:cNvSpPr/>
          <p:nvPr/>
        </p:nvSpPr>
        <p:spPr>
          <a:xfrm>
            <a:off x="343518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4" name="Rectangle 973"/>
          <p:cNvSpPr/>
          <p:nvPr/>
        </p:nvSpPr>
        <p:spPr>
          <a:xfrm>
            <a:off x="359169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5" name="Rectangle 974"/>
          <p:cNvSpPr/>
          <p:nvPr/>
        </p:nvSpPr>
        <p:spPr>
          <a:xfrm>
            <a:off x="374821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6" name="Rectangle 975"/>
          <p:cNvSpPr/>
          <p:nvPr/>
        </p:nvSpPr>
        <p:spPr>
          <a:xfrm>
            <a:off x="390473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7" name="Rectangle 976"/>
          <p:cNvSpPr/>
          <p:nvPr/>
        </p:nvSpPr>
        <p:spPr>
          <a:xfrm>
            <a:off x="406125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8" name="Rectangle 977"/>
          <p:cNvSpPr/>
          <p:nvPr/>
        </p:nvSpPr>
        <p:spPr>
          <a:xfrm>
            <a:off x="421777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9" name="Rectangle 978"/>
          <p:cNvSpPr/>
          <p:nvPr/>
        </p:nvSpPr>
        <p:spPr>
          <a:xfrm>
            <a:off x="437429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0" name="Rectangle 979"/>
          <p:cNvSpPr/>
          <p:nvPr/>
        </p:nvSpPr>
        <p:spPr>
          <a:xfrm>
            <a:off x="453081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1" name="Rectangle 980"/>
          <p:cNvSpPr/>
          <p:nvPr/>
        </p:nvSpPr>
        <p:spPr>
          <a:xfrm>
            <a:off x="468733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2" name="Rectangle 981"/>
          <p:cNvSpPr/>
          <p:nvPr/>
        </p:nvSpPr>
        <p:spPr>
          <a:xfrm>
            <a:off x="484385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3" name="Rectangle 982"/>
          <p:cNvSpPr/>
          <p:nvPr/>
        </p:nvSpPr>
        <p:spPr>
          <a:xfrm>
            <a:off x="500037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4" name="Rectangle 983"/>
          <p:cNvSpPr/>
          <p:nvPr/>
        </p:nvSpPr>
        <p:spPr>
          <a:xfrm>
            <a:off x="515688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5" name="Rectangle 984"/>
          <p:cNvSpPr/>
          <p:nvPr/>
        </p:nvSpPr>
        <p:spPr>
          <a:xfrm>
            <a:off x="531340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6" name="Rectangle 985"/>
          <p:cNvSpPr/>
          <p:nvPr/>
        </p:nvSpPr>
        <p:spPr>
          <a:xfrm>
            <a:off x="546992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7" name="Rectangle 986"/>
          <p:cNvSpPr/>
          <p:nvPr/>
        </p:nvSpPr>
        <p:spPr>
          <a:xfrm>
            <a:off x="562644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8" name="Rectangle 987"/>
          <p:cNvSpPr/>
          <p:nvPr/>
        </p:nvSpPr>
        <p:spPr>
          <a:xfrm>
            <a:off x="578296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9" name="Rectangle 988"/>
          <p:cNvSpPr/>
          <p:nvPr/>
        </p:nvSpPr>
        <p:spPr>
          <a:xfrm>
            <a:off x="593948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0" name="Rectangle 989"/>
          <p:cNvSpPr/>
          <p:nvPr/>
        </p:nvSpPr>
        <p:spPr>
          <a:xfrm>
            <a:off x="108739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1" name="Rectangle 990"/>
          <p:cNvSpPr/>
          <p:nvPr/>
        </p:nvSpPr>
        <p:spPr>
          <a:xfrm>
            <a:off x="124391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2" name="Rectangle 991"/>
          <p:cNvSpPr/>
          <p:nvPr/>
        </p:nvSpPr>
        <p:spPr>
          <a:xfrm>
            <a:off x="140043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3" name="Rectangle 992"/>
          <p:cNvSpPr/>
          <p:nvPr/>
        </p:nvSpPr>
        <p:spPr>
          <a:xfrm>
            <a:off x="155695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4" name="Rectangle 993"/>
          <p:cNvSpPr/>
          <p:nvPr/>
        </p:nvSpPr>
        <p:spPr>
          <a:xfrm>
            <a:off x="171347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5" name="Rectangle 994"/>
          <p:cNvSpPr/>
          <p:nvPr/>
        </p:nvSpPr>
        <p:spPr>
          <a:xfrm>
            <a:off x="186999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6" name="Rectangle 995"/>
          <p:cNvSpPr/>
          <p:nvPr/>
        </p:nvSpPr>
        <p:spPr>
          <a:xfrm>
            <a:off x="202650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7" name="Rectangle 996"/>
          <p:cNvSpPr/>
          <p:nvPr/>
        </p:nvSpPr>
        <p:spPr>
          <a:xfrm>
            <a:off x="218302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8" name="Rectangle 997"/>
          <p:cNvSpPr/>
          <p:nvPr/>
        </p:nvSpPr>
        <p:spPr>
          <a:xfrm>
            <a:off x="233954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9" name="Rectangle 998"/>
          <p:cNvSpPr/>
          <p:nvPr/>
        </p:nvSpPr>
        <p:spPr>
          <a:xfrm>
            <a:off x="249606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0" name="Rectangle 999"/>
          <p:cNvSpPr/>
          <p:nvPr/>
        </p:nvSpPr>
        <p:spPr>
          <a:xfrm>
            <a:off x="265258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1" name="Rectangle 1000"/>
          <p:cNvSpPr/>
          <p:nvPr/>
        </p:nvSpPr>
        <p:spPr>
          <a:xfrm>
            <a:off x="280910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2" name="Rectangle 1001"/>
          <p:cNvSpPr/>
          <p:nvPr/>
        </p:nvSpPr>
        <p:spPr>
          <a:xfrm>
            <a:off x="296562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3" name="Rectangle 1002"/>
          <p:cNvSpPr/>
          <p:nvPr/>
        </p:nvSpPr>
        <p:spPr>
          <a:xfrm>
            <a:off x="312214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4" name="Rectangle 1003"/>
          <p:cNvSpPr/>
          <p:nvPr/>
        </p:nvSpPr>
        <p:spPr>
          <a:xfrm>
            <a:off x="327866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5" name="Rectangle 1004"/>
          <p:cNvSpPr/>
          <p:nvPr/>
        </p:nvSpPr>
        <p:spPr>
          <a:xfrm>
            <a:off x="343518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6" name="Rectangle 1005"/>
          <p:cNvSpPr/>
          <p:nvPr/>
        </p:nvSpPr>
        <p:spPr>
          <a:xfrm>
            <a:off x="359169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7" name="Rectangle 1006"/>
          <p:cNvSpPr/>
          <p:nvPr/>
        </p:nvSpPr>
        <p:spPr>
          <a:xfrm>
            <a:off x="374821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8" name="Rectangle 1007"/>
          <p:cNvSpPr/>
          <p:nvPr/>
        </p:nvSpPr>
        <p:spPr>
          <a:xfrm>
            <a:off x="390473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9" name="Rectangle 1008"/>
          <p:cNvSpPr/>
          <p:nvPr/>
        </p:nvSpPr>
        <p:spPr>
          <a:xfrm>
            <a:off x="406125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0" name="Rectangle 1009"/>
          <p:cNvSpPr/>
          <p:nvPr/>
        </p:nvSpPr>
        <p:spPr>
          <a:xfrm>
            <a:off x="421777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1" name="Rectangle 1010"/>
          <p:cNvSpPr/>
          <p:nvPr/>
        </p:nvSpPr>
        <p:spPr>
          <a:xfrm>
            <a:off x="437429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2" name="Rectangle 1011"/>
          <p:cNvSpPr/>
          <p:nvPr/>
        </p:nvSpPr>
        <p:spPr>
          <a:xfrm>
            <a:off x="453081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3" name="Rectangle 1012"/>
          <p:cNvSpPr/>
          <p:nvPr/>
        </p:nvSpPr>
        <p:spPr>
          <a:xfrm>
            <a:off x="468733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4" name="Rectangle 1013"/>
          <p:cNvSpPr/>
          <p:nvPr/>
        </p:nvSpPr>
        <p:spPr>
          <a:xfrm>
            <a:off x="484385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5" name="Rectangle 1014"/>
          <p:cNvSpPr/>
          <p:nvPr/>
        </p:nvSpPr>
        <p:spPr>
          <a:xfrm>
            <a:off x="500037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6" name="Rectangle 1015"/>
          <p:cNvSpPr/>
          <p:nvPr/>
        </p:nvSpPr>
        <p:spPr>
          <a:xfrm>
            <a:off x="515688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7" name="Rectangle 1016"/>
          <p:cNvSpPr/>
          <p:nvPr/>
        </p:nvSpPr>
        <p:spPr>
          <a:xfrm>
            <a:off x="531340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8" name="Rectangle 1017"/>
          <p:cNvSpPr/>
          <p:nvPr/>
        </p:nvSpPr>
        <p:spPr>
          <a:xfrm>
            <a:off x="546992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9" name="Rectangle 1018"/>
          <p:cNvSpPr/>
          <p:nvPr/>
        </p:nvSpPr>
        <p:spPr>
          <a:xfrm>
            <a:off x="562644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0" name="Rectangle 1019"/>
          <p:cNvSpPr/>
          <p:nvPr/>
        </p:nvSpPr>
        <p:spPr>
          <a:xfrm>
            <a:off x="578296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1" name="Rectangle 1020"/>
          <p:cNvSpPr/>
          <p:nvPr/>
        </p:nvSpPr>
        <p:spPr>
          <a:xfrm>
            <a:off x="593948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2" name="Rectangle 1021"/>
          <p:cNvSpPr/>
          <p:nvPr/>
        </p:nvSpPr>
        <p:spPr>
          <a:xfrm>
            <a:off x="108739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3" name="Rectangle 1022"/>
          <p:cNvSpPr/>
          <p:nvPr/>
        </p:nvSpPr>
        <p:spPr>
          <a:xfrm>
            <a:off x="124391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4" name="Rectangle 1023"/>
          <p:cNvSpPr/>
          <p:nvPr/>
        </p:nvSpPr>
        <p:spPr>
          <a:xfrm>
            <a:off x="140043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5" name="Rectangle 1024"/>
          <p:cNvSpPr/>
          <p:nvPr/>
        </p:nvSpPr>
        <p:spPr>
          <a:xfrm>
            <a:off x="155695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6" name="Rectangle 1025"/>
          <p:cNvSpPr/>
          <p:nvPr/>
        </p:nvSpPr>
        <p:spPr>
          <a:xfrm>
            <a:off x="171347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7" name="Rectangle 1026"/>
          <p:cNvSpPr/>
          <p:nvPr/>
        </p:nvSpPr>
        <p:spPr>
          <a:xfrm>
            <a:off x="186999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8" name="Rectangle 1027"/>
          <p:cNvSpPr/>
          <p:nvPr/>
        </p:nvSpPr>
        <p:spPr>
          <a:xfrm>
            <a:off x="202650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9" name="Rectangle 1028"/>
          <p:cNvSpPr/>
          <p:nvPr/>
        </p:nvSpPr>
        <p:spPr>
          <a:xfrm>
            <a:off x="218302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0" name="Rectangle 1029"/>
          <p:cNvSpPr/>
          <p:nvPr/>
        </p:nvSpPr>
        <p:spPr>
          <a:xfrm>
            <a:off x="233954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1" name="Rectangle 1030"/>
          <p:cNvSpPr/>
          <p:nvPr/>
        </p:nvSpPr>
        <p:spPr>
          <a:xfrm>
            <a:off x="249606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2" name="Rectangle 1031"/>
          <p:cNvSpPr/>
          <p:nvPr/>
        </p:nvSpPr>
        <p:spPr>
          <a:xfrm>
            <a:off x="265258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3" name="Rectangle 1032"/>
          <p:cNvSpPr/>
          <p:nvPr/>
        </p:nvSpPr>
        <p:spPr>
          <a:xfrm>
            <a:off x="280910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4" name="Rectangle 1033"/>
          <p:cNvSpPr/>
          <p:nvPr/>
        </p:nvSpPr>
        <p:spPr>
          <a:xfrm>
            <a:off x="296562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5" name="Rectangle 1034"/>
          <p:cNvSpPr/>
          <p:nvPr/>
        </p:nvSpPr>
        <p:spPr>
          <a:xfrm>
            <a:off x="312214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6" name="Rectangle 1035"/>
          <p:cNvSpPr/>
          <p:nvPr/>
        </p:nvSpPr>
        <p:spPr>
          <a:xfrm>
            <a:off x="327866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7" name="Rectangle 1036"/>
          <p:cNvSpPr/>
          <p:nvPr/>
        </p:nvSpPr>
        <p:spPr>
          <a:xfrm>
            <a:off x="343518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8" name="Rectangle 1037"/>
          <p:cNvSpPr/>
          <p:nvPr/>
        </p:nvSpPr>
        <p:spPr>
          <a:xfrm>
            <a:off x="359169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9" name="Rectangle 1038"/>
          <p:cNvSpPr/>
          <p:nvPr/>
        </p:nvSpPr>
        <p:spPr>
          <a:xfrm>
            <a:off x="374821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0" name="Rectangle 1039"/>
          <p:cNvSpPr/>
          <p:nvPr/>
        </p:nvSpPr>
        <p:spPr>
          <a:xfrm>
            <a:off x="390473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1" name="Rectangle 1040"/>
          <p:cNvSpPr/>
          <p:nvPr/>
        </p:nvSpPr>
        <p:spPr>
          <a:xfrm>
            <a:off x="406125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2" name="Rectangle 1041"/>
          <p:cNvSpPr/>
          <p:nvPr/>
        </p:nvSpPr>
        <p:spPr>
          <a:xfrm>
            <a:off x="421777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3" name="Rectangle 1042"/>
          <p:cNvSpPr/>
          <p:nvPr/>
        </p:nvSpPr>
        <p:spPr>
          <a:xfrm>
            <a:off x="437429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4" name="Rectangle 1043"/>
          <p:cNvSpPr/>
          <p:nvPr/>
        </p:nvSpPr>
        <p:spPr>
          <a:xfrm>
            <a:off x="453081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5" name="Rectangle 1044"/>
          <p:cNvSpPr/>
          <p:nvPr/>
        </p:nvSpPr>
        <p:spPr>
          <a:xfrm>
            <a:off x="468733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6" name="Rectangle 1045"/>
          <p:cNvSpPr/>
          <p:nvPr/>
        </p:nvSpPr>
        <p:spPr>
          <a:xfrm>
            <a:off x="484385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7" name="Rectangle 1046"/>
          <p:cNvSpPr/>
          <p:nvPr/>
        </p:nvSpPr>
        <p:spPr>
          <a:xfrm>
            <a:off x="500037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8" name="Rectangle 1047"/>
          <p:cNvSpPr/>
          <p:nvPr/>
        </p:nvSpPr>
        <p:spPr>
          <a:xfrm>
            <a:off x="515688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9" name="Rectangle 1048"/>
          <p:cNvSpPr/>
          <p:nvPr/>
        </p:nvSpPr>
        <p:spPr>
          <a:xfrm>
            <a:off x="531340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0" name="Rectangle 1049"/>
          <p:cNvSpPr/>
          <p:nvPr/>
        </p:nvSpPr>
        <p:spPr>
          <a:xfrm>
            <a:off x="546992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1" name="Rectangle 1050"/>
          <p:cNvSpPr/>
          <p:nvPr/>
        </p:nvSpPr>
        <p:spPr>
          <a:xfrm>
            <a:off x="562644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2" name="Rectangle 1051"/>
          <p:cNvSpPr/>
          <p:nvPr/>
        </p:nvSpPr>
        <p:spPr>
          <a:xfrm>
            <a:off x="578296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3" name="Rectangle 1052"/>
          <p:cNvSpPr/>
          <p:nvPr/>
        </p:nvSpPr>
        <p:spPr>
          <a:xfrm>
            <a:off x="593948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4" name="Rectangle 1053"/>
          <p:cNvSpPr/>
          <p:nvPr/>
        </p:nvSpPr>
        <p:spPr>
          <a:xfrm>
            <a:off x="108739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5" name="Rectangle 1054"/>
          <p:cNvSpPr/>
          <p:nvPr/>
        </p:nvSpPr>
        <p:spPr>
          <a:xfrm>
            <a:off x="124391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6" name="Rectangle 1055"/>
          <p:cNvSpPr/>
          <p:nvPr/>
        </p:nvSpPr>
        <p:spPr>
          <a:xfrm>
            <a:off x="140043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7" name="Rectangle 1056"/>
          <p:cNvSpPr/>
          <p:nvPr/>
        </p:nvSpPr>
        <p:spPr>
          <a:xfrm>
            <a:off x="155695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8" name="Rectangle 1057"/>
          <p:cNvSpPr/>
          <p:nvPr/>
        </p:nvSpPr>
        <p:spPr>
          <a:xfrm>
            <a:off x="171347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9" name="Rectangle 1058"/>
          <p:cNvSpPr/>
          <p:nvPr/>
        </p:nvSpPr>
        <p:spPr>
          <a:xfrm>
            <a:off x="186999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0" name="Rectangle 1059"/>
          <p:cNvSpPr/>
          <p:nvPr/>
        </p:nvSpPr>
        <p:spPr>
          <a:xfrm>
            <a:off x="202650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1" name="Rectangle 1060"/>
          <p:cNvSpPr/>
          <p:nvPr/>
        </p:nvSpPr>
        <p:spPr>
          <a:xfrm>
            <a:off x="218302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2" name="Rectangle 1061"/>
          <p:cNvSpPr/>
          <p:nvPr/>
        </p:nvSpPr>
        <p:spPr>
          <a:xfrm>
            <a:off x="233954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3" name="Rectangle 1062"/>
          <p:cNvSpPr/>
          <p:nvPr/>
        </p:nvSpPr>
        <p:spPr>
          <a:xfrm>
            <a:off x="249606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4" name="Rectangle 1063"/>
          <p:cNvSpPr/>
          <p:nvPr/>
        </p:nvSpPr>
        <p:spPr>
          <a:xfrm>
            <a:off x="265258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5" name="Rectangle 1064"/>
          <p:cNvSpPr/>
          <p:nvPr/>
        </p:nvSpPr>
        <p:spPr>
          <a:xfrm>
            <a:off x="280910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6" name="Rectangle 1065"/>
          <p:cNvSpPr/>
          <p:nvPr/>
        </p:nvSpPr>
        <p:spPr>
          <a:xfrm>
            <a:off x="296562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7" name="Rectangle 1066"/>
          <p:cNvSpPr/>
          <p:nvPr/>
        </p:nvSpPr>
        <p:spPr>
          <a:xfrm>
            <a:off x="312214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8" name="Rectangle 1067"/>
          <p:cNvSpPr/>
          <p:nvPr/>
        </p:nvSpPr>
        <p:spPr>
          <a:xfrm>
            <a:off x="327866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9" name="Rectangle 1068"/>
          <p:cNvSpPr/>
          <p:nvPr/>
        </p:nvSpPr>
        <p:spPr>
          <a:xfrm>
            <a:off x="343518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0" name="Rectangle 1069"/>
          <p:cNvSpPr/>
          <p:nvPr/>
        </p:nvSpPr>
        <p:spPr>
          <a:xfrm>
            <a:off x="359169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1" name="Rectangle 1070"/>
          <p:cNvSpPr/>
          <p:nvPr/>
        </p:nvSpPr>
        <p:spPr>
          <a:xfrm>
            <a:off x="374821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2" name="Rectangle 1071"/>
          <p:cNvSpPr/>
          <p:nvPr/>
        </p:nvSpPr>
        <p:spPr>
          <a:xfrm>
            <a:off x="390473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3" name="Rectangle 1072"/>
          <p:cNvSpPr/>
          <p:nvPr/>
        </p:nvSpPr>
        <p:spPr>
          <a:xfrm>
            <a:off x="406125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4" name="Rectangle 1073"/>
          <p:cNvSpPr/>
          <p:nvPr/>
        </p:nvSpPr>
        <p:spPr>
          <a:xfrm>
            <a:off x="421777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5" name="Rectangle 1074"/>
          <p:cNvSpPr/>
          <p:nvPr/>
        </p:nvSpPr>
        <p:spPr>
          <a:xfrm>
            <a:off x="437429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6" name="Rectangle 1075"/>
          <p:cNvSpPr/>
          <p:nvPr/>
        </p:nvSpPr>
        <p:spPr>
          <a:xfrm>
            <a:off x="453081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7" name="Rectangle 1076"/>
          <p:cNvSpPr/>
          <p:nvPr/>
        </p:nvSpPr>
        <p:spPr>
          <a:xfrm>
            <a:off x="468733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8" name="Rectangle 1077"/>
          <p:cNvSpPr/>
          <p:nvPr/>
        </p:nvSpPr>
        <p:spPr>
          <a:xfrm>
            <a:off x="484385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9" name="Rectangle 1078"/>
          <p:cNvSpPr/>
          <p:nvPr/>
        </p:nvSpPr>
        <p:spPr>
          <a:xfrm>
            <a:off x="500037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0" name="Rectangle 1079"/>
          <p:cNvSpPr/>
          <p:nvPr/>
        </p:nvSpPr>
        <p:spPr>
          <a:xfrm>
            <a:off x="515688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1" name="Rectangle 1080"/>
          <p:cNvSpPr/>
          <p:nvPr/>
        </p:nvSpPr>
        <p:spPr>
          <a:xfrm>
            <a:off x="531340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2" name="Rectangle 1081"/>
          <p:cNvSpPr/>
          <p:nvPr/>
        </p:nvSpPr>
        <p:spPr>
          <a:xfrm>
            <a:off x="546992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3" name="Rectangle 1082"/>
          <p:cNvSpPr/>
          <p:nvPr/>
        </p:nvSpPr>
        <p:spPr>
          <a:xfrm>
            <a:off x="562644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4" name="Rectangle 1083"/>
          <p:cNvSpPr/>
          <p:nvPr/>
        </p:nvSpPr>
        <p:spPr>
          <a:xfrm>
            <a:off x="578296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5" name="Rectangle 1084"/>
          <p:cNvSpPr/>
          <p:nvPr/>
        </p:nvSpPr>
        <p:spPr>
          <a:xfrm>
            <a:off x="593948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6" name="Rectangle 1085"/>
          <p:cNvSpPr/>
          <p:nvPr/>
        </p:nvSpPr>
        <p:spPr>
          <a:xfrm>
            <a:off x="108739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7" name="Rectangle 1086"/>
          <p:cNvSpPr/>
          <p:nvPr/>
        </p:nvSpPr>
        <p:spPr>
          <a:xfrm>
            <a:off x="124391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8" name="Rectangle 1087"/>
          <p:cNvSpPr/>
          <p:nvPr/>
        </p:nvSpPr>
        <p:spPr>
          <a:xfrm>
            <a:off x="140043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9" name="Rectangle 1088"/>
          <p:cNvSpPr/>
          <p:nvPr/>
        </p:nvSpPr>
        <p:spPr>
          <a:xfrm>
            <a:off x="155695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0" name="Rectangle 1089"/>
          <p:cNvSpPr/>
          <p:nvPr/>
        </p:nvSpPr>
        <p:spPr>
          <a:xfrm>
            <a:off x="171347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1" name="Rectangle 1090"/>
          <p:cNvSpPr/>
          <p:nvPr/>
        </p:nvSpPr>
        <p:spPr>
          <a:xfrm>
            <a:off x="186999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2" name="Rectangle 1091"/>
          <p:cNvSpPr/>
          <p:nvPr/>
        </p:nvSpPr>
        <p:spPr>
          <a:xfrm>
            <a:off x="202650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3" name="Rectangle 1092"/>
          <p:cNvSpPr/>
          <p:nvPr/>
        </p:nvSpPr>
        <p:spPr>
          <a:xfrm>
            <a:off x="218302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4" name="Rectangle 1093"/>
          <p:cNvSpPr/>
          <p:nvPr/>
        </p:nvSpPr>
        <p:spPr>
          <a:xfrm>
            <a:off x="233954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5" name="Rectangle 1094"/>
          <p:cNvSpPr/>
          <p:nvPr/>
        </p:nvSpPr>
        <p:spPr>
          <a:xfrm>
            <a:off x="249606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6" name="Rectangle 1095"/>
          <p:cNvSpPr/>
          <p:nvPr/>
        </p:nvSpPr>
        <p:spPr>
          <a:xfrm>
            <a:off x="265258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7" name="Rectangle 1096"/>
          <p:cNvSpPr/>
          <p:nvPr/>
        </p:nvSpPr>
        <p:spPr>
          <a:xfrm>
            <a:off x="280910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8" name="Rectangle 1097"/>
          <p:cNvSpPr/>
          <p:nvPr/>
        </p:nvSpPr>
        <p:spPr>
          <a:xfrm>
            <a:off x="296562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9" name="Rectangle 1098"/>
          <p:cNvSpPr/>
          <p:nvPr/>
        </p:nvSpPr>
        <p:spPr>
          <a:xfrm>
            <a:off x="312214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0" name="Rectangle 1099"/>
          <p:cNvSpPr/>
          <p:nvPr/>
        </p:nvSpPr>
        <p:spPr>
          <a:xfrm>
            <a:off x="327866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1" name="Rectangle 1100"/>
          <p:cNvSpPr/>
          <p:nvPr/>
        </p:nvSpPr>
        <p:spPr>
          <a:xfrm>
            <a:off x="343518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2" name="Rectangle 1101"/>
          <p:cNvSpPr/>
          <p:nvPr/>
        </p:nvSpPr>
        <p:spPr>
          <a:xfrm>
            <a:off x="359169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3" name="Rectangle 1102"/>
          <p:cNvSpPr/>
          <p:nvPr/>
        </p:nvSpPr>
        <p:spPr>
          <a:xfrm>
            <a:off x="374821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4" name="Rectangle 1103"/>
          <p:cNvSpPr/>
          <p:nvPr/>
        </p:nvSpPr>
        <p:spPr>
          <a:xfrm>
            <a:off x="390473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5" name="Rectangle 1104"/>
          <p:cNvSpPr/>
          <p:nvPr/>
        </p:nvSpPr>
        <p:spPr>
          <a:xfrm>
            <a:off x="406125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6" name="Rectangle 1105"/>
          <p:cNvSpPr/>
          <p:nvPr/>
        </p:nvSpPr>
        <p:spPr>
          <a:xfrm>
            <a:off x="421777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7" name="Rectangle 1106"/>
          <p:cNvSpPr/>
          <p:nvPr/>
        </p:nvSpPr>
        <p:spPr>
          <a:xfrm>
            <a:off x="437429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8" name="Rectangle 1107"/>
          <p:cNvSpPr/>
          <p:nvPr/>
        </p:nvSpPr>
        <p:spPr>
          <a:xfrm>
            <a:off x="453081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9" name="Rectangle 1108"/>
          <p:cNvSpPr/>
          <p:nvPr/>
        </p:nvSpPr>
        <p:spPr>
          <a:xfrm>
            <a:off x="468733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0" name="Rectangle 1109"/>
          <p:cNvSpPr/>
          <p:nvPr/>
        </p:nvSpPr>
        <p:spPr>
          <a:xfrm>
            <a:off x="484385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1" name="Rectangle 1110"/>
          <p:cNvSpPr/>
          <p:nvPr/>
        </p:nvSpPr>
        <p:spPr>
          <a:xfrm>
            <a:off x="500037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2" name="Rectangle 1111"/>
          <p:cNvSpPr/>
          <p:nvPr/>
        </p:nvSpPr>
        <p:spPr>
          <a:xfrm>
            <a:off x="515688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3" name="Rectangle 1112"/>
          <p:cNvSpPr/>
          <p:nvPr/>
        </p:nvSpPr>
        <p:spPr>
          <a:xfrm>
            <a:off x="531340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4" name="Rectangle 1113"/>
          <p:cNvSpPr/>
          <p:nvPr/>
        </p:nvSpPr>
        <p:spPr>
          <a:xfrm>
            <a:off x="546992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5" name="Rectangle 1114"/>
          <p:cNvSpPr/>
          <p:nvPr/>
        </p:nvSpPr>
        <p:spPr>
          <a:xfrm>
            <a:off x="562644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6" name="Rectangle 1115"/>
          <p:cNvSpPr/>
          <p:nvPr/>
        </p:nvSpPr>
        <p:spPr>
          <a:xfrm>
            <a:off x="578296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7" name="Rectangle 1116"/>
          <p:cNvSpPr/>
          <p:nvPr/>
        </p:nvSpPr>
        <p:spPr>
          <a:xfrm>
            <a:off x="593948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8" name="Rectangle 1117"/>
          <p:cNvSpPr/>
          <p:nvPr/>
        </p:nvSpPr>
        <p:spPr>
          <a:xfrm>
            <a:off x="108739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9" name="Rectangle 1118"/>
          <p:cNvSpPr/>
          <p:nvPr/>
        </p:nvSpPr>
        <p:spPr>
          <a:xfrm>
            <a:off x="124391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0" name="Rectangle 1119"/>
          <p:cNvSpPr/>
          <p:nvPr/>
        </p:nvSpPr>
        <p:spPr>
          <a:xfrm>
            <a:off x="140043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1" name="Rectangle 1120"/>
          <p:cNvSpPr/>
          <p:nvPr/>
        </p:nvSpPr>
        <p:spPr>
          <a:xfrm>
            <a:off x="155695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2" name="Rectangle 1121"/>
          <p:cNvSpPr/>
          <p:nvPr/>
        </p:nvSpPr>
        <p:spPr>
          <a:xfrm>
            <a:off x="171347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3" name="Rectangle 1122"/>
          <p:cNvSpPr/>
          <p:nvPr/>
        </p:nvSpPr>
        <p:spPr>
          <a:xfrm>
            <a:off x="186999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4" name="Rectangle 1123"/>
          <p:cNvSpPr/>
          <p:nvPr/>
        </p:nvSpPr>
        <p:spPr>
          <a:xfrm>
            <a:off x="202650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5" name="Rectangle 1124"/>
          <p:cNvSpPr/>
          <p:nvPr/>
        </p:nvSpPr>
        <p:spPr>
          <a:xfrm>
            <a:off x="218302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6" name="Rectangle 1125"/>
          <p:cNvSpPr/>
          <p:nvPr/>
        </p:nvSpPr>
        <p:spPr>
          <a:xfrm>
            <a:off x="233954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7" name="Rectangle 1126"/>
          <p:cNvSpPr/>
          <p:nvPr/>
        </p:nvSpPr>
        <p:spPr>
          <a:xfrm>
            <a:off x="249606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8" name="Rectangle 1127"/>
          <p:cNvSpPr/>
          <p:nvPr/>
        </p:nvSpPr>
        <p:spPr>
          <a:xfrm>
            <a:off x="265258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9" name="Rectangle 1128"/>
          <p:cNvSpPr/>
          <p:nvPr/>
        </p:nvSpPr>
        <p:spPr>
          <a:xfrm>
            <a:off x="280910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0" name="Rectangle 1129"/>
          <p:cNvSpPr/>
          <p:nvPr/>
        </p:nvSpPr>
        <p:spPr>
          <a:xfrm>
            <a:off x="296562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1" name="Rectangle 1130"/>
          <p:cNvSpPr/>
          <p:nvPr/>
        </p:nvSpPr>
        <p:spPr>
          <a:xfrm>
            <a:off x="312214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2" name="Rectangle 1131"/>
          <p:cNvSpPr/>
          <p:nvPr/>
        </p:nvSpPr>
        <p:spPr>
          <a:xfrm>
            <a:off x="327866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3" name="Rectangle 1132"/>
          <p:cNvSpPr/>
          <p:nvPr/>
        </p:nvSpPr>
        <p:spPr>
          <a:xfrm>
            <a:off x="343518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4" name="Rectangle 1133"/>
          <p:cNvSpPr/>
          <p:nvPr/>
        </p:nvSpPr>
        <p:spPr>
          <a:xfrm>
            <a:off x="359169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5" name="Rectangle 1134"/>
          <p:cNvSpPr/>
          <p:nvPr/>
        </p:nvSpPr>
        <p:spPr>
          <a:xfrm>
            <a:off x="374821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6" name="Rectangle 1135"/>
          <p:cNvSpPr/>
          <p:nvPr/>
        </p:nvSpPr>
        <p:spPr>
          <a:xfrm>
            <a:off x="390473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7" name="Rectangle 1136"/>
          <p:cNvSpPr/>
          <p:nvPr/>
        </p:nvSpPr>
        <p:spPr>
          <a:xfrm>
            <a:off x="406125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8" name="Rectangle 1137"/>
          <p:cNvSpPr/>
          <p:nvPr/>
        </p:nvSpPr>
        <p:spPr>
          <a:xfrm>
            <a:off x="421777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9" name="Rectangle 1138"/>
          <p:cNvSpPr/>
          <p:nvPr/>
        </p:nvSpPr>
        <p:spPr>
          <a:xfrm>
            <a:off x="437429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0" name="Rectangle 1139"/>
          <p:cNvSpPr/>
          <p:nvPr/>
        </p:nvSpPr>
        <p:spPr>
          <a:xfrm>
            <a:off x="453081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1" name="Rectangle 1140"/>
          <p:cNvSpPr/>
          <p:nvPr/>
        </p:nvSpPr>
        <p:spPr>
          <a:xfrm>
            <a:off x="468733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2" name="Rectangle 1141"/>
          <p:cNvSpPr/>
          <p:nvPr/>
        </p:nvSpPr>
        <p:spPr>
          <a:xfrm>
            <a:off x="484385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3" name="Rectangle 1142"/>
          <p:cNvSpPr/>
          <p:nvPr/>
        </p:nvSpPr>
        <p:spPr>
          <a:xfrm>
            <a:off x="500037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4" name="Rectangle 1143"/>
          <p:cNvSpPr/>
          <p:nvPr/>
        </p:nvSpPr>
        <p:spPr>
          <a:xfrm>
            <a:off x="515688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5" name="Rectangle 1144"/>
          <p:cNvSpPr/>
          <p:nvPr/>
        </p:nvSpPr>
        <p:spPr>
          <a:xfrm>
            <a:off x="531340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6" name="Rectangle 1145"/>
          <p:cNvSpPr/>
          <p:nvPr/>
        </p:nvSpPr>
        <p:spPr>
          <a:xfrm>
            <a:off x="546992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7" name="Rectangle 1146"/>
          <p:cNvSpPr/>
          <p:nvPr/>
        </p:nvSpPr>
        <p:spPr>
          <a:xfrm>
            <a:off x="562644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8" name="Rectangle 1147"/>
          <p:cNvSpPr/>
          <p:nvPr/>
        </p:nvSpPr>
        <p:spPr>
          <a:xfrm>
            <a:off x="578296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9" name="Rectangle 1148"/>
          <p:cNvSpPr/>
          <p:nvPr/>
        </p:nvSpPr>
        <p:spPr>
          <a:xfrm>
            <a:off x="593948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6296954" y="2103459"/>
            <a:ext cx="66479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have a </a:t>
            </a:r>
            <a:r>
              <a:rPr lang="hu-HU" b="1" dirty="0" smtClean="0"/>
              <a:t>32x32</a:t>
            </a:r>
            <a:r>
              <a:rPr lang="hu-HU" dirty="0" smtClean="0"/>
              <a:t> image it means we have  </a:t>
            </a:r>
          </a:p>
          <a:p>
            <a:r>
              <a:rPr lang="hu-HU" dirty="0" smtClean="0"/>
              <a:t>   </a:t>
            </a:r>
            <a:r>
              <a:rPr lang="hu-HU" b="1" dirty="0" smtClean="0"/>
              <a:t>1024</a:t>
            </a:r>
            <a:r>
              <a:rPr lang="hu-HU" dirty="0" smtClean="0"/>
              <a:t> pixels all together (we should consider colors as well)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there will be </a:t>
            </a:r>
            <a:r>
              <a:rPr lang="hu-HU" b="1" dirty="0" smtClean="0">
                <a:sym typeface="Wingdings" panose="05000000000000000000" pitchFamily="2" charset="2"/>
              </a:rPr>
              <a:t>1000s</a:t>
            </a:r>
            <a:r>
              <a:rPr lang="hu-HU" dirty="0" smtClean="0">
                <a:sym typeface="Wingdings" panose="05000000000000000000" pitchFamily="2" charset="2"/>
              </a:rPr>
              <a:t> of connections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and weights to train in the network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       „combinatorial explosion”</a:t>
            </a:r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gradient descent changes the edge weights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     according to the learning rate and the gradient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SLOW PROCEDURE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042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About The Course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</a:t>
            </a:r>
            <a:r>
              <a:rPr lang="hu-HU" dirty="0" smtClean="0"/>
              <a:t>eep learning fundamentals</a:t>
            </a:r>
          </a:p>
          <a:p>
            <a:r>
              <a:rPr lang="hu-HU" b="1" dirty="0"/>
              <a:t>d</a:t>
            </a:r>
            <a:r>
              <a:rPr lang="hu-HU" b="1" dirty="0" smtClean="0"/>
              <a:t>eeplearning4j</a:t>
            </a:r>
            <a:r>
              <a:rPr lang="hu-HU" dirty="0" smtClean="0"/>
              <a:t> library</a:t>
            </a:r>
          </a:p>
          <a:p>
            <a:r>
              <a:rPr lang="hu-HU" dirty="0"/>
              <a:t>d</a:t>
            </a:r>
            <a:r>
              <a:rPr lang="hu-HU" dirty="0" smtClean="0"/>
              <a:t>eep learning examples</a:t>
            </a:r>
          </a:p>
          <a:p>
            <a:r>
              <a:rPr lang="hu-HU" dirty="0"/>
              <a:t>c</a:t>
            </a:r>
            <a:r>
              <a:rPr lang="hu-HU" dirty="0" smtClean="0"/>
              <a:t>onvolutional neural networks</a:t>
            </a:r>
          </a:p>
          <a:p>
            <a:r>
              <a:rPr lang="hu-HU" dirty="0"/>
              <a:t>c</a:t>
            </a:r>
            <a:r>
              <a:rPr lang="hu-HU" dirty="0" smtClean="0"/>
              <a:t>onvolutional neural networks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433384" y="832022"/>
            <a:ext cx="9793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Convolutional neural networks have an assumption: the inputs are images</a:t>
            </a:r>
          </a:p>
          <a:p>
            <a:r>
              <a:rPr lang="hu-HU" dirty="0"/>
              <a:t>	</a:t>
            </a:r>
            <a:r>
              <a:rPr lang="hu-HU" dirty="0" smtClean="0"/>
              <a:t>So we can </a:t>
            </a:r>
            <a:r>
              <a:rPr lang="en-US" dirty="0" smtClean="0"/>
              <a:t>encode </a:t>
            </a:r>
            <a:r>
              <a:rPr lang="en-US" dirty="0"/>
              <a:t>certain properties into the </a:t>
            </a:r>
            <a:r>
              <a:rPr lang="en-US" dirty="0" smtClean="0"/>
              <a:t>architecture</a:t>
            </a:r>
            <a:endParaRPr lang="hu-HU" dirty="0" smtClean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NEURONS ARE NOT CONNECTED TO EVERY NEURON IN THE NEXT LAYER</a:t>
            </a:r>
            <a:endParaRPr lang="hu-HU" b="1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u</a:t>
            </a:r>
            <a:r>
              <a:rPr lang="en-US" dirty="0" err="1" smtClean="0"/>
              <a:t>nder</a:t>
            </a:r>
            <a:r>
              <a:rPr lang="en-US" dirty="0" smtClean="0"/>
              <a:t> </a:t>
            </a:r>
            <a:r>
              <a:rPr lang="en-US" dirty="0"/>
              <a:t>the hood it uses a standard neural network but at the </a:t>
            </a:r>
            <a:r>
              <a:rPr lang="en-US" dirty="0" smtClean="0"/>
              <a:t>beginning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err="1" smtClean="0"/>
              <a:t>tran</a:t>
            </a:r>
            <a:r>
              <a:rPr lang="hu-HU" dirty="0" smtClean="0"/>
              <a:t>s</a:t>
            </a:r>
            <a:r>
              <a:rPr lang="en-US" dirty="0" smtClean="0"/>
              <a:t>forms </a:t>
            </a:r>
            <a:r>
              <a:rPr lang="en-US" dirty="0"/>
              <a:t>the data in order to achieve the best accuracy </a:t>
            </a:r>
            <a:r>
              <a:rPr lang="en-US" dirty="0" smtClean="0"/>
              <a:t>possible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self driving cars or pedestrian detection </a:t>
            </a:r>
            <a:r>
              <a:rPr lang="hu-HU" dirty="0" smtClean="0"/>
              <a:t>have </a:t>
            </a:r>
            <a:r>
              <a:rPr lang="en-US" dirty="0" smtClean="0"/>
              <a:t>something </a:t>
            </a:r>
            <a:r>
              <a:rPr lang="en-US" dirty="0"/>
              <a:t>to </a:t>
            </a:r>
            <a:r>
              <a:rPr lang="en-US" dirty="0" smtClean="0"/>
              <a:t>do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with convolutional neural </a:t>
            </a:r>
            <a:r>
              <a:rPr lang="en-US" dirty="0" smtClean="0"/>
              <a:t>networks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	~ convolutional neural networks outperform machine learning</a:t>
            </a:r>
          </a:p>
          <a:p>
            <a:r>
              <a:rPr lang="hu-HU" dirty="0"/>
              <a:t>	</a:t>
            </a:r>
            <a:r>
              <a:rPr lang="hu-HU" dirty="0" smtClean="0"/>
              <a:t>				techniques such as </a:t>
            </a:r>
            <a:r>
              <a:rPr lang="hu-HU" b="1" dirty="0" smtClean="0"/>
              <a:t>SVM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64043" y="4265974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There are 3 important steps:</a:t>
            </a:r>
            <a:endParaRPr lang="hu-HU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2553729" y="4728526"/>
            <a:ext cx="2723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5050"/>
                </a:solidFill>
              </a:rPr>
              <a:t>1.) </a:t>
            </a:r>
            <a:r>
              <a:rPr lang="hu-HU" dirty="0" smtClean="0"/>
              <a:t>convolutional operation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5050"/>
                </a:solidFill>
              </a:rPr>
              <a:t>2.) </a:t>
            </a:r>
            <a:r>
              <a:rPr lang="hu-HU" dirty="0" smtClean="0"/>
              <a:t>pooling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5050"/>
                </a:solidFill>
              </a:rPr>
              <a:t>3.) </a:t>
            </a:r>
            <a:r>
              <a:rPr lang="hu-HU" dirty="0" smtClean="0"/>
              <a:t>flattening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58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Convolutional operation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8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𝐝𝐮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6368" y="1784394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(f ● g)(t)  =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5406" y="2858163"/>
            <a:ext cx="80895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image processing, convolution is the process of adding each element of the image</a:t>
            </a:r>
          </a:p>
          <a:p>
            <a:r>
              <a:rPr lang="hu-HU" dirty="0"/>
              <a:t>	</a:t>
            </a:r>
            <a:r>
              <a:rPr lang="hu-HU" dirty="0" smtClean="0"/>
              <a:t>to its local neigbors, weighted by the kernel</a:t>
            </a:r>
          </a:p>
          <a:p>
            <a:endParaRPr lang="hu-HU" dirty="0"/>
          </a:p>
          <a:p>
            <a:r>
              <a:rPr lang="hu-HU" dirty="0" smtClean="0"/>
              <a:t>		image </a:t>
            </a:r>
            <a:r>
              <a:rPr lang="hu-HU" dirty="0" smtClean="0">
                <a:sym typeface="Wingdings" panose="05000000000000000000" pitchFamily="2" charset="2"/>
              </a:rPr>
              <a:t> matrix representation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kernel (feature detector or filter)  another matrix</a:t>
            </a:r>
            <a:r>
              <a:rPr lang="hu-HU" dirty="0" smtClean="0"/>
              <a:t>  </a:t>
            </a:r>
          </a:p>
          <a:p>
            <a:endParaRPr lang="hu-HU" dirty="0"/>
          </a:p>
          <a:p>
            <a:r>
              <a:rPr lang="hu-HU" dirty="0" smtClean="0"/>
              <a:t>	    Convolution: matrix operation ... </a:t>
            </a:r>
            <a:r>
              <a:rPr lang="hu-HU" dirty="0"/>
              <a:t>w</a:t>
            </a:r>
            <a:r>
              <a:rPr lang="hu-HU" dirty="0" smtClean="0"/>
              <a:t>e have to multiply values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cols</m:t>
                          </m:r>
                        </m:sup>
                        <m:e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hu-HU" sz="2400" b="0" i="1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57387" y="5391371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f(x,y) ● g(x,y)  =</a:t>
            </a:r>
            <a:endParaRPr lang="hu-HU" sz="20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rows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9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529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main problem in machine learning and AI?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3657599" y="1203194"/>
            <a:ext cx="23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SELECTION !!!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29016" y="1696995"/>
            <a:ext cx="681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hat features to use to build our model?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For example: stock prices, credit scoring, animal classification ...</a:t>
            </a:r>
            <a:endParaRPr lang="hu-HU" dirty="0">
              <a:sym typeface="Wingdings" panose="05000000000000000000" pitchFamily="2" charset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0" y="2604181"/>
            <a:ext cx="2486025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1804" y="2604181"/>
            <a:ext cx="4783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features to use in order to recognize faces?</a:t>
            </a:r>
          </a:p>
          <a:p>
            <a:r>
              <a:rPr lang="hu-HU" dirty="0"/>
              <a:t>	</a:t>
            </a:r>
            <a:r>
              <a:rPr lang="hu-HU" dirty="0" smtClean="0"/>
              <a:t>Location of nose...</a:t>
            </a:r>
          </a:p>
          <a:p>
            <a:r>
              <a:rPr lang="hu-HU" dirty="0"/>
              <a:t>	</a:t>
            </a:r>
            <a:r>
              <a:rPr lang="hu-HU" dirty="0" smtClean="0"/>
              <a:t>Distance between eyes...</a:t>
            </a:r>
          </a:p>
          <a:p>
            <a:r>
              <a:rPr lang="hu-HU" dirty="0"/>
              <a:t>	</a:t>
            </a:r>
            <a:r>
              <a:rPr lang="hu-HU" dirty="0" smtClean="0"/>
              <a:t>Eyebrows...</a:t>
            </a:r>
          </a:p>
          <a:p>
            <a:r>
              <a:rPr lang="hu-HU" dirty="0"/>
              <a:t>	</a:t>
            </a:r>
            <a:r>
              <a:rPr lang="hu-HU" dirty="0" smtClean="0"/>
              <a:t>Location of mouth...</a:t>
            </a:r>
            <a:endParaRPr lang="hu-H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30" y="4371456"/>
            <a:ext cx="2209800" cy="1657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1804" y="4371456"/>
            <a:ext cx="522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features to use in order to recognize a cheetah?</a:t>
            </a:r>
          </a:p>
          <a:p>
            <a:r>
              <a:rPr lang="hu-HU" dirty="0"/>
              <a:t>	</a:t>
            </a:r>
            <a:r>
              <a:rPr lang="hu-HU" dirty="0" smtClean="0"/>
              <a:t>Shape of ears...</a:t>
            </a:r>
          </a:p>
          <a:p>
            <a:r>
              <a:rPr lang="hu-HU" dirty="0"/>
              <a:t>	</a:t>
            </a:r>
            <a:r>
              <a:rPr lang="hu-HU" dirty="0" smtClean="0"/>
              <a:t>Black pattern under eyes...</a:t>
            </a:r>
          </a:p>
          <a:p>
            <a:r>
              <a:rPr lang="hu-HU" dirty="0"/>
              <a:t>	</a:t>
            </a:r>
            <a:r>
              <a:rPr lang="hu-HU" dirty="0" smtClean="0"/>
              <a:t>Nose...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380353" y="6150563"/>
            <a:ext cx="711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CONVOLUTIONAL NEURAL NETWORKS FIND THE RELEVANT FEATURES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467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7686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have colored images we have to deal with all the color channels separately</a:t>
            </a:r>
          </a:p>
          <a:p>
            <a:r>
              <a:rPr lang="hu-HU" dirty="0"/>
              <a:t>	</a:t>
            </a:r>
            <a:r>
              <a:rPr lang="hu-HU" b="1" dirty="0" smtClean="0"/>
              <a:t>RGB</a:t>
            </a:r>
            <a:r>
              <a:rPr lang="hu-HU" dirty="0" smtClean="0"/>
              <a:t> colors: we decompose the image into 3 layers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3311590" y="2586682"/>
            <a:ext cx="1565188" cy="1565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3680448" y="4151870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original</a:t>
            </a:r>
            <a:endParaRPr lang="hu-HU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2239" y="3336323"/>
            <a:ext cx="11697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35095" y="2401730"/>
            <a:ext cx="1565188" cy="1565188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7269875" y="2636510"/>
            <a:ext cx="1565188" cy="1565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7479941" y="2846576"/>
            <a:ext cx="1565188" cy="1565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7269875" y="4585608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we deal with all the</a:t>
            </a:r>
          </a:p>
          <a:p>
            <a:r>
              <a:rPr lang="hu-HU" sz="1600" b="1" dirty="0" smtClean="0"/>
              <a:t>  layers separately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22499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Feature detectors are represented as matrixes</a:t>
            </a:r>
          </a:p>
          <a:p>
            <a:r>
              <a:rPr lang="hu-HU" dirty="0"/>
              <a:t>	</a:t>
            </a:r>
            <a:r>
              <a:rPr lang="hu-HU" dirty="0" smtClean="0"/>
              <a:t>~ helps to detect the relevant features in a given image </a:t>
            </a:r>
            <a:endParaRPr lang="hu-HU" dirty="0"/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141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</a:t>
            </a:r>
            <a:r>
              <a:rPr lang="hu-HU" b="1" dirty="0" smtClean="0"/>
              <a:t>sharpen kernel</a:t>
            </a:r>
            <a:r>
              <a:rPr lang="hu-HU" dirty="0" smtClean="0"/>
              <a:t>: it makes the given image more sharp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increase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reduce the pixel intensity of neigbor pixels</a:t>
            </a:r>
            <a:endParaRPr lang="hu-HU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13436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13436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60173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 original image</a:t>
            </a:r>
            <a:endParaRPr lang="hu-H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907357" y="5601730"/>
            <a:ext cx="18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image after applying</a:t>
            </a:r>
          </a:p>
          <a:p>
            <a:r>
              <a:rPr lang="hu-HU" sz="1600" dirty="0" smtClean="0"/>
              <a:t>  the sharpen kernel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9502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Feature detectors are represented as matrixes</a:t>
            </a:r>
          </a:p>
          <a:p>
            <a:r>
              <a:rPr lang="hu-HU" dirty="0"/>
              <a:t>	</a:t>
            </a:r>
            <a:r>
              <a:rPr lang="hu-HU" dirty="0" smtClean="0"/>
              <a:t>~ helps to detect the relevant features in a given image </a:t>
            </a:r>
            <a:endParaRPr lang="hu-HU" dirty="0"/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-4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271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</a:t>
            </a:r>
            <a:r>
              <a:rPr lang="hu-HU" b="1" dirty="0" smtClean="0"/>
              <a:t>edge detection kernel</a:t>
            </a:r>
            <a:r>
              <a:rPr lang="hu-HU" dirty="0" smtClean="0"/>
              <a:t>: it can detect edges, sometimes</a:t>
            </a:r>
          </a:p>
          <a:p>
            <a:r>
              <a:rPr lang="hu-HU" dirty="0"/>
              <a:t>	</a:t>
            </a:r>
            <a:r>
              <a:rPr lang="hu-HU" dirty="0" smtClean="0"/>
              <a:t>this is how we can end up with relevant features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decrease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do not change the pixel intensity of neigbor pixels</a:t>
            </a:r>
            <a:endParaRPr lang="hu-HU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 original image</a:t>
            </a:r>
            <a:endParaRPr lang="hu-H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333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     image after applying</a:t>
            </a:r>
          </a:p>
          <a:p>
            <a:r>
              <a:rPr lang="hu-HU" sz="1600" dirty="0" smtClean="0"/>
              <a:t>  the edge detector kernel</a:t>
            </a:r>
            <a:endParaRPr lang="hu-HU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Feature detectors are represented as matrixes</a:t>
            </a:r>
          </a:p>
          <a:p>
            <a:r>
              <a:rPr lang="hu-HU" dirty="0"/>
              <a:t>	</a:t>
            </a:r>
            <a:r>
              <a:rPr lang="hu-HU" dirty="0" smtClean="0"/>
              <a:t>~ helps to detect the relevant features in a given image </a:t>
            </a:r>
            <a:endParaRPr lang="hu-HU" dirty="0"/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048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</a:t>
            </a:r>
            <a:r>
              <a:rPr lang="hu-HU" b="1" dirty="0" smtClean="0"/>
              <a:t>blur kernel</a:t>
            </a:r>
            <a:r>
              <a:rPr lang="hu-HU" dirty="0" smtClean="0"/>
              <a:t>: it is not that useful so we do not use</a:t>
            </a:r>
          </a:p>
          <a:p>
            <a:r>
              <a:rPr lang="hu-HU" dirty="0"/>
              <a:t>	</a:t>
            </a:r>
            <a:r>
              <a:rPr lang="hu-HU" dirty="0" smtClean="0"/>
              <a:t>this technique in convolutional neural networks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do not change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we use the neighbor pixel intensity values as well </a:t>
            </a:r>
            <a:endParaRPr lang="hu-HU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hu-HU" sz="1600" dirty="0" smtClean="0"/>
              <a:t>he original image</a:t>
            </a:r>
            <a:endParaRPr lang="hu-H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117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     image after applying</a:t>
            </a:r>
          </a:p>
          <a:p>
            <a:r>
              <a:rPr lang="hu-HU" sz="1600" dirty="0" smtClean="0"/>
              <a:t>          the blur kernel</a:t>
            </a:r>
            <a:endParaRPr lang="hu-HU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67" y="4257937"/>
            <a:ext cx="1360702" cy="13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76232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Every single kernel will use a specific feature of the image</a:t>
            </a:r>
          </a:p>
          <a:p>
            <a:r>
              <a:rPr lang="hu-HU" dirty="0"/>
              <a:t>	</a:t>
            </a:r>
            <a:r>
              <a:rPr lang="hu-HU" dirty="0" smtClean="0"/>
              <a:t>When using edge detector,</a:t>
            </a:r>
            <a:r>
              <a:rPr lang="hu-HU" dirty="0" smtClean="0">
                <a:sym typeface="Wingdings" panose="05000000000000000000" pitchFamily="2" charset="2"/>
              </a:rPr>
              <a:t> we assume the edges are important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  BUT HOW TO DECIDE WHAT FEATURE DETECTOR TO USE?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no need to decide in advance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 convolutional neural network uses many kernels and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during the training procedure it eventually selects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the best possible 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81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5091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7694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HD Option For the Lectures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323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8313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5825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9227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4442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42496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1952" y="190262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51952" y="339941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78257" y="115422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478257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478257" y="414780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334381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3731312" y="139390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3731312" y="214230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3731312" y="2142304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3731312" y="1393909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3731312" y="289069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3731312" y="363909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5957617" y="139390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5957617" y="2890699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5957617" y="289069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5400000">
            <a:off x="3308092" y="4346446"/>
            <a:ext cx="367079" cy="105557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ight Brace 20"/>
          <p:cNvSpPr/>
          <p:nvPr/>
        </p:nvSpPr>
        <p:spPr>
          <a:xfrm rot="5400000">
            <a:off x="5534398" y="3736398"/>
            <a:ext cx="367077" cy="231961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ight Brace 21"/>
          <p:cNvSpPr/>
          <p:nvPr/>
        </p:nvSpPr>
        <p:spPr>
          <a:xfrm rot="5400000">
            <a:off x="7495973" y="4328935"/>
            <a:ext cx="367077" cy="112902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914417" y="5069837"/>
            <a:ext cx="15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input layer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78523" y="5069837"/>
            <a:ext cx="173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hidden layer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75136" y="5087706"/>
            <a:ext cx="17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output layer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FEEDFORWARD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94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9412" y="234746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412" y="384425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17" y="159907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65717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2965717" y="459265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821841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1218772" y="183875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1218772" y="258714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218772" y="2587147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1218772" y="1838752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1218772" y="333554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1218772" y="408393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3445077" y="183875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3445077" y="3335542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3445077" y="333554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FEEDFORWARD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500305" y="1788924"/>
            <a:ext cx="5732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</a:t>
            </a:r>
            <a:r>
              <a:rPr lang="hu-HU" dirty="0" smtClean="0">
                <a:sym typeface="Wingdings" panose="05000000000000000000" pitchFamily="2" charset="2"/>
              </a:rPr>
              <a:t>very node is connected to every node in the next layer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(there are lots of weights in such a network)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a little change in the </a:t>
            </a:r>
            <a:r>
              <a:rPr lang="hu-HU" b="1" dirty="0" smtClean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 edge weights results in change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n the output !!!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0049" y="3390417"/>
            <a:ext cx="62206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TRAINING A NETWORK</a:t>
            </a:r>
            <a:r>
              <a:rPr lang="hu-HU" dirty="0" smtClean="0">
                <a:sym typeface="Wingdings" panose="05000000000000000000" pitchFamily="2" charset="2"/>
              </a:rPr>
              <a:t>: means adjusting the edge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	weights in the layers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     there are several hyperparameters we can tune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For example: learning rate, momentum ...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67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 smtClean="0"/>
              <a:t>X</a:t>
            </a:r>
            <a:endParaRPr lang="hu-HU" sz="6600" dirty="0"/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/>
              <a:t>=</a:t>
            </a:r>
            <a:endParaRPr lang="hu-HU" sz="3600" b="1" dirty="0"/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detector</a:t>
            </a:r>
            <a:endParaRPr lang="hu-H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21322" y="1118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6573722" y="1271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26122" y="1423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78522" y="1576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30922" y="1728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83322" y="1880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35722" y="2033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488122" y="2185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40522" y="2338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92922" y="2490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945322" y="2642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97722" y="2795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50122" y="2947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402522" y="3100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54922" y="3252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707322" y="3404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859722" y="3557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12122" y="3709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2462" y="1566002"/>
            <a:ext cx="269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several feature maps because</a:t>
            </a:r>
          </a:p>
          <a:p>
            <a:r>
              <a:rPr lang="hu-HU" sz="1600" b="1" dirty="0" smtClean="0"/>
              <a:t>of several feature detectors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3849" y="3045367"/>
            <a:ext cx="111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21322" y="1118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6573722" y="1271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26122" y="1423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78522" y="1576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30922" y="1728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83322" y="1880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35722" y="2033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488122" y="2185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40522" y="2338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92922" y="2490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945322" y="2642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97722" y="2795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50122" y="2947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402522" y="3100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54922" y="3252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707322" y="3404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859722" y="3557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12122" y="3709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2462" y="1566002"/>
            <a:ext cx="269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several feature maps because</a:t>
            </a:r>
          </a:p>
          <a:p>
            <a:r>
              <a:rPr lang="hu-HU" sz="1600" b="1" dirty="0" smtClean="0"/>
              <a:t>of several feature detectors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3849" y="3045367"/>
            <a:ext cx="111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354974" y="2725408"/>
            <a:ext cx="1201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+ </a:t>
            </a:r>
            <a:r>
              <a:rPr lang="hu-HU" sz="2800" b="1" dirty="0" smtClean="0">
                <a:solidFill>
                  <a:srgbClr val="FF5050"/>
                </a:solidFill>
              </a:rPr>
              <a:t>ReLU</a:t>
            </a:r>
            <a:endParaRPr lang="hu-HU" sz="28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58" y="2618473"/>
            <a:ext cx="2276475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5332585" y="2416645"/>
            <a:ext cx="227647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8673211" y="2618472"/>
            <a:ext cx="1282144" cy="1571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474573" y="848497"/>
            <a:ext cx="914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„spatial invariance”: we would like to make sure to detect the same object no matter where is it</a:t>
            </a:r>
          </a:p>
          <a:p>
            <a:r>
              <a:rPr lang="hu-HU" dirty="0"/>
              <a:t>	</a:t>
            </a:r>
            <a:r>
              <a:rPr lang="hu-HU" dirty="0" smtClean="0"/>
              <a:t>located on the image or whether it is rotated/transformed !!!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830595" y="4835272"/>
            <a:ext cx="535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cat: the location on the image does not matter or</a:t>
            </a:r>
          </a:p>
          <a:p>
            <a:r>
              <a:rPr lang="hu-HU" dirty="0"/>
              <a:t>	</a:t>
            </a:r>
            <a:r>
              <a:rPr lang="hu-HU" dirty="0" smtClean="0"/>
              <a:t>whether it is rotated or transformed </a:t>
            </a:r>
          </a:p>
        </p:txBody>
      </p:sp>
    </p:spTree>
    <p:extLst>
      <p:ext uri="{BB962C8B-B14F-4D97-AF65-F5344CB8AC3E}">
        <p14:creationId xmlns:p14="http://schemas.microsoft.com/office/powerpoint/2010/main" val="27536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130" name="TextBox 129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51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75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17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99066" y="1110483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x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99066" y="2124647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x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99066" y="3138811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x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1039" y="4049306"/>
            <a:ext cx="24878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</a:p>
          <a:p>
            <a:r>
              <a:rPr lang="hu-HU" dirty="0" smtClean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4" idx="6"/>
            <a:endCxn id="8" idx="1"/>
          </p:cNvCxnSpPr>
          <p:nvPr/>
        </p:nvCxnSpPr>
        <p:spPr>
          <a:xfrm>
            <a:off x="3971798" y="1496849"/>
            <a:ext cx="3129566" cy="1911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8" idx="1"/>
          </p:cNvCxnSpPr>
          <p:nvPr/>
        </p:nvCxnSpPr>
        <p:spPr>
          <a:xfrm>
            <a:off x="3971798" y="2511013"/>
            <a:ext cx="3129566" cy="897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8" idx="1"/>
          </p:cNvCxnSpPr>
          <p:nvPr/>
        </p:nvCxnSpPr>
        <p:spPr>
          <a:xfrm flipV="1">
            <a:off x="3971798" y="3408047"/>
            <a:ext cx="3129566" cy="11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3971798" y="3408047"/>
            <a:ext cx="3129566" cy="2088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2783" y="3813774"/>
            <a:ext cx="11544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dirty="0" smtClean="0"/>
              <a:t>sum function</a:t>
            </a:r>
            <a:endParaRPr lang="hu-H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297037" y="3814313"/>
            <a:ext cx="7981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200" dirty="0" smtClean="0"/>
              <a:t>activation</a:t>
            </a:r>
          </a:p>
          <a:p>
            <a:r>
              <a:rPr lang="hu-HU" sz="1200" dirty="0" smtClean="0"/>
              <a:t> function</a:t>
            </a:r>
            <a:endParaRPr lang="hu-H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8221" y="1675443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8221" y="2398827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78630" y="3069275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01013" y="4267740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w</a:t>
            </a:r>
            <a:endParaRPr lang="hu-HU" sz="1400" b="1" dirty="0"/>
          </a:p>
        </p:txBody>
      </p:sp>
      <p:sp>
        <p:nvSpPr>
          <p:cNvPr id="23" name="Oval 22"/>
          <p:cNvSpPr/>
          <p:nvPr/>
        </p:nvSpPr>
        <p:spPr>
          <a:xfrm>
            <a:off x="3199066" y="5110400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x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9839" y="1828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39839" y="25394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39839" y="32179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963784" y="44131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n</a:t>
            </a:r>
            <a:endParaRPr lang="hu-H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52954" y="14784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52954" y="24779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552954" y="34859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560423" y="54637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n</a:t>
            </a:r>
            <a:endParaRPr lang="hu-HU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/>
          <p:cNvSpPr/>
          <p:nvPr/>
        </p:nvSpPr>
        <p:spPr>
          <a:xfrm rot="5400000">
            <a:off x="7969190" y="3415440"/>
            <a:ext cx="277889" cy="201354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extBox 33"/>
          <p:cNvSpPr txBox="1"/>
          <p:nvPr/>
        </p:nvSpPr>
        <p:spPr>
          <a:xfrm>
            <a:off x="8138569" y="493968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559852" y="49526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32126" y="474180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/>
              <a:t>Φ</a:t>
            </a:r>
            <a:r>
              <a:rPr lang="hu-HU" sz="2400" b="1" dirty="0" smtClean="0"/>
              <a:t> (                ) </a:t>
            </a:r>
            <a:endParaRPr lang="hu-HU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FEEDFORWARD NEURAL NETWORKS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5376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54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21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26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39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29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38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	~ we can reduce the dimension of the image in order to end</a:t>
            </a:r>
          </a:p>
          <a:p>
            <a:r>
              <a:rPr lang="hu-HU" dirty="0"/>
              <a:t>	</a:t>
            </a:r>
            <a:r>
              <a:rPr lang="hu-HU" dirty="0" smtClean="0"/>
              <a:t>	with a dataset containing the important pixel values</a:t>
            </a:r>
          </a:p>
          <a:p>
            <a:r>
              <a:rPr lang="hu-HU" dirty="0"/>
              <a:t>	</a:t>
            </a:r>
            <a:r>
              <a:rPr lang="hu-HU" dirty="0" smtClean="0"/>
              <a:t>		without the unnecessary noise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we reduce number of parameters: reduce overfitting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5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feature map</a:t>
            </a:r>
            <a:endParaRPr lang="hu-H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 POOLING</a:t>
            </a:r>
            <a:endParaRPr lang="hu-HU" b="1" dirty="0"/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3089172" y="4901632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are other techniques: </a:t>
            </a:r>
            <a:r>
              <a:rPr lang="hu-HU" b="1" dirty="0" smtClean="0"/>
              <a:t>average pooling </a:t>
            </a:r>
            <a:r>
              <a:rPr lang="hu-HU" dirty="0" smtClean="0"/>
              <a:t>is popular as well</a:t>
            </a:r>
          </a:p>
          <a:p>
            <a:r>
              <a:rPr lang="hu-HU" dirty="0"/>
              <a:t>	</a:t>
            </a:r>
            <a:r>
              <a:rPr lang="hu-HU" dirty="0" smtClean="0"/>
              <a:t>~ instead of choosing the maximum value we calculate</a:t>
            </a:r>
          </a:p>
          <a:p>
            <a:r>
              <a:rPr lang="hu-HU" dirty="0"/>
              <a:t>	</a:t>
            </a:r>
            <a:r>
              <a:rPr lang="hu-HU" dirty="0" smtClean="0"/>
              <a:t>	the average of the values present in the subset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23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</a:t>
            </a:r>
            <a:r>
              <a:rPr lang="hu-HU" b="1" dirty="0" smtClean="0"/>
              <a:t>max pooling </a:t>
            </a:r>
            <a:r>
              <a:rPr lang="hu-HU" dirty="0" smtClean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dirty="0" smtClean="0"/>
              <a:t>spatial invariance. We just care about the most relevant features !!!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60136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3872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0637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08882" y="1944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1138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13892" y="1944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1639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136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03872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0637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08882" y="2446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1138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13892" y="2446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1639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136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03872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0637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08882" y="2949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1138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13892" y="2949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1639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36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03872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0637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10888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1138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1389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1639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136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03872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0637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0888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1138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1389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1639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136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03872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0637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10888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1138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11389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61639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136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03872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0637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10888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1138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1389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1639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96639" y="1745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8106" y="5535830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image</a:t>
            </a:r>
            <a:endParaRPr lang="hu-HU" b="1" dirty="0"/>
          </a:p>
        </p:txBody>
      </p:sp>
      <p:sp>
        <p:nvSpPr>
          <p:cNvPr id="118" name="Rectangle 117"/>
          <p:cNvSpPr/>
          <p:nvPr/>
        </p:nvSpPr>
        <p:spPr>
          <a:xfrm>
            <a:off x="4749039" y="1897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01439" y="2049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53839" y="2202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206239" y="2354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358639" y="2507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11039" y="2659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63439" y="2811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815839" y="2964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968239" y="3116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120639" y="3269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273039" y="3421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425439" y="3573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77839" y="3726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730239" y="3878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882639" y="4031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035039" y="4183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87439" y="4335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10336" y="2167770"/>
            <a:ext cx="2379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several feature maps because</a:t>
            </a:r>
          </a:p>
          <a:p>
            <a:r>
              <a:rPr lang="hu-HU" sz="1400" b="1" dirty="0" smtClean="0"/>
              <a:t>of several feature detectors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287794" y="367144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83187" y="2659425"/>
            <a:ext cx="8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+ </a:t>
            </a:r>
            <a:r>
              <a:rPr lang="hu-HU" b="1" dirty="0" smtClean="0">
                <a:solidFill>
                  <a:srgbClr val="FF5050"/>
                </a:solidFill>
              </a:rPr>
              <a:t>ReLU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9559953" y="2625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712353" y="2777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9864753" y="29298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017153" y="30822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169553" y="32346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321953" y="3387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0474353" y="3539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8900127" y="362479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0033638" y="4418287"/>
            <a:ext cx="174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</a:t>
            </a:r>
            <a:r>
              <a:rPr lang="hu-HU" sz="1400" b="1" dirty="0" smtClean="0"/>
              <a:t>pply max pooling to</a:t>
            </a:r>
          </a:p>
          <a:p>
            <a:r>
              <a:rPr lang="hu-HU" sz="1400" b="1" dirty="0" smtClean="0"/>
              <a:t>  every feature map</a:t>
            </a:r>
          </a:p>
        </p:txBody>
      </p:sp>
    </p:spTree>
    <p:extLst>
      <p:ext uri="{BB962C8B-B14F-4D97-AF65-F5344CB8AC3E}">
        <p14:creationId xmlns:p14="http://schemas.microsoft.com/office/powerpoint/2010/main" val="29016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253953" y="4044782"/>
            <a:ext cx="1581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3296" y="4081834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FLATTENING</a:t>
            </a:r>
            <a:endParaRPr lang="hu-HU" b="1" dirty="0"/>
          </a:p>
        </p:txBody>
      </p:sp>
      <p:sp>
        <p:nvSpPr>
          <p:cNvPr id="120" name="Rectangle 119"/>
          <p:cNvSpPr/>
          <p:nvPr/>
        </p:nvSpPr>
        <p:spPr>
          <a:xfrm>
            <a:off x="115719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659702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6220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15719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16220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15719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59702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16220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59701" y="38058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146" y="4876803"/>
            <a:ext cx="186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pooled feature map</a:t>
            </a:r>
            <a:endParaRPr lang="hu-HU" sz="1600" b="1" dirty="0"/>
          </a:p>
        </p:txBody>
      </p:sp>
      <p:sp>
        <p:nvSpPr>
          <p:cNvPr id="43" name="Rectangle 42"/>
          <p:cNvSpPr/>
          <p:nvPr/>
        </p:nvSpPr>
        <p:spPr>
          <a:xfrm>
            <a:off x="5434179" y="178348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34179" y="228599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34179" y="278849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4179" y="329100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34179" y="379350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3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34179" y="429601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34179" y="479851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34179" y="530102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1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34179" y="580352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0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6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last operation we have to make is the </a:t>
            </a:r>
            <a:r>
              <a:rPr lang="hu-HU" b="1" dirty="0" smtClean="0"/>
              <a:t>flattening</a:t>
            </a:r>
            <a:r>
              <a:rPr lang="hu-HU" dirty="0" smtClean="0"/>
              <a:t> procedure: we transform the matrix into</a:t>
            </a:r>
          </a:p>
          <a:p>
            <a:r>
              <a:rPr lang="hu-HU" dirty="0"/>
              <a:t>	</a:t>
            </a:r>
            <a:r>
              <a:rPr lang="hu-HU" dirty="0" smtClean="0"/>
              <a:t>a one-dimensional vector: this is the input of a standard densely connected neural network</a:t>
            </a:r>
            <a:endParaRPr lang="hu-HU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48406" y="4044782"/>
            <a:ext cx="11409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05081" y="347766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605080" y="43078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8955312" y="302171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Oval 62"/>
          <p:cNvSpPr/>
          <p:nvPr/>
        </p:nvSpPr>
        <p:spPr>
          <a:xfrm>
            <a:off x="8955312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8939718" y="468200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Oval 64"/>
          <p:cNvSpPr/>
          <p:nvPr/>
        </p:nvSpPr>
        <p:spPr>
          <a:xfrm>
            <a:off x="10102981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6" name="Straight Arrow Connector 65"/>
          <p:cNvCxnSpPr>
            <a:stCxn id="60" idx="6"/>
            <a:endCxn id="62" idx="2"/>
          </p:cNvCxnSpPr>
          <p:nvPr/>
        </p:nvCxnSpPr>
        <p:spPr>
          <a:xfrm flipV="1">
            <a:off x="7886736" y="3162539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2"/>
          </p:cNvCxnSpPr>
          <p:nvPr/>
        </p:nvCxnSpPr>
        <p:spPr>
          <a:xfrm>
            <a:off x="7886736" y="3618491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6"/>
            <a:endCxn id="64" idx="2"/>
          </p:cNvCxnSpPr>
          <p:nvPr/>
        </p:nvCxnSpPr>
        <p:spPr>
          <a:xfrm>
            <a:off x="7886736" y="3618491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6"/>
            <a:endCxn id="62" idx="2"/>
          </p:cNvCxnSpPr>
          <p:nvPr/>
        </p:nvCxnSpPr>
        <p:spPr>
          <a:xfrm flipV="1">
            <a:off x="7886735" y="3162539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3" idx="2"/>
          </p:cNvCxnSpPr>
          <p:nvPr/>
        </p:nvCxnSpPr>
        <p:spPr>
          <a:xfrm flipV="1">
            <a:off x="7886735" y="4074441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6"/>
            <a:endCxn id="64" idx="2"/>
          </p:cNvCxnSpPr>
          <p:nvPr/>
        </p:nvCxnSpPr>
        <p:spPr>
          <a:xfrm>
            <a:off x="7886735" y="4448638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6"/>
            <a:endCxn id="65" idx="2"/>
          </p:cNvCxnSpPr>
          <p:nvPr/>
        </p:nvCxnSpPr>
        <p:spPr>
          <a:xfrm>
            <a:off x="9236967" y="3162539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6"/>
            <a:endCxn id="65" idx="2"/>
          </p:cNvCxnSpPr>
          <p:nvPr/>
        </p:nvCxnSpPr>
        <p:spPr>
          <a:xfrm>
            <a:off x="9236967" y="4074441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6"/>
            <a:endCxn id="65" idx="2"/>
          </p:cNvCxnSpPr>
          <p:nvPr/>
        </p:nvCxnSpPr>
        <p:spPr>
          <a:xfrm flipV="1">
            <a:off x="9221373" y="4074441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69974" y="4506128"/>
            <a:ext cx="193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softmax activation to</a:t>
            </a:r>
          </a:p>
          <a:p>
            <a:r>
              <a:rPr lang="hu-HU" sz="1600" dirty="0" smtClean="0"/>
              <a:t>     classify outputs</a:t>
            </a:r>
            <a:endParaRPr lang="hu-H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20668" y="5141084"/>
            <a:ext cx="4989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IS IT GOOD?</a:t>
            </a:r>
            <a:r>
              <a:rPr lang="hu-HU" b="1" dirty="0" smtClean="0"/>
              <a:t> </a:t>
            </a:r>
            <a:r>
              <a:rPr lang="hu-HU" dirty="0" smtClean="0"/>
              <a:t>Because we preprocess the data</a:t>
            </a:r>
          </a:p>
          <a:p>
            <a:r>
              <a:rPr lang="hu-HU" dirty="0" smtClean="0"/>
              <a:t>   and use ANN with just the relevant feature values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7196187" y="5764879"/>
            <a:ext cx="44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w</a:t>
            </a:r>
            <a:r>
              <a:rPr lang="hu-HU" sz="1400" b="1" dirty="0" smtClean="0"/>
              <a:t>e use multilayer neural network to learn the non-linear</a:t>
            </a:r>
          </a:p>
          <a:p>
            <a:r>
              <a:rPr lang="hu-HU" sz="1400" b="1" dirty="0" smtClean="0"/>
              <a:t>combinations of these important features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1410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FEEDFORWARD NEURAL NETWORKS</a:t>
            </a:r>
            <a:endParaRPr lang="hu-HU" b="1" u="sng" dirty="0"/>
          </a:p>
        </p:txBody>
      </p:sp>
      <p:sp>
        <p:nvSpPr>
          <p:cNvPr id="38" name="Oval 37"/>
          <p:cNvSpPr/>
          <p:nvPr/>
        </p:nvSpPr>
        <p:spPr>
          <a:xfrm>
            <a:off x="4910224" y="295294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910223" y="378309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60455" y="2496995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6260455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6244861" y="415729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7408124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>
            <a:stCxn id="38" idx="6"/>
            <a:endCxn id="40" idx="2"/>
          </p:cNvCxnSpPr>
          <p:nvPr/>
        </p:nvCxnSpPr>
        <p:spPr>
          <a:xfrm flipV="1">
            <a:off x="5191879" y="2637823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  <a:endCxn id="41" idx="2"/>
          </p:cNvCxnSpPr>
          <p:nvPr/>
        </p:nvCxnSpPr>
        <p:spPr>
          <a:xfrm>
            <a:off x="5191879" y="3093775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6"/>
            <a:endCxn id="42" idx="2"/>
          </p:cNvCxnSpPr>
          <p:nvPr/>
        </p:nvCxnSpPr>
        <p:spPr>
          <a:xfrm>
            <a:off x="5191879" y="3093775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6"/>
            <a:endCxn id="40" idx="2"/>
          </p:cNvCxnSpPr>
          <p:nvPr/>
        </p:nvCxnSpPr>
        <p:spPr>
          <a:xfrm flipV="1">
            <a:off x="5191878" y="2637823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6"/>
            <a:endCxn id="41" idx="2"/>
          </p:cNvCxnSpPr>
          <p:nvPr/>
        </p:nvCxnSpPr>
        <p:spPr>
          <a:xfrm flipV="1">
            <a:off x="5191878" y="3549725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6"/>
            <a:endCxn id="42" idx="2"/>
          </p:cNvCxnSpPr>
          <p:nvPr/>
        </p:nvCxnSpPr>
        <p:spPr>
          <a:xfrm>
            <a:off x="5191878" y="3923922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6"/>
            <a:endCxn id="43" idx="2"/>
          </p:cNvCxnSpPr>
          <p:nvPr/>
        </p:nvCxnSpPr>
        <p:spPr>
          <a:xfrm>
            <a:off x="6542110" y="2637823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6"/>
            <a:endCxn id="43" idx="2"/>
          </p:cNvCxnSpPr>
          <p:nvPr/>
        </p:nvCxnSpPr>
        <p:spPr>
          <a:xfrm>
            <a:off x="6542110" y="3549725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  <a:endCxn id="43" idx="2"/>
          </p:cNvCxnSpPr>
          <p:nvPr/>
        </p:nvCxnSpPr>
        <p:spPr>
          <a:xfrm flipV="1">
            <a:off x="6526516" y="3549725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9882" y="5228021"/>
            <a:ext cx="386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change the edge weights according </a:t>
            </a:r>
          </a:p>
          <a:p>
            <a:r>
              <a:rPr lang="hu-HU" dirty="0" smtClean="0"/>
              <a:t>to the error „backpropagation”</a:t>
            </a:r>
            <a:endParaRPr lang="hu-HU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06" y="1773731"/>
            <a:ext cx="1511811" cy="66141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5376" y="4566603"/>
            <a:ext cx="1511811" cy="66141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813464" y="1174629"/>
            <a:ext cx="3660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feed the data to the network and</a:t>
            </a:r>
          </a:p>
          <a:p>
            <a:r>
              <a:rPr lang="hu-HU" dirty="0" smtClean="0"/>
              <a:t>check the output accordingly</a:t>
            </a:r>
            <a:endParaRPr lang="hu-HU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63988" y="2602001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56807" y="2035330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4116" y="203532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x</a:t>
            </a:r>
            <a:endParaRPr lang="hu-HU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790307" y="203533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305050" y="2035329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93739" y="2052792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XOR </a:t>
            </a:r>
            <a:r>
              <a:rPr lang="hu-HU" sz="2400" dirty="0" smtClean="0"/>
              <a:t>y</a:t>
            </a:r>
            <a:endParaRPr lang="hu-HU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24116" y="27633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734567" y="27376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2719275" y="27458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24116" y="32508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734567" y="32250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19275" y="3249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1</a:t>
            </a:r>
            <a:endParaRPr lang="hu-HU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1024116" y="37662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34567" y="37405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2719275" y="37817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1</a:t>
            </a:r>
            <a:endParaRPr lang="hu-HU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24116" y="42817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34567" y="42560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275" y="42889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026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38898" y="276182"/>
            <a:ext cx="489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NETWORKS- TRAINING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247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use gradient descent (backpropagation) as usual as far as training</a:t>
            </a:r>
          </a:p>
          <a:p>
            <a:r>
              <a:rPr lang="hu-HU" dirty="0"/>
              <a:t>	</a:t>
            </a:r>
            <a:r>
              <a:rPr lang="hu-HU" dirty="0" smtClean="0"/>
              <a:t>the convolutional neural networks are concerned</a:t>
            </a:r>
          </a:p>
          <a:p>
            <a:r>
              <a:rPr lang="hu-HU" dirty="0" smtClean="0"/>
              <a:t>		~ update the edge weights according to the error + choosing the right filter !!!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62843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2019362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2175881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2332400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2488919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2645438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2801957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1862843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2019362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2175881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2332400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/>
          <p:cNvSpPr/>
          <p:nvPr/>
        </p:nvSpPr>
        <p:spPr>
          <a:xfrm>
            <a:off x="2488919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/>
          <p:cNvSpPr/>
          <p:nvPr/>
        </p:nvSpPr>
        <p:spPr>
          <a:xfrm>
            <a:off x="2645438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/>
          <p:cNvSpPr/>
          <p:nvPr/>
        </p:nvSpPr>
        <p:spPr>
          <a:xfrm>
            <a:off x="2801957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/>
          <p:cNvSpPr/>
          <p:nvPr/>
        </p:nvSpPr>
        <p:spPr>
          <a:xfrm>
            <a:off x="1862843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/>
          <p:cNvSpPr/>
          <p:nvPr/>
        </p:nvSpPr>
        <p:spPr>
          <a:xfrm>
            <a:off x="2019362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/>
          <p:cNvSpPr/>
          <p:nvPr/>
        </p:nvSpPr>
        <p:spPr>
          <a:xfrm>
            <a:off x="2175881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2332400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/>
          <p:cNvSpPr/>
          <p:nvPr/>
        </p:nvSpPr>
        <p:spPr>
          <a:xfrm>
            <a:off x="2488919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/>
          <p:cNvSpPr/>
          <p:nvPr/>
        </p:nvSpPr>
        <p:spPr>
          <a:xfrm>
            <a:off x="2645438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/>
          <p:cNvSpPr/>
          <p:nvPr/>
        </p:nvSpPr>
        <p:spPr>
          <a:xfrm>
            <a:off x="2801957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/>
          <p:cNvSpPr/>
          <p:nvPr/>
        </p:nvSpPr>
        <p:spPr>
          <a:xfrm>
            <a:off x="1862843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/>
          <p:cNvSpPr/>
          <p:nvPr/>
        </p:nvSpPr>
        <p:spPr>
          <a:xfrm>
            <a:off x="2019362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/>
          <p:cNvSpPr/>
          <p:nvPr/>
        </p:nvSpPr>
        <p:spPr>
          <a:xfrm>
            <a:off x="2175881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/>
          <p:cNvSpPr/>
          <p:nvPr/>
        </p:nvSpPr>
        <p:spPr>
          <a:xfrm>
            <a:off x="2332400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/>
          <p:cNvSpPr/>
          <p:nvPr/>
        </p:nvSpPr>
        <p:spPr>
          <a:xfrm>
            <a:off x="2488919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/>
          <p:cNvSpPr/>
          <p:nvPr/>
        </p:nvSpPr>
        <p:spPr>
          <a:xfrm>
            <a:off x="2645438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/>
          <p:cNvSpPr/>
          <p:nvPr/>
        </p:nvSpPr>
        <p:spPr>
          <a:xfrm>
            <a:off x="2801957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/>
          <p:cNvSpPr/>
          <p:nvPr/>
        </p:nvSpPr>
        <p:spPr>
          <a:xfrm>
            <a:off x="1862843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/>
          <p:cNvSpPr/>
          <p:nvPr/>
        </p:nvSpPr>
        <p:spPr>
          <a:xfrm>
            <a:off x="2019362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/>
          <p:cNvSpPr/>
          <p:nvPr/>
        </p:nvSpPr>
        <p:spPr>
          <a:xfrm>
            <a:off x="2175881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Rectangle 100"/>
          <p:cNvSpPr/>
          <p:nvPr/>
        </p:nvSpPr>
        <p:spPr>
          <a:xfrm>
            <a:off x="2332400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/>
          <p:cNvSpPr/>
          <p:nvPr/>
        </p:nvSpPr>
        <p:spPr>
          <a:xfrm>
            <a:off x="2488919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/>
          <p:cNvSpPr/>
          <p:nvPr/>
        </p:nvSpPr>
        <p:spPr>
          <a:xfrm>
            <a:off x="2645438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/>
          <p:cNvSpPr/>
          <p:nvPr/>
        </p:nvSpPr>
        <p:spPr>
          <a:xfrm>
            <a:off x="2801957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/>
          <p:cNvSpPr/>
          <p:nvPr/>
        </p:nvSpPr>
        <p:spPr>
          <a:xfrm>
            <a:off x="1862843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>
            <a:off x="2019362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>
            <a:off x="2175881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>
            <a:off x="2332400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>
            <a:off x="2488919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/>
          <p:cNvSpPr/>
          <p:nvPr/>
        </p:nvSpPr>
        <p:spPr>
          <a:xfrm>
            <a:off x="2645438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/>
          <p:cNvSpPr/>
          <p:nvPr/>
        </p:nvSpPr>
        <p:spPr>
          <a:xfrm>
            <a:off x="2801957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/>
          <p:cNvSpPr/>
          <p:nvPr/>
        </p:nvSpPr>
        <p:spPr>
          <a:xfrm>
            <a:off x="1862843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2019362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/>
          <p:cNvSpPr/>
          <p:nvPr/>
        </p:nvSpPr>
        <p:spPr>
          <a:xfrm>
            <a:off x="2175881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/>
          <p:cNvSpPr/>
          <p:nvPr/>
        </p:nvSpPr>
        <p:spPr>
          <a:xfrm>
            <a:off x="2332400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>
            <a:off x="2488919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/>
          <p:cNvSpPr/>
          <p:nvPr/>
        </p:nvSpPr>
        <p:spPr>
          <a:xfrm>
            <a:off x="2645438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/>
          <p:cNvSpPr/>
          <p:nvPr/>
        </p:nvSpPr>
        <p:spPr>
          <a:xfrm>
            <a:off x="2801957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139715" y="414370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29385" y="3329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881785" y="3481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034185" y="36340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186585" y="37864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38985" y="39388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491385" y="4091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3785" y="4243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49103" y="3597526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+ </a:t>
            </a:r>
            <a:r>
              <a:rPr lang="hu-HU" sz="1400" b="1" dirty="0" smtClean="0">
                <a:solidFill>
                  <a:srgbClr val="FF5050"/>
                </a:solidFill>
              </a:rPr>
              <a:t>ReLU</a:t>
            </a:r>
            <a:endParaRPr lang="hu-HU" sz="1400" b="1" dirty="0">
              <a:solidFill>
                <a:srgbClr val="FF505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5631503" y="4118566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197157" y="34452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349557" y="35976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01957" y="37500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654357" y="39024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806757" y="40548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530324" y="4068711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8211978" y="34870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8211978" y="36435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8211978" y="37890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8211978" y="39455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8211978" y="41007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8211978" y="425724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8211978" y="44027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8564172" y="408281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flipH="1">
            <a:off x="9255152" y="355956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 flipH="1">
            <a:off x="9254098" y="382947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 flipH="1">
            <a:off x="9250430" y="406423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 flipH="1">
            <a:off x="9249376" y="433414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 flipH="1">
            <a:off x="9660132" y="328847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 flipH="1">
            <a:off x="9659078" y="355838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 flipH="1">
            <a:off x="9655410" y="379314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 flipH="1">
            <a:off x="9654356" y="406305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 flipH="1">
            <a:off x="9663663" y="433903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 flipH="1">
            <a:off x="9662609" y="4608940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 flipH="1">
            <a:off x="10002005" y="345927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 flipH="1">
            <a:off x="10000951" y="372918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 flipH="1">
            <a:off x="9997283" y="396394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 flipH="1">
            <a:off x="9996229" y="423385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 flipH="1">
            <a:off x="10005536" y="450982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52" idx="2"/>
            <a:endCxn id="169" idx="6"/>
          </p:cNvCxnSpPr>
          <p:nvPr/>
        </p:nvCxnSpPr>
        <p:spPr>
          <a:xfrm flipV="1">
            <a:off x="9378136" y="3349971"/>
            <a:ext cx="281996" cy="271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0" idx="6"/>
            <a:endCxn id="152" idx="2"/>
          </p:cNvCxnSpPr>
          <p:nvPr/>
        </p:nvCxnSpPr>
        <p:spPr>
          <a:xfrm flipH="1">
            <a:off x="9378136" y="3619879"/>
            <a:ext cx="280942" cy="1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71" idx="6"/>
            <a:endCxn id="152" idx="2"/>
          </p:cNvCxnSpPr>
          <p:nvPr/>
        </p:nvCxnSpPr>
        <p:spPr>
          <a:xfrm flipH="1" flipV="1">
            <a:off x="9378136" y="3621056"/>
            <a:ext cx="277274" cy="23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52" idx="2"/>
            <a:endCxn id="173" idx="6"/>
          </p:cNvCxnSpPr>
          <p:nvPr/>
        </p:nvCxnSpPr>
        <p:spPr>
          <a:xfrm>
            <a:off x="9378136" y="3621056"/>
            <a:ext cx="285527" cy="779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52" idx="2"/>
            <a:endCxn id="172" idx="6"/>
          </p:cNvCxnSpPr>
          <p:nvPr/>
        </p:nvCxnSpPr>
        <p:spPr>
          <a:xfrm>
            <a:off x="9378136" y="3621056"/>
            <a:ext cx="276220" cy="503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52" idx="2"/>
            <a:endCxn id="174" idx="6"/>
          </p:cNvCxnSpPr>
          <p:nvPr/>
        </p:nvCxnSpPr>
        <p:spPr>
          <a:xfrm>
            <a:off x="9378136" y="3621056"/>
            <a:ext cx="284473" cy="1049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endCxn id="169" idx="6"/>
          </p:cNvCxnSpPr>
          <p:nvPr/>
        </p:nvCxnSpPr>
        <p:spPr>
          <a:xfrm flipV="1">
            <a:off x="9382015" y="3349971"/>
            <a:ext cx="278117" cy="539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0" idx="6"/>
          </p:cNvCxnSpPr>
          <p:nvPr/>
        </p:nvCxnSpPr>
        <p:spPr>
          <a:xfrm flipH="1">
            <a:off x="9382015" y="3619879"/>
            <a:ext cx="277063" cy="269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71" idx="6"/>
          </p:cNvCxnSpPr>
          <p:nvPr/>
        </p:nvCxnSpPr>
        <p:spPr>
          <a:xfrm flipH="1">
            <a:off x="9382015" y="3854641"/>
            <a:ext cx="273395" cy="34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73" idx="6"/>
          </p:cNvCxnSpPr>
          <p:nvPr/>
        </p:nvCxnSpPr>
        <p:spPr>
          <a:xfrm>
            <a:off x="9382015" y="3889455"/>
            <a:ext cx="281648" cy="511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172" idx="6"/>
          </p:cNvCxnSpPr>
          <p:nvPr/>
        </p:nvCxnSpPr>
        <p:spPr>
          <a:xfrm>
            <a:off x="9382015" y="3889455"/>
            <a:ext cx="272341" cy="23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174" idx="6"/>
          </p:cNvCxnSpPr>
          <p:nvPr/>
        </p:nvCxnSpPr>
        <p:spPr>
          <a:xfrm>
            <a:off x="9382015" y="3889455"/>
            <a:ext cx="280594" cy="780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169" idx="6"/>
          </p:cNvCxnSpPr>
          <p:nvPr/>
        </p:nvCxnSpPr>
        <p:spPr>
          <a:xfrm flipV="1">
            <a:off x="9375107" y="3349971"/>
            <a:ext cx="285025" cy="773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70" idx="6"/>
          </p:cNvCxnSpPr>
          <p:nvPr/>
        </p:nvCxnSpPr>
        <p:spPr>
          <a:xfrm flipH="1">
            <a:off x="9375107" y="3619879"/>
            <a:ext cx="283971" cy="50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71" idx="6"/>
          </p:cNvCxnSpPr>
          <p:nvPr/>
        </p:nvCxnSpPr>
        <p:spPr>
          <a:xfrm flipH="1">
            <a:off x="9375107" y="3854641"/>
            <a:ext cx="280303" cy="26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endCxn id="173" idx="6"/>
          </p:cNvCxnSpPr>
          <p:nvPr/>
        </p:nvCxnSpPr>
        <p:spPr>
          <a:xfrm>
            <a:off x="9375107" y="4123631"/>
            <a:ext cx="288556" cy="276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172" idx="6"/>
          </p:cNvCxnSpPr>
          <p:nvPr/>
        </p:nvCxnSpPr>
        <p:spPr>
          <a:xfrm>
            <a:off x="9375107" y="4123631"/>
            <a:ext cx="279249" cy="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67" idx="2"/>
            <a:endCxn id="174" idx="6"/>
          </p:cNvCxnSpPr>
          <p:nvPr/>
        </p:nvCxnSpPr>
        <p:spPr>
          <a:xfrm>
            <a:off x="9373414" y="4125726"/>
            <a:ext cx="289195" cy="544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169" idx="6"/>
          </p:cNvCxnSpPr>
          <p:nvPr/>
        </p:nvCxnSpPr>
        <p:spPr>
          <a:xfrm flipV="1">
            <a:off x="9370530" y="3349971"/>
            <a:ext cx="289602" cy="104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9370530" y="3637874"/>
            <a:ext cx="276220" cy="761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71" idx="6"/>
          </p:cNvCxnSpPr>
          <p:nvPr/>
        </p:nvCxnSpPr>
        <p:spPr>
          <a:xfrm flipH="1">
            <a:off x="9370530" y="3854641"/>
            <a:ext cx="284880" cy="544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173" idx="6"/>
          </p:cNvCxnSpPr>
          <p:nvPr/>
        </p:nvCxnSpPr>
        <p:spPr>
          <a:xfrm>
            <a:off x="9370530" y="4399143"/>
            <a:ext cx="293133" cy="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endCxn id="172" idx="6"/>
          </p:cNvCxnSpPr>
          <p:nvPr/>
        </p:nvCxnSpPr>
        <p:spPr>
          <a:xfrm flipV="1">
            <a:off x="9370530" y="4124549"/>
            <a:ext cx="283826" cy="274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8" idx="2"/>
            <a:endCxn id="174" idx="6"/>
          </p:cNvCxnSpPr>
          <p:nvPr/>
        </p:nvCxnSpPr>
        <p:spPr>
          <a:xfrm>
            <a:off x="9372360" y="4395634"/>
            <a:ext cx="290249" cy="274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169" idx="2"/>
            <a:endCxn id="177" idx="6"/>
          </p:cNvCxnSpPr>
          <p:nvPr/>
        </p:nvCxnSpPr>
        <p:spPr>
          <a:xfrm>
            <a:off x="9783116" y="334997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78" idx="6"/>
            <a:endCxn id="170" idx="2"/>
          </p:cNvCxnSpPr>
          <p:nvPr/>
        </p:nvCxnSpPr>
        <p:spPr>
          <a:xfrm flipH="1" flipV="1">
            <a:off x="9782062" y="361987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80" idx="6"/>
            <a:endCxn id="170" idx="2"/>
          </p:cNvCxnSpPr>
          <p:nvPr/>
        </p:nvCxnSpPr>
        <p:spPr>
          <a:xfrm flipH="1" flipV="1">
            <a:off x="9782062" y="3619879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70" idx="2"/>
            <a:endCxn id="177" idx="6"/>
          </p:cNvCxnSpPr>
          <p:nvPr/>
        </p:nvCxnSpPr>
        <p:spPr>
          <a:xfrm flipV="1">
            <a:off x="9782062" y="352076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170" idx="2"/>
            <a:endCxn id="179" idx="6"/>
          </p:cNvCxnSpPr>
          <p:nvPr/>
        </p:nvCxnSpPr>
        <p:spPr>
          <a:xfrm>
            <a:off x="9782062" y="3619879"/>
            <a:ext cx="215221" cy="40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69" idx="2"/>
            <a:endCxn id="181" idx="6"/>
          </p:cNvCxnSpPr>
          <p:nvPr/>
        </p:nvCxnSpPr>
        <p:spPr>
          <a:xfrm>
            <a:off x="9783116" y="3349971"/>
            <a:ext cx="222420" cy="1221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79" idx="6"/>
            <a:endCxn id="169" idx="2"/>
          </p:cNvCxnSpPr>
          <p:nvPr/>
        </p:nvCxnSpPr>
        <p:spPr>
          <a:xfrm flipH="1" flipV="1">
            <a:off x="9783116" y="3349971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77" idx="6"/>
            <a:endCxn id="171" idx="2"/>
          </p:cNvCxnSpPr>
          <p:nvPr/>
        </p:nvCxnSpPr>
        <p:spPr>
          <a:xfrm flipH="1">
            <a:off x="9778394" y="3520768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81" idx="6"/>
            <a:endCxn id="170" idx="2"/>
          </p:cNvCxnSpPr>
          <p:nvPr/>
        </p:nvCxnSpPr>
        <p:spPr>
          <a:xfrm flipH="1" flipV="1">
            <a:off x="9782062" y="3619879"/>
            <a:ext cx="223474" cy="951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71" idx="2"/>
            <a:endCxn id="181" idx="6"/>
          </p:cNvCxnSpPr>
          <p:nvPr/>
        </p:nvCxnSpPr>
        <p:spPr>
          <a:xfrm>
            <a:off x="9778394" y="3854641"/>
            <a:ext cx="227142" cy="716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171" idx="2"/>
            <a:endCxn id="180" idx="6"/>
          </p:cNvCxnSpPr>
          <p:nvPr/>
        </p:nvCxnSpPr>
        <p:spPr>
          <a:xfrm>
            <a:off x="9778394" y="385464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71" idx="2"/>
            <a:endCxn id="179" idx="6"/>
          </p:cNvCxnSpPr>
          <p:nvPr/>
        </p:nvCxnSpPr>
        <p:spPr>
          <a:xfrm>
            <a:off x="9778394" y="385464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80" idx="6"/>
            <a:endCxn id="169" idx="2"/>
          </p:cNvCxnSpPr>
          <p:nvPr/>
        </p:nvCxnSpPr>
        <p:spPr>
          <a:xfrm flipH="1" flipV="1">
            <a:off x="9783116" y="3349971"/>
            <a:ext cx="213113" cy="945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178" idx="6"/>
            <a:endCxn id="171" idx="2"/>
          </p:cNvCxnSpPr>
          <p:nvPr/>
        </p:nvCxnSpPr>
        <p:spPr>
          <a:xfrm flipH="1">
            <a:off x="9778394" y="3790676"/>
            <a:ext cx="222557" cy="63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78" idx="6"/>
            <a:endCxn id="172" idx="2"/>
          </p:cNvCxnSpPr>
          <p:nvPr/>
        </p:nvCxnSpPr>
        <p:spPr>
          <a:xfrm flipH="1">
            <a:off x="9777340" y="3790676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72" idx="2"/>
            <a:endCxn id="181" idx="6"/>
          </p:cNvCxnSpPr>
          <p:nvPr/>
        </p:nvCxnSpPr>
        <p:spPr>
          <a:xfrm>
            <a:off x="9777340" y="4124549"/>
            <a:ext cx="228196" cy="44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172" idx="2"/>
            <a:endCxn id="180" idx="6"/>
          </p:cNvCxnSpPr>
          <p:nvPr/>
        </p:nvCxnSpPr>
        <p:spPr>
          <a:xfrm>
            <a:off x="9777340" y="412454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73" idx="2"/>
            <a:endCxn id="177" idx="6"/>
          </p:cNvCxnSpPr>
          <p:nvPr/>
        </p:nvCxnSpPr>
        <p:spPr>
          <a:xfrm flipV="1">
            <a:off x="9786647" y="3520768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78" idx="6"/>
            <a:endCxn id="169" idx="2"/>
          </p:cNvCxnSpPr>
          <p:nvPr/>
        </p:nvCxnSpPr>
        <p:spPr>
          <a:xfrm flipH="1" flipV="1">
            <a:off x="9783116" y="334997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77" idx="6"/>
            <a:endCxn id="172" idx="2"/>
          </p:cNvCxnSpPr>
          <p:nvPr/>
        </p:nvCxnSpPr>
        <p:spPr>
          <a:xfrm flipH="1">
            <a:off x="9777340" y="3520768"/>
            <a:ext cx="224665" cy="603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179" idx="6"/>
            <a:endCxn id="172" idx="2"/>
          </p:cNvCxnSpPr>
          <p:nvPr/>
        </p:nvCxnSpPr>
        <p:spPr>
          <a:xfrm flipH="1">
            <a:off x="9777340" y="402543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73" idx="2"/>
            <a:endCxn id="179" idx="6"/>
          </p:cNvCxnSpPr>
          <p:nvPr/>
        </p:nvCxnSpPr>
        <p:spPr>
          <a:xfrm flipV="1">
            <a:off x="9786647" y="4025438"/>
            <a:ext cx="210636" cy="37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173" idx="2"/>
            <a:endCxn id="178" idx="6"/>
          </p:cNvCxnSpPr>
          <p:nvPr/>
        </p:nvCxnSpPr>
        <p:spPr>
          <a:xfrm flipV="1">
            <a:off x="9786647" y="3790676"/>
            <a:ext cx="214304" cy="609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173" idx="2"/>
            <a:endCxn id="180" idx="6"/>
          </p:cNvCxnSpPr>
          <p:nvPr/>
        </p:nvCxnSpPr>
        <p:spPr>
          <a:xfrm flipV="1">
            <a:off x="9786647" y="4295346"/>
            <a:ext cx="209582" cy="10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173" idx="2"/>
            <a:endCxn id="181" idx="6"/>
          </p:cNvCxnSpPr>
          <p:nvPr/>
        </p:nvCxnSpPr>
        <p:spPr>
          <a:xfrm>
            <a:off x="9786647" y="4400524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9787079" y="3793314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endCxn id="180" idx="6"/>
          </p:cNvCxnSpPr>
          <p:nvPr/>
        </p:nvCxnSpPr>
        <p:spPr>
          <a:xfrm flipV="1">
            <a:off x="9787079" y="4295346"/>
            <a:ext cx="209150" cy="377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179" idx="6"/>
          </p:cNvCxnSpPr>
          <p:nvPr/>
        </p:nvCxnSpPr>
        <p:spPr>
          <a:xfrm flipV="1">
            <a:off x="9787079" y="4025438"/>
            <a:ext cx="210204" cy="647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181" idx="6"/>
          </p:cNvCxnSpPr>
          <p:nvPr/>
        </p:nvCxnSpPr>
        <p:spPr>
          <a:xfrm flipV="1">
            <a:off x="9787079" y="4571321"/>
            <a:ext cx="218457" cy="10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endCxn id="177" idx="6"/>
          </p:cNvCxnSpPr>
          <p:nvPr/>
        </p:nvCxnSpPr>
        <p:spPr>
          <a:xfrm flipV="1">
            <a:off x="9787079" y="3520768"/>
            <a:ext cx="214926" cy="115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Picture 3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76" y="2380633"/>
            <a:ext cx="4065730" cy="661417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73189" y="5357824"/>
            <a:ext cx="3971154" cy="661417"/>
          </a:xfrm>
          <a:prstGeom prst="rect">
            <a:avLst/>
          </a:prstGeom>
        </p:spPr>
      </p:pic>
      <p:sp>
        <p:nvSpPr>
          <p:cNvPr id="332" name="TextBox 331"/>
          <p:cNvSpPr txBox="1"/>
          <p:nvPr/>
        </p:nvSpPr>
        <p:spPr>
          <a:xfrm>
            <a:off x="4722742" y="6004078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  <a:r>
              <a:rPr lang="hu-HU" sz="1600" b="1" dirty="0" smtClean="0"/>
              <a:t>raining with gradient descent</a:t>
            </a:r>
            <a:endParaRPr lang="hu-HU" sz="1600" b="1" dirty="0"/>
          </a:p>
        </p:txBody>
      </p:sp>
      <p:sp>
        <p:nvSpPr>
          <p:cNvPr id="333" name="TextBox 332"/>
          <p:cNvSpPr txBox="1"/>
          <p:nvPr/>
        </p:nvSpPr>
        <p:spPr>
          <a:xfrm>
            <a:off x="3991106" y="2076005"/>
            <a:ext cx="368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f</a:t>
            </a:r>
            <a:r>
              <a:rPr lang="hu-HU" sz="1600" b="1" dirty="0" smtClean="0"/>
              <a:t>eeding the network with labeled images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6858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Xavier weight initialization: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69390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helps signals reach deep into the network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eight is </a:t>
            </a:r>
            <a:r>
              <a:rPr lang="hu-HU" b="1" dirty="0" smtClean="0">
                <a:sym typeface="Wingdings" panose="05000000000000000000" pitchFamily="2" charset="2"/>
              </a:rPr>
              <a:t>too small</a:t>
            </a:r>
            <a:r>
              <a:rPr lang="hu-HU" dirty="0" smtClean="0">
                <a:sym typeface="Wingdings" panose="05000000000000000000" pitchFamily="2" charset="2"/>
              </a:rPr>
              <a:t>: the signal shrinks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may become too tiny to be useful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Weight is </a:t>
            </a:r>
            <a:r>
              <a:rPr lang="hu-HU" b="1" dirty="0" smtClean="0">
                <a:sym typeface="Wingdings" panose="05000000000000000000" pitchFamily="2" charset="2"/>
              </a:rPr>
              <a:t>too large</a:t>
            </a:r>
            <a:r>
              <a:rPr lang="hu-HU" dirty="0" smtClean="0">
                <a:sym typeface="Wingdings" panose="05000000000000000000" pitchFamily="2" charset="2"/>
              </a:rPr>
              <a:t>: signal grows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may be too massive to be useful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So the solution is to draw weights from a distribution with </a:t>
                </a:r>
                <a:r>
                  <a:rPr lang="hu-HU" b="1" dirty="0" smtClean="0"/>
                  <a:t>0</a:t>
                </a:r>
                <a:r>
                  <a:rPr lang="hu-HU" dirty="0" smtClean="0"/>
                  <a:t> mean and variance:</a:t>
                </a:r>
              </a:p>
              <a:p>
                <a:endParaRPr lang="hu-HU" dirty="0"/>
              </a:p>
              <a:p>
                <a:r>
                  <a:rPr lang="hu-HU" dirty="0" smtClean="0"/>
                  <a:t>		                   </a:t>
                </a:r>
                <a:r>
                  <a:rPr lang="el-GR" sz="2000" b="1" dirty="0" smtClean="0"/>
                  <a:t>σ</a:t>
                </a:r>
                <a:r>
                  <a:rPr lang="hu-HU" sz="2000" b="1" dirty="0" smtClean="0"/>
                  <a:t>  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hu-HU" dirty="0" smtClean="0"/>
                  <a:t>                                </a:t>
                </a:r>
                <a:endParaRPr lang="hu-HU" b="1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blipFill rotWithShape="0">
                <a:blip r:embed="rId2"/>
                <a:stretch>
                  <a:fillRect l="-634" t="-3352" b="-33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66721" y="464147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in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54900" y="43313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0802" y="5180800"/>
            <a:ext cx="542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</a:t>
            </a:r>
            <a:r>
              <a:rPr lang="hu-HU" b="1" dirty="0" smtClean="0"/>
              <a:t> n </a:t>
            </a:r>
            <a:r>
              <a:rPr lang="hu-HU" dirty="0" smtClean="0"/>
              <a:t>is the number of input neurons and the distribution </a:t>
            </a:r>
          </a:p>
          <a:p>
            <a:r>
              <a:rPr lang="hu-HU" dirty="0"/>
              <a:t>	</a:t>
            </a:r>
            <a:r>
              <a:rPr lang="hu-HU" dirty="0" smtClean="0"/>
              <a:t>is the Gaussian-distribution of course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90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CONVOLUTIONAL NEURAL NETWORKS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34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Nesterov’s momentum/updater: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8295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elps gradient descent converges faster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increases the scale of updates when those updates are consistently in one direction</a:t>
            </a:r>
            <a:endParaRPr lang="hu-HU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as if we were going down a smooth but very shallow hill</a:t>
            </a:r>
            <a:endParaRPr lang="hu-HU" dirty="0" smtClean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The direction is clear, but we might want to take larger steps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32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Neural Networks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27094" y="1205166"/>
            <a:ext cx="78013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5050"/>
                </a:solidFill>
              </a:rPr>
              <a:t>SUPERVISED LEARNING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artificial neural networks (</a:t>
            </a:r>
            <a:r>
              <a:rPr lang="hu-HU" b="1" dirty="0" smtClean="0">
                <a:sym typeface="Wingdings" panose="05000000000000000000" pitchFamily="2" charset="2"/>
              </a:rPr>
              <a:t>ANN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These networks are used for regression and classification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convolutional neural networks (</a:t>
            </a:r>
            <a:r>
              <a:rPr lang="hu-HU" b="1" dirty="0" smtClean="0">
                <a:sym typeface="Wingdings" panose="05000000000000000000" pitchFamily="2" charset="2"/>
              </a:rPr>
              <a:t>CNN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Used for computer vision: self-driving cars...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recurrent neural networks (</a:t>
            </a:r>
            <a:r>
              <a:rPr lang="hu-HU" b="1" dirty="0" smtClean="0">
                <a:sym typeface="Wingdings" panose="05000000000000000000" pitchFamily="2" charset="2"/>
              </a:rPr>
              <a:t>RNN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These networks can be used for time series analysis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(stock market or FOREX)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u="sng" dirty="0" smtClean="0">
                <a:solidFill>
                  <a:srgbClr val="FF5050"/>
                </a:solidFill>
                <a:sym typeface="Wingdings" panose="05000000000000000000" pitchFamily="2" charset="2"/>
              </a:rPr>
              <a:t>UNSUPERVISED LEARNING</a:t>
            </a:r>
          </a:p>
          <a:p>
            <a:endParaRPr lang="hu-HU" b="1" u="sng" dirty="0">
              <a:solidFill>
                <a:srgbClr val="FF5050"/>
              </a:solidFill>
              <a:sym typeface="Wingdings" panose="05000000000000000000" pitchFamily="2" charset="2"/>
            </a:endParaRPr>
          </a:p>
          <a:p>
            <a:r>
              <a:rPr lang="hu-HU" dirty="0" smtClean="0">
                <a:solidFill>
                  <a:srgbClr val="FF5050"/>
                </a:solidFill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>
                <a:solidFill>
                  <a:srgbClr val="FF5050"/>
                </a:solidFill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Boltzmann-machines and autoencoders (+self-organizing maps)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are used for recommendation systems and feature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29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6692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</a:t>
            </a:r>
            <a:r>
              <a:rPr lang="hu-HU" dirty="0" smtClean="0">
                <a:sym typeface="Wingdings" panose="05000000000000000000" pitchFamily="2" charset="2"/>
              </a:rPr>
              <a:t>oogle translator relies heavily on recurrent neural networks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 smtClean="0">
                <a:sym typeface="Wingdings" panose="05000000000000000000" pitchFamily="2" charset="2"/>
              </a:rPr>
              <a:t>e can use recurrent neural networks to make time series analysis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2726724"/>
            <a:ext cx="9323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Turing-test</a:t>
            </a:r>
            <a:r>
              <a:rPr lang="hu-HU" dirty="0" smtClean="0"/>
              <a:t>: a computer passes the Turing-test if a human is unable to distinguish the computer</a:t>
            </a:r>
          </a:p>
          <a:p>
            <a:r>
              <a:rPr lang="hu-HU" dirty="0" smtClean="0"/>
              <a:t>                    </a:t>
            </a:r>
            <a:r>
              <a:rPr lang="hu-HU" dirty="0"/>
              <a:t>	</a:t>
            </a:r>
            <a:r>
              <a:rPr lang="hu-HU" dirty="0" smtClean="0"/>
              <a:t>from a human in a blind test</a:t>
            </a:r>
          </a:p>
          <a:p>
            <a:endParaRPr lang="hu-HU" dirty="0"/>
          </a:p>
          <a:p>
            <a:r>
              <a:rPr lang="hu-HU" dirty="0" smtClean="0"/>
              <a:t>		~ recurrent neural networks are able to pass this test: a well-trained recurrent</a:t>
            </a:r>
          </a:p>
          <a:p>
            <a:r>
              <a:rPr lang="hu-HU" dirty="0"/>
              <a:t>	</a:t>
            </a:r>
            <a:r>
              <a:rPr lang="hu-HU" dirty="0" smtClean="0"/>
              <a:t>		network is able to „understand” English for example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5469925" y="4287488"/>
            <a:ext cx="309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LEARN LANGUAGE MODELS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699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91367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We would like to make sure that the network is able to learn connections in the data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even when they are far away from each other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„</a:t>
            </a:r>
            <a:r>
              <a:rPr lang="hu-HU" b="1" dirty="0" smtClean="0">
                <a:sym typeface="Wingdings" panose="05000000000000000000" pitchFamily="2" charset="2"/>
              </a:rPr>
              <a:t>I am from Hungary</a:t>
            </a:r>
            <a:r>
              <a:rPr lang="hu-HU" dirty="0" smtClean="0">
                <a:sym typeface="Wingdings" panose="05000000000000000000" pitchFamily="2" charset="2"/>
              </a:rPr>
              <a:t>. </a:t>
            </a:r>
            <a:r>
              <a:rPr lang="hu-HU" dirty="0" smtClean="0"/>
              <a:t>Lorem </a:t>
            </a:r>
            <a:r>
              <a:rPr lang="hu-HU" dirty="0"/>
              <a:t>ipsum dolor sit amet, consectetur adipiscing elit, sed do </a:t>
            </a:r>
            <a:r>
              <a:rPr lang="hu-HU" dirty="0" smtClean="0"/>
              <a:t>eiusmod</a:t>
            </a:r>
          </a:p>
          <a:p>
            <a:r>
              <a:rPr lang="hu-HU" dirty="0"/>
              <a:t> </a:t>
            </a:r>
            <a:r>
              <a:rPr lang="hu-HU" dirty="0" smtClean="0"/>
              <a:t>    </a:t>
            </a:r>
            <a:r>
              <a:rPr lang="hu-HU" dirty="0"/>
              <a:t>tempor incididunt ut labore et dolore magna aliqua. Ut enim ad minim veniam, quis nostrud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exercitation </a:t>
            </a:r>
            <a:r>
              <a:rPr lang="hu-HU" dirty="0"/>
              <a:t>ullamco laboris nisi ut aliquip ex ea commodo consequat. Duis aute irure </a:t>
            </a:r>
            <a:r>
              <a:rPr lang="hu-HU" dirty="0" smtClean="0"/>
              <a:t>dolor</a:t>
            </a:r>
          </a:p>
          <a:p>
            <a:r>
              <a:rPr lang="hu-HU" dirty="0"/>
              <a:t> </a:t>
            </a:r>
            <a:r>
              <a:rPr lang="hu-HU" dirty="0" smtClean="0"/>
              <a:t>    </a:t>
            </a:r>
            <a:r>
              <a:rPr lang="hu-HU" dirty="0"/>
              <a:t>in reprehenderit in voluptate velit esse cillum dolore eu fugiat nulla pariatur. Excepteur </a:t>
            </a:r>
            <a:r>
              <a:rPr lang="hu-HU" dirty="0" smtClean="0"/>
              <a:t>sint</a:t>
            </a:r>
          </a:p>
          <a:p>
            <a:r>
              <a:rPr lang="hu-HU" dirty="0"/>
              <a:t> </a:t>
            </a:r>
            <a:r>
              <a:rPr lang="hu-HU" dirty="0" smtClean="0"/>
              <a:t>    </a:t>
            </a:r>
            <a:r>
              <a:rPr lang="hu-HU" dirty="0"/>
              <a:t>occaecat cupidatat non proident, sunt in culpa qui officia deserunt mollit anim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id </a:t>
            </a:r>
            <a:r>
              <a:rPr lang="hu-HU" dirty="0"/>
              <a:t>est laborum</a:t>
            </a:r>
            <a:r>
              <a:rPr lang="hu-HU" dirty="0" smtClean="0"/>
              <a:t>.</a:t>
            </a:r>
            <a:r>
              <a:rPr lang="hu-HU" b="1" dirty="0" smtClean="0"/>
              <a:t> I speak fluent </a:t>
            </a:r>
            <a:r>
              <a:rPr lang="hu-HU" dirty="0" smtClean="0"/>
              <a:t>...”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084945" y="4567418"/>
            <a:ext cx="6152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Recurrent neural networks are able to deal with relationships</a:t>
            </a:r>
          </a:p>
          <a:p>
            <a:r>
              <a:rPr lang="hu-HU" dirty="0"/>
              <a:t>	</a:t>
            </a:r>
            <a:r>
              <a:rPr lang="hu-HU" dirty="0" smtClean="0"/>
              <a:t>far away from each other</a:t>
            </a:r>
          </a:p>
          <a:p>
            <a:r>
              <a:rPr lang="hu-HU" dirty="0"/>
              <a:t>	</a:t>
            </a:r>
            <a:r>
              <a:rPr lang="hu-HU" dirty="0" smtClean="0"/>
              <a:t>	~ it is able to guess the last word: hungarian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26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801091" y="1080655"/>
            <a:ext cx="519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Combining convolutional neural networks with </a:t>
            </a:r>
          </a:p>
          <a:p>
            <a:r>
              <a:rPr lang="hu-HU" dirty="0"/>
              <a:t>	</a:t>
            </a:r>
            <a:r>
              <a:rPr lang="hu-HU" dirty="0" smtClean="0"/>
              <a:t>recurrent neural networks is quite powerful</a:t>
            </a:r>
          </a:p>
          <a:p>
            <a:r>
              <a:rPr lang="hu-HU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53" y="2003985"/>
            <a:ext cx="9955014" cy="3781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4581" y="5924483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can generate image descriptions with this hibrid approach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35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90" name="Oval 89"/>
          <p:cNvSpPr/>
          <p:nvPr/>
        </p:nvSpPr>
        <p:spPr>
          <a:xfrm>
            <a:off x="928882" y="263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28882" y="413258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155187" y="18873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Oval 92"/>
          <p:cNvSpPr/>
          <p:nvPr/>
        </p:nvSpPr>
        <p:spPr>
          <a:xfrm>
            <a:off x="3155187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Oval 93"/>
          <p:cNvSpPr/>
          <p:nvPr/>
        </p:nvSpPr>
        <p:spPr>
          <a:xfrm>
            <a:off x="3155187" y="488097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Oval 94"/>
          <p:cNvSpPr/>
          <p:nvPr/>
        </p:nvSpPr>
        <p:spPr>
          <a:xfrm>
            <a:off x="5011311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>
            <a:stCxn id="90" idx="6"/>
            <a:endCxn id="92" idx="2"/>
          </p:cNvCxnSpPr>
          <p:nvPr/>
        </p:nvCxnSpPr>
        <p:spPr>
          <a:xfrm flipV="1">
            <a:off x="1408242" y="212707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6"/>
            <a:endCxn id="93" idx="2"/>
          </p:cNvCxnSpPr>
          <p:nvPr/>
        </p:nvCxnSpPr>
        <p:spPr>
          <a:xfrm>
            <a:off x="1408242" y="287547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6"/>
            <a:endCxn id="94" idx="2"/>
          </p:cNvCxnSpPr>
          <p:nvPr/>
        </p:nvCxnSpPr>
        <p:spPr>
          <a:xfrm>
            <a:off x="1408242" y="2875471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6"/>
            <a:endCxn id="92" idx="2"/>
          </p:cNvCxnSpPr>
          <p:nvPr/>
        </p:nvCxnSpPr>
        <p:spPr>
          <a:xfrm flipV="1">
            <a:off x="1408242" y="2127076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6"/>
            <a:endCxn id="93" idx="2"/>
          </p:cNvCxnSpPr>
          <p:nvPr/>
        </p:nvCxnSpPr>
        <p:spPr>
          <a:xfrm flipV="1">
            <a:off x="1408242" y="362386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6"/>
            <a:endCxn id="94" idx="2"/>
          </p:cNvCxnSpPr>
          <p:nvPr/>
        </p:nvCxnSpPr>
        <p:spPr>
          <a:xfrm>
            <a:off x="1408242" y="437226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5" idx="2"/>
          </p:cNvCxnSpPr>
          <p:nvPr/>
        </p:nvCxnSpPr>
        <p:spPr>
          <a:xfrm>
            <a:off x="3634547" y="212707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3" idx="6"/>
            <a:endCxn id="95" idx="2"/>
          </p:cNvCxnSpPr>
          <p:nvPr/>
        </p:nvCxnSpPr>
        <p:spPr>
          <a:xfrm>
            <a:off x="3634547" y="3623866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4" idx="6"/>
            <a:endCxn id="95" idx="2"/>
          </p:cNvCxnSpPr>
          <p:nvPr/>
        </p:nvCxnSpPr>
        <p:spPr>
          <a:xfrm flipV="1">
            <a:off x="3634547" y="362386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802660" y="1639055"/>
            <a:ext cx="70841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Multilayer Neural Networks (or deep networks) we make</a:t>
            </a:r>
          </a:p>
          <a:p>
            <a:r>
              <a:rPr lang="hu-HU" dirty="0"/>
              <a:t>p</a:t>
            </a:r>
            <a:r>
              <a:rPr lang="hu-HU" dirty="0" smtClean="0"/>
              <a:t>redictions independent of each other</a:t>
            </a:r>
          </a:p>
          <a:p>
            <a:r>
              <a:rPr lang="hu-HU" dirty="0"/>
              <a:t>	</a:t>
            </a:r>
            <a:r>
              <a:rPr lang="hu-HU" b="1" dirty="0" smtClean="0"/>
              <a:t>p(t) </a:t>
            </a:r>
            <a:r>
              <a:rPr lang="hu-HU" dirty="0" smtClean="0"/>
              <a:t>is not correlated with </a:t>
            </a:r>
            <a:r>
              <a:rPr lang="hu-HU" b="1" dirty="0" smtClean="0"/>
              <a:t>p(t-1)</a:t>
            </a:r>
            <a:r>
              <a:rPr lang="hu-HU" dirty="0" smtClean="0"/>
              <a:t> or </a:t>
            </a:r>
            <a:r>
              <a:rPr lang="hu-HU" b="1" dirty="0" smtClean="0"/>
              <a:t>p(t-2)</a:t>
            </a:r>
            <a:r>
              <a:rPr lang="hu-HU" dirty="0" smtClean="0"/>
              <a:t> ...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training examples are independent of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Tigers, elephants, cats...nothing to do with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THESE PREDICTIONS ARE INDEPENDENT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 With </a:t>
            </a:r>
            <a:r>
              <a:rPr lang="hu-HU" b="1" dirty="0" smtClean="0">
                <a:sym typeface="Wingdings" panose="05000000000000000000" pitchFamily="2" charset="2"/>
              </a:rPr>
              <a:t>Recurrent Neural Networks </a:t>
            </a:r>
            <a:r>
              <a:rPr lang="hu-HU" dirty="0" smtClean="0">
                <a:sym typeface="Wingdings" panose="05000000000000000000" pitchFamily="2" charset="2"/>
              </a:rPr>
              <a:t>we can predict the next word in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 given sentence: it is important in natural language processing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or we want to predict the stock prices tomorrow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p(t)</a:t>
            </a:r>
            <a:r>
              <a:rPr lang="hu-HU" dirty="0" smtClean="0">
                <a:sym typeface="Wingdings" panose="05000000000000000000" pitchFamily="2" charset="2"/>
              </a:rPr>
              <a:t> depends on </a:t>
            </a:r>
            <a:r>
              <a:rPr lang="hu-HU" b="1" dirty="0" smtClean="0">
                <a:sym typeface="Wingdings" panose="05000000000000000000" pitchFamily="2" charset="2"/>
              </a:rPr>
              <a:t>p(t-1)</a:t>
            </a:r>
            <a:r>
              <a:rPr lang="hu-HU" dirty="0" smtClean="0">
                <a:sym typeface="Wingdings" panose="05000000000000000000" pitchFamily="2" charset="2"/>
              </a:rPr>
              <a:t>,</a:t>
            </a:r>
            <a:r>
              <a:rPr lang="hu-HU" b="1" dirty="0" smtClean="0">
                <a:sym typeface="Wingdings" panose="05000000000000000000" pitchFamily="2" charset="2"/>
              </a:rPr>
              <a:t> p(t-2)</a:t>
            </a:r>
            <a:r>
              <a:rPr lang="hu-HU" dirty="0" smtClean="0">
                <a:sym typeface="Wingdings" panose="05000000000000000000" pitchFamily="2" charset="2"/>
              </a:rPr>
              <a:t>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TRAINING EXAMPLES ARE CORRELATED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533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2707201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67478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77632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231675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289966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235923" y="16591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>
            <a:stCxn id="5" idx="0"/>
            <a:endCxn id="7" idx="4"/>
          </p:cNvCxnSpPr>
          <p:nvPr/>
        </p:nvCxnSpPr>
        <p:spPr>
          <a:xfrm flipH="1" flipV="1">
            <a:off x="2417312" y="3660097"/>
            <a:ext cx="529569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8" idx="4"/>
          </p:cNvCxnSpPr>
          <p:nvPr/>
        </p:nvCxnSpPr>
        <p:spPr>
          <a:xfrm flipV="1">
            <a:off x="2946881" y="3660097"/>
            <a:ext cx="524474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9" idx="4"/>
          </p:cNvCxnSpPr>
          <p:nvPr/>
        </p:nvCxnSpPr>
        <p:spPr>
          <a:xfrm flipV="1">
            <a:off x="2946881" y="3660097"/>
            <a:ext cx="1582765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4"/>
          </p:cNvCxnSpPr>
          <p:nvPr/>
        </p:nvCxnSpPr>
        <p:spPr>
          <a:xfrm flipH="1" flipV="1">
            <a:off x="2417312" y="3660097"/>
            <a:ext cx="1589846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>
          <a:xfrm flipH="1" flipV="1">
            <a:off x="3471355" y="3660097"/>
            <a:ext cx="535803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V="1">
            <a:off x="4007158" y="3660097"/>
            <a:ext cx="522488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V="1">
            <a:off x="2417312" y="2138466"/>
            <a:ext cx="1058291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0" idx="4"/>
          </p:cNvCxnSpPr>
          <p:nvPr/>
        </p:nvCxnSpPr>
        <p:spPr>
          <a:xfrm flipV="1">
            <a:off x="3471355" y="21384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4"/>
          </p:cNvCxnSpPr>
          <p:nvPr/>
        </p:nvCxnSpPr>
        <p:spPr>
          <a:xfrm flipH="1" flipV="1">
            <a:off x="3475603" y="2138466"/>
            <a:ext cx="1054043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68044" y="5667633"/>
            <a:ext cx="24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multilayer feedforward </a:t>
            </a:r>
          </a:p>
          <a:p>
            <a:pPr algn="ctr"/>
            <a:r>
              <a:rPr lang="hu-HU" dirty="0" smtClean="0"/>
              <a:t>neural network</a:t>
            </a:r>
            <a:endParaRPr lang="hu-HU" dirty="0"/>
          </a:p>
        </p:txBody>
      </p:sp>
      <p:sp>
        <p:nvSpPr>
          <p:cNvPr id="84" name="Oval 83"/>
          <p:cNvSpPr/>
          <p:nvPr/>
        </p:nvSpPr>
        <p:spPr>
          <a:xfrm>
            <a:off x="7848984" y="49008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848984" y="337922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7853232" y="18575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7" name="Straight Arrow Connector 86"/>
          <p:cNvCxnSpPr>
            <a:stCxn id="85" idx="0"/>
            <a:endCxn id="86" idx="4"/>
          </p:cNvCxnSpPr>
          <p:nvPr/>
        </p:nvCxnSpPr>
        <p:spPr>
          <a:xfrm flipV="1">
            <a:off x="8088664" y="233695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088664" y="385858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84841" y="5533332"/>
            <a:ext cx="24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recurrent neural </a:t>
            </a:r>
          </a:p>
          <a:p>
            <a:pPr algn="ctr"/>
            <a:r>
              <a:rPr lang="hu-HU" dirty="0" smtClean="0"/>
              <a:t>network representation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20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5" name="Oval 4"/>
          <p:cNvSpPr/>
          <p:nvPr/>
        </p:nvSpPr>
        <p:spPr>
          <a:xfrm>
            <a:off x="2707201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67478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77632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231675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289966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235923" y="16591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>
            <a:stCxn id="5" idx="0"/>
            <a:endCxn id="7" idx="4"/>
          </p:cNvCxnSpPr>
          <p:nvPr/>
        </p:nvCxnSpPr>
        <p:spPr>
          <a:xfrm flipH="1" flipV="1">
            <a:off x="2417312" y="3660097"/>
            <a:ext cx="529569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8" idx="4"/>
          </p:cNvCxnSpPr>
          <p:nvPr/>
        </p:nvCxnSpPr>
        <p:spPr>
          <a:xfrm flipV="1">
            <a:off x="2946881" y="3660097"/>
            <a:ext cx="524474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9" idx="4"/>
          </p:cNvCxnSpPr>
          <p:nvPr/>
        </p:nvCxnSpPr>
        <p:spPr>
          <a:xfrm flipV="1">
            <a:off x="2946881" y="3660097"/>
            <a:ext cx="1582765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4"/>
          </p:cNvCxnSpPr>
          <p:nvPr/>
        </p:nvCxnSpPr>
        <p:spPr>
          <a:xfrm flipH="1" flipV="1">
            <a:off x="2417312" y="3660097"/>
            <a:ext cx="1589846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>
          <a:xfrm flipH="1" flipV="1">
            <a:off x="3471355" y="3660097"/>
            <a:ext cx="535803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V="1">
            <a:off x="4007158" y="3660097"/>
            <a:ext cx="522488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V="1">
            <a:off x="2417312" y="2138466"/>
            <a:ext cx="1058291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0" idx="4"/>
          </p:cNvCxnSpPr>
          <p:nvPr/>
        </p:nvCxnSpPr>
        <p:spPr>
          <a:xfrm flipV="1">
            <a:off x="3471355" y="21384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4"/>
          </p:cNvCxnSpPr>
          <p:nvPr/>
        </p:nvCxnSpPr>
        <p:spPr>
          <a:xfrm flipH="1" flipV="1">
            <a:off x="3475603" y="2138466"/>
            <a:ext cx="1054043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68044" y="5667633"/>
            <a:ext cx="24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multilayer feedforward </a:t>
            </a:r>
          </a:p>
          <a:p>
            <a:pPr algn="ctr"/>
            <a:r>
              <a:rPr lang="hu-HU" dirty="0" smtClean="0"/>
              <a:t>neural network</a:t>
            </a:r>
            <a:endParaRPr lang="hu-HU" dirty="0"/>
          </a:p>
        </p:txBody>
      </p:sp>
      <p:sp>
        <p:nvSpPr>
          <p:cNvPr id="84" name="Oval 83"/>
          <p:cNvSpPr/>
          <p:nvPr/>
        </p:nvSpPr>
        <p:spPr>
          <a:xfrm>
            <a:off x="7848984" y="49008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848984" y="337922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7853232" y="18575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7" name="Straight Arrow Connector 86"/>
          <p:cNvCxnSpPr>
            <a:stCxn id="85" idx="0"/>
            <a:endCxn id="86" idx="4"/>
          </p:cNvCxnSpPr>
          <p:nvPr/>
        </p:nvCxnSpPr>
        <p:spPr>
          <a:xfrm flipV="1">
            <a:off x="8088664" y="233695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088664" y="385858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84841" y="5533332"/>
            <a:ext cx="24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recurrent neural </a:t>
            </a:r>
          </a:p>
          <a:p>
            <a:pPr algn="ctr"/>
            <a:r>
              <a:rPr lang="hu-HU" dirty="0" smtClean="0"/>
              <a:t>network representation</a:t>
            </a:r>
            <a:endParaRPr lang="hu-HU" dirty="0"/>
          </a:p>
        </p:txBody>
      </p: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7848984" y="3618907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81536" y="3056061"/>
            <a:ext cx="292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hidden layer gives an output </a:t>
            </a:r>
          </a:p>
          <a:p>
            <a:r>
              <a:rPr lang="hu-HU" b="1" dirty="0" smtClean="0"/>
              <a:t>AND</a:t>
            </a:r>
            <a:r>
              <a:rPr lang="hu-HU" dirty="0" smtClean="0"/>
              <a:t> feeds back to itself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46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DEEP NEURAL NETWORKS</a:t>
            </a:r>
            <a:endParaRPr lang="hu-HU" b="1" u="sng" dirty="0"/>
          </a:p>
        </p:txBody>
      </p:sp>
      <p:sp>
        <p:nvSpPr>
          <p:cNvPr id="20" name="Oval 4"/>
          <p:cNvSpPr/>
          <p:nvPr/>
        </p:nvSpPr>
        <p:spPr>
          <a:xfrm>
            <a:off x="2864791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2864791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2864791" y="35239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4"/>
          <p:cNvSpPr/>
          <p:nvPr/>
        </p:nvSpPr>
        <p:spPr>
          <a:xfrm>
            <a:off x="4736023" y="266968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4"/>
          <p:cNvSpPr/>
          <p:nvPr/>
        </p:nvSpPr>
        <p:spPr>
          <a:xfrm>
            <a:off x="4736023" y="352748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4736023" y="444742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6573861" y="217153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Oval 4"/>
          <p:cNvSpPr/>
          <p:nvPr/>
        </p:nvSpPr>
        <p:spPr>
          <a:xfrm>
            <a:off x="6573861" y="30293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8" name="Oval 4"/>
          <p:cNvSpPr/>
          <p:nvPr/>
        </p:nvSpPr>
        <p:spPr>
          <a:xfrm>
            <a:off x="6573861" y="394927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4712515" y="88838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4"/>
          <p:cNvSpPr/>
          <p:nvPr/>
        </p:nvSpPr>
        <p:spPr>
          <a:xfrm>
            <a:off x="4712515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6550353" y="124803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8388666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20"/>
          <p:cNvCxnSpPr>
            <a:stCxn id="20" idx="6"/>
            <a:endCxn id="29" idx="2"/>
          </p:cNvCxnSpPr>
          <p:nvPr/>
        </p:nvCxnSpPr>
        <p:spPr>
          <a:xfrm flipV="1">
            <a:off x="3362939" y="1137463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21"/>
          <p:cNvCxnSpPr>
            <a:stCxn id="20" idx="6"/>
            <a:endCxn id="30" idx="2"/>
          </p:cNvCxnSpPr>
          <p:nvPr/>
        </p:nvCxnSpPr>
        <p:spPr>
          <a:xfrm>
            <a:off x="3362939" y="1995256"/>
            <a:ext cx="13495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24"/>
          <p:cNvCxnSpPr>
            <a:stCxn id="20" idx="6"/>
            <a:endCxn id="23" idx="2"/>
          </p:cNvCxnSpPr>
          <p:nvPr/>
        </p:nvCxnSpPr>
        <p:spPr>
          <a:xfrm>
            <a:off x="3362939" y="1995256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27"/>
          <p:cNvCxnSpPr>
            <a:stCxn id="20" idx="6"/>
            <a:endCxn id="24" idx="2"/>
          </p:cNvCxnSpPr>
          <p:nvPr/>
        </p:nvCxnSpPr>
        <p:spPr>
          <a:xfrm>
            <a:off x="3362939" y="1995256"/>
            <a:ext cx="1373084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0"/>
          <p:cNvCxnSpPr>
            <a:stCxn id="20" idx="6"/>
            <a:endCxn id="25" idx="2"/>
          </p:cNvCxnSpPr>
          <p:nvPr/>
        </p:nvCxnSpPr>
        <p:spPr>
          <a:xfrm>
            <a:off x="3362939" y="1995256"/>
            <a:ext cx="1373084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3"/>
          <p:cNvCxnSpPr>
            <a:stCxn id="21" idx="6"/>
            <a:endCxn id="29" idx="2"/>
          </p:cNvCxnSpPr>
          <p:nvPr/>
        </p:nvCxnSpPr>
        <p:spPr>
          <a:xfrm flipV="1">
            <a:off x="3362939" y="1137463"/>
            <a:ext cx="1349576" cy="171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6"/>
          <p:cNvCxnSpPr>
            <a:stCxn id="21" idx="6"/>
            <a:endCxn id="30" idx="2"/>
          </p:cNvCxnSpPr>
          <p:nvPr/>
        </p:nvCxnSpPr>
        <p:spPr>
          <a:xfrm flipV="1">
            <a:off x="3362939" y="1995256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39"/>
          <p:cNvCxnSpPr>
            <a:stCxn id="21" idx="6"/>
            <a:endCxn id="23" idx="2"/>
          </p:cNvCxnSpPr>
          <p:nvPr/>
        </p:nvCxnSpPr>
        <p:spPr>
          <a:xfrm>
            <a:off x="3362939" y="2853049"/>
            <a:ext cx="1373084" cy="6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2"/>
          <p:cNvCxnSpPr>
            <a:stCxn id="21" idx="6"/>
            <a:endCxn id="24" idx="2"/>
          </p:cNvCxnSpPr>
          <p:nvPr/>
        </p:nvCxnSpPr>
        <p:spPr>
          <a:xfrm>
            <a:off x="3362939" y="285304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5"/>
          <p:cNvCxnSpPr>
            <a:stCxn id="21" idx="6"/>
            <a:endCxn id="25" idx="2"/>
          </p:cNvCxnSpPr>
          <p:nvPr/>
        </p:nvCxnSpPr>
        <p:spPr>
          <a:xfrm>
            <a:off x="3362939" y="2853049"/>
            <a:ext cx="1373084" cy="184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8"/>
          <p:cNvCxnSpPr>
            <a:stCxn id="22" idx="6"/>
            <a:endCxn id="29" idx="2"/>
          </p:cNvCxnSpPr>
          <p:nvPr/>
        </p:nvCxnSpPr>
        <p:spPr>
          <a:xfrm flipV="1">
            <a:off x="3362939" y="1137463"/>
            <a:ext cx="1349576" cy="2635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51"/>
          <p:cNvCxnSpPr>
            <a:stCxn id="22" idx="6"/>
            <a:endCxn id="30" idx="2"/>
          </p:cNvCxnSpPr>
          <p:nvPr/>
        </p:nvCxnSpPr>
        <p:spPr>
          <a:xfrm flipV="1">
            <a:off x="3362939" y="1995256"/>
            <a:ext cx="1349576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54"/>
          <p:cNvCxnSpPr>
            <a:stCxn id="22" idx="6"/>
            <a:endCxn id="23" idx="2"/>
          </p:cNvCxnSpPr>
          <p:nvPr/>
        </p:nvCxnSpPr>
        <p:spPr>
          <a:xfrm flipV="1">
            <a:off x="3362939" y="2918761"/>
            <a:ext cx="1373084" cy="85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57"/>
          <p:cNvCxnSpPr>
            <a:stCxn id="22" idx="6"/>
            <a:endCxn id="24" idx="2"/>
          </p:cNvCxnSpPr>
          <p:nvPr/>
        </p:nvCxnSpPr>
        <p:spPr>
          <a:xfrm>
            <a:off x="3362939" y="3772989"/>
            <a:ext cx="1373084" cy="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60"/>
          <p:cNvCxnSpPr>
            <a:stCxn id="22" idx="6"/>
            <a:endCxn id="25" idx="2"/>
          </p:cNvCxnSpPr>
          <p:nvPr/>
        </p:nvCxnSpPr>
        <p:spPr>
          <a:xfrm>
            <a:off x="3362939" y="377298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63"/>
          <p:cNvCxnSpPr>
            <a:stCxn id="29" idx="6"/>
            <a:endCxn id="31" idx="2"/>
          </p:cNvCxnSpPr>
          <p:nvPr/>
        </p:nvCxnSpPr>
        <p:spPr>
          <a:xfrm>
            <a:off x="5210663" y="1137463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66"/>
          <p:cNvCxnSpPr>
            <a:stCxn id="29" idx="6"/>
            <a:endCxn id="26" idx="2"/>
          </p:cNvCxnSpPr>
          <p:nvPr/>
        </p:nvCxnSpPr>
        <p:spPr>
          <a:xfrm>
            <a:off x="5210663" y="1137463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69"/>
          <p:cNvCxnSpPr>
            <a:stCxn id="29" idx="6"/>
            <a:endCxn id="27" idx="2"/>
          </p:cNvCxnSpPr>
          <p:nvPr/>
        </p:nvCxnSpPr>
        <p:spPr>
          <a:xfrm>
            <a:off x="5210663" y="1137463"/>
            <a:ext cx="1363198" cy="2140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72"/>
          <p:cNvCxnSpPr>
            <a:stCxn id="29" idx="6"/>
            <a:endCxn id="28" idx="2"/>
          </p:cNvCxnSpPr>
          <p:nvPr/>
        </p:nvCxnSpPr>
        <p:spPr>
          <a:xfrm>
            <a:off x="5210663" y="1137463"/>
            <a:ext cx="1363198" cy="306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75"/>
          <p:cNvCxnSpPr>
            <a:stCxn id="30" idx="6"/>
            <a:endCxn id="31" idx="2"/>
          </p:cNvCxnSpPr>
          <p:nvPr/>
        </p:nvCxnSpPr>
        <p:spPr>
          <a:xfrm flipV="1">
            <a:off x="5210663" y="1497108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78"/>
          <p:cNvCxnSpPr>
            <a:stCxn id="30" idx="6"/>
            <a:endCxn id="26" idx="2"/>
          </p:cNvCxnSpPr>
          <p:nvPr/>
        </p:nvCxnSpPr>
        <p:spPr>
          <a:xfrm>
            <a:off x="5210663" y="1995256"/>
            <a:ext cx="1363198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81"/>
          <p:cNvCxnSpPr>
            <a:stCxn id="30" idx="6"/>
            <a:endCxn id="27" idx="2"/>
          </p:cNvCxnSpPr>
          <p:nvPr/>
        </p:nvCxnSpPr>
        <p:spPr>
          <a:xfrm>
            <a:off x="5210663" y="1995256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84"/>
          <p:cNvCxnSpPr>
            <a:stCxn id="30" idx="6"/>
            <a:endCxn id="28" idx="2"/>
          </p:cNvCxnSpPr>
          <p:nvPr/>
        </p:nvCxnSpPr>
        <p:spPr>
          <a:xfrm>
            <a:off x="5210663" y="1995256"/>
            <a:ext cx="1363198" cy="2203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87"/>
          <p:cNvCxnSpPr>
            <a:stCxn id="23" idx="6"/>
            <a:endCxn id="31" idx="2"/>
          </p:cNvCxnSpPr>
          <p:nvPr/>
        </p:nvCxnSpPr>
        <p:spPr>
          <a:xfrm flipV="1">
            <a:off x="5234171" y="1497108"/>
            <a:ext cx="1316182" cy="142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90"/>
          <p:cNvCxnSpPr>
            <a:stCxn id="23" idx="6"/>
            <a:endCxn id="26" idx="2"/>
          </p:cNvCxnSpPr>
          <p:nvPr/>
        </p:nvCxnSpPr>
        <p:spPr>
          <a:xfrm flipV="1">
            <a:off x="5234171" y="2420613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93"/>
          <p:cNvCxnSpPr>
            <a:stCxn id="23" idx="6"/>
            <a:endCxn id="27" idx="2"/>
          </p:cNvCxnSpPr>
          <p:nvPr/>
        </p:nvCxnSpPr>
        <p:spPr>
          <a:xfrm>
            <a:off x="5234171" y="2918761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96"/>
          <p:cNvCxnSpPr>
            <a:stCxn id="23" idx="6"/>
            <a:endCxn id="28" idx="2"/>
          </p:cNvCxnSpPr>
          <p:nvPr/>
        </p:nvCxnSpPr>
        <p:spPr>
          <a:xfrm>
            <a:off x="5234171" y="2918761"/>
            <a:ext cx="1339690" cy="127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99"/>
          <p:cNvCxnSpPr>
            <a:stCxn id="24" idx="6"/>
            <a:endCxn id="31" idx="2"/>
          </p:cNvCxnSpPr>
          <p:nvPr/>
        </p:nvCxnSpPr>
        <p:spPr>
          <a:xfrm flipV="1">
            <a:off x="5234171" y="1497108"/>
            <a:ext cx="1316182" cy="2279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102"/>
          <p:cNvCxnSpPr>
            <a:stCxn id="24" idx="6"/>
            <a:endCxn id="26" idx="2"/>
          </p:cNvCxnSpPr>
          <p:nvPr/>
        </p:nvCxnSpPr>
        <p:spPr>
          <a:xfrm flipV="1">
            <a:off x="5234171" y="2420613"/>
            <a:ext cx="1339690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106"/>
          <p:cNvCxnSpPr>
            <a:stCxn id="24" idx="6"/>
            <a:endCxn id="27" idx="2"/>
          </p:cNvCxnSpPr>
          <p:nvPr/>
        </p:nvCxnSpPr>
        <p:spPr>
          <a:xfrm flipV="1">
            <a:off x="5234171" y="327840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109"/>
          <p:cNvCxnSpPr>
            <a:stCxn id="24" idx="6"/>
            <a:endCxn id="28" idx="2"/>
          </p:cNvCxnSpPr>
          <p:nvPr/>
        </p:nvCxnSpPr>
        <p:spPr>
          <a:xfrm>
            <a:off x="5234171" y="3776554"/>
            <a:ext cx="1339690" cy="421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113"/>
          <p:cNvCxnSpPr>
            <a:stCxn id="25" idx="6"/>
            <a:endCxn id="31" idx="2"/>
          </p:cNvCxnSpPr>
          <p:nvPr/>
        </p:nvCxnSpPr>
        <p:spPr>
          <a:xfrm flipV="1">
            <a:off x="5234171" y="1497108"/>
            <a:ext cx="1316182" cy="3199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116"/>
          <p:cNvCxnSpPr>
            <a:stCxn id="25" idx="6"/>
            <a:endCxn id="26" idx="2"/>
          </p:cNvCxnSpPr>
          <p:nvPr/>
        </p:nvCxnSpPr>
        <p:spPr>
          <a:xfrm flipV="1">
            <a:off x="5234171" y="2420613"/>
            <a:ext cx="1339690" cy="227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119"/>
          <p:cNvCxnSpPr>
            <a:stCxn id="25" idx="6"/>
            <a:endCxn id="27" idx="2"/>
          </p:cNvCxnSpPr>
          <p:nvPr/>
        </p:nvCxnSpPr>
        <p:spPr>
          <a:xfrm flipV="1">
            <a:off x="5234171" y="3278406"/>
            <a:ext cx="1339690" cy="1418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129"/>
          <p:cNvCxnSpPr>
            <a:stCxn id="25" idx="6"/>
            <a:endCxn id="28" idx="2"/>
          </p:cNvCxnSpPr>
          <p:nvPr/>
        </p:nvCxnSpPr>
        <p:spPr>
          <a:xfrm flipV="1">
            <a:off x="5234171" y="419834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132"/>
          <p:cNvCxnSpPr>
            <a:stCxn id="28" idx="6"/>
            <a:endCxn id="32" idx="2"/>
          </p:cNvCxnSpPr>
          <p:nvPr/>
        </p:nvCxnSpPr>
        <p:spPr>
          <a:xfrm flipV="1">
            <a:off x="7072009" y="2853049"/>
            <a:ext cx="1316657" cy="1345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135"/>
          <p:cNvCxnSpPr>
            <a:stCxn id="27" idx="6"/>
            <a:endCxn id="32" idx="2"/>
          </p:cNvCxnSpPr>
          <p:nvPr/>
        </p:nvCxnSpPr>
        <p:spPr>
          <a:xfrm flipV="1">
            <a:off x="7072009" y="2853049"/>
            <a:ext cx="1316657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138"/>
          <p:cNvCxnSpPr>
            <a:stCxn id="26" idx="6"/>
            <a:endCxn id="32" idx="2"/>
          </p:cNvCxnSpPr>
          <p:nvPr/>
        </p:nvCxnSpPr>
        <p:spPr>
          <a:xfrm>
            <a:off x="7072009" y="2420613"/>
            <a:ext cx="1316657" cy="43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141"/>
          <p:cNvCxnSpPr>
            <a:stCxn id="31" idx="6"/>
            <a:endCxn id="32" idx="2"/>
          </p:cNvCxnSpPr>
          <p:nvPr/>
        </p:nvCxnSpPr>
        <p:spPr>
          <a:xfrm>
            <a:off x="7048501" y="1497108"/>
            <a:ext cx="1340165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5400000">
            <a:off x="5523896" y="3504498"/>
            <a:ext cx="367077" cy="3380287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018271" y="5491280"/>
            <a:ext cx="756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Deep learning means we have several hidden layers: usually </a:t>
            </a:r>
            <a:r>
              <a:rPr lang="hu-HU" b="1" dirty="0" smtClean="0"/>
              <a:t>5-10</a:t>
            </a:r>
            <a:r>
              <a:rPr lang="hu-HU" dirty="0" smtClean="0"/>
              <a:t> hidden layers</a:t>
            </a:r>
          </a:p>
          <a:p>
            <a:r>
              <a:rPr lang="hu-HU" dirty="0"/>
              <a:t>	</a:t>
            </a:r>
            <a:r>
              <a:rPr lang="hu-HU" dirty="0" smtClean="0"/>
              <a:t>~ other problems may arise because of this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7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R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W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r>
              <a:rPr lang="hu-HU" dirty="0" smtClean="0"/>
              <a:t>: input</a:t>
            </a:r>
          </a:p>
          <a:p>
            <a:endParaRPr lang="hu-HU" dirty="0" smtClean="0"/>
          </a:p>
          <a:p>
            <a:r>
              <a:rPr lang="hu-HU" b="1" dirty="0" smtClean="0"/>
              <a:t>h</a:t>
            </a:r>
            <a:r>
              <a:rPr lang="hu-HU" dirty="0" smtClean="0"/>
              <a:t>: activation after applying the activation function on the output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h  = g  ( W  x     +    W  h        +     b 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R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  <a:r>
              <a:rPr lang="hu-HU" sz="1400" b="1" dirty="0" smtClean="0">
                <a:solidFill>
                  <a:srgbClr val="FF5050"/>
                </a:solidFill>
              </a:rPr>
              <a:t>-1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effect of</a:t>
            </a:r>
          </a:p>
          <a:p>
            <a:pPr algn="ctr"/>
            <a:r>
              <a:rPr lang="hu-HU" sz="1400" dirty="0" smtClean="0"/>
              <a:t>input layer </a:t>
            </a:r>
            <a:endParaRPr lang="hu-HU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effect of previous</a:t>
            </a:r>
          </a:p>
          <a:p>
            <a:pPr algn="ctr"/>
            <a:r>
              <a:rPr lang="hu-HU" sz="1400" dirty="0" smtClean="0"/>
              <a:t> time step</a:t>
            </a:r>
            <a:endParaRPr lang="hu-H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bias</a:t>
            </a:r>
            <a:endParaRPr lang="hu-HU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10172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R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W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r>
              <a:rPr lang="hu-HU" dirty="0" smtClean="0"/>
              <a:t>: input</a:t>
            </a:r>
          </a:p>
          <a:p>
            <a:endParaRPr lang="hu-HU" dirty="0" smtClean="0"/>
          </a:p>
          <a:p>
            <a:r>
              <a:rPr lang="hu-HU" b="1" dirty="0" smtClean="0"/>
              <a:t>h</a:t>
            </a:r>
            <a:r>
              <a:rPr lang="hu-HU" dirty="0" smtClean="0"/>
              <a:t>: activation after applying the activation function on the output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h  = g  ( W  x     +    W  h        +     b 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R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  <a:r>
              <a:rPr lang="hu-HU" sz="1400" b="1" dirty="0" smtClean="0">
                <a:solidFill>
                  <a:srgbClr val="FF5050"/>
                </a:solidFill>
              </a:rPr>
              <a:t>-1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effect of</a:t>
            </a:r>
          </a:p>
          <a:p>
            <a:pPr algn="ctr"/>
            <a:r>
              <a:rPr lang="hu-HU" sz="1400" dirty="0" smtClean="0"/>
              <a:t>input layer </a:t>
            </a:r>
            <a:endParaRPr lang="hu-HU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effect of previous</a:t>
            </a:r>
          </a:p>
          <a:p>
            <a:pPr algn="ctr"/>
            <a:r>
              <a:rPr lang="hu-HU" sz="1400" dirty="0" smtClean="0"/>
              <a:t> time step</a:t>
            </a:r>
            <a:endParaRPr lang="hu-H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smtClean="0"/>
              <a:t>bias</a:t>
            </a:r>
            <a:endParaRPr lang="hu-HU" sz="1400" dirty="0"/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14773" y="3731661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y   = g  ( W  h   +   b 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8775" y="3883730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28167" y="3891968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75776" y="3883729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51897" y="3886146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67713" y="388372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3113" y="37787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output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9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R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W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train a recurrent neural network?</a:t>
            </a:r>
          </a:p>
          <a:p>
            <a:r>
              <a:rPr lang="hu-HU" dirty="0"/>
              <a:t>	</a:t>
            </a:r>
            <a:r>
              <a:rPr lang="hu-HU" dirty="0" smtClean="0"/>
              <a:t>~ we can unroll it in time in order to end up with a standard feedforward</a:t>
            </a:r>
          </a:p>
          <a:p>
            <a:r>
              <a:rPr lang="hu-HU" dirty="0"/>
              <a:t>	</a:t>
            </a:r>
            <a:r>
              <a:rPr lang="hu-HU" dirty="0" smtClean="0"/>
              <a:t>	neural network: we know how to deal with 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45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159922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44338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train a recurrent neural network?</a:t>
            </a:r>
          </a:p>
          <a:p>
            <a:r>
              <a:rPr lang="hu-HU" dirty="0"/>
              <a:t>	</a:t>
            </a:r>
            <a:r>
              <a:rPr lang="hu-HU" dirty="0" smtClean="0"/>
              <a:t>~ we can unroll it in time in order to end up with a standard feedforward</a:t>
            </a:r>
          </a:p>
          <a:p>
            <a:r>
              <a:rPr lang="hu-HU" dirty="0"/>
              <a:t>	</a:t>
            </a:r>
            <a:r>
              <a:rPr lang="hu-HU" dirty="0" smtClean="0"/>
              <a:t>	neural network: we know how to deal with it</a:t>
            </a:r>
            <a:endParaRPr lang="hu-HU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1779264" y="433697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619574" y="41217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59254" y="46010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47034" y="579947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703628" y="565272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761704" y="432733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615612" y="414931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07977" y="505003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398189" y="48755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79592" y="407752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64008" y="391042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871229" y="3065629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08957" y="259902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596857" y="339685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392806" y="32388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3098934" y="43545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944826" y="4101345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184506" y="458070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20642" y="563236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933229" y="502967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723441" y="48551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04844" y="40571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589260" y="389005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96481" y="304526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4209" y="257866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922109" y="3376496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718058" y="32184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4424186" y="4334161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55818" y="580228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833160" y="278756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141944" y="279037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087782" y="4297055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941690" y="411903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089248" y="2398972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h  = g  ( W  x     +    W  h        +     b 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53250" y="255104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61452" y="255927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33775" y="255104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i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93420" y="2553457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22930" y="255790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R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510632" y="255103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  <a:r>
              <a:rPr lang="hu-HU" sz="1400" b="1" dirty="0" smtClean="0">
                <a:solidFill>
                  <a:srgbClr val="FF5050"/>
                </a:solidFill>
              </a:rPr>
              <a:t>-1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92048" y="25510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88541" y="309276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y   = g  ( W  h   +   b   )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52543" y="3244838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01935" y="3253076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49544" y="3244837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25665" y="324725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t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41481" y="324483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5050"/>
                </a:solidFill>
              </a:rPr>
              <a:t>h</a:t>
            </a:r>
            <a:endParaRPr lang="hu-HU" sz="14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4802" y="3726830"/>
            <a:ext cx="4502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As you can see, several parameters are shared</a:t>
            </a:r>
          </a:p>
          <a:p>
            <a:r>
              <a:rPr lang="hu-HU" dirty="0"/>
              <a:t> </a:t>
            </a:r>
            <a:r>
              <a:rPr lang="hu-HU" dirty="0" smtClean="0"/>
              <a:t>   accross every single layer !!!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~ for a feed-forward network these</a:t>
            </a:r>
          </a:p>
          <a:p>
            <a:r>
              <a:rPr lang="hu-HU" dirty="0"/>
              <a:t>	</a:t>
            </a:r>
            <a:r>
              <a:rPr lang="hu-HU" dirty="0" smtClean="0"/>
              <a:t>	weights are different </a:t>
            </a:r>
            <a:endParaRPr lang="hu-HU" dirty="0"/>
          </a:p>
          <a:p>
            <a:r>
              <a:rPr lang="hu-HU" dirty="0" smtClean="0"/>
              <a:t>	</a:t>
            </a:r>
          </a:p>
          <a:p>
            <a:endParaRPr lang="hu-HU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0705179" y="401081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489595" y="384371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42355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x&lt;1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smaller and smaller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VANISHING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6656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Backpropagation Through Time (</a:t>
            </a:r>
            <a:r>
              <a:rPr lang="hu-HU" b="1" dirty="0" smtClean="0"/>
              <a:t>BPTT</a:t>
            </a:r>
            <a:r>
              <a:rPr lang="hu-HU" dirty="0" smtClean="0"/>
              <a:t>): the same as backpropagation</a:t>
            </a:r>
          </a:p>
          <a:p>
            <a:r>
              <a:rPr lang="hu-HU" b="1" dirty="0" smtClean="0">
                <a:solidFill>
                  <a:srgbClr val="FF5050"/>
                </a:solidFill>
              </a:rPr>
              <a:t>  </a:t>
            </a:r>
            <a:r>
              <a:rPr lang="hu-HU" dirty="0" smtClean="0"/>
              <a:t>but these gradients/error signals will also flow backward from </a:t>
            </a:r>
          </a:p>
          <a:p>
            <a:r>
              <a:rPr lang="hu-HU" dirty="0"/>
              <a:t>	</a:t>
            </a:r>
            <a:r>
              <a:rPr lang="hu-HU" dirty="0" smtClean="0"/>
              <a:t>future time-steps to current time-steps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24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x&lt;1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smaller and smaller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VANISHING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98402" y="6345386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x&lt;1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smaller and smaller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VANISHING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03101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x&lt;1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smaller and smaller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VANISHING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03101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19780" y="6346182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Recurrent Neural Networks</a:t>
            </a:r>
            <a:endParaRPr lang="hu-HU" b="1" u="sng" dirty="0"/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Vanishing/exploding gradients problem</a:t>
            </a:r>
            <a:endParaRPr lang="hu-HU" b="1" u="sng" dirty="0"/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</a:t>
            </a:r>
            <a:r>
              <a:rPr lang="hu-HU" sz="1050" b="1" dirty="0" smtClean="0"/>
              <a:t>+1</a:t>
            </a:r>
            <a:endParaRPr lang="hu-HU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x</a:t>
            </a:r>
            <a:endParaRPr lang="hu-HU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R</a:t>
            </a:r>
            <a:endParaRPr lang="hu-HU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y</a:t>
            </a:r>
            <a:endParaRPr lang="hu-HU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W</a:t>
            </a:r>
            <a:endParaRPr lang="hu-HU" sz="2000" b="1" dirty="0"/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t+1</a:t>
            </a:r>
            <a:endParaRPr lang="hu-HU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t+2</a:t>
            </a:r>
            <a:endParaRPr lang="hu-HU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 smtClean="0"/>
              <a:t>t+2</a:t>
            </a:r>
            <a:endParaRPr lang="hu-HU" sz="105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h</a:t>
            </a:r>
            <a:endParaRPr lang="hu-H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5050"/>
                </a:solidFill>
              </a:rPr>
              <a:t>L</a:t>
            </a:r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t+1</a:t>
            </a:r>
            <a:endParaRPr lang="hu-HU" sz="1200" b="1" dirty="0">
              <a:solidFill>
                <a:srgbClr val="FF5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5050"/>
                </a:solidFill>
              </a:rPr>
              <a:t>t+2</a:t>
            </a:r>
            <a:endParaRPr lang="hu-HU" sz="1200" b="1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</a:t>
                </a:r>
                <a:endParaRPr lang="hu-HU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k</a:t>
            </a:r>
            <a:endParaRPr lang="hu-H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 smtClean="0"/>
              </a:p>
              <a:p>
                <a:r>
                  <a:rPr lang="hu-HU" b="1" dirty="0" smtClean="0"/>
                  <a:t>	</a:t>
                </a:r>
                <a:r>
                  <a:rPr lang="hu-HU" sz="2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 smtClean="0"/>
                  <a:t>  =  </a:t>
                </a:r>
                <a:endParaRPr lang="hu-HU" b="1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R</a:t>
            </a:r>
            <a:endParaRPr lang="hu-HU" sz="11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T</a:t>
            </a:r>
            <a:endParaRPr lang="hu-HU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i-1</a:t>
            </a:r>
            <a:endParaRPr lang="hu-HU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multiply the weights several times: if you multiply </a:t>
            </a:r>
            <a:r>
              <a:rPr lang="hu-HU" b="1" dirty="0" smtClean="0"/>
              <a:t>x&gt;1</a:t>
            </a:r>
            <a:r>
              <a:rPr lang="hu-HU" dirty="0" smtClean="0"/>
              <a:t> </a:t>
            </a:r>
          </a:p>
          <a:p>
            <a:r>
              <a:rPr lang="hu-HU" dirty="0"/>
              <a:t>	</a:t>
            </a:r>
            <a:r>
              <a:rPr lang="hu-HU" dirty="0" smtClean="0"/>
              <a:t>several times the result will get bigger and bigger</a:t>
            </a:r>
          </a:p>
          <a:p>
            <a:endParaRPr lang="hu-HU" dirty="0" smtClean="0"/>
          </a:p>
          <a:p>
            <a:r>
              <a:rPr lang="hu-HU" dirty="0">
                <a:solidFill>
                  <a:srgbClr val="FF5050"/>
                </a:solidFill>
              </a:rPr>
              <a:t>	</a:t>
            </a:r>
            <a:r>
              <a:rPr lang="hu-HU" dirty="0" smtClean="0">
                <a:solidFill>
                  <a:srgbClr val="FF5050"/>
                </a:solidFill>
              </a:rPr>
              <a:t>	</a:t>
            </a:r>
            <a:r>
              <a:rPr lang="hu-HU" b="1" dirty="0" smtClean="0">
                <a:solidFill>
                  <a:srgbClr val="FF5050"/>
                </a:solidFill>
              </a:rPr>
              <a:t>EXPLODING GRADIENT PROBLEM  </a:t>
            </a:r>
            <a:endParaRPr lang="hu-HU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39776</TotalTime>
  <Words>7725</Words>
  <Application>Microsoft Office PowerPoint</Application>
  <PresentationFormat>Widescreen</PresentationFormat>
  <Paragraphs>4729</Paragraphs>
  <Slides>129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5" baseType="lpstr">
      <vt:lpstr>Arial</vt:lpstr>
      <vt:lpstr>Calibri</vt:lpstr>
      <vt:lpstr>Calibri Light</vt:lpstr>
      <vt:lpstr>Cambria Math</vt:lpstr>
      <vt:lpstr>Wingdings</vt:lpstr>
      <vt:lpstr>Office Theme</vt:lpstr>
      <vt:lpstr>ARTIFICIAL INTELLIGENCE III</vt:lpstr>
      <vt:lpstr>About The Instructor</vt:lpstr>
      <vt:lpstr>About The Course</vt:lpstr>
      <vt:lpstr>HD Option For the Lectures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Long-Short Term Memory (LSTM)</vt:lpstr>
      <vt:lpstr>Long-Short Term Memory (LSTM)</vt:lpstr>
      <vt:lpstr>Long-Short Term Memory (LSTM)</vt:lpstr>
      <vt:lpstr>Long-Short Term Memory (LSTM)</vt:lpstr>
      <vt:lpstr>Long-Short Term Memory (LSTM)</vt:lpstr>
      <vt:lpstr>Gated Recurrent Units (GRU)</vt:lpstr>
      <vt:lpstr>Gated Recurrent Units (GRU) </vt:lpstr>
      <vt:lpstr>Natural Language Processing (NLP)</vt:lpstr>
      <vt:lpstr>Natural Language Processing (NLP)</vt:lpstr>
      <vt:lpstr>Natural Language Processing (NLP)</vt:lpstr>
      <vt:lpstr>Natural Language Processing (NLP)</vt:lpstr>
      <vt:lpstr>Natural Language Processing (NLP)</vt:lpstr>
      <vt:lpstr>Skim-Gram Model (NLP)</vt:lpstr>
      <vt:lpstr>PowerPoint Presentation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Data Augmentation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234</cp:revision>
  <dcterms:created xsi:type="dcterms:W3CDTF">2017-12-07T15:29:51Z</dcterms:created>
  <dcterms:modified xsi:type="dcterms:W3CDTF">2018-02-27T13:02:52Z</dcterms:modified>
</cp:coreProperties>
</file>