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34" r:id="rId3"/>
    <p:sldId id="435" r:id="rId4"/>
    <p:sldId id="257" r:id="rId5"/>
    <p:sldId id="439" r:id="rId6"/>
    <p:sldId id="453" r:id="rId7"/>
    <p:sldId id="440" r:id="rId8"/>
    <p:sldId id="445" r:id="rId9"/>
    <p:sldId id="446" r:id="rId10"/>
    <p:sldId id="450" r:id="rId11"/>
    <p:sldId id="452" r:id="rId12"/>
    <p:sldId id="348" r:id="rId13"/>
    <p:sldId id="502" r:id="rId14"/>
    <p:sldId id="503" r:id="rId15"/>
    <p:sldId id="506" r:id="rId16"/>
    <p:sldId id="511" r:id="rId17"/>
    <p:sldId id="475" r:id="rId18"/>
    <p:sldId id="476" r:id="rId19"/>
    <p:sldId id="351" r:id="rId20"/>
    <p:sldId id="352" r:id="rId21"/>
    <p:sldId id="353" r:id="rId22"/>
    <p:sldId id="485" r:id="rId23"/>
    <p:sldId id="355" r:id="rId24"/>
    <p:sldId id="273" r:id="rId25"/>
    <p:sldId id="354" r:id="rId26"/>
    <p:sldId id="274" r:id="rId27"/>
    <p:sldId id="275" r:id="rId28"/>
    <p:sldId id="486" r:id="rId29"/>
    <p:sldId id="483" r:id="rId30"/>
    <p:sldId id="484" r:id="rId31"/>
    <p:sldId id="357" r:id="rId32"/>
    <p:sldId id="455" r:id="rId33"/>
    <p:sldId id="442" r:id="rId34"/>
    <p:sldId id="314" r:id="rId35"/>
    <p:sldId id="278" r:id="rId36"/>
    <p:sldId id="521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491" r:id="rId47"/>
    <p:sldId id="492" r:id="rId48"/>
    <p:sldId id="493" r:id="rId49"/>
    <p:sldId id="495" r:id="rId50"/>
    <p:sldId id="289" r:id="rId51"/>
    <p:sldId id="293" r:id="rId52"/>
    <p:sldId id="317" r:id="rId53"/>
    <p:sldId id="316" r:id="rId54"/>
    <p:sldId id="294" r:id="rId55"/>
    <p:sldId id="295" r:id="rId56"/>
    <p:sldId id="296" r:id="rId57"/>
    <p:sldId id="292" r:id="rId58"/>
    <p:sldId id="298" r:id="rId59"/>
    <p:sldId id="299" r:id="rId60"/>
    <p:sldId id="300" r:id="rId61"/>
    <p:sldId id="261" r:id="rId62"/>
    <p:sldId id="556" r:id="rId63"/>
    <p:sldId id="266" r:id="rId64"/>
    <p:sldId id="268" r:id="rId65"/>
    <p:sldId id="270" r:id="rId66"/>
    <p:sldId id="271" r:id="rId67"/>
    <p:sldId id="272" r:id="rId68"/>
    <p:sldId id="301" r:id="rId69"/>
    <p:sldId id="302" r:id="rId70"/>
    <p:sldId id="303" r:id="rId71"/>
    <p:sldId id="305" r:id="rId72"/>
    <p:sldId id="306" r:id="rId73"/>
    <p:sldId id="308" r:id="rId74"/>
    <p:sldId id="309" r:id="rId75"/>
    <p:sldId id="310" r:id="rId76"/>
    <p:sldId id="312" r:id="rId77"/>
    <p:sldId id="321" r:id="rId78"/>
    <p:sldId id="323" r:id="rId79"/>
    <p:sldId id="326" r:id="rId80"/>
    <p:sldId id="474" r:id="rId81"/>
    <p:sldId id="358" r:id="rId82"/>
    <p:sldId id="361" r:id="rId83"/>
    <p:sldId id="363" r:id="rId84"/>
    <p:sldId id="365" r:id="rId85"/>
    <p:sldId id="366" r:id="rId86"/>
    <p:sldId id="367" r:id="rId87"/>
    <p:sldId id="368" r:id="rId88"/>
    <p:sldId id="373" r:id="rId89"/>
    <p:sldId id="369" r:id="rId90"/>
    <p:sldId id="372" r:id="rId91"/>
    <p:sldId id="378" r:id="rId92"/>
    <p:sldId id="375" r:id="rId93"/>
    <p:sldId id="376" r:id="rId94"/>
    <p:sldId id="379" r:id="rId95"/>
    <p:sldId id="381" r:id="rId96"/>
    <p:sldId id="382" r:id="rId97"/>
    <p:sldId id="384" r:id="rId98"/>
    <p:sldId id="385" r:id="rId99"/>
    <p:sldId id="387" r:id="rId100"/>
    <p:sldId id="389" r:id="rId101"/>
    <p:sldId id="390" r:id="rId102"/>
    <p:sldId id="391" r:id="rId103"/>
    <p:sldId id="392" r:id="rId104"/>
    <p:sldId id="570" r:id="rId105"/>
    <p:sldId id="394" r:id="rId106"/>
    <p:sldId id="395" r:id="rId107"/>
    <p:sldId id="396" r:id="rId108"/>
    <p:sldId id="397" r:id="rId109"/>
    <p:sldId id="398" r:id="rId110"/>
    <p:sldId id="399" r:id="rId111"/>
    <p:sldId id="400" r:id="rId112"/>
    <p:sldId id="528" r:id="rId113"/>
    <p:sldId id="529" r:id="rId114"/>
    <p:sldId id="531" r:id="rId115"/>
    <p:sldId id="532" r:id="rId116"/>
    <p:sldId id="535" r:id="rId117"/>
    <p:sldId id="549" r:id="rId118"/>
    <p:sldId id="551" r:id="rId119"/>
    <p:sldId id="552" r:id="rId120"/>
    <p:sldId id="553" r:id="rId121"/>
    <p:sldId id="554" r:id="rId122"/>
    <p:sldId id="557" r:id="rId123"/>
    <p:sldId id="555" r:id="rId124"/>
    <p:sldId id="406" r:id="rId125"/>
    <p:sldId id="408" r:id="rId126"/>
    <p:sldId id="420" r:id="rId127"/>
    <p:sldId id="409" r:id="rId128"/>
    <p:sldId id="411" r:id="rId129"/>
    <p:sldId id="412" r:id="rId130"/>
    <p:sldId id="413" r:id="rId131"/>
    <p:sldId id="414" r:id="rId132"/>
    <p:sldId id="415" r:id="rId133"/>
    <p:sldId id="416" r:id="rId134"/>
    <p:sldId id="417" r:id="rId135"/>
    <p:sldId id="418" r:id="rId136"/>
    <p:sldId id="419" r:id="rId137"/>
    <p:sldId id="421" r:id="rId138"/>
    <p:sldId id="422" r:id="rId139"/>
    <p:sldId id="423" r:id="rId140"/>
    <p:sldId id="426" r:id="rId141"/>
    <p:sldId id="427" r:id="rId142"/>
    <p:sldId id="428" r:id="rId143"/>
    <p:sldId id="429" r:id="rId144"/>
    <p:sldId id="430" r:id="rId145"/>
    <p:sldId id="431" r:id="rId146"/>
    <p:sldId id="572" r:id="rId147"/>
    <p:sldId id="576" r:id="rId148"/>
    <p:sldId id="573" r:id="rId149"/>
    <p:sldId id="574" r:id="rId150"/>
    <p:sldId id="575" r:id="rId151"/>
    <p:sldId id="578" r:id="rId152"/>
    <p:sldId id="580" r:id="rId153"/>
    <p:sldId id="582" r:id="rId154"/>
    <p:sldId id="581" r:id="rId15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4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924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239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196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717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1218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2095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837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6690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040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39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216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9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98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617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55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65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292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84650F-0A73-40D2-BE64-CABF968FEF09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4480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799"/>
            <a:ext cx="8825658" cy="3329581"/>
          </a:xfrm>
        </p:spPr>
        <p:txBody>
          <a:bodyPr/>
          <a:lstStyle/>
          <a:p>
            <a:r>
              <a:rPr lang="hu-HU" b="1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774592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389" y="1846030"/>
            <a:ext cx="110673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u="sng" dirty="0"/>
              <a:t>Input layer</a:t>
            </a:r>
            <a:r>
              <a:rPr lang="hu-HU" dirty="0"/>
              <a:t>: we keep feeding our network with data through the</a:t>
            </a:r>
          </a:p>
          <a:p>
            <a:r>
              <a:rPr lang="hu-HU" dirty="0"/>
              <a:t>		input layer </a:t>
            </a:r>
          </a:p>
          <a:p>
            <a:r>
              <a:rPr lang="hu-HU" dirty="0"/>
              <a:t>		       ~ for example we have an image of a digit: we convert it to</a:t>
            </a:r>
          </a:p>
          <a:p>
            <a:r>
              <a:rPr lang="hu-HU" dirty="0"/>
              <a:t>			</a:t>
            </a:r>
            <a:r>
              <a:rPr lang="hu-HU" b="1" dirty="0"/>
              <a:t>RGB</a:t>
            </a:r>
            <a:r>
              <a:rPr lang="hu-HU" dirty="0"/>
              <a:t> </a:t>
            </a:r>
            <a:r>
              <a:rPr lang="hu-HU" dirty="0" err="1"/>
              <a:t>values</a:t>
            </a:r>
            <a:r>
              <a:rPr lang="hu-HU" dirty="0"/>
              <a:t>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every</a:t>
            </a:r>
            <a:r>
              <a:rPr lang="hu-HU" dirty="0"/>
              <a:t> pixel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a </a:t>
            </a:r>
            <a:r>
              <a:rPr lang="hu-HU" dirty="0" err="1"/>
              <a:t>numerical</a:t>
            </a:r>
            <a:r>
              <a:rPr lang="hu-HU" dirty="0"/>
              <a:t> </a:t>
            </a:r>
            <a:r>
              <a:rPr lang="hu-HU" dirty="0" err="1"/>
              <a:t>value</a:t>
            </a:r>
            <a:r>
              <a:rPr lang="hu-HU" dirty="0"/>
              <a:t>.</a:t>
            </a:r>
          </a:p>
          <a:p>
            <a:r>
              <a:rPr lang="hu-HU" dirty="0"/>
              <a:t>			   </a:t>
            </a:r>
            <a:r>
              <a:rPr lang="hu-HU" dirty="0" err="1"/>
              <a:t>So</a:t>
            </a:r>
            <a:r>
              <a:rPr lang="hu-HU" dirty="0"/>
              <a:t> we have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many</a:t>
            </a:r>
            <a:r>
              <a:rPr lang="hu-HU" dirty="0"/>
              <a:t> input </a:t>
            </a:r>
            <a:r>
              <a:rPr lang="hu-HU" dirty="0" err="1"/>
              <a:t>neurons</a:t>
            </a:r>
            <a:r>
              <a:rPr lang="hu-HU" dirty="0"/>
              <a:t> as the number of pixels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image</a:t>
            </a:r>
          </a:p>
          <a:p>
            <a:endParaRPr lang="hu-HU" dirty="0"/>
          </a:p>
          <a:p>
            <a:r>
              <a:rPr lang="hu-HU" u="sng" dirty="0"/>
              <a:t>Hidden layer</a:t>
            </a:r>
            <a:r>
              <a:rPr lang="hu-HU" dirty="0"/>
              <a:t>: it is needed in order to make predictions when we</a:t>
            </a:r>
          </a:p>
          <a:p>
            <a:r>
              <a:rPr lang="hu-HU" dirty="0"/>
              <a:t>		have non-linear problems</a:t>
            </a:r>
          </a:p>
          <a:p>
            <a:endParaRPr lang="hu-HU" dirty="0"/>
          </a:p>
          <a:p>
            <a:r>
              <a:rPr lang="hu-HU" u="sng" dirty="0"/>
              <a:t>Output layer</a:t>
            </a:r>
            <a:r>
              <a:rPr lang="hu-HU" dirty="0"/>
              <a:t>: we have the result here   ~ the predicted digit </a:t>
            </a:r>
          </a:p>
        </p:txBody>
      </p:sp>
    </p:spTree>
    <p:extLst>
      <p:ext uri="{BB962C8B-B14F-4D97-AF65-F5344CB8AC3E}">
        <p14:creationId xmlns:p14="http://schemas.microsoft.com/office/powerpoint/2010/main" val="282103657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Gradient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41756" y="1694985"/>
                <a:ext cx="8033609" cy="1049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Calculate the delta for the </a:t>
                </a:r>
                <a:r>
                  <a:rPr lang="hu-HU" b="1" dirty="0"/>
                  <a:t>hidden</a:t>
                </a:r>
                <a:r>
                  <a:rPr lang="hu-HU" dirty="0"/>
                  <a:t> layer:</a:t>
                </a:r>
              </a:p>
              <a:p>
                <a:endParaRPr lang="hu-HU" dirty="0"/>
              </a:p>
              <a:p>
                <a:r>
                  <a:rPr lang="hu-HU" dirty="0"/>
                  <a:t>	</a:t>
                </a:r>
                <a:r>
                  <a:rPr lang="hu-HU" sz="2400" b="1" dirty="0">
                    <a:solidFill>
                      <a:srgbClr val="FFFF00"/>
                    </a:solidFill>
                  </a:rPr>
                  <a:t>deltaOutput =    -    dSigmoid(sum) 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</m:nary>
                  </m:oMath>
                </a14:m>
                <a:endParaRPr lang="hu-HU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756" y="1694985"/>
                <a:ext cx="8033609" cy="1049646"/>
              </a:xfrm>
              <a:prstGeom prst="rect">
                <a:avLst/>
              </a:prstGeom>
              <a:blipFill rotWithShape="0">
                <a:blip r:embed="rId2"/>
                <a:stretch>
                  <a:fillRect l="-607" t="-2907" b="-1162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124368" y="2740664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derivative of the</a:t>
            </a:r>
          </a:p>
          <a:p>
            <a:r>
              <a:rPr lang="hu-HU" dirty="0"/>
              <a:t>activation function</a:t>
            </a:r>
          </a:p>
        </p:txBody>
      </p:sp>
      <p:sp>
        <p:nvSpPr>
          <p:cNvPr id="6" name="Oval 5"/>
          <p:cNvSpPr/>
          <p:nvPr/>
        </p:nvSpPr>
        <p:spPr>
          <a:xfrm>
            <a:off x="1396154" y="2996575"/>
            <a:ext cx="544158" cy="54415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1396154" y="5223182"/>
            <a:ext cx="544158" cy="54415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503831" y="4079855"/>
            <a:ext cx="544158" cy="54415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6" idx="6"/>
            <a:endCxn id="9" idx="2"/>
          </p:cNvCxnSpPr>
          <p:nvPr/>
        </p:nvCxnSpPr>
        <p:spPr>
          <a:xfrm>
            <a:off x="1940312" y="3268654"/>
            <a:ext cx="1563519" cy="108328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9" idx="2"/>
          </p:cNvCxnSpPr>
          <p:nvPr/>
        </p:nvCxnSpPr>
        <p:spPr>
          <a:xfrm flipV="1">
            <a:off x="1940312" y="4351934"/>
            <a:ext cx="1563519" cy="11433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8249" y="3569563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sum=-0.51</a:t>
            </a:r>
          </a:p>
          <a:p>
            <a:r>
              <a:rPr lang="hu-HU" dirty="0"/>
              <a:t>output=0.33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6044" y="5767340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sum=0.217</a:t>
            </a:r>
          </a:p>
          <a:p>
            <a:r>
              <a:rPr lang="hu-HU" dirty="0"/>
              <a:t>output=0.76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05203" y="320023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w1=-0.22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19950" y="495934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w2=0.15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47989" y="4215894"/>
                <a:ext cx="1131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hu-HU" dirty="0"/>
                  <a:t>0.122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989" y="4215894"/>
                <a:ext cx="113146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r="-4301" b="-2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654390" y="2740664"/>
            <a:ext cx="2383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weights and the </a:t>
            </a:r>
          </a:p>
          <a:p>
            <a:r>
              <a:rPr lang="hu-HU" dirty="0"/>
              <a:t>p</a:t>
            </a:r>
            <a:r>
              <a:rPr lang="en-US" dirty="0"/>
              <a:t>r</a:t>
            </a:r>
            <a:r>
              <a:rPr lang="hu-HU" dirty="0"/>
              <a:t>evious layer delta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13721" y="5144010"/>
                <a:ext cx="66265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hu-HU" dirty="0"/>
                  <a:t> = - dSigmoid(-0.51) * ( -0.22 * 0.122 ) = -0.234 * (-0.0268) =</a:t>
                </a:r>
              </a:p>
              <a:p>
                <a:r>
                  <a:rPr lang="hu-HU" dirty="0"/>
                  <a:t>	= 0.006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721" y="5144010"/>
                <a:ext cx="6626558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575716" y="5910146"/>
            <a:ext cx="717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IMPORTANT</a:t>
            </a:r>
            <a:r>
              <a:rPr lang="hu-HU" dirty="0"/>
              <a:t>: we do not have to calculate the </a:t>
            </a:r>
            <a:r>
              <a:rPr lang="hu-HU" dirty="0" err="1"/>
              <a:t>node</a:t>
            </a:r>
            <a:r>
              <a:rPr lang="hu-HU" dirty="0"/>
              <a:t> </a:t>
            </a:r>
            <a:r>
              <a:rPr lang="hu-HU" dirty="0" err="1"/>
              <a:t>deltas</a:t>
            </a:r>
            <a:r>
              <a:rPr lang="hu-HU" dirty="0"/>
              <a:t> for</a:t>
            </a:r>
          </a:p>
          <a:p>
            <a:r>
              <a:rPr lang="hu-HU" dirty="0"/>
              <a:t>bias nodes and input nodes !!! </a:t>
            </a:r>
          </a:p>
        </p:txBody>
      </p:sp>
    </p:spTree>
    <p:extLst>
      <p:ext uri="{BB962C8B-B14F-4D97-AF65-F5344CB8AC3E}">
        <p14:creationId xmlns:p14="http://schemas.microsoft.com/office/powerpoint/2010/main" val="14440926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Gradient calculation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08663" y="1853248"/>
            <a:ext cx="29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Calculate the gradients: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763536" y="2579387"/>
                <a:ext cx="697306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536" y="2579387"/>
                <a:ext cx="697306" cy="5267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760872" y="2702698"/>
                <a:ext cx="520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=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872" y="2702698"/>
                <a:ext cx="52072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588" t="-8197" b="-245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158449" y="270334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 *  input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8982" y="4034291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derivative by edge weight</a:t>
            </a:r>
          </a:p>
        </p:txBody>
      </p:sp>
      <p:cxnSp>
        <p:nvCxnSpPr>
          <p:cNvPr id="22" name="Straight Arrow Connector 21"/>
          <p:cNvCxnSpPr>
            <a:stCxn id="20" idx="0"/>
          </p:cNvCxnSpPr>
          <p:nvPr/>
        </p:nvCxnSpPr>
        <p:spPr>
          <a:xfrm flipV="1">
            <a:off x="2564895" y="3195141"/>
            <a:ext cx="1198641" cy="839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33620" y="452516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node delta at</a:t>
            </a:r>
          </a:p>
          <a:p>
            <a:r>
              <a:rPr lang="hu-HU" dirty="0"/>
              <a:t>the output node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H="1" flipV="1">
            <a:off x="5243738" y="3290150"/>
            <a:ext cx="505545" cy="12350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84615" y="3907656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activation of</a:t>
            </a:r>
          </a:p>
          <a:p>
            <a:r>
              <a:rPr lang="hu-HU" dirty="0"/>
              <a:t>the neuron input</a:t>
            </a:r>
          </a:p>
        </p:txBody>
      </p:sp>
      <p:cxnSp>
        <p:nvCxnSpPr>
          <p:cNvPr id="33" name="Straight Arrow Connector 32"/>
          <p:cNvCxnSpPr>
            <a:stCxn id="32" idx="0"/>
          </p:cNvCxnSpPr>
          <p:nvPr/>
        </p:nvCxnSpPr>
        <p:spPr>
          <a:xfrm flipH="1" flipV="1">
            <a:off x="6980674" y="3163294"/>
            <a:ext cx="1624413" cy="7443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79082" y="5730971"/>
            <a:ext cx="451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Why is it good? </a:t>
            </a:r>
            <a:r>
              <a:rPr lang="hu-HU" b="1" dirty="0"/>
              <a:t>BACKPROPAGATION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40406734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1054"/>
          </a:xfrm>
        </p:spPr>
        <p:txBody>
          <a:bodyPr/>
          <a:lstStyle/>
          <a:p>
            <a:r>
              <a:rPr lang="hu-HU" b="1" u="sng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158227" y="1834017"/>
                <a:ext cx="697306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227" y="1834017"/>
                <a:ext cx="697306" cy="5267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549360" y="2256429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i="1" dirty="0"/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6769" y="192811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029617" y="1897336"/>
                <a:ext cx="12153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i="1" dirty="0"/>
                  <a:t> </a:t>
                </a:r>
                <a:r>
                  <a:rPr lang="hu-HU" sz="2000" b="1" i="1" dirty="0"/>
                  <a:t>+</a:t>
                </a:r>
                <a:r>
                  <a:rPr lang="hu-HU" sz="1400" b="1" i="1" dirty="0"/>
                  <a:t>  </a:t>
                </a:r>
                <a14:m>
                  <m:oMath xmlns:m="http://schemas.openxmlformats.org/officeDocument/2006/math"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hu-HU" sz="1400" b="1" i="1" dirty="0"/>
                  <a:t>  *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617" y="1897336"/>
                <a:ext cx="1215397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005" t="-7576" r="-503" b="-2575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69150" y="1928114"/>
                <a:ext cx="3302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hu-HU" b="1" dirty="0"/>
                  <a:t>w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150" y="1928114"/>
                <a:ext cx="33021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5926" t="-28261" r="-38889" b="-5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626259" y="2051224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i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48459" y="1897336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hu-HU" sz="2000" b="1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459" y="1897336"/>
                <a:ext cx="428322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27724" y="1928114"/>
                <a:ext cx="3302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hu-HU" b="1" dirty="0"/>
                  <a:t>w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724" y="1928114"/>
                <a:ext cx="33021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4074" t="-28261" r="-40741" b="-5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7584833" y="2051224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i="1" dirty="0"/>
              <a:t>t-1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64537" y="1989669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i="1" dirty="0"/>
              <a:t> </a:t>
            </a:r>
            <a:r>
              <a:rPr lang="hu-HU" sz="1400" b="1" i="1" dirty="0"/>
              <a:t>*</a:t>
            </a:r>
            <a:r>
              <a:rPr lang="hu-HU" sz="1400" i="1" dirty="0"/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0014" y="3259030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change in edge weight</a:t>
            </a:r>
          </a:p>
          <a:p>
            <a:r>
              <a:rPr lang="hu-HU" dirty="0"/>
              <a:t>at time </a:t>
            </a:r>
            <a:r>
              <a:rPr lang="hu-HU" b="1" i="1" dirty="0"/>
              <a:t>t</a:t>
            </a: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V="1">
            <a:off x="2139634" y="2419880"/>
            <a:ext cx="1354934" cy="839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44156" y="3557662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learning rate</a:t>
            </a:r>
          </a:p>
        </p:txBody>
      </p:sp>
      <p:cxnSp>
        <p:nvCxnSpPr>
          <p:cNvPr id="34" name="Straight Arrow Connector 33"/>
          <p:cNvCxnSpPr>
            <a:stCxn id="31" idx="0"/>
          </p:cNvCxnSpPr>
          <p:nvPr/>
        </p:nvCxnSpPr>
        <p:spPr>
          <a:xfrm flipH="1" flipV="1">
            <a:off x="4654276" y="2322648"/>
            <a:ext cx="295550" cy="12350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43257" y="3628642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momentum</a:t>
            </a:r>
          </a:p>
        </p:txBody>
      </p:sp>
      <p:cxnSp>
        <p:nvCxnSpPr>
          <p:cNvPr id="37" name="Straight Arrow Connector 36"/>
          <p:cNvCxnSpPr>
            <a:stCxn id="35" idx="0"/>
          </p:cNvCxnSpPr>
          <p:nvPr/>
        </p:nvCxnSpPr>
        <p:spPr>
          <a:xfrm flipH="1" flipV="1">
            <a:off x="6746492" y="2359002"/>
            <a:ext cx="1144726" cy="12696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126324" y="2728823"/>
            <a:ext cx="2459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previous change</a:t>
            </a:r>
          </a:p>
          <a:p>
            <a:r>
              <a:rPr lang="hu-HU" dirty="0"/>
              <a:t>in edge weight from</a:t>
            </a:r>
          </a:p>
          <a:p>
            <a:r>
              <a:rPr lang="hu-HU" dirty="0"/>
              <a:t>previous iteration</a:t>
            </a:r>
          </a:p>
        </p:txBody>
      </p:sp>
      <p:cxnSp>
        <p:nvCxnSpPr>
          <p:cNvPr id="40" name="Straight Arrow Connector 39"/>
          <p:cNvCxnSpPr>
            <a:stCxn id="39" idx="0"/>
            <a:endCxn id="25" idx="3"/>
          </p:cNvCxnSpPr>
          <p:nvPr/>
        </p:nvCxnSpPr>
        <p:spPr>
          <a:xfrm flipH="1" flipV="1">
            <a:off x="8000331" y="2205113"/>
            <a:ext cx="2355657" cy="5237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25072" y="450679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gradient</a:t>
            </a:r>
          </a:p>
        </p:txBody>
      </p:sp>
      <p:cxnSp>
        <p:nvCxnSpPr>
          <p:cNvPr id="42" name="Straight Arrow Connector 41"/>
          <p:cNvCxnSpPr>
            <a:stCxn id="41" idx="0"/>
            <a:endCxn id="13" idx="2"/>
          </p:cNvCxnSpPr>
          <p:nvPr/>
        </p:nvCxnSpPr>
        <p:spPr>
          <a:xfrm flipH="1" flipV="1">
            <a:off x="5672150" y="2564206"/>
            <a:ext cx="923752" cy="19425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4817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1054"/>
          </a:xfrm>
        </p:spPr>
        <p:txBody>
          <a:bodyPr/>
          <a:lstStyle/>
          <a:p>
            <a:r>
              <a:rPr lang="hu-HU" b="1" u="sng" dirty="0"/>
              <a:t>Backpropagation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6111" y="2578205"/>
            <a:ext cx="975138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Learning rate</a:t>
            </a:r>
            <a:r>
              <a:rPr lang="hu-HU" dirty="0"/>
              <a:t>: ~ </a:t>
            </a:r>
            <a:r>
              <a:rPr lang="hu-HU" b="1" dirty="0"/>
              <a:t>0.3</a:t>
            </a:r>
          </a:p>
          <a:p>
            <a:r>
              <a:rPr lang="hu-HU" dirty="0"/>
              <a:t>	Define how fast our algorithm will learn</a:t>
            </a:r>
          </a:p>
          <a:p>
            <a:r>
              <a:rPr lang="hu-HU" dirty="0"/>
              <a:t>		If it is too high: converge fast but not will be accurate, it may</a:t>
            </a:r>
          </a:p>
          <a:p>
            <a:r>
              <a:rPr lang="hu-HU" dirty="0"/>
              <a:t>			miss global optimum</a:t>
            </a:r>
          </a:p>
          <a:p>
            <a:r>
              <a:rPr lang="hu-HU" dirty="0"/>
              <a:t>		If it is too low: algorithm will be slow but more accurate !!!</a:t>
            </a:r>
          </a:p>
          <a:p>
            <a:endParaRPr lang="hu-HU" dirty="0"/>
          </a:p>
          <a:p>
            <a:r>
              <a:rPr lang="hu-HU" u="sng" dirty="0"/>
              <a:t>Momentum</a:t>
            </a:r>
            <a:r>
              <a:rPr lang="hu-HU" dirty="0"/>
              <a:t>: ~ </a:t>
            </a:r>
            <a:r>
              <a:rPr lang="hu-HU" b="1" dirty="0"/>
              <a:t>0.6</a:t>
            </a:r>
          </a:p>
          <a:p>
            <a:r>
              <a:rPr lang="hu-HU" dirty="0"/>
              <a:t>	We can escape local </a:t>
            </a:r>
            <a:r>
              <a:rPr lang="hu-HU" dirty="0" err="1"/>
              <a:t>minimas</a:t>
            </a:r>
            <a:r>
              <a:rPr lang="hu-HU" dirty="0"/>
              <a:t> with this ( do not always work )</a:t>
            </a:r>
          </a:p>
          <a:p>
            <a:r>
              <a:rPr lang="hu-HU" dirty="0"/>
              <a:t>		Define how much we are relying on the previous change, </a:t>
            </a:r>
            <a:r>
              <a:rPr lang="en-US" dirty="0"/>
              <a:t> simply</a:t>
            </a:r>
            <a:endParaRPr lang="hu-HU" dirty="0"/>
          </a:p>
          <a:p>
            <a:r>
              <a:rPr lang="hu-HU" dirty="0"/>
              <a:t>	               </a:t>
            </a:r>
            <a:r>
              <a:rPr lang="en-US" dirty="0"/>
              <a:t> adds a fraction of the previous weight update to the current one</a:t>
            </a:r>
            <a:endParaRPr lang="hu-HU" dirty="0"/>
          </a:p>
          <a:p>
            <a:endParaRPr lang="hu-HU" dirty="0"/>
          </a:p>
          <a:p>
            <a:r>
              <a:rPr lang="hu-HU" dirty="0"/>
              <a:t>		High: </a:t>
            </a:r>
            <a:r>
              <a:rPr lang="en-US" dirty="0"/>
              <a:t> help</a:t>
            </a:r>
            <a:r>
              <a:rPr lang="hu-HU" dirty="0"/>
              <a:t>s </a:t>
            </a:r>
            <a:r>
              <a:rPr lang="en-US" dirty="0"/>
              <a:t>to increase the speed of convergence of the system</a:t>
            </a:r>
            <a:r>
              <a:rPr lang="hu-HU" dirty="0"/>
              <a:t>, but</a:t>
            </a:r>
          </a:p>
          <a:p>
            <a:r>
              <a:rPr lang="hu-HU" dirty="0"/>
              <a:t>				it can overshoot the minimum</a:t>
            </a:r>
          </a:p>
          <a:p>
            <a:r>
              <a:rPr lang="hu-HU" dirty="0"/>
              <a:t>		Too low: cannot avoid local optimums and slows down the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8"/>
              <p:cNvSpPr txBox="1"/>
              <p:nvPr/>
            </p:nvSpPr>
            <p:spPr>
              <a:xfrm>
                <a:off x="5158227" y="1727142"/>
                <a:ext cx="697306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4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227" y="1727142"/>
                <a:ext cx="697306" cy="5267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2"/>
          <p:cNvSpPr txBox="1"/>
          <p:nvPr/>
        </p:nvSpPr>
        <p:spPr>
          <a:xfrm>
            <a:off x="5549360" y="2149554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i="1" dirty="0"/>
              <a:t>t</a:t>
            </a:r>
          </a:p>
        </p:txBody>
      </p:sp>
      <p:sp>
        <p:nvSpPr>
          <p:cNvPr id="17" name="TextBox 14"/>
          <p:cNvSpPr txBox="1"/>
          <p:nvPr/>
        </p:nvSpPr>
        <p:spPr>
          <a:xfrm>
            <a:off x="3956769" y="182123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3"/>
              <p:cNvSpPr txBox="1"/>
              <p:nvPr/>
            </p:nvSpPr>
            <p:spPr>
              <a:xfrm>
                <a:off x="6029617" y="1790461"/>
                <a:ext cx="12153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i="1" dirty="0"/>
                  <a:t> </a:t>
                </a:r>
                <a:r>
                  <a:rPr lang="hu-HU" sz="2000" b="1" i="1" dirty="0"/>
                  <a:t>+</a:t>
                </a:r>
                <a:r>
                  <a:rPr lang="hu-HU" sz="1400" b="1" i="1" dirty="0"/>
                  <a:t>  </a:t>
                </a:r>
                <a14:m>
                  <m:oMath xmlns:m="http://schemas.openxmlformats.org/officeDocument/2006/math"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hu-HU" sz="1400" b="1" i="1" dirty="0"/>
                  <a:t>  * </a:t>
                </a:r>
              </a:p>
            </p:txBody>
          </p:sp>
        </mc:Choice>
        <mc:Fallback xmlns="">
          <p:sp>
            <p:nvSpPr>
              <p:cNvPr id="18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617" y="1790461"/>
                <a:ext cx="1215397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005" t="-9231" r="-503" b="-2769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2"/>
              <p:cNvSpPr txBox="1"/>
              <p:nvPr/>
            </p:nvSpPr>
            <p:spPr>
              <a:xfrm>
                <a:off x="3369150" y="1821239"/>
                <a:ext cx="3302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hu-HU" b="1" dirty="0"/>
                  <a:t>w</a:t>
                </a:r>
              </a:p>
            </p:txBody>
          </p:sp>
        </mc:Choice>
        <mc:Fallback xmlns="">
          <p:sp>
            <p:nvSpPr>
              <p:cNvPr id="20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150" y="1821239"/>
                <a:ext cx="33021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5926" t="-28889" r="-38889" b="-511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0"/>
          <p:cNvSpPr txBox="1"/>
          <p:nvPr/>
        </p:nvSpPr>
        <p:spPr>
          <a:xfrm>
            <a:off x="3626259" y="1944349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i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3"/>
              <p:cNvSpPr txBox="1"/>
              <p:nvPr/>
            </p:nvSpPr>
            <p:spPr>
              <a:xfrm>
                <a:off x="4448459" y="1790461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hu-HU" sz="2000" b="1" dirty="0"/>
                  <a:t> </a:t>
                </a:r>
              </a:p>
            </p:txBody>
          </p:sp>
        </mc:Choice>
        <mc:Fallback xmlns="">
          <p:sp>
            <p:nvSpPr>
              <p:cNvPr id="27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459" y="1790461"/>
                <a:ext cx="428322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2"/>
              <p:cNvSpPr txBox="1"/>
              <p:nvPr/>
            </p:nvSpPr>
            <p:spPr>
              <a:xfrm>
                <a:off x="7327724" y="1821239"/>
                <a:ext cx="3302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hu-HU" b="1" dirty="0"/>
                  <a:t>w</a:t>
                </a:r>
              </a:p>
            </p:txBody>
          </p:sp>
        </mc:Choice>
        <mc:Fallback xmlns="">
          <p:sp>
            <p:nvSpPr>
              <p:cNvPr id="28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724" y="1821239"/>
                <a:ext cx="33021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4074" t="-28889" r="-40741" b="-511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4"/>
          <p:cNvSpPr txBox="1"/>
          <p:nvPr/>
        </p:nvSpPr>
        <p:spPr>
          <a:xfrm>
            <a:off x="7584833" y="1944349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i="1" dirty="0"/>
              <a:t>t-1</a:t>
            </a:r>
          </a:p>
        </p:txBody>
      </p:sp>
      <p:sp>
        <p:nvSpPr>
          <p:cNvPr id="31" name="TextBox 25"/>
          <p:cNvSpPr txBox="1"/>
          <p:nvPr/>
        </p:nvSpPr>
        <p:spPr>
          <a:xfrm>
            <a:off x="4764537" y="1882794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i="1" dirty="0"/>
              <a:t> </a:t>
            </a:r>
            <a:r>
              <a:rPr lang="hu-HU" sz="1400" b="1" i="1" dirty="0"/>
              <a:t>*</a:t>
            </a:r>
            <a:r>
              <a:rPr lang="hu-HU" sz="1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511577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3993372" y="2429921"/>
            <a:ext cx="498148" cy="49814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/>
          <p:nvPr/>
        </p:nvSpPr>
        <p:spPr>
          <a:xfrm>
            <a:off x="3993372" y="3287714"/>
            <a:ext cx="498148" cy="49814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3993372" y="4207654"/>
            <a:ext cx="498148" cy="49814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5864604" y="335342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4"/>
          <p:cNvSpPr/>
          <p:nvPr/>
        </p:nvSpPr>
        <p:spPr>
          <a:xfrm>
            <a:off x="5864604" y="421121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5864604" y="513115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4"/>
          <p:cNvSpPr/>
          <p:nvPr/>
        </p:nvSpPr>
        <p:spPr>
          <a:xfrm>
            <a:off x="5841096" y="157212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5841096" y="24299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7981798" y="335599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stCxn id="4" idx="6"/>
            <a:endCxn id="15" idx="2"/>
          </p:cNvCxnSpPr>
          <p:nvPr/>
        </p:nvCxnSpPr>
        <p:spPr>
          <a:xfrm flipV="1">
            <a:off x="4491520" y="1821202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4" idx="6"/>
            <a:endCxn id="16" idx="2"/>
          </p:cNvCxnSpPr>
          <p:nvPr/>
        </p:nvCxnSpPr>
        <p:spPr>
          <a:xfrm>
            <a:off x="4491520" y="2678995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4" idx="6"/>
            <a:endCxn id="9" idx="2"/>
          </p:cNvCxnSpPr>
          <p:nvPr/>
        </p:nvCxnSpPr>
        <p:spPr>
          <a:xfrm>
            <a:off x="4491520" y="2678995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4" idx="6"/>
            <a:endCxn id="10" idx="2"/>
          </p:cNvCxnSpPr>
          <p:nvPr/>
        </p:nvCxnSpPr>
        <p:spPr>
          <a:xfrm>
            <a:off x="4491520" y="2678995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stCxn id="4" idx="6"/>
            <a:endCxn id="11" idx="2"/>
          </p:cNvCxnSpPr>
          <p:nvPr/>
        </p:nvCxnSpPr>
        <p:spPr>
          <a:xfrm>
            <a:off x="4491520" y="2678995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7" idx="6"/>
            <a:endCxn id="15" idx="2"/>
          </p:cNvCxnSpPr>
          <p:nvPr/>
        </p:nvCxnSpPr>
        <p:spPr>
          <a:xfrm flipV="1">
            <a:off x="4491520" y="1821202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7" idx="6"/>
            <a:endCxn id="16" idx="2"/>
          </p:cNvCxnSpPr>
          <p:nvPr/>
        </p:nvCxnSpPr>
        <p:spPr>
          <a:xfrm flipV="1">
            <a:off x="4491520" y="2678995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>
            <a:stCxn id="7" idx="6"/>
            <a:endCxn id="9" idx="2"/>
          </p:cNvCxnSpPr>
          <p:nvPr/>
        </p:nvCxnSpPr>
        <p:spPr>
          <a:xfrm>
            <a:off x="4491520" y="3536788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stCxn id="7" idx="6"/>
            <a:endCxn id="10" idx="2"/>
          </p:cNvCxnSpPr>
          <p:nvPr/>
        </p:nvCxnSpPr>
        <p:spPr>
          <a:xfrm>
            <a:off x="4491520" y="3536788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7" idx="6"/>
            <a:endCxn id="11" idx="2"/>
          </p:cNvCxnSpPr>
          <p:nvPr/>
        </p:nvCxnSpPr>
        <p:spPr>
          <a:xfrm>
            <a:off x="4491520" y="3536788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>
            <a:stCxn id="8" idx="6"/>
            <a:endCxn id="15" idx="2"/>
          </p:cNvCxnSpPr>
          <p:nvPr/>
        </p:nvCxnSpPr>
        <p:spPr>
          <a:xfrm flipV="1">
            <a:off x="4491520" y="1821202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/>
          <p:cNvCxnSpPr>
            <a:stCxn id="8" idx="6"/>
            <a:endCxn id="16" idx="2"/>
          </p:cNvCxnSpPr>
          <p:nvPr/>
        </p:nvCxnSpPr>
        <p:spPr>
          <a:xfrm flipV="1">
            <a:off x="4491520" y="2678995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>
            <a:stCxn id="8" idx="6"/>
            <a:endCxn id="9" idx="2"/>
          </p:cNvCxnSpPr>
          <p:nvPr/>
        </p:nvCxnSpPr>
        <p:spPr>
          <a:xfrm flipV="1">
            <a:off x="4491520" y="3602500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/>
          <p:cNvCxnSpPr>
            <a:stCxn id="8" idx="6"/>
            <a:endCxn id="10" idx="2"/>
          </p:cNvCxnSpPr>
          <p:nvPr/>
        </p:nvCxnSpPr>
        <p:spPr>
          <a:xfrm>
            <a:off x="4491520" y="4456728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60"/>
          <p:cNvCxnSpPr>
            <a:stCxn id="8" idx="6"/>
            <a:endCxn id="11" idx="2"/>
          </p:cNvCxnSpPr>
          <p:nvPr/>
        </p:nvCxnSpPr>
        <p:spPr>
          <a:xfrm>
            <a:off x="4491520" y="4456728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gyenes összekötő nyíllal 132"/>
          <p:cNvCxnSpPr>
            <a:stCxn id="10" idx="6"/>
            <a:endCxn id="19" idx="2"/>
          </p:cNvCxnSpPr>
          <p:nvPr/>
        </p:nvCxnSpPr>
        <p:spPr>
          <a:xfrm flipV="1">
            <a:off x="6362752" y="3605066"/>
            <a:ext cx="1619046" cy="8552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gyenes összekötő nyíllal 135"/>
          <p:cNvCxnSpPr>
            <a:stCxn id="9" idx="6"/>
            <a:endCxn id="19" idx="2"/>
          </p:cNvCxnSpPr>
          <p:nvPr/>
        </p:nvCxnSpPr>
        <p:spPr>
          <a:xfrm>
            <a:off x="6362752" y="3602500"/>
            <a:ext cx="1619046" cy="2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nyíllal 138"/>
          <p:cNvCxnSpPr>
            <a:stCxn id="16" idx="6"/>
            <a:endCxn id="19" idx="2"/>
          </p:cNvCxnSpPr>
          <p:nvPr/>
        </p:nvCxnSpPr>
        <p:spPr>
          <a:xfrm>
            <a:off x="6339244" y="2678995"/>
            <a:ext cx="1642554" cy="9260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gyenes összekötő nyíllal 141"/>
          <p:cNvCxnSpPr>
            <a:stCxn id="15" idx="6"/>
            <a:endCxn id="19" idx="2"/>
          </p:cNvCxnSpPr>
          <p:nvPr/>
        </p:nvCxnSpPr>
        <p:spPr>
          <a:xfrm>
            <a:off x="6339244" y="1821202"/>
            <a:ext cx="1642554" cy="17838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58"/>
          <p:cNvCxnSpPr>
            <a:stCxn id="11" idx="7"/>
            <a:endCxn id="19" idx="2"/>
          </p:cNvCxnSpPr>
          <p:nvPr/>
        </p:nvCxnSpPr>
        <p:spPr>
          <a:xfrm flipV="1">
            <a:off x="6289800" y="3605066"/>
            <a:ext cx="1691998" cy="1599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1054"/>
          </a:xfrm>
        </p:spPr>
        <p:txBody>
          <a:bodyPr/>
          <a:lstStyle/>
          <a:p>
            <a:r>
              <a:rPr lang="hu-HU" b="1" u="sng" dirty="0"/>
              <a:t>Backpropagation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04777" y="5732053"/>
            <a:ext cx="7915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ß"/>
            </a:pPr>
            <a:r>
              <a:rPr lang="hu-HU" dirty="0">
                <a:sym typeface="Wingdings" panose="05000000000000000000" pitchFamily="2" charset="2"/>
              </a:rPr>
              <a:t>This is the backward process: we update the edge weights starting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from the output layer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681483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Resilient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It can be used to train neural networks as well</a:t>
            </a:r>
          </a:p>
          <a:p>
            <a:r>
              <a:rPr lang="hu-HU" dirty="0"/>
              <a:t>It has some advantages over backpropagation: </a:t>
            </a:r>
          </a:p>
          <a:p>
            <a:pPr lvl="1"/>
            <a:r>
              <a:rPr lang="hu-HU" dirty="0"/>
              <a:t>Usually faster than backpropagation</a:t>
            </a:r>
          </a:p>
          <a:p>
            <a:pPr lvl="1"/>
            <a:r>
              <a:rPr lang="hu-HU" dirty="0"/>
              <a:t>We do not have to specify extra parameters such as learning rate and momentum</a:t>
            </a:r>
          </a:p>
          <a:p>
            <a:r>
              <a:rPr lang="hu-HU" dirty="0"/>
              <a:t>Disadvantage: very hard to implement efficiently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980032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Resilient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It is an iterative approach as well: we have training epochs</a:t>
            </a:r>
          </a:p>
          <a:p>
            <a:r>
              <a:rPr lang="hu-HU" dirty="0" err="1"/>
              <a:t>Resilient</a:t>
            </a:r>
            <a:r>
              <a:rPr lang="hu-HU" dirty="0"/>
              <a:t> </a:t>
            </a:r>
            <a:r>
              <a:rPr lang="hu-HU" dirty="0" err="1"/>
              <a:t>propagation</a:t>
            </a:r>
            <a:r>
              <a:rPr lang="hu-HU" dirty="0"/>
              <a:t> relies heavily on the gradients as well</a:t>
            </a:r>
          </a:p>
          <a:p>
            <a:r>
              <a:rPr lang="en-US" dirty="0"/>
              <a:t>The idea is that you must have some measure of error and that the value of the error will change as the value of one weight changes</a:t>
            </a:r>
            <a:r>
              <a:rPr lang="hu-HU" dirty="0"/>
              <a:t> 			//</a:t>
            </a:r>
            <a:r>
              <a:rPr lang="en-US" dirty="0"/>
              <a:t>assuming </a:t>
            </a:r>
            <a:r>
              <a:rPr lang="hu-HU" dirty="0"/>
              <a:t>we </a:t>
            </a:r>
            <a:r>
              <a:rPr lang="en-US" dirty="0"/>
              <a:t>hold the values of the other weights and biases </a:t>
            </a:r>
            <a:r>
              <a:rPr lang="hu-HU" dirty="0"/>
              <a:t>				</a:t>
            </a:r>
            <a:r>
              <a:rPr lang="en-US" dirty="0"/>
              <a:t>the same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140280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Resilient propagation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5623" y="2240924"/>
            <a:ext cx="7497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We have to calculate the gradient to know how much we </a:t>
            </a:r>
          </a:p>
          <a:p>
            <a:r>
              <a:rPr lang="hu-HU" sz="2000" dirty="0"/>
              <a:t>	should adjust the edge weights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37126" y="3193509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8033" y="5537916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056066" y="3644465"/>
            <a:ext cx="5525037" cy="146844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extBox 14"/>
          <p:cNvSpPr txBox="1"/>
          <p:nvPr/>
        </p:nvSpPr>
        <p:spPr>
          <a:xfrm>
            <a:off x="7590326" y="53532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5153" y="274264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MSE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80373" y="3819769"/>
            <a:ext cx="849948" cy="53309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9618" y="4740027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direction of</a:t>
            </a:r>
          </a:p>
          <a:p>
            <a:r>
              <a:rPr lang="hu-HU" dirty="0"/>
              <a:t>the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13234" y="3516090"/>
                <a:ext cx="697306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234" y="3516090"/>
                <a:ext cx="697306" cy="5267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188437" y="3336486"/>
            <a:ext cx="2715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calculate</a:t>
            </a:r>
          </a:p>
          <a:p>
            <a:r>
              <a:rPr lang="hu-HU" dirty="0"/>
              <a:t>the slope of the curve</a:t>
            </a:r>
          </a:p>
          <a:p>
            <a:r>
              <a:rPr lang="hu-HU" dirty="0"/>
              <a:t>with partial derivatives</a:t>
            </a:r>
          </a:p>
        </p:txBody>
      </p:sp>
    </p:spTree>
    <p:extLst>
      <p:ext uri="{BB962C8B-B14F-4D97-AF65-F5344CB8AC3E}">
        <p14:creationId xmlns:p14="http://schemas.microsoft.com/office/powerpoint/2010/main" val="245240830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Resilient propagation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5623" y="2240924"/>
            <a:ext cx="7497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We have to calculate the gradient to know how much we </a:t>
            </a:r>
          </a:p>
          <a:p>
            <a:r>
              <a:rPr lang="hu-HU" sz="2000" dirty="0"/>
              <a:t>	should adjust the edge weights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37126" y="3193509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8033" y="5537916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056066" y="3644465"/>
            <a:ext cx="5525037" cy="146844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extBox 14"/>
          <p:cNvSpPr txBox="1"/>
          <p:nvPr/>
        </p:nvSpPr>
        <p:spPr>
          <a:xfrm>
            <a:off x="7590326" y="53532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5153" y="274264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MSE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18555" y="3798151"/>
            <a:ext cx="450703" cy="7651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81222" y="4789747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direction of</a:t>
            </a:r>
          </a:p>
          <a:p>
            <a:r>
              <a:rPr lang="hu-HU" dirty="0"/>
              <a:t>the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13234" y="3516090"/>
                <a:ext cx="697306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234" y="3516090"/>
                <a:ext cx="697306" cy="5267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188437" y="3336486"/>
            <a:ext cx="2715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calculate</a:t>
            </a:r>
          </a:p>
          <a:p>
            <a:r>
              <a:rPr lang="hu-HU" dirty="0"/>
              <a:t>the slope of the curve</a:t>
            </a:r>
          </a:p>
          <a:p>
            <a:r>
              <a:rPr lang="hu-HU" dirty="0"/>
              <a:t>with partial derivatives</a:t>
            </a:r>
          </a:p>
        </p:txBody>
      </p:sp>
    </p:spTree>
    <p:extLst>
      <p:ext uri="{BB962C8B-B14F-4D97-AF65-F5344CB8AC3E}">
        <p14:creationId xmlns:p14="http://schemas.microsoft.com/office/powerpoint/2010/main" val="245996804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Resilient propagation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6682" y="1541379"/>
            <a:ext cx="842410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Negative slope: go in the positive weight direction</a:t>
            </a:r>
          </a:p>
          <a:p>
            <a:r>
              <a:rPr lang="hu-HU" sz="2000" dirty="0"/>
              <a:t>Positive slope: go in the negative weight direction</a:t>
            </a:r>
          </a:p>
          <a:p>
            <a:endParaRPr lang="hu-HU" sz="2000" dirty="0"/>
          </a:p>
          <a:p>
            <a:r>
              <a:rPr lang="hu-HU" sz="2000" dirty="0"/>
              <a:t>The steepness / magnitude of the slope: good hint how rapidly the</a:t>
            </a:r>
          </a:p>
          <a:p>
            <a:r>
              <a:rPr lang="hu-HU" sz="2000" dirty="0"/>
              <a:t>error is changing and how far to move to get a smaller MSE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37126" y="3193509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8033" y="5537916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056066" y="3644465"/>
            <a:ext cx="5525037" cy="146844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extBox 14"/>
          <p:cNvSpPr txBox="1"/>
          <p:nvPr/>
        </p:nvSpPr>
        <p:spPr>
          <a:xfrm>
            <a:off x="7590326" y="53532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5153" y="274264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MSE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92627" y="3616464"/>
            <a:ext cx="911690" cy="2800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2153" y="4169325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direction of</a:t>
            </a:r>
          </a:p>
          <a:p>
            <a:r>
              <a:rPr lang="hu-HU" dirty="0"/>
              <a:t>the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13234" y="3516090"/>
                <a:ext cx="697306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234" y="3516090"/>
                <a:ext cx="697306" cy="5267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188437" y="3336486"/>
            <a:ext cx="2715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calculate</a:t>
            </a:r>
          </a:p>
          <a:p>
            <a:r>
              <a:rPr lang="hu-HU" dirty="0"/>
              <a:t>the slope of the curve</a:t>
            </a:r>
          </a:p>
          <a:p>
            <a:r>
              <a:rPr lang="hu-HU" dirty="0"/>
              <a:t>with partial derivatives</a:t>
            </a:r>
          </a:p>
        </p:txBody>
      </p:sp>
    </p:spTree>
    <p:extLst>
      <p:ext uri="{BB962C8B-B14F-4D97-AF65-F5344CB8AC3E}">
        <p14:creationId xmlns:p14="http://schemas.microsoft.com/office/powerpoint/2010/main" val="223181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9701" y="450760"/>
            <a:ext cx="394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input and the output?</a:t>
            </a:r>
          </a:p>
        </p:txBody>
      </p:sp>
      <p:sp>
        <p:nvSpPr>
          <p:cNvPr id="5" name="Rectangle 4"/>
          <p:cNvSpPr/>
          <p:nvPr/>
        </p:nvSpPr>
        <p:spPr>
          <a:xfrm>
            <a:off x="4019349" y="2098605"/>
            <a:ext cx="3000778" cy="202198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76915" y="3077400"/>
            <a:ext cx="119773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236920" y="3077400"/>
            <a:ext cx="119773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02609" y="289273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59644" y="289273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OUTPUT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4704" y="4934172"/>
            <a:ext cx="10294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 humans: we see a handwritten character </a:t>
            </a:r>
            <a:r>
              <a:rPr lang="hu-HU" dirty="0">
                <a:sym typeface="Wingdings" panose="05000000000000000000" pitchFamily="2" charset="2"/>
              </a:rPr>
              <a:t> this is the input</a:t>
            </a:r>
          </a:p>
          <a:p>
            <a:r>
              <a:rPr lang="hu-HU" dirty="0">
                <a:sym typeface="Wingdings" panose="05000000000000000000" pitchFamily="2" charset="2"/>
              </a:rPr>
              <a:t>		Then we can recognize that character  that’s the output</a:t>
            </a:r>
          </a:p>
          <a:p>
            <a:r>
              <a:rPr lang="hu-HU" dirty="0">
                <a:sym typeface="Wingdings" panose="05000000000000000000" pitchFamily="2" charset="2"/>
              </a:rPr>
              <a:t>	For computers: of course we have to transform the image into numerical data, we</a:t>
            </a:r>
          </a:p>
          <a:p>
            <a:r>
              <a:rPr lang="hu-HU" dirty="0">
                <a:sym typeface="Wingdings" panose="05000000000000000000" pitchFamily="2" charset="2"/>
              </a:rPr>
              <a:t>		have to make a prediction what character it might be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308155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Resilient propagation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6682" y="1541379"/>
            <a:ext cx="91759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Backprop: uses the magnitude to determine how to change the weights</a:t>
            </a:r>
          </a:p>
          <a:p>
            <a:r>
              <a:rPr lang="hu-HU" sz="2000" dirty="0"/>
              <a:t>	Problem: the algorithm can overshoot the minimum</a:t>
            </a:r>
          </a:p>
          <a:p>
            <a:r>
              <a:rPr lang="hu-HU" sz="2000" dirty="0"/>
              <a:t>		Oscillations occur !!! ~ missing the local optimum</a:t>
            </a:r>
          </a:p>
          <a:p>
            <a:endParaRPr lang="hu-HU" sz="2000" dirty="0"/>
          </a:p>
          <a:p>
            <a:r>
              <a:rPr lang="hu-HU" sz="2000" dirty="0"/>
              <a:t>	OK we could use a smaller learning rate but the algorithms will</a:t>
            </a:r>
          </a:p>
          <a:p>
            <a:r>
              <a:rPr lang="hu-HU" sz="2000" dirty="0"/>
              <a:t>		be </a:t>
            </a:r>
            <a:r>
              <a:rPr lang="hu-HU" sz="2000" dirty="0" err="1"/>
              <a:t>slower</a:t>
            </a:r>
            <a:r>
              <a:rPr lang="hu-HU" sz="2000" dirty="0"/>
              <a:t> !!!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37126" y="3193509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8033" y="5537916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056066" y="3644465"/>
            <a:ext cx="5525037" cy="146844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extBox 14"/>
          <p:cNvSpPr txBox="1"/>
          <p:nvPr/>
        </p:nvSpPr>
        <p:spPr>
          <a:xfrm>
            <a:off x="7590326" y="53532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5153" y="274264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MSE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92627" y="3616464"/>
            <a:ext cx="911690" cy="2800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2153" y="4169325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direction of</a:t>
            </a:r>
          </a:p>
          <a:p>
            <a:r>
              <a:rPr lang="hu-HU" dirty="0"/>
              <a:t>the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13234" y="3516090"/>
                <a:ext cx="697306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234" y="3516090"/>
                <a:ext cx="697306" cy="5267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188437" y="3336486"/>
            <a:ext cx="2715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calculate</a:t>
            </a:r>
          </a:p>
          <a:p>
            <a:r>
              <a:rPr lang="hu-HU" dirty="0"/>
              <a:t>the slope of the curve</a:t>
            </a:r>
          </a:p>
          <a:p>
            <a:r>
              <a:rPr lang="hu-HU" dirty="0"/>
              <a:t>with partial derivatives</a:t>
            </a:r>
          </a:p>
        </p:txBody>
      </p:sp>
    </p:spTree>
    <p:extLst>
      <p:ext uri="{BB962C8B-B14F-4D97-AF65-F5344CB8AC3E}">
        <p14:creationId xmlns:p14="http://schemas.microsoft.com/office/powerpoint/2010/main" val="269461711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Resilient propagation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Resilient</a:t>
            </a:r>
            <a:r>
              <a:rPr lang="hu-HU" dirty="0"/>
              <a:t> </a:t>
            </a:r>
            <a:r>
              <a:rPr lang="hu-HU" dirty="0" err="1"/>
              <a:t>propagation</a:t>
            </a:r>
            <a:r>
              <a:rPr lang="hu-HU" dirty="0"/>
              <a:t> does not </a:t>
            </a:r>
            <a:r>
              <a:rPr lang="en-US" dirty="0"/>
              <a:t>use the magnitude of the gradient to determine a weight delta</a:t>
            </a:r>
            <a:endParaRPr lang="hu-HU" dirty="0"/>
          </a:p>
          <a:p>
            <a:r>
              <a:rPr lang="hu-HU" dirty="0"/>
              <a:t>Instead it relies on the sign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gradient</a:t>
            </a:r>
            <a:r>
              <a:rPr lang="hu-HU" dirty="0"/>
              <a:t> ( </a:t>
            </a:r>
            <a:r>
              <a:rPr lang="hu-HU" b="1" dirty="0"/>
              <a:t>+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b="1" dirty="0"/>
              <a:t>-</a:t>
            </a:r>
            <a:r>
              <a:rPr lang="hu-HU" dirty="0"/>
              <a:t> ) !!!</a:t>
            </a:r>
          </a:p>
          <a:p>
            <a:r>
              <a:rPr lang="en-US" dirty="0"/>
              <a:t>Instead of using a single learning rate for all weights and biases, </a:t>
            </a:r>
            <a:r>
              <a:rPr lang="hu-HU" dirty="0" err="1"/>
              <a:t>resilient</a:t>
            </a:r>
            <a:r>
              <a:rPr lang="hu-HU" dirty="0"/>
              <a:t> </a:t>
            </a:r>
            <a:r>
              <a:rPr lang="hu-HU" dirty="0" err="1"/>
              <a:t>propagation</a:t>
            </a:r>
            <a:r>
              <a:rPr lang="hu-HU" dirty="0"/>
              <a:t> </a:t>
            </a:r>
            <a:r>
              <a:rPr lang="hu-HU" dirty="0" err="1"/>
              <a:t>uses</a:t>
            </a:r>
            <a:r>
              <a:rPr lang="hu-HU" dirty="0"/>
              <a:t> </a:t>
            </a:r>
            <a:r>
              <a:rPr lang="en-US" dirty="0"/>
              <a:t>separate weight deltas for each weight and bias and adapts these deltas during training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785509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Applications of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77638417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Optical character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 have an image and want to find out what character it is</a:t>
            </a:r>
          </a:p>
          <a:p>
            <a:r>
              <a:rPr lang="hu-HU" dirty="0"/>
              <a:t>Input layer:</a:t>
            </a:r>
          </a:p>
          <a:p>
            <a:pPr lvl="1"/>
            <a:r>
              <a:rPr lang="hu-HU" dirty="0"/>
              <a:t>For example we have a </a:t>
            </a:r>
            <a:r>
              <a:rPr lang="hu-HU" b="1" dirty="0"/>
              <a:t>8x8</a:t>
            </a:r>
            <a:r>
              <a:rPr lang="hu-HU" dirty="0"/>
              <a:t> pixel image ( </a:t>
            </a:r>
            <a:r>
              <a:rPr lang="hu-HU" b="1" dirty="0"/>
              <a:t>64</a:t>
            </a:r>
            <a:r>
              <a:rPr lang="hu-HU" dirty="0"/>
              <a:t> pixels )</a:t>
            </a:r>
          </a:p>
          <a:p>
            <a:pPr lvl="1"/>
            <a:r>
              <a:rPr lang="hu-HU" dirty="0"/>
              <a:t>In this situation we have </a:t>
            </a:r>
            <a:r>
              <a:rPr lang="hu-HU" b="1" dirty="0"/>
              <a:t>64</a:t>
            </a:r>
            <a:r>
              <a:rPr lang="hu-HU" dirty="0"/>
              <a:t> input neuron</a:t>
            </a:r>
          </a:p>
          <a:p>
            <a:r>
              <a:rPr lang="hu-HU" dirty="0"/>
              <a:t>Output layer</a:t>
            </a:r>
          </a:p>
          <a:p>
            <a:pPr lvl="1"/>
            <a:r>
              <a:rPr lang="hu-HU" dirty="0"/>
              <a:t>We have </a:t>
            </a:r>
            <a:r>
              <a:rPr lang="hu-HU" b="1" dirty="0"/>
              <a:t>26</a:t>
            </a:r>
            <a:r>
              <a:rPr lang="hu-HU" dirty="0"/>
              <a:t> output neurons because in the english alphabet there are </a:t>
            </a:r>
            <a:r>
              <a:rPr lang="hu-HU" b="1" dirty="0"/>
              <a:t>26</a:t>
            </a:r>
            <a:r>
              <a:rPr lang="hu-HU" dirty="0"/>
              <a:t> characters</a:t>
            </a:r>
          </a:p>
        </p:txBody>
      </p:sp>
    </p:spTree>
    <p:extLst>
      <p:ext uri="{BB962C8B-B14F-4D97-AF65-F5344CB8AC3E}">
        <p14:creationId xmlns:p14="http://schemas.microsoft.com/office/powerpoint/2010/main" val="16379785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0780" y="1021490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079807" y="1021490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738834" y="1021490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6397861" y="1021490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7056888" y="1021490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4420780" y="1680517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5079807" y="1680517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5738834" y="1680517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6397861" y="1680517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7056888" y="1680517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4420780" y="2339544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079807" y="2339544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738834" y="2339544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6397861" y="2339544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7056888" y="2339544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4420780" y="2998571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5079807" y="2998571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5738834" y="2998571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6397861" y="2998571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7056888" y="2998571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4420780" y="3657598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5079807" y="3657598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738834" y="3657598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397861" y="3657598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7056888" y="3657598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2652583" y="4975652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new float[] {0,1,1,1,0,0,1,0,1,0,0,1,1,1,0,0,0,0,1,0,0,1,1,1,0};</a:t>
            </a:r>
          </a:p>
        </p:txBody>
      </p:sp>
    </p:spTree>
    <p:extLst>
      <p:ext uri="{BB962C8B-B14F-4D97-AF65-F5344CB8AC3E}">
        <p14:creationId xmlns:p14="http://schemas.microsoft.com/office/powerpoint/2010/main" val="256834414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6249" y="601362"/>
            <a:ext cx="458651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usually encode the output in binary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/>
              <a:t>zero 	</a:t>
            </a:r>
            <a:r>
              <a:rPr lang="hu-HU" b="1" dirty="0">
                <a:sym typeface="Wingdings" panose="05000000000000000000" pitchFamily="2" charset="2"/>
              </a:rPr>
              <a:t> 1 0 0 0 0 0 0 0 0 0</a:t>
            </a: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/>
              <a:t> one 	</a:t>
            </a:r>
            <a:r>
              <a:rPr lang="hu-HU" b="1" dirty="0">
                <a:sym typeface="Wingdings" panose="05000000000000000000" pitchFamily="2" charset="2"/>
              </a:rPr>
              <a:t> 0 1 0 0 0 0 0 0 0 0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/>
              <a:t> two 	</a:t>
            </a:r>
            <a:r>
              <a:rPr lang="hu-HU" b="1" dirty="0">
                <a:sym typeface="Wingdings" panose="05000000000000000000" pitchFamily="2" charset="2"/>
              </a:rPr>
              <a:t> 0 0 1 0 0 0 0 0 0 0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/>
              <a:t> three 	</a:t>
            </a:r>
            <a:r>
              <a:rPr lang="hu-HU" b="1" dirty="0">
                <a:sym typeface="Wingdings" panose="05000000000000000000" pitchFamily="2" charset="2"/>
              </a:rPr>
              <a:t> 0 0 0 1 0 0 0 0 0 0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/>
              <a:t> four 	</a:t>
            </a:r>
            <a:r>
              <a:rPr lang="hu-HU" b="1" dirty="0">
                <a:sym typeface="Wingdings" panose="05000000000000000000" pitchFamily="2" charset="2"/>
              </a:rPr>
              <a:t> 0 0 0 0 1 0 0 0 0 0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	.</a:t>
            </a:r>
          </a:p>
          <a:p>
            <a:r>
              <a:rPr lang="hu-HU" b="1" dirty="0">
                <a:sym typeface="Wingdings" panose="05000000000000000000" pitchFamily="2" charset="2"/>
              </a:rPr>
              <a:t>		.</a:t>
            </a:r>
          </a:p>
          <a:p>
            <a:r>
              <a:rPr lang="hu-HU" b="1" dirty="0">
                <a:sym typeface="Wingdings" panose="05000000000000000000" pitchFamily="2" charset="2"/>
              </a:rPr>
              <a:t>		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184687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Stock market forecast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Stock price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time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8422783" y="1635617"/>
            <a:ext cx="35814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construct a training  data,</a:t>
            </a:r>
          </a:p>
          <a:p>
            <a:r>
              <a:rPr lang="hu-HU" dirty="0"/>
              <a:t>3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points</a:t>
            </a:r>
            <a:r>
              <a:rPr lang="hu-HU" dirty="0"/>
              <a:t> + the next one</a:t>
            </a:r>
          </a:p>
          <a:p>
            <a:endParaRPr lang="hu-HU" dirty="0"/>
          </a:p>
          <a:p>
            <a:r>
              <a:rPr lang="hu-HU" dirty="0"/>
              <a:t>We want to make prediction if</a:t>
            </a:r>
          </a:p>
          <a:p>
            <a:r>
              <a:rPr lang="hu-HU" dirty="0"/>
              <a:t>we have 3 points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what will</a:t>
            </a:r>
          </a:p>
          <a:p>
            <a:r>
              <a:rPr lang="hu-HU" dirty="0"/>
              <a:t>be the stock price tomorrow?</a:t>
            </a:r>
          </a:p>
        </p:txBody>
      </p:sp>
    </p:spTree>
    <p:extLst>
      <p:ext uri="{BB962C8B-B14F-4D97-AF65-F5344CB8AC3E}">
        <p14:creationId xmlns:p14="http://schemas.microsoft.com/office/powerpoint/2010/main" val="241597796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Stock market forecast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Stock price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time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#1 price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#2 price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#3 price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predict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p11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p12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p13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84223" y="19324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8182" y="24943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76951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p22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817993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p23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784223" y="245291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68311" y="299025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p31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767080" y="294881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p32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808122" y="294881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p33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74352" y="294881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754438" y="356932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p41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753207" y="352789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p42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794249" y="352789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p43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60479" y="352789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93571" y="5772397"/>
            <a:ext cx="8839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train our neural network on these data: if we provide </a:t>
            </a:r>
            <a:r>
              <a:rPr lang="hu-HU" b="1" dirty="0"/>
              <a:t>(x,y,z) </a:t>
            </a:r>
            <a:r>
              <a:rPr lang="hu-HU" dirty="0"/>
              <a:t>three previous</a:t>
            </a:r>
          </a:p>
          <a:p>
            <a:r>
              <a:rPr lang="hu-HU" dirty="0" err="1"/>
              <a:t>values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it may predict the stock price tomorrow !!!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919252" y="40161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903569" y="40285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931449" y="401619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z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838472" y="401619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5235337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82223349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 the ’90s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support vector machines proved to be better solutions for learning </a:t>
            </a:r>
          </a:p>
          <a:p>
            <a:r>
              <a:rPr lang="hu-HU" dirty="0"/>
              <a:t>There was not any efficient algorithms to train a neural net</a:t>
            </a:r>
          </a:p>
          <a:p>
            <a:r>
              <a:rPr lang="hu-HU" dirty="0"/>
              <a:t>Since 2006: several neural network training mechanisms were created</a:t>
            </a:r>
          </a:p>
          <a:p>
            <a:r>
              <a:rPr lang="hu-HU" dirty="0"/>
              <a:t>Neural networks outperform any other maching learning technique!!!</a:t>
            </a:r>
          </a:p>
          <a:p>
            <a:r>
              <a:rPr lang="hu-HU" dirty="0"/>
              <a:t>For example: in optical character recognition</a:t>
            </a:r>
          </a:p>
        </p:txBody>
      </p:sp>
    </p:spTree>
    <p:extLst>
      <p:ext uri="{BB962C8B-B14F-4D97-AF65-F5344CB8AC3E}">
        <p14:creationId xmlns:p14="http://schemas.microsoft.com/office/powerpoint/2010/main" val="395351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When to use </a:t>
            </a:r>
            <a:r>
              <a:rPr lang="hu-HU" dirty="0"/>
              <a:t>neural networks? </a:t>
            </a:r>
          </a:p>
          <a:p>
            <a:r>
              <a:rPr lang="hu-HU" dirty="0"/>
              <a:t>Several problems can be solved with well defined algorithms: sorting numbers, multiplication, addition ...</a:t>
            </a:r>
          </a:p>
          <a:p>
            <a:r>
              <a:rPr lang="hu-HU" dirty="0"/>
              <a:t>Some problems can not be easily defined with an exact algorithm: facial recognition or </a:t>
            </a:r>
            <a:r>
              <a:rPr lang="hu-HU" b="1" dirty="0"/>
              <a:t>OCR</a:t>
            </a:r>
            <a:r>
              <a:rPr lang="hu-HU" dirty="0"/>
              <a:t> !!!</a:t>
            </a:r>
          </a:p>
          <a:p>
            <a:r>
              <a:rPr lang="hu-HU" dirty="0"/>
              <a:t>Most of the problems we try to solve with neural networks are quite trivial to humans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792861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860" y="3103809"/>
            <a:ext cx="278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complex, sophisticated</a:t>
            </a:r>
          </a:p>
          <a:p>
            <a:r>
              <a:rPr lang="hu-HU" b="1" dirty="0">
                <a:solidFill>
                  <a:srgbClr val="FFFF00"/>
                </a:solidFill>
              </a:rPr>
              <a:t>     algorithms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9730" y="3165365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/>
              <a:t>&lt;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02310" y="3273086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simple learning algorithm + good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34276630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For example: face recognition</a:t>
            </a:r>
          </a:p>
          <a:p>
            <a:r>
              <a:rPr lang="en-US" dirty="0"/>
              <a:t>Networks </a:t>
            </a:r>
            <a:r>
              <a:rPr lang="hu-HU" dirty="0"/>
              <a:t>with </a:t>
            </a:r>
            <a:r>
              <a:rPr lang="en-US" dirty="0"/>
              <a:t>many-layer structure </a:t>
            </a:r>
            <a:r>
              <a:rPr lang="hu-HU" dirty="0"/>
              <a:t>(</a:t>
            </a:r>
            <a:r>
              <a:rPr lang="en-US" dirty="0"/>
              <a:t>two or more hidden layers</a:t>
            </a:r>
            <a:r>
              <a:rPr lang="hu-HU" dirty="0"/>
              <a:t>)</a:t>
            </a:r>
            <a:r>
              <a:rPr lang="en-US" dirty="0"/>
              <a:t>  are called deep neural networks</a:t>
            </a:r>
            <a:endParaRPr lang="hu-HU" dirty="0"/>
          </a:p>
          <a:p>
            <a:r>
              <a:rPr lang="hu-HU" dirty="0"/>
              <a:t>New techniques allow to train </a:t>
            </a:r>
            <a:r>
              <a:rPr lang="hu-HU" b="1" dirty="0"/>
              <a:t>5</a:t>
            </a:r>
            <a:r>
              <a:rPr lang="hu-HU" dirty="0"/>
              <a:t> or </a:t>
            </a:r>
            <a:r>
              <a:rPr lang="hu-HU" b="1" dirty="0"/>
              <a:t>10</a:t>
            </a:r>
            <a:r>
              <a:rPr lang="hu-HU" dirty="0"/>
              <a:t> hidden layers !!!</a:t>
            </a:r>
          </a:p>
          <a:p>
            <a:r>
              <a:rPr lang="hu-HU" dirty="0"/>
              <a:t>I</a:t>
            </a:r>
            <a:r>
              <a:rPr lang="en-US" dirty="0"/>
              <a:t>t turns out that these </a:t>
            </a:r>
            <a:r>
              <a:rPr lang="hu-HU" dirty="0"/>
              <a:t>deep networks </a:t>
            </a:r>
            <a:r>
              <a:rPr lang="en-US" dirty="0"/>
              <a:t>perform far better on many problems than shallow neural networks</a:t>
            </a:r>
            <a:endParaRPr lang="hu-HU" dirty="0"/>
          </a:p>
          <a:p>
            <a:r>
              <a:rPr lang="hu-HU" b="1" dirty="0"/>
              <a:t>DEEP LEARNING CONCEPT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948109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1574725" y="228987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/>
          <p:nvPr/>
        </p:nvSpPr>
        <p:spPr>
          <a:xfrm>
            <a:off x="1574725" y="314767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1574725" y="406761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3445957" y="321338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4"/>
          <p:cNvSpPr/>
          <p:nvPr/>
        </p:nvSpPr>
        <p:spPr>
          <a:xfrm>
            <a:off x="3445957" y="4071177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3445957" y="4991117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4"/>
          <p:cNvSpPr/>
          <p:nvPr/>
        </p:nvSpPr>
        <p:spPr>
          <a:xfrm>
            <a:off x="5283795" y="271523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4"/>
          <p:cNvSpPr/>
          <p:nvPr/>
        </p:nvSpPr>
        <p:spPr>
          <a:xfrm>
            <a:off x="5283795" y="357302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4"/>
          <p:cNvSpPr/>
          <p:nvPr/>
        </p:nvSpPr>
        <p:spPr>
          <a:xfrm>
            <a:off x="5283795" y="449296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4"/>
          <p:cNvSpPr/>
          <p:nvPr/>
        </p:nvSpPr>
        <p:spPr>
          <a:xfrm>
            <a:off x="3422449" y="143208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3422449" y="228987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Oval 4"/>
          <p:cNvSpPr/>
          <p:nvPr/>
        </p:nvSpPr>
        <p:spPr>
          <a:xfrm>
            <a:off x="5260287" y="179173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10744688" y="315590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stCxn id="4" idx="6"/>
            <a:endCxn id="15" idx="2"/>
          </p:cNvCxnSpPr>
          <p:nvPr/>
        </p:nvCxnSpPr>
        <p:spPr>
          <a:xfrm flipV="1">
            <a:off x="2072873" y="1681160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4" idx="6"/>
            <a:endCxn id="16" idx="2"/>
          </p:cNvCxnSpPr>
          <p:nvPr/>
        </p:nvCxnSpPr>
        <p:spPr>
          <a:xfrm>
            <a:off x="2072873" y="2538953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4" idx="6"/>
            <a:endCxn id="9" idx="2"/>
          </p:cNvCxnSpPr>
          <p:nvPr/>
        </p:nvCxnSpPr>
        <p:spPr>
          <a:xfrm>
            <a:off x="2072873" y="2538953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4" idx="6"/>
            <a:endCxn id="10" idx="2"/>
          </p:cNvCxnSpPr>
          <p:nvPr/>
        </p:nvCxnSpPr>
        <p:spPr>
          <a:xfrm>
            <a:off x="2072873" y="2538953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stCxn id="4" idx="6"/>
            <a:endCxn id="11" idx="2"/>
          </p:cNvCxnSpPr>
          <p:nvPr/>
        </p:nvCxnSpPr>
        <p:spPr>
          <a:xfrm>
            <a:off x="2072873" y="2538953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7" idx="6"/>
            <a:endCxn id="15" idx="2"/>
          </p:cNvCxnSpPr>
          <p:nvPr/>
        </p:nvCxnSpPr>
        <p:spPr>
          <a:xfrm flipV="1">
            <a:off x="2072873" y="1681160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7" idx="6"/>
            <a:endCxn id="16" idx="2"/>
          </p:cNvCxnSpPr>
          <p:nvPr/>
        </p:nvCxnSpPr>
        <p:spPr>
          <a:xfrm flipV="1">
            <a:off x="2072873" y="2538953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>
            <a:stCxn id="7" idx="6"/>
            <a:endCxn id="9" idx="2"/>
          </p:cNvCxnSpPr>
          <p:nvPr/>
        </p:nvCxnSpPr>
        <p:spPr>
          <a:xfrm>
            <a:off x="2072873" y="3396746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stCxn id="7" idx="6"/>
            <a:endCxn id="10" idx="2"/>
          </p:cNvCxnSpPr>
          <p:nvPr/>
        </p:nvCxnSpPr>
        <p:spPr>
          <a:xfrm>
            <a:off x="2072873" y="3396746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7" idx="6"/>
            <a:endCxn id="11" idx="2"/>
          </p:cNvCxnSpPr>
          <p:nvPr/>
        </p:nvCxnSpPr>
        <p:spPr>
          <a:xfrm>
            <a:off x="2072873" y="3396746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>
            <a:stCxn id="8" idx="6"/>
            <a:endCxn id="15" idx="2"/>
          </p:cNvCxnSpPr>
          <p:nvPr/>
        </p:nvCxnSpPr>
        <p:spPr>
          <a:xfrm flipV="1">
            <a:off x="2072873" y="1681160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/>
          <p:cNvCxnSpPr>
            <a:stCxn id="8" idx="6"/>
            <a:endCxn id="16" idx="2"/>
          </p:cNvCxnSpPr>
          <p:nvPr/>
        </p:nvCxnSpPr>
        <p:spPr>
          <a:xfrm flipV="1">
            <a:off x="2072873" y="2538953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>
            <a:stCxn id="8" idx="6"/>
            <a:endCxn id="9" idx="2"/>
          </p:cNvCxnSpPr>
          <p:nvPr/>
        </p:nvCxnSpPr>
        <p:spPr>
          <a:xfrm flipV="1">
            <a:off x="2072873" y="3462458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/>
          <p:cNvCxnSpPr>
            <a:stCxn id="8" idx="6"/>
            <a:endCxn id="10" idx="2"/>
          </p:cNvCxnSpPr>
          <p:nvPr/>
        </p:nvCxnSpPr>
        <p:spPr>
          <a:xfrm>
            <a:off x="2072873" y="4316686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60"/>
          <p:cNvCxnSpPr>
            <a:stCxn id="8" idx="6"/>
            <a:endCxn id="11" idx="2"/>
          </p:cNvCxnSpPr>
          <p:nvPr/>
        </p:nvCxnSpPr>
        <p:spPr>
          <a:xfrm>
            <a:off x="2072873" y="4316686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gyenes összekötő nyíllal 63"/>
          <p:cNvCxnSpPr>
            <a:stCxn id="15" idx="6"/>
            <a:endCxn id="18" idx="2"/>
          </p:cNvCxnSpPr>
          <p:nvPr/>
        </p:nvCxnSpPr>
        <p:spPr>
          <a:xfrm>
            <a:off x="3920597" y="1681160"/>
            <a:ext cx="1339690" cy="359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nyíllal 66"/>
          <p:cNvCxnSpPr>
            <a:stCxn id="15" idx="6"/>
            <a:endCxn id="12" idx="2"/>
          </p:cNvCxnSpPr>
          <p:nvPr/>
        </p:nvCxnSpPr>
        <p:spPr>
          <a:xfrm>
            <a:off x="3920597" y="1681160"/>
            <a:ext cx="1363198" cy="1283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nyíllal 69"/>
          <p:cNvCxnSpPr>
            <a:stCxn id="15" idx="6"/>
            <a:endCxn id="13" idx="2"/>
          </p:cNvCxnSpPr>
          <p:nvPr/>
        </p:nvCxnSpPr>
        <p:spPr>
          <a:xfrm>
            <a:off x="3920597" y="1681160"/>
            <a:ext cx="1363198" cy="21409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gyenes összekötő nyíllal 72"/>
          <p:cNvCxnSpPr>
            <a:stCxn id="15" idx="6"/>
            <a:endCxn id="14" idx="2"/>
          </p:cNvCxnSpPr>
          <p:nvPr/>
        </p:nvCxnSpPr>
        <p:spPr>
          <a:xfrm>
            <a:off x="3920597" y="1681160"/>
            <a:ext cx="1363198" cy="30608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nyíllal 75"/>
          <p:cNvCxnSpPr>
            <a:stCxn id="16" idx="6"/>
            <a:endCxn id="18" idx="2"/>
          </p:cNvCxnSpPr>
          <p:nvPr/>
        </p:nvCxnSpPr>
        <p:spPr>
          <a:xfrm flipV="1">
            <a:off x="3920597" y="2040805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gyenes összekötő nyíllal 78"/>
          <p:cNvCxnSpPr>
            <a:stCxn id="16" idx="6"/>
            <a:endCxn id="12" idx="2"/>
          </p:cNvCxnSpPr>
          <p:nvPr/>
        </p:nvCxnSpPr>
        <p:spPr>
          <a:xfrm>
            <a:off x="3920597" y="2538953"/>
            <a:ext cx="1363198" cy="4253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gyenes összekötő nyíllal 81"/>
          <p:cNvCxnSpPr>
            <a:stCxn id="16" idx="6"/>
            <a:endCxn id="13" idx="2"/>
          </p:cNvCxnSpPr>
          <p:nvPr/>
        </p:nvCxnSpPr>
        <p:spPr>
          <a:xfrm>
            <a:off x="3920597" y="2538953"/>
            <a:ext cx="1363198" cy="1283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gyenes összekötő nyíllal 84"/>
          <p:cNvCxnSpPr>
            <a:stCxn id="16" idx="6"/>
            <a:endCxn id="14" idx="2"/>
          </p:cNvCxnSpPr>
          <p:nvPr/>
        </p:nvCxnSpPr>
        <p:spPr>
          <a:xfrm>
            <a:off x="3920597" y="2538953"/>
            <a:ext cx="1363198" cy="2203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gyenes összekötő nyíllal 87"/>
          <p:cNvCxnSpPr>
            <a:stCxn id="9" idx="6"/>
            <a:endCxn id="18" idx="2"/>
          </p:cNvCxnSpPr>
          <p:nvPr/>
        </p:nvCxnSpPr>
        <p:spPr>
          <a:xfrm flipV="1">
            <a:off x="3944105" y="2040805"/>
            <a:ext cx="1316182" cy="14216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gyenes összekötő nyíllal 90"/>
          <p:cNvCxnSpPr>
            <a:stCxn id="9" idx="6"/>
            <a:endCxn id="12" idx="2"/>
          </p:cNvCxnSpPr>
          <p:nvPr/>
        </p:nvCxnSpPr>
        <p:spPr>
          <a:xfrm flipV="1">
            <a:off x="3944105" y="2964310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gyenes összekötő nyíllal 93"/>
          <p:cNvCxnSpPr>
            <a:stCxn id="9" idx="6"/>
            <a:endCxn id="13" idx="2"/>
          </p:cNvCxnSpPr>
          <p:nvPr/>
        </p:nvCxnSpPr>
        <p:spPr>
          <a:xfrm>
            <a:off x="3944105" y="3462458"/>
            <a:ext cx="1339690" cy="359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gyenes összekötő nyíllal 96"/>
          <p:cNvCxnSpPr>
            <a:stCxn id="9" idx="6"/>
            <a:endCxn id="14" idx="2"/>
          </p:cNvCxnSpPr>
          <p:nvPr/>
        </p:nvCxnSpPr>
        <p:spPr>
          <a:xfrm>
            <a:off x="3944105" y="3462458"/>
            <a:ext cx="1339690" cy="12795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gyenes összekötő nyíllal 99"/>
          <p:cNvCxnSpPr>
            <a:stCxn id="10" idx="6"/>
            <a:endCxn id="18" idx="2"/>
          </p:cNvCxnSpPr>
          <p:nvPr/>
        </p:nvCxnSpPr>
        <p:spPr>
          <a:xfrm flipV="1">
            <a:off x="3944105" y="2040805"/>
            <a:ext cx="1316182" cy="22794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gyenes összekötő nyíllal 102"/>
          <p:cNvCxnSpPr>
            <a:stCxn id="10" idx="6"/>
            <a:endCxn id="12" idx="2"/>
          </p:cNvCxnSpPr>
          <p:nvPr/>
        </p:nvCxnSpPr>
        <p:spPr>
          <a:xfrm flipV="1">
            <a:off x="3944105" y="2964310"/>
            <a:ext cx="1339690" cy="13559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gyenes összekötő nyíllal 106"/>
          <p:cNvCxnSpPr>
            <a:stCxn id="10" idx="6"/>
            <a:endCxn id="13" idx="2"/>
          </p:cNvCxnSpPr>
          <p:nvPr/>
        </p:nvCxnSpPr>
        <p:spPr>
          <a:xfrm flipV="1">
            <a:off x="3944105" y="3822103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gyenes összekötő nyíllal 109"/>
          <p:cNvCxnSpPr>
            <a:stCxn id="10" idx="6"/>
            <a:endCxn id="14" idx="2"/>
          </p:cNvCxnSpPr>
          <p:nvPr/>
        </p:nvCxnSpPr>
        <p:spPr>
          <a:xfrm>
            <a:off x="3944105" y="4320251"/>
            <a:ext cx="1339690" cy="421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gyenes összekötő nyíllal 113"/>
          <p:cNvCxnSpPr>
            <a:stCxn id="11" idx="6"/>
            <a:endCxn id="18" idx="2"/>
          </p:cNvCxnSpPr>
          <p:nvPr/>
        </p:nvCxnSpPr>
        <p:spPr>
          <a:xfrm flipV="1">
            <a:off x="3944105" y="2040805"/>
            <a:ext cx="1316182" cy="31993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gyenes összekötő nyíllal 116"/>
          <p:cNvCxnSpPr>
            <a:stCxn id="11" idx="6"/>
            <a:endCxn id="12" idx="2"/>
          </p:cNvCxnSpPr>
          <p:nvPr/>
        </p:nvCxnSpPr>
        <p:spPr>
          <a:xfrm flipV="1">
            <a:off x="3944105" y="2964310"/>
            <a:ext cx="1339690" cy="22758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gyenes összekötő nyíllal 119"/>
          <p:cNvCxnSpPr>
            <a:stCxn id="11" idx="6"/>
            <a:endCxn id="13" idx="2"/>
          </p:cNvCxnSpPr>
          <p:nvPr/>
        </p:nvCxnSpPr>
        <p:spPr>
          <a:xfrm flipV="1">
            <a:off x="3944105" y="3822103"/>
            <a:ext cx="1339690" cy="14180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gyenes összekötő nyíllal 129"/>
          <p:cNvCxnSpPr>
            <a:stCxn id="11" idx="6"/>
            <a:endCxn id="14" idx="2"/>
          </p:cNvCxnSpPr>
          <p:nvPr/>
        </p:nvCxnSpPr>
        <p:spPr>
          <a:xfrm flipV="1">
            <a:off x="3944105" y="4742043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gyenes összekötő nyíllal 132"/>
          <p:cNvCxnSpPr>
            <a:endCxn id="19" idx="2"/>
          </p:cNvCxnSpPr>
          <p:nvPr/>
        </p:nvCxnSpPr>
        <p:spPr>
          <a:xfrm flipV="1">
            <a:off x="9428031" y="3404982"/>
            <a:ext cx="1316657" cy="13452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gyenes összekötő nyíllal 135"/>
          <p:cNvCxnSpPr>
            <a:endCxn id="19" idx="2"/>
          </p:cNvCxnSpPr>
          <p:nvPr/>
        </p:nvCxnSpPr>
        <p:spPr>
          <a:xfrm flipV="1">
            <a:off x="9428031" y="3404982"/>
            <a:ext cx="1316657" cy="4253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nyíllal 138"/>
          <p:cNvCxnSpPr>
            <a:endCxn id="19" idx="2"/>
          </p:cNvCxnSpPr>
          <p:nvPr/>
        </p:nvCxnSpPr>
        <p:spPr>
          <a:xfrm>
            <a:off x="9428031" y="2972546"/>
            <a:ext cx="1316657" cy="4324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gyenes összekötő nyíllal 141"/>
          <p:cNvCxnSpPr>
            <a:endCxn id="19" idx="2"/>
          </p:cNvCxnSpPr>
          <p:nvPr/>
        </p:nvCxnSpPr>
        <p:spPr>
          <a:xfrm>
            <a:off x="9404523" y="2049041"/>
            <a:ext cx="1340165" cy="13559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4"/>
          <p:cNvSpPr/>
          <p:nvPr/>
        </p:nvSpPr>
        <p:spPr>
          <a:xfrm>
            <a:off x="8961154" y="272347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6" name="Oval 4"/>
          <p:cNvSpPr/>
          <p:nvPr/>
        </p:nvSpPr>
        <p:spPr>
          <a:xfrm>
            <a:off x="8961154" y="3581265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7" name="Oval 4"/>
          <p:cNvSpPr/>
          <p:nvPr/>
        </p:nvSpPr>
        <p:spPr>
          <a:xfrm>
            <a:off x="8961154" y="4501205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9" name="Oval 4"/>
          <p:cNvSpPr/>
          <p:nvPr/>
        </p:nvSpPr>
        <p:spPr>
          <a:xfrm>
            <a:off x="8937646" y="1799967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0" name="Oval 4"/>
          <p:cNvSpPr/>
          <p:nvPr/>
        </p:nvSpPr>
        <p:spPr>
          <a:xfrm>
            <a:off x="7125257" y="321338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2" name="Oval 4"/>
          <p:cNvSpPr/>
          <p:nvPr/>
        </p:nvSpPr>
        <p:spPr>
          <a:xfrm>
            <a:off x="7125257" y="4071177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3" name="Oval 4"/>
          <p:cNvSpPr/>
          <p:nvPr/>
        </p:nvSpPr>
        <p:spPr>
          <a:xfrm>
            <a:off x="7125257" y="4991117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5" name="Oval 4"/>
          <p:cNvSpPr/>
          <p:nvPr/>
        </p:nvSpPr>
        <p:spPr>
          <a:xfrm>
            <a:off x="7101749" y="143208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6" name="Oval 4"/>
          <p:cNvSpPr/>
          <p:nvPr/>
        </p:nvSpPr>
        <p:spPr>
          <a:xfrm>
            <a:off x="7101749" y="228987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8" name="Egyenes összekötő nyíllal 63"/>
          <p:cNvCxnSpPr/>
          <p:nvPr/>
        </p:nvCxnSpPr>
        <p:spPr>
          <a:xfrm>
            <a:off x="7606125" y="1648400"/>
            <a:ext cx="1339690" cy="359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nyíllal 66"/>
          <p:cNvCxnSpPr/>
          <p:nvPr/>
        </p:nvCxnSpPr>
        <p:spPr>
          <a:xfrm>
            <a:off x="7606125" y="1648400"/>
            <a:ext cx="1363198" cy="1283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nyíllal 69"/>
          <p:cNvCxnSpPr/>
          <p:nvPr/>
        </p:nvCxnSpPr>
        <p:spPr>
          <a:xfrm>
            <a:off x="7606125" y="1648400"/>
            <a:ext cx="1363198" cy="21409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gyenes összekötő nyíllal 72"/>
          <p:cNvCxnSpPr/>
          <p:nvPr/>
        </p:nvCxnSpPr>
        <p:spPr>
          <a:xfrm>
            <a:off x="7606125" y="1648400"/>
            <a:ext cx="1363198" cy="30608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gyenes összekötő nyíllal 75"/>
          <p:cNvCxnSpPr/>
          <p:nvPr/>
        </p:nvCxnSpPr>
        <p:spPr>
          <a:xfrm flipV="1">
            <a:off x="7606125" y="2008045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gyenes összekötő nyíllal 78"/>
          <p:cNvCxnSpPr/>
          <p:nvPr/>
        </p:nvCxnSpPr>
        <p:spPr>
          <a:xfrm>
            <a:off x="7606125" y="2506193"/>
            <a:ext cx="1363198" cy="4253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gyenes összekötő nyíllal 81"/>
          <p:cNvCxnSpPr/>
          <p:nvPr/>
        </p:nvCxnSpPr>
        <p:spPr>
          <a:xfrm>
            <a:off x="7606125" y="2506193"/>
            <a:ext cx="1363198" cy="1283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gyenes összekötő nyíllal 84"/>
          <p:cNvCxnSpPr/>
          <p:nvPr/>
        </p:nvCxnSpPr>
        <p:spPr>
          <a:xfrm>
            <a:off x="7606125" y="2506193"/>
            <a:ext cx="1363198" cy="2203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gyenes összekötő nyíllal 87"/>
          <p:cNvCxnSpPr/>
          <p:nvPr/>
        </p:nvCxnSpPr>
        <p:spPr>
          <a:xfrm flipV="1">
            <a:off x="7629633" y="2008045"/>
            <a:ext cx="1316182" cy="14216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gyenes összekötő nyíllal 90"/>
          <p:cNvCxnSpPr/>
          <p:nvPr/>
        </p:nvCxnSpPr>
        <p:spPr>
          <a:xfrm flipV="1">
            <a:off x="7629633" y="2931550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gyenes összekötő nyíllal 93"/>
          <p:cNvCxnSpPr/>
          <p:nvPr/>
        </p:nvCxnSpPr>
        <p:spPr>
          <a:xfrm>
            <a:off x="7629633" y="3429698"/>
            <a:ext cx="1339690" cy="359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nyíllal 96"/>
          <p:cNvCxnSpPr/>
          <p:nvPr/>
        </p:nvCxnSpPr>
        <p:spPr>
          <a:xfrm>
            <a:off x="7629633" y="3429698"/>
            <a:ext cx="1339690" cy="12795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gyenes összekötő nyíllal 99"/>
          <p:cNvCxnSpPr/>
          <p:nvPr/>
        </p:nvCxnSpPr>
        <p:spPr>
          <a:xfrm flipV="1">
            <a:off x="7629633" y="2008045"/>
            <a:ext cx="1316182" cy="22794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gyenes összekötő nyíllal 102"/>
          <p:cNvCxnSpPr/>
          <p:nvPr/>
        </p:nvCxnSpPr>
        <p:spPr>
          <a:xfrm flipV="1">
            <a:off x="7629633" y="2931550"/>
            <a:ext cx="1339690" cy="13559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nyíllal 106"/>
          <p:cNvCxnSpPr/>
          <p:nvPr/>
        </p:nvCxnSpPr>
        <p:spPr>
          <a:xfrm flipV="1">
            <a:off x="7629633" y="3789343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gyenes összekötő nyíllal 109"/>
          <p:cNvCxnSpPr/>
          <p:nvPr/>
        </p:nvCxnSpPr>
        <p:spPr>
          <a:xfrm>
            <a:off x="7629633" y="4287491"/>
            <a:ext cx="1339690" cy="421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113"/>
          <p:cNvCxnSpPr/>
          <p:nvPr/>
        </p:nvCxnSpPr>
        <p:spPr>
          <a:xfrm flipV="1">
            <a:off x="7629633" y="2008045"/>
            <a:ext cx="1316182" cy="31993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gyenes összekötő nyíllal 116"/>
          <p:cNvCxnSpPr/>
          <p:nvPr/>
        </p:nvCxnSpPr>
        <p:spPr>
          <a:xfrm flipV="1">
            <a:off x="7629633" y="2931550"/>
            <a:ext cx="1339690" cy="22758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gyenes összekötő nyíllal 119"/>
          <p:cNvCxnSpPr/>
          <p:nvPr/>
        </p:nvCxnSpPr>
        <p:spPr>
          <a:xfrm flipV="1">
            <a:off x="7629633" y="3789343"/>
            <a:ext cx="1339690" cy="14180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gyenes összekötő nyíllal 129"/>
          <p:cNvCxnSpPr/>
          <p:nvPr/>
        </p:nvCxnSpPr>
        <p:spPr>
          <a:xfrm flipV="1">
            <a:off x="7629633" y="4709283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gyenes összekötő nyíllal 63"/>
          <p:cNvCxnSpPr>
            <a:stCxn id="18" idx="6"/>
            <a:endCxn id="65" idx="2"/>
          </p:cNvCxnSpPr>
          <p:nvPr/>
        </p:nvCxnSpPr>
        <p:spPr>
          <a:xfrm flipV="1">
            <a:off x="5758435" y="1681160"/>
            <a:ext cx="1343314" cy="359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gyenes összekötő nyíllal 63"/>
          <p:cNvCxnSpPr>
            <a:stCxn id="18" idx="6"/>
            <a:endCxn id="66" idx="2"/>
          </p:cNvCxnSpPr>
          <p:nvPr/>
        </p:nvCxnSpPr>
        <p:spPr>
          <a:xfrm>
            <a:off x="5758435" y="2040805"/>
            <a:ext cx="1343314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gyenes összekötő nyíllal 63"/>
          <p:cNvCxnSpPr>
            <a:stCxn id="18" idx="6"/>
            <a:endCxn id="60" idx="2"/>
          </p:cNvCxnSpPr>
          <p:nvPr/>
        </p:nvCxnSpPr>
        <p:spPr>
          <a:xfrm>
            <a:off x="5758435" y="2040805"/>
            <a:ext cx="1366822" cy="14216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gyenes összekötő nyíllal 63"/>
          <p:cNvCxnSpPr>
            <a:stCxn id="18" idx="6"/>
            <a:endCxn id="62" idx="2"/>
          </p:cNvCxnSpPr>
          <p:nvPr/>
        </p:nvCxnSpPr>
        <p:spPr>
          <a:xfrm>
            <a:off x="5758435" y="2040805"/>
            <a:ext cx="1366822" cy="22794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gyenes összekötő nyíllal 63"/>
          <p:cNvCxnSpPr>
            <a:stCxn id="18" idx="6"/>
            <a:endCxn id="63" idx="2"/>
          </p:cNvCxnSpPr>
          <p:nvPr/>
        </p:nvCxnSpPr>
        <p:spPr>
          <a:xfrm>
            <a:off x="5758435" y="2040805"/>
            <a:ext cx="1366822" cy="31993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gyenes összekötő nyíllal 63"/>
          <p:cNvCxnSpPr>
            <a:stCxn id="12" idx="6"/>
            <a:endCxn id="65" idx="2"/>
          </p:cNvCxnSpPr>
          <p:nvPr/>
        </p:nvCxnSpPr>
        <p:spPr>
          <a:xfrm flipV="1">
            <a:off x="5781943" y="1681160"/>
            <a:ext cx="1319806" cy="1283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gyenes összekötő nyíllal 63"/>
          <p:cNvCxnSpPr>
            <a:stCxn id="12" idx="6"/>
            <a:endCxn id="66" idx="2"/>
          </p:cNvCxnSpPr>
          <p:nvPr/>
        </p:nvCxnSpPr>
        <p:spPr>
          <a:xfrm flipV="1">
            <a:off x="5781943" y="2538953"/>
            <a:ext cx="1319806" cy="4253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gyenes összekötő nyíllal 63"/>
          <p:cNvCxnSpPr>
            <a:stCxn id="12" idx="6"/>
            <a:endCxn id="60" idx="2"/>
          </p:cNvCxnSpPr>
          <p:nvPr/>
        </p:nvCxnSpPr>
        <p:spPr>
          <a:xfrm>
            <a:off x="5781943" y="2964310"/>
            <a:ext cx="1343314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gyenes összekötő nyíllal 63"/>
          <p:cNvCxnSpPr>
            <a:stCxn id="12" idx="6"/>
            <a:endCxn id="62" idx="2"/>
          </p:cNvCxnSpPr>
          <p:nvPr/>
        </p:nvCxnSpPr>
        <p:spPr>
          <a:xfrm>
            <a:off x="5781943" y="2964310"/>
            <a:ext cx="1343314" cy="13559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gyenes összekötő nyíllal 63"/>
          <p:cNvCxnSpPr>
            <a:stCxn id="12" idx="6"/>
            <a:endCxn id="63" idx="2"/>
          </p:cNvCxnSpPr>
          <p:nvPr/>
        </p:nvCxnSpPr>
        <p:spPr>
          <a:xfrm>
            <a:off x="5781943" y="2964310"/>
            <a:ext cx="1343314" cy="22758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gyenes összekötő nyíllal 63"/>
          <p:cNvCxnSpPr>
            <a:stCxn id="13" idx="6"/>
            <a:endCxn id="65" idx="2"/>
          </p:cNvCxnSpPr>
          <p:nvPr/>
        </p:nvCxnSpPr>
        <p:spPr>
          <a:xfrm flipV="1">
            <a:off x="5781943" y="1681160"/>
            <a:ext cx="1319806" cy="21409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gyenes összekötő nyíllal 63"/>
          <p:cNvCxnSpPr>
            <a:stCxn id="13" idx="6"/>
            <a:endCxn id="66" idx="2"/>
          </p:cNvCxnSpPr>
          <p:nvPr/>
        </p:nvCxnSpPr>
        <p:spPr>
          <a:xfrm flipV="1">
            <a:off x="5781943" y="2538953"/>
            <a:ext cx="1319806" cy="1283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gyenes összekötő nyíllal 63"/>
          <p:cNvCxnSpPr>
            <a:stCxn id="13" idx="6"/>
            <a:endCxn id="60" idx="2"/>
          </p:cNvCxnSpPr>
          <p:nvPr/>
        </p:nvCxnSpPr>
        <p:spPr>
          <a:xfrm flipV="1">
            <a:off x="5781943" y="3462458"/>
            <a:ext cx="1343314" cy="359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gyenes összekötő nyíllal 63"/>
          <p:cNvCxnSpPr>
            <a:stCxn id="13" idx="6"/>
            <a:endCxn id="62" idx="2"/>
          </p:cNvCxnSpPr>
          <p:nvPr/>
        </p:nvCxnSpPr>
        <p:spPr>
          <a:xfrm>
            <a:off x="5781943" y="3822103"/>
            <a:ext cx="1343314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gyenes összekötő nyíllal 63"/>
          <p:cNvCxnSpPr>
            <a:stCxn id="13" idx="6"/>
            <a:endCxn id="63" idx="2"/>
          </p:cNvCxnSpPr>
          <p:nvPr/>
        </p:nvCxnSpPr>
        <p:spPr>
          <a:xfrm>
            <a:off x="5781943" y="3822103"/>
            <a:ext cx="1343314" cy="14180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gyenes összekötő nyíllal 63"/>
          <p:cNvCxnSpPr>
            <a:stCxn id="14" idx="6"/>
            <a:endCxn id="65" idx="2"/>
          </p:cNvCxnSpPr>
          <p:nvPr/>
        </p:nvCxnSpPr>
        <p:spPr>
          <a:xfrm flipV="1">
            <a:off x="5781943" y="1681160"/>
            <a:ext cx="1319806" cy="30608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gyenes összekötő nyíllal 63"/>
          <p:cNvCxnSpPr>
            <a:stCxn id="14" idx="6"/>
            <a:endCxn id="66" idx="2"/>
          </p:cNvCxnSpPr>
          <p:nvPr/>
        </p:nvCxnSpPr>
        <p:spPr>
          <a:xfrm flipV="1">
            <a:off x="5781943" y="2538953"/>
            <a:ext cx="1319806" cy="2203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gyenes összekötő nyíllal 63"/>
          <p:cNvCxnSpPr>
            <a:stCxn id="14" idx="6"/>
            <a:endCxn id="60" idx="2"/>
          </p:cNvCxnSpPr>
          <p:nvPr/>
        </p:nvCxnSpPr>
        <p:spPr>
          <a:xfrm flipV="1">
            <a:off x="5781943" y="3462458"/>
            <a:ext cx="1343314" cy="12795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gyenes összekötő nyíllal 63"/>
          <p:cNvCxnSpPr>
            <a:stCxn id="14" idx="6"/>
            <a:endCxn id="62" idx="2"/>
          </p:cNvCxnSpPr>
          <p:nvPr/>
        </p:nvCxnSpPr>
        <p:spPr>
          <a:xfrm flipV="1">
            <a:off x="5781943" y="4320251"/>
            <a:ext cx="1343314" cy="421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gyenes összekötő nyíllal 63"/>
          <p:cNvCxnSpPr>
            <a:stCxn id="14" idx="6"/>
            <a:endCxn id="63" idx="2"/>
          </p:cNvCxnSpPr>
          <p:nvPr/>
        </p:nvCxnSpPr>
        <p:spPr>
          <a:xfrm>
            <a:off x="5781943" y="4742043"/>
            <a:ext cx="1343314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01498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/>
              <a:t>Problems</a:t>
            </a:r>
            <a:endParaRPr lang="hu-HU" b="1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able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techniques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seen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shallow</a:t>
            </a:r>
            <a:r>
              <a:rPr lang="hu-HU" dirty="0"/>
              <a:t> </a:t>
            </a:r>
            <a:r>
              <a:rPr lang="hu-HU" dirty="0" err="1"/>
              <a:t>neural</a:t>
            </a:r>
            <a:r>
              <a:rPr lang="hu-HU" dirty="0"/>
              <a:t> </a:t>
            </a:r>
            <a:r>
              <a:rPr lang="hu-HU" dirty="0" err="1"/>
              <a:t>networks</a:t>
            </a:r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first</a:t>
            </a:r>
            <a:r>
              <a:rPr lang="hu-HU" dirty="0"/>
              <a:t> </a:t>
            </a:r>
            <a:r>
              <a:rPr lang="hu-HU" dirty="0" err="1"/>
              <a:t>hidden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last</a:t>
            </a:r>
            <a:r>
              <a:rPr lang="hu-HU" dirty="0"/>
              <a:t> </a:t>
            </a:r>
            <a:r>
              <a:rPr lang="hu-HU" dirty="0" err="1"/>
              <a:t>hidden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trained</a:t>
            </a:r>
            <a:r>
              <a:rPr lang="hu-HU" dirty="0"/>
              <a:t>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others</a:t>
            </a:r>
            <a:endParaRPr lang="hu-HU" dirty="0"/>
          </a:p>
          <a:p>
            <a:r>
              <a:rPr lang="hu-HU" dirty="0"/>
              <a:t>„</a:t>
            </a:r>
            <a:r>
              <a:rPr lang="hu-HU" dirty="0" err="1"/>
              <a:t>vanishing</a:t>
            </a:r>
            <a:r>
              <a:rPr lang="hu-HU" dirty="0"/>
              <a:t>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problem</a:t>
            </a:r>
            <a:r>
              <a:rPr lang="hu-HU" dirty="0"/>
              <a:t>”</a:t>
            </a:r>
          </a:p>
          <a:p>
            <a:r>
              <a:rPr lang="hu-HU" dirty="0" err="1"/>
              <a:t>Solution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not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to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use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sigmoid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function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as</a:t>
            </a:r>
            <a:r>
              <a:rPr lang="hu-HU" dirty="0">
                <a:sym typeface="Wingdings" panose="05000000000000000000" pitchFamily="2" charset="2"/>
              </a:rPr>
              <a:t> an </a:t>
            </a:r>
            <a:r>
              <a:rPr lang="hu-HU" dirty="0" err="1">
                <a:sym typeface="Wingdings" panose="05000000000000000000" pitchFamily="2" charset="2"/>
              </a:rPr>
              <a:t>activation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function</a:t>
            </a:r>
            <a:r>
              <a:rPr lang="hu-HU" dirty="0">
                <a:sym typeface="Wingdings" panose="05000000000000000000" pitchFamily="2" charset="2"/>
              </a:rPr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73760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799"/>
            <a:ext cx="8825658" cy="3329581"/>
          </a:xfrm>
        </p:spPr>
        <p:txBody>
          <a:bodyPr/>
          <a:lstStyle/>
          <a:p>
            <a:r>
              <a:rPr lang="hu-HU" b="1" dirty="0"/>
              <a:t>HOPFIELD NETWORKS</a:t>
            </a:r>
          </a:p>
        </p:txBody>
      </p:sp>
    </p:spTree>
    <p:extLst>
      <p:ext uri="{BB962C8B-B14F-4D97-AF65-F5344CB8AC3E}">
        <p14:creationId xmlns:p14="http://schemas.microsoft.com/office/powerpoint/2010/main" val="270131611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Hopfield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Hopfield network is a form of recurrent artificial neural network </a:t>
            </a:r>
            <a:r>
              <a:rPr lang="hu-HU" dirty="0"/>
              <a:t>created </a:t>
            </a:r>
            <a:r>
              <a:rPr lang="en-US" dirty="0"/>
              <a:t>by John Hopfield </a:t>
            </a:r>
            <a:r>
              <a:rPr lang="hu-HU" dirty="0"/>
              <a:t>in 1974</a:t>
            </a:r>
          </a:p>
          <a:p>
            <a:r>
              <a:rPr lang="en-US" dirty="0"/>
              <a:t>They are guaranteed to converge to a minim</a:t>
            </a:r>
            <a:r>
              <a:rPr lang="hu-HU" dirty="0"/>
              <a:t>a</a:t>
            </a:r>
          </a:p>
          <a:p>
            <a:r>
              <a:rPr lang="en-US" dirty="0"/>
              <a:t>But convergence to a false pattern (wrong local </a:t>
            </a:r>
            <a:r>
              <a:rPr lang="hu-HU" dirty="0"/>
              <a:t>optimum</a:t>
            </a:r>
            <a:r>
              <a:rPr lang="en-US" dirty="0"/>
              <a:t>) rather than the stored pattern (</a:t>
            </a:r>
            <a:r>
              <a:rPr lang="hu-HU" dirty="0"/>
              <a:t>global</a:t>
            </a:r>
            <a:r>
              <a:rPr lang="en-US" dirty="0"/>
              <a:t> </a:t>
            </a:r>
            <a:r>
              <a:rPr lang="hu-HU" dirty="0"/>
              <a:t>optimum</a:t>
            </a:r>
            <a:r>
              <a:rPr lang="en-US" dirty="0"/>
              <a:t>) can occur</a:t>
            </a:r>
            <a:endParaRPr lang="hu-HU" dirty="0"/>
          </a:p>
          <a:p>
            <a:r>
              <a:rPr lang="hu-HU" dirty="0"/>
              <a:t>Basically a directed graph</a:t>
            </a:r>
          </a:p>
          <a:p>
            <a:r>
              <a:rPr lang="hu-HU" dirty="0"/>
              <a:t>Applications: able to recall patterns ( for example image recognition )</a:t>
            </a:r>
          </a:p>
        </p:txBody>
      </p:sp>
    </p:spTree>
    <p:extLst>
      <p:ext uri="{BB962C8B-B14F-4D97-AF65-F5344CB8AC3E}">
        <p14:creationId xmlns:p14="http://schemas.microsoft.com/office/powerpoint/2010/main" val="423016331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88913" y="176279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588913" y="4647128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431110" y="1762798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431110" y="4647128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 flipV="1">
            <a:off x="4503313" y="2219998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03313" y="5128477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7"/>
            <a:endCxn id="6" idx="3"/>
          </p:cNvCxnSpPr>
          <p:nvPr/>
        </p:nvCxnSpPr>
        <p:spPr>
          <a:xfrm flipV="1">
            <a:off x="4369402" y="2543287"/>
            <a:ext cx="3195619" cy="22377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7" idx="1"/>
          </p:cNvCxnSpPr>
          <p:nvPr/>
        </p:nvCxnSpPr>
        <p:spPr>
          <a:xfrm>
            <a:off x="4369402" y="2543288"/>
            <a:ext cx="3195619" cy="22377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50457" y="181557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50457" y="181557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97823" y="285963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78697" y="519219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35613" y="38449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01251" y="564702"/>
            <a:ext cx="741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Feedforward network: edges are always pointing in the direction</a:t>
            </a:r>
          </a:p>
          <a:p>
            <a:r>
              <a:rPr lang="hu-HU" dirty="0"/>
              <a:t>		of the next layer !!!</a:t>
            </a:r>
          </a:p>
        </p:txBody>
      </p:sp>
    </p:spTree>
    <p:extLst>
      <p:ext uri="{BB962C8B-B14F-4D97-AF65-F5344CB8AC3E}">
        <p14:creationId xmlns:p14="http://schemas.microsoft.com/office/powerpoint/2010/main" val="208387523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588913" y="176279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3588913" y="4647128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431110" y="1762798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10" name="Oval 9"/>
          <p:cNvSpPr/>
          <p:nvPr/>
        </p:nvSpPr>
        <p:spPr>
          <a:xfrm>
            <a:off x="7431110" y="4647128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-1</a:t>
            </a:r>
          </a:p>
        </p:txBody>
      </p:sp>
      <p:cxnSp>
        <p:nvCxnSpPr>
          <p:cNvPr id="20" name="Straight Arrow Connector 19"/>
          <p:cNvCxnSpPr>
            <a:stCxn id="7" idx="6"/>
            <a:endCxn id="9" idx="2"/>
          </p:cNvCxnSpPr>
          <p:nvPr/>
        </p:nvCxnSpPr>
        <p:spPr>
          <a:xfrm flipV="1">
            <a:off x="4503313" y="2219998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0"/>
            <a:endCxn id="7" idx="4"/>
          </p:cNvCxnSpPr>
          <p:nvPr/>
        </p:nvCxnSpPr>
        <p:spPr>
          <a:xfrm flipV="1">
            <a:off x="4046113" y="2677199"/>
            <a:ext cx="0" cy="19699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4"/>
            <a:endCxn id="10" idx="0"/>
          </p:cNvCxnSpPr>
          <p:nvPr/>
        </p:nvCxnSpPr>
        <p:spPr>
          <a:xfrm>
            <a:off x="7888310" y="2677198"/>
            <a:ext cx="0" cy="19699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0"/>
            <a:endCxn id="9" idx="4"/>
          </p:cNvCxnSpPr>
          <p:nvPr/>
        </p:nvCxnSpPr>
        <p:spPr>
          <a:xfrm flipV="1">
            <a:off x="7888310" y="2677198"/>
            <a:ext cx="0" cy="19699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7" idx="6"/>
          </p:cNvCxnSpPr>
          <p:nvPr/>
        </p:nvCxnSpPr>
        <p:spPr>
          <a:xfrm flipH="1">
            <a:off x="4503313" y="2219998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503313" y="5128477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503313" y="5128477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4"/>
            <a:endCxn id="8" idx="0"/>
          </p:cNvCxnSpPr>
          <p:nvPr/>
        </p:nvCxnSpPr>
        <p:spPr>
          <a:xfrm>
            <a:off x="4046113" y="2677199"/>
            <a:ext cx="0" cy="19699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3"/>
            <a:endCxn id="8" idx="7"/>
          </p:cNvCxnSpPr>
          <p:nvPr/>
        </p:nvCxnSpPr>
        <p:spPr>
          <a:xfrm flipH="1">
            <a:off x="4369402" y="2543287"/>
            <a:ext cx="3195619" cy="22377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7"/>
            <a:endCxn id="9" idx="3"/>
          </p:cNvCxnSpPr>
          <p:nvPr/>
        </p:nvCxnSpPr>
        <p:spPr>
          <a:xfrm flipV="1">
            <a:off x="4369402" y="2543287"/>
            <a:ext cx="3195619" cy="22377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5"/>
            <a:endCxn id="10" idx="1"/>
          </p:cNvCxnSpPr>
          <p:nvPr/>
        </p:nvCxnSpPr>
        <p:spPr>
          <a:xfrm>
            <a:off x="4369402" y="2543288"/>
            <a:ext cx="3195619" cy="22377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0" idx="1"/>
            <a:endCxn id="7" idx="5"/>
          </p:cNvCxnSpPr>
          <p:nvPr/>
        </p:nvCxnSpPr>
        <p:spPr>
          <a:xfrm flipH="1" flipV="1">
            <a:off x="4369402" y="2543288"/>
            <a:ext cx="3195619" cy="22377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6672" y="460688"/>
            <a:ext cx="606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Hopfield network: fully connected graph basically !!!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20462" y="834180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Neurons can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b="1" dirty="0"/>
              <a:t>+1 / - 1 </a:t>
            </a:r>
            <a:r>
              <a:rPr lang="hu-HU" dirty="0"/>
              <a:t>activations !!!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50457" y="181557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28756" y="347559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50457" y="181557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98317" y="324064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78697" y="519219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49857" y="347559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35613" y="38449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66001" y="199136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/>
              <a:t>ij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0508" y="1806702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/>
              <a:t>w   =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95483" y="199136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/>
              <a:t>ji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49990" y="1806702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4965" y="254485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Symmetric</a:t>
            </a:r>
          </a:p>
        </p:txBody>
      </p:sp>
    </p:spTree>
    <p:extLst>
      <p:ext uri="{BB962C8B-B14F-4D97-AF65-F5344CB8AC3E}">
        <p14:creationId xmlns:p14="http://schemas.microsoft.com/office/powerpoint/2010/main" val="341328035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36394" y="2485622"/>
                <a:ext cx="2743059" cy="1340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 +1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nary>
                                <m:naryPr>
                                  <m:chr m:val="∑"/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   &gt;  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nary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−1   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394" y="2485622"/>
                <a:ext cx="2743059" cy="13408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077625" y="2986785"/>
            <a:ext cx="2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ij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45647" y="2986785"/>
            <a:ext cx="226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i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687901" y="3131042"/>
            <a:ext cx="15454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18255" y="2986785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S  =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89351" y="3154390"/>
            <a:ext cx="234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/>
              <a:t>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97290" y="4591455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State of unit </a:t>
            </a:r>
            <a:r>
              <a:rPr lang="hu-HU" b="1" i="1" dirty="0"/>
              <a:t>i</a:t>
            </a:r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 flipV="1">
            <a:off x="3214181" y="3476469"/>
            <a:ext cx="804074" cy="111498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87018" y="690335"/>
            <a:ext cx="538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Edge pointing from node </a:t>
            </a:r>
            <a:r>
              <a:rPr lang="hu-HU" b="1" i="1" dirty="0"/>
              <a:t>i</a:t>
            </a:r>
            <a:r>
              <a:rPr lang="hu-HU" dirty="0"/>
              <a:t> to node </a:t>
            </a:r>
            <a:r>
              <a:rPr lang="hu-HU" b="1" i="1" dirty="0"/>
              <a:t>j</a:t>
            </a:r>
          </a:p>
          <a:p>
            <a:r>
              <a:rPr lang="hu-HU" dirty="0"/>
              <a:t>The strenght of the connection at a given time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190797" y="1438141"/>
            <a:ext cx="977858" cy="148995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66229" y="4383995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Threshold value for unit </a:t>
            </a:r>
            <a:r>
              <a:rPr lang="hu-HU" b="1" i="1" dirty="0"/>
              <a:t>i</a:t>
            </a: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7281834" y="3232597"/>
            <a:ext cx="2412030" cy="115139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50701" y="5356596"/>
            <a:ext cx="6389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the values of neuron </a:t>
            </a:r>
            <a:r>
              <a:rPr lang="hu-HU" b="1" i="1" dirty="0"/>
              <a:t>i</a:t>
            </a:r>
            <a:r>
              <a:rPr lang="hu-HU" dirty="0"/>
              <a:t> and neuron </a:t>
            </a:r>
            <a:r>
              <a:rPr lang="hu-HU" b="1" i="1" dirty="0"/>
              <a:t>j</a:t>
            </a:r>
            <a:r>
              <a:rPr lang="hu-HU" dirty="0"/>
              <a:t> will converge if the</a:t>
            </a:r>
          </a:p>
          <a:p>
            <a:r>
              <a:rPr lang="hu-HU" dirty="0"/>
              <a:t>	weight between them is positive</a:t>
            </a:r>
          </a:p>
          <a:p>
            <a:r>
              <a:rPr lang="hu-HU" dirty="0"/>
              <a:t>- values will diverge if the weight is negative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3793" y="459502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/>
              <a:t>Unit states</a:t>
            </a:r>
          </a:p>
        </p:txBody>
      </p:sp>
    </p:spTree>
    <p:extLst>
      <p:ext uri="{BB962C8B-B14F-4D97-AF65-F5344CB8AC3E}">
        <p14:creationId xmlns:p14="http://schemas.microsoft.com/office/powerpoint/2010/main" val="98850493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165790" y="459502"/>
            <a:ext cx="5492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assign a scalar value to every single state of</a:t>
            </a:r>
          </a:p>
          <a:p>
            <a:r>
              <a:rPr lang="hu-HU" dirty="0"/>
              <a:t>the Hopfield network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3793" y="459502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/>
              <a:t>Energy</a:t>
            </a:r>
          </a:p>
        </p:txBody>
      </p:sp>
      <p:sp>
        <p:nvSpPr>
          <p:cNvPr id="18" name="Oval 17"/>
          <p:cNvSpPr/>
          <p:nvPr/>
        </p:nvSpPr>
        <p:spPr>
          <a:xfrm>
            <a:off x="3358602" y="189158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3358602" y="477591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7200799" y="189158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7200799" y="477591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4" name="Straight Arrow Connector 23"/>
          <p:cNvCxnSpPr>
            <a:stCxn id="18" idx="6"/>
            <a:endCxn id="20" idx="2"/>
          </p:cNvCxnSpPr>
          <p:nvPr/>
        </p:nvCxnSpPr>
        <p:spPr>
          <a:xfrm flipV="1">
            <a:off x="4273002" y="2348786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0"/>
            <a:endCxn id="18" idx="4"/>
          </p:cNvCxnSpPr>
          <p:nvPr/>
        </p:nvCxnSpPr>
        <p:spPr>
          <a:xfrm flipV="1">
            <a:off x="3815802" y="2805987"/>
            <a:ext cx="0" cy="19699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4"/>
            <a:endCxn id="23" idx="0"/>
          </p:cNvCxnSpPr>
          <p:nvPr/>
        </p:nvCxnSpPr>
        <p:spPr>
          <a:xfrm>
            <a:off x="7657999" y="2805986"/>
            <a:ext cx="0" cy="19699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0"/>
            <a:endCxn id="20" idx="4"/>
          </p:cNvCxnSpPr>
          <p:nvPr/>
        </p:nvCxnSpPr>
        <p:spPr>
          <a:xfrm flipV="1">
            <a:off x="7657999" y="2805986"/>
            <a:ext cx="0" cy="19699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18" idx="6"/>
          </p:cNvCxnSpPr>
          <p:nvPr/>
        </p:nvCxnSpPr>
        <p:spPr>
          <a:xfrm flipH="1">
            <a:off x="4273002" y="2348786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273002" y="5257265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273002" y="5257265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4"/>
            <a:endCxn id="19" idx="0"/>
          </p:cNvCxnSpPr>
          <p:nvPr/>
        </p:nvCxnSpPr>
        <p:spPr>
          <a:xfrm>
            <a:off x="3815802" y="2805987"/>
            <a:ext cx="0" cy="19699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19" idx="7"/>
          </p:cNvCxnSpPr>
          <p:nvPr/>
        </p:nvCxnSpPr>
        <p:spPr>
          <a:xfrm flipH="1">
            <a:off x="4139091" y="2672075"/>
            <a:ext cx="3195619" cy="22377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7"/>
            <a:endCxn id="20" idx="3"/>
          </p:cNvCxnSpPr>
          <p:nvPr/>
        </p:nvCxnSpPr>
        <p:spPr>
          <a:xfrm flipV="1">
            <a:off x="4139091" y="2672075"/>
            <a:ext cx="3195619" cy="22377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5"/>
            <a:endCxn id="23" idx="1"/>
          </p:cNvCxnSpPr>
          <p:nvPr/>
        </p:nvCxnSpPr>
        <p:spPr>
          <a:xfrm>
            <a:off x="4139091" y="2672076"/>
            <a:ext cx="3195619" cy="22377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1"/>
            <a:endCxn id="18" idx="5"/>
          </p:cNvCxnSpPr>
          <p:nvPr/>
        </p:nvCxnSpPr>
        <p:spPr>
          <a:xfrm flipH="1" flipV="1">
            <a:off x="4139091" y="2672076"/>
            <a:ext cx="3195619" cy="22377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20146" y="194435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98445" y="36043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20146" y="194435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68006" y="33694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48386" y="532098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19546" y="36043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05302" y="397371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w6</a:t>
            </a:r>
          </a:p>
        </p:txBody>
      </p:sp>
    </p:spTree>
    <p:extLst>
      <p:ext uri="{BB962C8B-B14F-4D97-AF65-F5344CB8AC3E}">
        <p14:creationId xmlns:p14="http://schemas.microsoft.com/office/powerpoint/2010/main" val="352012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258" y="2028470"/>
            <a:ext cx="9404723" cy="1400530"/>
          </a:xfrm>
        </p:spPr>
        <p:txBody>
          <a:bodyPr/>
          <a:lstStyle/>
          <a:p>
            <a:r>
              <a:rPr lang="hu-HU" sz="6000" b="1" u="sng" dirty="0"/>
              <a:t>Learning paradigms</a:t>
            </a:r>
          </a:p>
        </p:txBody>
      </p:sp>
    </p:spTree>
    <p:extLst>
      <p:ext uri="{BB962C8B-B14F-4D97-AF65-F5344CB8AC3E}">
        <p14:creationId xmlns:p14="http://schemas.microsoft.com/office/powerpoint/2010/main" val="102329016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165790" y="459502"/>
            <a:ext cx="5492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assign a scalar value to every single state of</a:t>
            </a:r>
          </a:p>
          <a:p>
            <a:r>
              <a:rPr lang="hu-HU" dirty="0"/>
              <a:t>the Hopfield network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3793" y="459502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/>
              <a:t>Energy</a:t>
            </a:r>
          </a:p>
        </p:txBody>
      </p:sp>
      <p:sp>
        <p:nvSpPr>
          <p:cNvPr id="18" name="Oval 17"/>
          <p:cNvSpPr/>
          <p:nvPr/>
        </p:nvSpPr>
        <p:spPr>
          <a:xfrm>
            <a:off x="3358602" y="189158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19" name="Oval 18"/>
          <p:cNvSpPr/>
          <p:nvPr/>
        </p:nvSpPr>
        <p:spPr>
          <a:xfrm>
            <a:off x="3358602" y="477591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0" name="Oval 19"/>
          <p:cNvSpPr/>
          <p:nvPr/>
        </p:nvSpPr>
        <p:spPr>
          <a:xfrm>
            <a:off x="7200799" y="189158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3" name="Oval 22"/>
          <p:cNvSpPr/>
          <p:nvPr/>
        </p:nvSpPr>
        <p:spPr>
          <a:xfrm>
            <a:off x="7200799" y="477591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-1</a:t>
            </a:r>
          </a:p>
        </p:txBody>
      </p:sp>
      <p:cxnSp>
        <p:nvCxnSpPr>
          <p:cNvPr id="24" name="Straight Arrow Connector 23"/>
          <p:cNvCxnSpPr>
            <a:stCxn id="18" idx="6"/>
            <a:endCxn id="20" idx="2"/>
          </p:cNvCxnSpPr>
          <p:nvPr/>
        </p:nvCxnSpPr>
        <p:spPr>
          <a:xfrm flipV="1">
            <a:off x="4273002" y="2348786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0"/>
            <a:endCxn id="18" idx="4"/>
          </p:cNvCxnSpPr>
          <p:nvPr/>
        </p:nvCxnSpPr>
        <p:spPr>
          <a:xfrm flipV="1">
            <a:off x="3815802" y="2805987"/>
            <a:ext cx="0" cy="19699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4"/>
            <a:endCxn id="23" idx="0"/>
          </p:cNvCxnSpPr>
          <p:nvPr/>
        </p:nvCxnSpPr>
        <p:spPr>
          <a:xfrm>
            <a:off x="7657999" y="2805986"/>
            <a:ext cx="0" cy="19699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0"/>
            <a:endCxn id="20" idx="4"/>
          </p:cNvCxnSpPr>
          <p:nvPr/>
        </p:nvCxnSpPr>
        <p:spPr>
          <a:xfrm flipV="1">
            <a:off x="7657999" y="2805986"/>
            <a:ext cx="0" cy="19699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18" idx="6"/>
          </p:cNvCxnSpPr>
          <p:nvPr/>
        </p:nvCxnSpPr>
        <p:spPr>
          <a:xfrm flipH="1">
            <a:off x="4273002" y="2348786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273002" y="5257265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273002" y="5257265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4"/>
            <a:endCxn id="19" idx="0"/>
          </p:cNvCxnSpPr>
          <p:nvPr/>
        </p:nvCxnSpPr>
        <p:spPr>
          <a:xfrm>
            <a:off x="3815802" y="2805987"/>
            <a:ext cx="0" cy="19699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19" idx="7"/>
          </p:cNvCxnSpPr>
          <p:nvPr/>
        </p:nvCxnSpPr>
        <p:spPr>
          <a:xfrm flipH="1">
            <a:off x="4139091" y="2672075"/>
            <a:ext cx="3195619" cy="22377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7"/>
            <a:endCxn id="20" idx="3"/>
          </p:cNvCxnSpPr>
          <p:nvPr/>
        </p:nvCxnSpPr>
        <p:spPr>
          <a:xfrm flipV="1">
            <a:off x="4139091" y="2672075"/>
            <a:ext cx="3195619" cy="22377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5"/>
            <a:endCxn id="23" idx="1"/>
          </p:cNvCxnSpPr>
          <p:nvPr/>
        </p:nvCxnSpPr>
        <p:spPr>
          <a:xfrm>
            <a:off x="4139091" y="2672076"/>
            <a:ext cx="3195619" cy="22377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1"/>
            <a:endCxn id="18" idx="5"/>
          </p:cNvCxnSpPr>
          <p:nvPr/>
        </p:nvCxnSpPr>
        <p:spPr>
          <a:xfrm flipH="1" flipV="1">
            <a:off x="4139091" y="2672076"/>
            <a:ext cx="3195619" cy="22377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20146" y="194435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98445" y="36043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20146" y="194435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68006" y="33694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48386" y="532098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19546" y="36043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05302" y="397371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w6</a:t>
            </a:r>
          </a:p>
        </p:txBody>
      </p:sp>
    </p:spTree>
    <p:extLst>
      <p:ext uri="{BB962C8B-B14F-4D97-AF65-F5344CB8AC3E}">
        <p14:creationId xmlns:p14="http://schemas.microsoft.com/office/powerpoint/2010/main" val="356939205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165790" y="459502"/>
            <a:ext cx="5492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assign a scalar value to every single state of</a:t>
            </a:r>
          </a:p>
          <a:p>
            <a:r>
              <a:rPr lang="hu-HU" dirty="0"/>
              <a:t>the Hopfield network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3793" y="459502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/>
              <a:t>Energy</a:t>
            </a:r>
          </a:p>
        </p:txBody>
      </p:sp>
      <p:sp>
        <p:nvSpPr>
          <p:cNvPr id="18" name="Oval 17"/>
          <p:cNvSpPr/>
          <p:nvPr/>
        </p:nvSpPr>
        <p:spPr>
          <a:xfrm>
            <a:off x="3358602" y="189158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19" name="Oval 18"/>
          <p:cNvSpPr/>
          <p:nvPr/>
        </p:nvSpPr>
        <p:spPr>
          <a:xfrm>
            <a:off x="3358602" y="477591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7200799" y="189158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7200799" y="477591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-1</a:t>
            </a:r>
          </a:p>
        </p:txBody>
      </p:sp>
      <p:cxnSp>
        <p:nvCxnSpPr>
          <p:cNvPr id="24" name="Straight Arrow Connector 23"/>
          <p:cNvCxnSpPr>
            <a:stCxn id="18" idx="6"/>
            <a:endCxn id="20" idx="2"/>
          </p:cNvCxnSpPr>
          <p:nvPr/>
        </p:nvCxnSpPr>
        <p:spPr>
          <a:xfrm flipV="1">
            <a:off x="4273002" y="2348786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0"/>
            <a:endCxn id="18" idx="4"/>
          </p:cNvCxnSpPr>
          <p:nvPr/>
        </p:nvCxnSpPr>
        <p:spPr>
          <a:xfrm flipV="1">
            <a:off x="3815802" y="2805987"/>
            <a:ext cx="0" cy="19699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4"/>
            <a:endCxn id="23" idx="0"/>
          </p:cNvCxnSpPr>
          <p:nvPr/>
        </p:nvCxnSpPr>
        <p:spPr>
          <a:xfrm>
            <a:off x="7657999" y="2805986"/>
            <a:ext cx="0" cy="19699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0"/>
            <a:endCxn id="20" idx="4"/>
          </p:cNvCxnSpPr>
          <p:nvPr/>
        </p:nvCxnSpPr>
        <p:spPr>
          <a:xfrm flipV="1">
            <a:off x="7657999" y="2805986"/>
            <a:ext cx="0" cy="19699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18" idx="6"/>
          </p:cNvCxnSpPr>
          <p:nvPr/>
        </p:nvCxnSpPr>
        <p:spPr>
          <a:xfrm flipH="1">
            <a:off x="4273002" y="2348786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273002" y="5257265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273002" y="5257265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4"/>
            <a:endCxn id="19" idx="0"/>
          </p:cNvCxnSpPr>
          <p:nvPr/>
        </p:nvCxnSpPr>
        <p:spPr>
          <a:xfrm>
            <a:off x="3815802" y="2805987"/>
            <a:ext cx="0" cy="19699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19" idx="7"/>
          </p:cNvCxnSpPr>
          <p:nvPr/>
        </p:nvCxnSpPr>
        <p:spPr>
          <a:xfrm flipH="1">
            <a:off x="4139091" y="2672075"/>
            <a:ext cx="3195619" cy="22377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7"/>
            <a:endCxn id="20" idx="3"/>
          </p:cNvCxnSpPr>
          <p:nvPr/>
        </p:nvCxnSpPr>
        <p:spPr>
          <a:xfrm flipV="1">
            <a:off x="4139091" y="2672075"/>
            <a:ext cx="3195619" cy="22377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5"/>
            <a:endCxn id="23" idx="1"/>
          </p:cNvCxnSpPr>
          <p:nvPr/>
        </p:nvCxnSpPr>
        <p:spPr>
          <a:xfrm>
            <a:off x="4139091" y="2672076"/>
            <a:ext cx="3195619" cy="22377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1"/>
            <a:endCxn id="18" idx="5"/>
          </p:cNvCxnSpPr>
          <p:nvPr/>
        </p:nvCxnSpPr>
        <p:spPr>
          <a:xfrm flipH="1" flipV="1">
            <a:off x="4139091" y="2672076"/>
            <a:ext cx="3195619" cy="22377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20146" y="194435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98445" y="36043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20146" y="194435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68006" y="33694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48386" y="532098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19546" y="36043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05302" y="397371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w6</a:t>
            </a:r>
          </a:p>
        </p:txBody>
      </p:sp>
    </p:spTree>
    <p:extLst>
      <p:ext uri="{BB962C8B-B14F-4D97-AF65-F5344CB8AC3E}">
        <p14:creationId xmlns:p14="http://schemas.microsoft.com/office/powerpoint/2010/main" val="305498228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165790" y="459502"/>
            <a:ext cx="5492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assign a scalar value to every single state of</a:t>
            </a:r>
          </a:p>
          <a:p>
            <a:r>
              <a:rPr lang="hu-HU" dirty="0"/>
              <a:t>the Hopfield network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3793" y="459502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/>
              <a:t>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37916" y="1854558"/>
                <a:ext cx="1250662" cy="990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nary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916" y="1854558"/>
                <a:ext cx="1250662" cy="9901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54884" y="218035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/>
              <a:t>ij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52240" y="2186026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/>
              <a:t>i   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87151" y="1905020"/>
                <a:ext cx="535724" cy="62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hu-HU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151" y="1905020"/>
                <a:ext cx="535724" cy="624082"/>
              </a:xfrm>
              <a:prstGeom prst="rect">
                <a:avLst/>
              </a:prstGeom>
              <a:blipFill rotWithShape="0">
                <a:blip r:embed="rId3"/>
                <a:stretch>
                  <a:fillRect l="-18391" b="-784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22597" y="202729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E =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22597" y="4672843"/>
            <a:ext cx="404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lower the energy, the better !!!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56886" y="2494503"/>
            <a:ext cx="1195354" cy="16145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00581" y="4181177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activation of neuron </a:t>
            </a:r>
            <a:r>
              <a:rPr lang="hu-HU" b="1" dirty="0"/>
              <a:t>i</a:t>
            </a:r>
          </a:p>
        </p:txBody>
      </p:sp>
      <p:cxnSp>
        <p:nvCxnSpPr>
          <p:cNvPr id="13" name="Straight Arrow Connector 12"/>
          <p:cNvCxnSpPr>
            <a:endCxn id="43" idx="3"/>
          </p:cNvCxnSpPr>
          <p:nvPr/>
        </p:nvCxnSpPr>
        <p:spPr>
          <a:xfrm flipH="1" flipV="1">
            <a:off x="6812622" y="2355303"/>
            <a:ext cx="1157486" cy="9810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83538" y="336784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activation of neuron </a:t>
            </a:r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62841700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165790" y="459502"/>
            <a:ext cx="7220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assign a scalar value to every single state / configuration of</a:t>
            </a:r>
          </a:p>
          <a:p>
            <a:r>
              <a:rPr lang="hu-HU" dirty="0"/>
              <a:t>the Hopfield network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3793" y="459502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/>
              <a:t>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37916" y="1854558"/>
                <a:ext cx="1250662" cy="990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nary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916" y="1854558"/>
                <a:ext cx="1250662" cy="9901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54884" y="218035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/>
              <a:t>ij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52240" y="2186026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/>
              <a:t>i   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87151" y="1905020"/>
                <a:ext cx="535724" cy="62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hu-HU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151" y="1905020"/>
                <a:ext cx="535724" cy="624082"/>
              </a:xfrm>
              <a:prstGeom prst="rect">
                <a:avLst/>
              </a:prstGeom>
              <a:blipFill rotWithShape="0">
                <a:blip r:embed="rId3"/>
                <a:stretch>
                  <a:fillRect l="-18391" b="-784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22597" y="202729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E =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99267" y="2985829"/>
            <a:ext cx="404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lower the energy, the better !!!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817808" y="3825669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08715" y="6170076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1036748" y="4276625"/>
            <a:ext cx="5525037" cy="146844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TextBox 46"/>
          <p:cNvSpPr txBox="1"/>
          <p:nvPr/>
        </p:nvSpPr>
        <p:spPr>
          <a:xfrm>
            <a:off x="7571008" y="598541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states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30334" y="341615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energy</a:t>
            </a:r>
          </a:p>
        </p:txBody>
      </p:sp>
      <p:sp>
        <p:nvSpPr>
          <p:cNvPr id="8" name="Oval 7"/>
          <p:cNvSpPr/>
          <p:nvPr/>
        </p:nvSpPr>
        <p:spPr>
          <a:xfrm>
            <a:off x="3668054" y="5348665"/>
            <a:ext cx="350903" cy="3509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6924681" y="3629509"/>
            <a:ext cx="45368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we keep updating the network</a:t>
            </a:r>
          </a:p>
          <a:p>
            <a:r>
              <a:rPr lang="hu-HU" dirty="0"/>
              <a:t>it will eventually converge to a state </a:t>
            </a:r>
          </a:p>
          <a:p>
            <a:r>
              <a:rPr lang="hu-HU" dirty="0"/>
              <a:t>which is the local / global optimum</a:t>
            </a:r>
          </a:p>
          <a:p>
            <a:endParaRPr lang="hu-HU" dirty="0"/>
          </a:p>
          <a:p>
            <a:r>
              <a:rPr lang="hu-HU" dirty="0"/>
              <a:t>Why is it good? Because we can </a:t>
            </a:r>
          </a:p>
          <a:p>
            <a:r>
              <a:rPr lang="hu-HU" dirty="0"/>
              <a:t>recall patterns. Using energy minima to</a:t>
            </a:r>
          </a:p>
          <a:p>
            <a:r>
              <a:rPr lang="hu-HU" dirty="0"/>
              <a:t>represent memories </a:t>
            </a:r>
          </a:p>
        </p:txBody>
      </p:sp>
    </p:spTree>
    <p:extLst>
      <p:ext uri="{BB962C8B-B14F-4D97-AF65-F5344CB8AC3E}">
        <p14:creationId xmlns:p14="http://schemas.microsoft.com/office/powerpoint/2010/main" val="237967466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3793" y="459502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/>
              <a:t>Training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96225" y="551835"/>
            <a:ext cx="819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should lower the energy of the network to be able to recall patterns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3189" y="1146219"/>
            <a:ext cx="840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network at that state will act as an autoassociative memory: it recalls </a:t>
            </a:r>
          </a:p>
          <a:p>
            <a:r>
              <a:rPr lang="hu-HU" dirty="0"/>
              <a:t>memories on the basis of similarity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24259" y="2228045"/>
            <a:ext cx="77316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( 1 0 0 1 1 )    </a:t>
            </a:r>
            <a:r>
              <a:rPr lang="hu-HU" dirty="0"/>
              <a:t>training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we train with this data, this will be the </a:t>
            </a:r>
          </a:p>
          <a:p>
            <a:r>
              <a:rPr lang="hu-HU" dirty="0"/>
              <a:t>				</a:t>
            </a:r>
            <a:r>
              <a:rPr lang="hu-HU" dirty="0" err="1"/>
              <a:t>energy</a:t>
            </a:r>
            <a:r>
              <a:rPr lang="hu-HU" dirty="0"/>
              <a:t> </a:t>
            </a:r>
            <a:r>
              <a:rPr lang="hu-HU" dirty="0" err="1"/>
              <a:t>minima</a:t>
            </a:r>
            <a:endParaRPr lang="hu-HU" dirty="0"/>
          </a:p>
          <a:p>
            <a:endParaRPr lang="hu-HU" dirty="0"/>
          </a:p>
          <a:p>
            <a:r>
              <a:rPr lang="hu-HU" dirty="0"/>
              <a:t>If we provide this pattern again for the trained network: it will</a:t>
            </a:r>
          </a:p>
          <a:p>
            <a:r>
              <a:rPr lang="hu-HU" dirty="0"/>
              <a:t>remember this sequence ( which means it is going to echo back</a:t>
            </a:r>
          </a:p>
          <a:p>
            <a:r>
              <a:rPr lang="hu-HU" dirty="0"/>
              <a:t>	the pattern we have provided)</a:t>
            </a:r>
          </a:p>
        </p:txBody>
      </p:sp>
    </p:spTree>
    <p:extLst>
      <p:ext uri="{BB962C8B-B14F-4D97-AF65-F5344CB8AC3E}">
        <p14:creationId xmlns:p14="http://schemas.microsoft.com/office/powerpoint/2010/main" val="230945528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3793" y="459502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/>
              <a:t>Learning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96225" y="551835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1949: Hebbian learning method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6219" y="1013500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It is a method how to change the connections strengths in the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87782" y="3441077"/>
                <a:ext cx="19495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hu-HU" sz="2000" b="1" dirty="0"/>
                  <a:t>w   =  </a:t>
                </a:r>
                <a14:m>
                  <m:oMath xmlns:m="http://schemas.openxmlformats.org/officeDocument/2006/math"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hu-HU" sz="2000" b="1" dirty="0"/>
                  <a:t>  x   x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82" y="3441077"/>
                <a:ext cx="1949573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7576" r="-2508" b="-2575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909985" y="364113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/>
              <a:t>ij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90954" y="5191209"/>
            <a:ext cx="4196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Change in weight connection from </a:t>
            </a:r>
          </a:p>
          <a:p>
            <a:r>
              <a:rPr lang="hu-HU" dirty="0"/>
              <a:t>node </a:t>
            </a:r>
            <a:r>
              <a:rPr lang="hu-HU" b="1" i="1" dirty="0"/>
              <a:t>i</a:t>
            </a:r>
            <a:r>
              <a:rPr lang="hu-HU" dirty="0"/>
              <a:t> to node </a:t>
            </a:r>
            <a:r>
              <a:rPr lang="hu-HU" b="1" i="1" dirty="0"/>
              <a:t>j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959728" y="3979686"/>
            <a:ext cx="804074" cy="111498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702628" y="2796129"/>
            <a:ext cx="608383" cy="68170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69559" y="5217873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State / activation of unit </a:t>
            </a:r>
            <a:r>
              <a:rPr lang="hu-HU" b="1" i="1" dirty="0"/>
              <a:t>i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073315" y="3916119"/>
            <a:ext cx="2525202" cy="122682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20035" y="3641132"/>
            <a:ext cx="234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/>
              <a:t>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11011" y="3641132"/>
            <a:ext cx="237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/>
              <a:t>j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183" y="249446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Learning rate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78141" y="3477830"/>
            <a:ext cx="299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State / activation of unit </a:t>
            </a:r>
            <a:r>
              <a:rPr lang="hu-HU" b="1" i="1" dirty="0"/>
              <a:t>j</a:t>
            </a:r>
          </a:p>
        </p:txBody>
      </p:sp>
      <p:cxnSp>
        <p:nvCxnSpPr>
          <p:cNvPr id="26" name="Straight Arrow Connector 25"/>
          <p:cNvCxnSpPr>
            <a:endCxn id="15" idx="3"/>
          </p:cNvCxnSpPr>
          <p:nvPr/>
        </p:nvCxnSpPr>
        <p:spPr>
          <a:xfrm flipH="1">
            <a:off x="5537355" y="3641132"/>
            <a:ext cx="2214442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79066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3793" y="459502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/>
              <a:t>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36224" y="781086"/>
                <a:ext cx="19495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hu-HU" sz="2000" b="1" dirty="0"/>
                  <a:t>w   =  </a:t>
                </a:r>
                <a14:m>
                  <m:oMath xmlns:m="http://schemas.openxmlformats.org/officeDocument/2006/math"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hu-HU" sz="2000" b="1" dirty="0"/>
                  <a:t>  x   x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224" y="781086"/>
                <a:ext cx="1949573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7576" r="-2500" b="-2575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658427" y="981141"/>
            <a:ext cx="2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ij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68477" y="981141"/>
            <a:ext cx="226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59453" y="981141"/>
            <a:ext cx="226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j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61279" y="1381251"/>
            <a:ext cx="91183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„Neurons that fire together will be wired together”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	- if the two neurons are equal in sign: it has a positive effect on the 		connection. The value of </a:t>
            </a:r>
            <a:r>
              <a:rPr lang="hu-HU" b="1" i="1" dirty="0"/>
              <a:t>i</a:t>
            </a:r>
            <a:r>
              <a:rPr lang="hu-HU" dirty="0"/>
              <a:t> and </a:t>
            </a:r>
            <a:r>
              <a:rPr lang="hu-HU" b="1" i="1" dirty="0"/>
              <a:t>j </a:t>
            </a:r>
            <a:r>
              <a:rPr lang="hu-HU" dirty="0"/>
              <a:t>will tend to become equal</a:t>
            </a:r>
          </a:p>
          <a:p>
            <a:endParaRPr lang="hu-HU" dirty="0"/>
          </a:p>
          <a:p>
            <a:r>
              <a:rPr lang="hu-HU" dirty="0"/>
              <a:t>	- if the two neurons are not equal in sign: quite the opposite</a:t>
            </a:r>
          </a:p>
          <a:p>
            <a:r>
              <a:rPr lang="hu-HU" dirty="0"/>
              <a:t>		effect !!!</a:t>
            </a:r>
          </a:p>
          <a:p>
            <a:endParaRPr lang="hu-HU" dirty="0"/>
          </a:p>
          <a:p>
            <a:r>
              <a:rPr lang="hu-HU" dirty="0"/>
              <a:t>	- it is not an error based learning method</a:t>
            </a:r>
          </a:p>
          <a:p>
            <a:r>
              <a:rPr lang="hu-HU" dirty="0"/>
              <a:t>	- it is unsupervised: not train the network to an ideal output. It just			reinforces what the network already knows</a:t>
            </a:r>
          </a:p>
        </p:txBody>
      </p:sp>
    </p:spTree>
    <p:extLst>
      <p:ext uri="{BB962C8B-B14F-4D97-AF65-F5344CB8AC3E}">
        <p14:creationId xmlns:p14="http://schemas.microsoft.com/office/powerpoint/2010/main" val="196463097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Problems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56456" y="1700655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247363" y="4045062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68982" y="129114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energy</a:t>
            </a:r>
          </a:p>
        </p:txBody>
      </p:sp>
      <p:sp>
        <p:nvSpPr>
          <p:cNvPr id="9" name="Freeform 8"/>
          <p:cNvSpPr/>
          <p:nvPr/>
        </p:nvSpPr>
        <p:spPr>
          <a:xfrm>
            <a:off x="3219718" y="2283692"/>
            <a:ext cx="5331854" cy="1222079"/>
          </a:xfrm>
          <a:custGeom>
            <a:avLst/>
            <a:gdLst>
              <a:gd name="connsiteX0" fmla="*/ 0 w 5331854"/>
              <a:gd name="connsiteY0" fmla="*/ 330719 h 1222079"/>
              <a:gd name="connsiteX1" fmla="*/ 463640 w 5331854"/>
              <a:gd name="connsiteY1" fmla="*/ 214809 h 1222079"/>
              <a:gd name="connsiteX2" fmla="*/ 978795 w 5331854"/>
              <a:gd name="connsiteY2" fmla="*/ 626933 h 1222079"/>
              <a:gd name="connsiteX3" fmla="*/ 1429555 w 5331854"/>
              <a:gd name="connsiteY3" fmla="*/ 1180725 h 1222079"/>
              <a:gd name="connsiteX4" fmla="*/ 2086378 w 5331854"/>
              <a:gd name="connsiteY4" fmla="*/ 639812 h 1222079"/>
              <a:gd name="connsiteX5" fmla="*/ 2511381 w 5331854"/>
              <a:gd name="connsiteY5" fmla="*/ 1180725 h 1222079"/>
              <a:gd name="connsiteX6" fmla="*/ 3271234 w 5331854"/>
              <a:gd name="connsiteY6" fmla="*/ 8747 h 1222079"/>
              <a:gd name="connsiteX7" fmla="*/ 3812147 w 5331854"/>
              <a:gd name="connsiteY7" fmla="*/ 626933 h 1222079"/>
              <a:gd name="connsiteX8" fmla="*/ 4250028 w 5331854"/>
              <a:gd name="connsiteY8" fmla="*/ 266325 h 1222079"/>
              <a:gd name="connsiteX9" fmla="*/ 4752305 w 5331854"/>
              <a:gd name="connsiteY9" fmla="*/ 1219362 h 1222079"/>
              <a:gd name="connsiteX10" fmla="*/ 5331854 w 5331854"/>
              <a:gd name="connsiteY10" fmla="*/ 498145 h 122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1854" h="1222079">
                <a:moveTo>
                  <a:pt x="0" y="330719"/>
                </a:moveTo>
                <a:cubicBezTo>
                  <a:pt x="150254" y="248079"/>
                  <a:pt x="300508" y="165440"/>
                  <a:pt x="463640" y="214809"/>
                </a:cubicBezTo>
                <a:cubicBezTo>
                  <a:pt x="626773" y="264178"/>
                  <a:pt x="817809" y="465947"/>
                  <a:pt x="978795" y="626933"/>
                </a:cubicBezTo>
                <a:cubicBezTo>
                  <a:pt x="1139781" y="787919"/>
                  <a:pt x="1244958" y="1178579"/>
                  <a:pt x="1429555" y="1180725"/>
                </a:cubicBezTo>
                <a:cubicBezTo>
                  <a:pt x="1614152" y="1182871"/>
                  <a:pt x="1906074" y="639812"/>
                  <a:pt x="2086378" y="639812"/>
                </a:cubicBezTo>
                <a:cubicBezTo>
                  <a:pt x="2266682" y="639812"/>
                  <a:pt x="2313905" y="1285902"/>
                  <a:pt x="2511381" y="1180725"/>
                </a:cubicBezTo>
                <a:cubicBezTo>
                  <a:pt x="2708857" y="1075548"/>
                  <a:pt x="3054440" y="101046"/>
                  <a:pt x="3271234" y="8747"/>
                </a:cubicBezTo>
                <a:cubicBezTo>
                  <a:pt x="3488028" y="-83552"/>
                  <a:pt x="3649015" y="584003"/>
                  <a:pt x="3812147" y="626933"/>
                </a:cubicBezTo>
                <a:cubicBezTo>
                  <a:pt x="3975279" y="669863"/>
                  <a:pt x="4093335" y="167587"/>
                  <a:pt x="4250028" y="266325"/>
                </a:cubicBezTo>
                <a:cubicBezTo>
                  <a:pt x="4406721" y="365063"/>
                  <a:pt x="4572001" y="1180725"/>
                  <a:pt x="4752305" y="1219362"/>
                </a:cubicBezTo>
                <a:cubicBezTo>
                  <a:pt x="4932609" y="1257999"/>
                  <a:pt x="5132231" y="878072"/>
                  <a:pt x="5331854" y="498145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709114" y="3618963"/>
            <a:ext cx="862885" cy="134956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78223" y="5051254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First pattern at a </a:t>
            </a:r>
          </a:p>
          <a:p>
            <a:r>
              <a:rPr lang="hu-HU" dirty="0"/>
              <a:t>global minimum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724658" y="3618963"/>
            <a:ext cx="834487" cy="166681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65149" y="5388712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Second pattern at a </a:t>
            </a:r>
          </a:p>
          <a:p>
            <a:r>
              <a:rPr lang="hu-HU" dirty="0"/>
              <a:t>global minimum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8134329" y="3658597"/>
            <a:ext cx="1129829" cy="130993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21754" y="5065546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Third pattern at a </a:t>
            </a:r>
          </a:p>
          <a:p>
            <a:r>
              <a:rPr lang="hu-HU" dirty="0"/>
              <a:t>global minimum</a:t>
            </a:r>
          </a:p>
        </p:txBody>
      </p:sp>
    </p:spTree>
    <p:extLst>
      <p:ext uri="{BB962C8B-B14F-4D97-AF65-F5344CB8AC3E}">
        <p14:creationId xmlns:p14="http://schemas.microsoft.com/office/powerpoint/2010/main" val="177719937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Problems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56456" y="1700655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247363" y="4045062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68982" y="129114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energy</a:t>
            </a:r>
          </a:p>
        </p:txBody>
      </p:sp>
      <p:sp>
        <p:nvSpPr>
          <p:cNvPr id="9" name="Freeform 8"/>
          <p:cNvSpPr/>
          <p:nvPr/>
        </p:nvSpPr>
        <p:spPr>
          <a:xfrm>
            <a:off x="3219718" y="2283692"/>
            <a:ext cx="5331854" cy="1222079"/>
          </a:xfrm>
          <a:custGeom>
            <a:avLst/>
            <a:gdLst>
              <a:gd name="connsiteX0" fmla="*/ 0 w 5331854"/>
              <a:gd name="connsiteY0" fmla="*/ 330719 h 1222079"/>
              <a:gd name="connsiteX1" fmla="*/ 463640 w 5331854"/>
              <a:gd name="connsiteY1" fmla="*/ 214809 h 1222079"/>
              <a:gd name="connsiteX2" fmla="*/ 978795 w 5331854"/>
              <a:gd name="connsiteY2" fmla="*/ 626933 h 1222079"/>
              <a:gd name="connsiteX3" fmla="*/ 1429555 w 5331854"/>
              <a:gd name="connsiteY3" fmla="*/ 1180725 h 1222079"/>
              <a:gd name="connsiteX4" fmla="*/ 2086378 w 5331854"/>
              <a:gd name="connsiteY4" fmla="*/ 639812 h 1222079"/>
              <a:gd name="connsiteX5" fmla="*/ 2511381 w 5331854"/>
              <a:gd name="connsiteY5" fmla="*/ 1180725 h 1222079"/>
              <a:gd name="connsiteX6" fmla="*/ 3271234 w 5331854"/>
              <a:gd name="connsiteY6" fmla="*/ 8747 h 1222079"/>
              <a:gd name="connsiteX7" fmla="*/ 3812147 w 5331854"/>
              <a:gd name="connsiteY7" fmla="*/ 626933 h 1222079"/>
              <a:gd name="connsiteX8" fmla="*/ 4250028 w 5331854"/>
              <a:gd name="connsiteY8" fmla="*/ 266325 h 1222079"/>
              <a:gd name="connsiteX9" fmla="*/ 4752305 w 5331854"/>
              <a:gd name="connsiteY9" fmla="*/ 1219362 h 1222079"/>
              <a:gd name="connsiteX10" fmla="*/ 5331854 w 5331854"/>
              <a:gd name="connsiteY10" fmla="*/ 498145 h 122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1854" h="1222079">
                <a:moveTo>
                  <a:pt x="0" y="330719"/>
                </a:moveTo>
                <a:cubicBezTo>
                  <a:pt x="150254" y="248079"/>
                  <a:pt x="300508" y="165440"/>
                  <a:pt x="463640" y="214809"/>
                </a:cubicBezTo>
                <a:cubicBezTo>
                  <a:pt x="626773" y="264178"/>
                  <a:pt x="817809" y="465947"/>
                  <a:pt x="978795" y="626933"/>
                </a:cubicBezTo>
                <a:cubicBezTo>
                  <a:pt x="1139781" y="787919"/>
                  <a:pt x="1244958" y="1178579"/>
                  <a:pt x="1429555" y="1180725"/>
                </a:cubicBezTo>
                <a:cubicBezTo>
                  <a:pt x="1614152" y="1182871"/>
                  <a:pt x="1906074" y="639812"/>
                  <a:pt x="2086378" y="639812"/>
                </a:cubicBezTo>
                <a:cubicBezTo>
                  <a:pt x="2266682" y="639812"/>
                  <a:pt x="2313905" y="1285902"/>
                  <a:pt x="2511381" y="1180725"/>
                </a:cubicBezTo>
                <a:cubicBezTo>
                  <a:pt x="2708857" y="1075548"/>
                  <a:pt x="3054440" y="101046"/>
                  <a:pt x="3271234" y="8747"/>
                </a:cubicBezTo>
                <a:cubicBezTo>
                  <a:pt x="3488028" y="-83552"/>
                  <a:pt x="3649015" y="584003"/>
                  <a:pt x="3812147" y="626933"/>
                </a:cubicBezTo>
                <a:cubicBezTo>
                  <a:pt x="3975279" y="669863"/>
                  <a:pt x="4093335" y="167587"/>
                  <a:pt x="4250028" y="266325"/>
                </a:cubicBezTo>
                <a:cubicBezTo>
                  <a:pt x="4406721" y="365063"/>
                  <a:pt x="4572001" y="1180725"/>
                  <a:pt x="4752305" y="1219362"/>
                </a:cubicBezTo>
                <a:cubicBezTo>
                  <a:pt x="4932609" y="1257999"/>
                  <a:pt x="5132231" y="878072"/>
                  <a:pt x="5331854" y="498145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709114" y="3618963"/>
            <a:ext cx="862885" cy="134956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78223" y="5051254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First pattern at a </a:t>
            </a:r>
          </a:p>
          <a:p>
            <a:r>
              <a:rPr lang="hu-HU" dirty="0"/>
              <a:t>global minimum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724658" y="3618963"/>
            <a:ext cx="834487" cy="166681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65149" y="5388712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Second pattern at a </a:t>
            </a:r>
          </a:p>
          <a:p>
            <a:r>
              <a:rPr lang="hu-HU" dirty="0"/>
              <a:t>global minimum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8134329" y="3658597"/>
            <a:ext cx="1129829" cy="130993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21754" y="5065546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Third pattern at a </a:t>
            </a:r>
          </a:p>
          <a:p>
            <a:r>
              <a:rPr lang="hu-HU" dirty="0"/>
              <a:t>global minimum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8547" y="851627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Spurious states: local minimums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109138" y="1291144"/>
            <a:ext cx="489397" cy="134118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67678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556456" y="1700655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247363" y="4045062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68982" y="129114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energy</a:t>
            </a:r>
          </a:p>
        </p:txBody>
      </p:sp>
      <p:sp>
        <p:nvSpPr>
          <p:cNvPr id="9" name="Freeform 8"/>
          <p:cNvSpPr/>
          <p:nvPr/>
        </p:nvSpPr>
        <p:spPr>
          <a:xfrm>
            <a:off x="3219718" y="2283692"/>
            <a:ext cx="5331854" cy="1222079"/>
          </a:xfrm>
          <a:custGeom>
            <a:avLst/>
            <a:gdLst>
              <a:gd name="connsiteX0" fmla="*/ 0 w 5331854"/>
              <a:gd name="connsiteY0" fmla="*/ 330719 h 1222079"/>
              <a:gd name="connsiteX1" fmla="*/ 463640 w 5331854"/>
              <a:gd name="connsiteY1" fmla="*/ 214809 h 1222079"/>
              <a:gd name="connsiteX2" fmla="*/ 978795 w 5331854"/>
              <a:gd name="connsiteY2" fmla="*/ 626933 h 1222079"/>
              <a:gd name="connsiteX3" fmla="*/ 1429555 w 5331854"/>
              <a:gd name="connsiteY3" fmla="*/ 1180725 h 1222079"/>
              <a:gd name="connsiteX4" fmla="*/ 2086378 w 5331854"/>
              <a:gd name="connsiteY4" fmla="*/ 639812 h 1222079"/>
              <a:gd name="connsiteX5" fmla="*/ 2511381 w 5331854"/>
              <a:gd name="connsiteY5" fmla="*/ 1180725 h 1222079"/>
              <a:gd name="connsiteX6" fmla="*/ 3271234 w 5331854"/>
              <a:gd name="connsiteY6" fmla="*/ 8747 h 1222079"/>
              <a:gd name="connsiteX7" fmla="*/ 3812147 w 5331854"/>
              <a:gd name="connsiteY7" fmla="*/ 626933 h 1222079"/>
              <a:gd name="connsiteX8" fmla="*/ 4250028 w 5331854"/>
              <a:gd name="connsiteY8" fmla="*/ 266325 h 1222079"/>
              <a:gd name="connsiteX9" fmla="*/ 4752305 w 5331854"/>
              <a:gd name="connsiteY9" fmla="*/ 1219362 h 1222079"/>
              <a:gd name="connsiteX10" fmla="*/ 5331854 w 5331854"/>
              <a:gd name="connsiteY10" fmla="*/ 498145 h 122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1854" h="1222079">
                <a:moveTo>
                  <a:pt x="0" y="330719"/>
                </a:moveTo>
                <a:cubicBezTo>
                  <a:pt x="150254" y="248079"/>
                  <a:pt x="300508" y="165440"/>
                  <a:pt x="463640" y="214809"/>
                </a:cubicBezTo>
                <a:cubicBezTo>
                  <a:pt x="626773" y="264178"/>
                  <a:pt x="817809" y="465947"/>
                  <a:pt x="978795" y="626933"/>
                </a:cubicBezTo>
                <a:cubicBezTo>
                  <a:pt x="1139781" y="787919"/>
                  <a:pt x="1244958" y="1178579"/>
                  <a:pt x="1429555" y="1180725"/>
                </a:cubicBezTo>
                <a:cubicBezTo>
                  <a:pt x="1614152" y="1182871"/>
                  <a:pt x="1906074" y="639812"/>
                  <a:pt x="2086378" y="639812"/>
                </a:cubicBezTo>
                <a:cubicBezTo>
                  <a:pt x="2266682" y="639812"/>
                  <a:pt x="2313905" y="1285902"/>
                  <a:pt x="2511381" y="1180725"/>
                </a:cubicBezTo>
                <a:cubicBezTo>
                  <a:pt x="2708857" y="1075548"/>
                  <a:pt x="3054440" y="101046"/>
                  <a:pt x="3271234" y="8747"/>
                </a:cubicBezTo>
                <a:cubicBezTo>
                  <a:pt x="3488028" y="-83552"/>
                  <a:pt x="3649015" y="584003"/>
                  <a:pt x="3812147" y="626933"/>
                </a:cubicBezTo>
                <a:cubicBezTo>
                  <a:pt x="3975279" y="669863"/>
                  <a:pt x="4093335" y="167587"/>
                  <a:pt x="4250028" y="266325"/>
                </a:cubicBezTo>
                <a:cubicBezTo>
                  <a:pt x="4406721" y="365063"/>
                  <a:pt x="4572001" y="1180725"/>
                  <a:pt x="4752305" y="1219362"/>
                </a:cubicBezTo>
                <a:cubicBezTo>
                  <a:pt x="4932609" y="1257999"/>
                  <a:pt x="5132231" y="878072"/>
                  <a:pt x="5331854" y="498145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extBox 14"/>
          <p:cNvSpPr txBox="1"/>
          <p:nvPr/>
        </p:nvSpPr>
        <p:spPr>
          <a:xfrm>
            <a:off x="1128000" y="4938619"/>
            <a:ext cx="98555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more pattern we want to train out network with: the more spurious states will occur</a:t>
            </a:r>
          </a:p>
          <a:p>
            <a:r>
              <a:rPr lang="hu-HU" dirty="0"/>
              <a:t>	Whats the problem? The network may converge to this local </a:t>
            </a:r>
            <a:r>
              <a:rPr lang="hu-HU" dirty="0" err="1"/>
              <a:t>minimas</a:t>
            </a:r>
            <a:r>
              <a:rPr lang="hu-HU" dirty="0"/>
              <a:t>, </a:t>
            </a:r>
          </a:p>
          <a:p>
            <a:r>
              <a:rPr lang="hu-HU" dirty="0"/>
              <a:t>		and will not be able to </a:t>
            </a:r>
            <a:r>
              <a:rPr lang="hu-HU" dirty="0" err="1"/>
              <a:t>recall</a:t>
            </a:r>
            <a:r>
              <a:rPr lang="hu-HU" dirty="0"/>
              <a:t> </a:t>
            </a:r>
            <a:r>
              <a:rPr lang="hu-HU" dirty="0" err="1"/>
              <a:t>patterns</a:t>
            </a:r>
            <a:r>
              <a:rPr lang="hu-HU" dirty="0"/>
              <a:t> any more !!!</a:t>
            </a:r>
          </a:p>
          <a:p>
            <a:r>
              <a:rPr lang="hu-HU" dirty="0"/>
              <a:t>				</a:t>
            </a:r>
            <a:r>
              <a:rPr lang="hu-HU" b="1" dirty="0"/>
              <a:t>PROBLEM</a:t>
            </a:r>
            <a:r>
              <a:rPr lang="hu-HU" dirty="0"/>
              <a:t> !!!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8547" y="851627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Spurious states: local minimums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109138" y="1291144"/>
            <a:ext cx="489397" cy="134118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97832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dataset we have has labels</a:t>
            </a:r>
          </a:p>
          <a:p>
            <a:r>
              <a:rPr lang="hu-HU" dirty="0"/>
              <a:t>So we know what results we are looking for</a:t>
            </a:r>
          </a:p>
          <a:p>
            <a:r>
              <a:rPr lang="hu-HU" dirty="0"/>
              <a:t>We train the network until we get the good results</a:t>
            </a:r>
          </a:p>
          <a:p>
            <a:r>
              <a:rPr lang="hu-HU" dirty="0"/>
              <a:t>For example: 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77915768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97" y="29621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0771" y="296214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( 1 0 1 0 )    </a:t>
            </a:r>
            <a:r>
              <a:rPr lang="hu-HU" dirty="0"/>
              <a:t>this is the pattern we want to recognize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9403" y="1493949"/>
            <a:ext cx="85379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1.) we have to convert it to a bipolar format: </a:t>
            </a:r>
            <a:r>
              <a:rPr lang="hu-HU" b="1" dirty="0"/>
              <a:t>-1</a:t>
            </a:r>
            <a:r>
              <a:rPr lang="hu-HU" dirty="0"/>
              <a:t> and </a:t>
            </a:r>
            <a:r>
              <a:rPr lang="hu-HU" b="1" dirty="0"/>
              <a:t>+1</a:t>
            </a:r>
            <a:r>
              <a:rPr lang="hu-HU" dirty="0"/>
              <a:t> form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2.) we have to calculate a weight matrix for this pattern: with outer product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4033" y="2099257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( 1 0 1 0 ) </a:t>
            </a:r>
            <a:r>
              <a:rPr lang="hu-HU" b="1" dirty="0">
                <a:sym typeface="Wingdings" panose="05000000000000000000" pitchFamily="2" charset="2"/>
              </a:rPr>
              <a:t>  ( 1 -1 1 -1 )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63583" y="3453452"/>
            <a:ext cx="21980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      </a:t>
            </a:r>
            <a:r>
              <a:rPr lang="hu-HU" b="1" dirty="0">
                <a:solidFill>
                  <a:srgbClr val="FFFF00"/>
                </a:solidFill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    -1     1     -1</a:t>
            </a:r>
          </a:p>
          <a:p>
            <a:r>
              <a:rPr lang="hu-HU" b="1" dirty="0">
                <a:solidFill>
                  <a:srgbClr val="FFFF00"/>
                </a:solidFill>
                <a:sym typeface="Wingdings" panose="05000000000000000000" pitchFamily="2" charset="2"/>
              </a:rPr>
              <a:t>1</a:t>
            </a:r>
            <a:r>
              <a:rPr lang="hu-HU" dirty="0">
                <a:solidFill>
                  <a:srgbClr val="FF0000"/>
                </a:solidFill>
                <a:sym typeface="Wingdings" panose="05000000000000000000" pitchFamily="2" charset="2"/>
              </a:rPr>
              <a:t>    </a:t>
            </a:r>
            <a:r>
              <a:rPr lang="hu-HU" dirty="0">
                <a:solidFill>
                  <a:schemeClr val="tx2"/>
                </a:solidFill>
                <a:sym typeface="Wingdings" panose="05000000000000000000" pitchFamily="2" charset="2"/>
              </a:rPr>
              <a:t>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-1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-1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63583" y="3773510"/>
            <a:ext cx="234706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53059" y="3510450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0932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97" y="29621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0771" y="296214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( 1 0 1 0 )    </a:t>
            </a:r>
            <a:r>
              <a:rPr lang="hu-HU" dirty="0"/>
              <a:t>this is the pattern we want to recognize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9403" y="1493949"/>
            <a:ext cx="85379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1.) we have to convert it to a bipolar format: </a:t>
            </a:r>
            <a:r>
              <a:rPr lang="hu-HU" b="1" dirty="0"/>
              <a:t>-1</a:t>
            </a:r>
            <a:r>
              <a:rPr lang="hu-HU" dirty="0"/>
              <a:t> and </a:t>
            </a:r>
            <a:r>
              <a:rPr lang="hu-HU" b="1" dirty="0"/>
              <a:t>+1</a:t>
            </a:r>
            <a:r>
              <a:rPr lang="hu-HU" dirty="0"/>
              <a:t> form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2.) we have to calculate a weight matrix for this pattern: with outer product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4033" y="2099257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( 1 0 1 0 ) </a:t>
            </a:r>
            <a:r>
              <a:rPr lang="hu-HU" b="1" dirty="0">
                <a:sym typeface="Wingdings" panose="05000000000000000000" pitchFamily="2" charset="2"/>
              </a:rPr>
              <a:t>  ( 1 -1 1 -1 )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63583" y="3453452"/>
            <a:ext cx="21980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      </a:t>
            </a:r>
            <a:r>
              <a:rPr lang="hu-HU" dirty="0">
                <a:solidFill>
                  <a:schemeClr val="tx2"/>
                </a:solidFill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    </a:t>
            </a:r>
            <a:r>
              <a:rPr lang="hu-HU" b="1" dirty="0">
                <a:solidFill>
                  <a:srgbClr val="FFFF00"/>
                </a:solidFill>
                <a:sym typeface="Wingdings" panose="05000000000000000000" pitchFamily="2" charset="2"/>
              </a:rPr>
              <a:t>-1     </a:t>
            </a:r>
            <a:r>
              <a:rPr lang="hu-HU" dirty="0">
                <a:sym typeface="Wingdings" panose="05000000000000000000" pitchFamily="2" charset="2"/>
              </a:rPr>
              <a:t>1     -1</a:t>
            </a:r>
          </a:p>
          <a:p>
            <a:r>
              <a:rPr lang="hu-HU" b="1" dirty="0">
                <a:solidFill>
                  <a:srgbClr val="FFFF00"/>
                </a:solidFill>
                <a:sym typeface="Wingdings" panose="05000000000000000000" pitchFamily="2" charset="2"/>
              </a:rPr>
              <a:t>1</a:t>
            </a:r>
            <a:r>
              <a:rPr lang="hu-HU" dirty="0">
                <a:solidFill>
                  <a:srgbClr val="FF0000"/>
                </a:solidFill>
                <a:sym typeface="Wingdings" panose="05000000000000000000" pitchFamily="2" charset="2"/>
              </a:rPr>
              <a:t>    </a:t>
            </a:r>
            <a:r>
              <a:rPr lang="hu-HU" dirty="0">
                <a:solidFill>
                  <a:schemeClr val="tx2"/>
                </a:solidFill>
                <a:sym typeface="Wingdings" panose="05000000000000000000" pitchFamily="2" charset="2"/>
              </a:rPr>
              <a:t>1     -1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-1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-1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63583" y="3773510"/>
            <a:ext cx="234706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53059" y="3510450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52595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97" y="29621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0771" y="296214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( 1 0 1 0 )    </a:t>
            </a:r>
            <a:r>
              <a:rPr lang="hu-HU" dirty="0"/>
              <a:t>this is the pattern we want to recognize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9403" y="1493949"/>
            <a:ext cx="85379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1.) we have to convert it to a bipolar format: </a:t>
            </a:r>
            <a:r>
              <a:rPr lang="hu-HU" b="1" dirty="0"/>
              <a:t>-1</a:t>
            </a:r>
            <a:r>
              <a:rPr lang="hu-HU" dirty="0"/>
              <a:t> and </a:t>
            </a:r>
            <a:r>
              <a:rPr lang="hu-HU" b="1" dirty="0"/>
              <a:t>+1</a:t>
            </a:r>
            <a:r>
              <a:rPr lang="hu-HU" dirty="0"/>
              <a:t> form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2.) we have to calculate a weight matrix for this pattern: with outer product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4033" y="2099257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( 1 0 1 0 ) </a:t>
            </a:r>
            <a:r>
              <a:rPr lang="hu-HU" b="1" dirty="0">
                <a:sym typeface="Wingdings" panose="05000000000000000000" pitchFamily="2" charset="2"/>
              </a:rPr>
              <a:t>  ( 1 -1 1 -1 )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63583" y="3453452"/>
            <a:ext cx="21980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      </a:t>
            </a:r>
            <a:r>
              <a:rPr lang="hu-HU" dirty="0">
                <a:solidFill>
                  <a:schemeClr val="tx2"/>
                </a:solidFill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    </a:t>
            </a:r>
            <a:r>
              <a:rPr lang="hu-HU" dirty="0">
                <a:solidFill>
                  <a:schemeClr val="tx2"/>
                </a:solidFill>
                <a:sym typeface="Wingdings" panose="05000000000000000000" pitchFamily="2" charset="2"/>
              </a:rPr>
              <a:t>-1</a:t>
            </a:r>
            <a:r>
              <a:rPr lang="hu-HU" dirty="0">
                <a:sym typeface="Wingdings" panose="05000000000000000000" pitchFamily="2" charset="2"/>
              </a:rPr>
              <a:t>    </a:t>
            </a:r>
            <a:r>
              <a:rPr lang="hu-HU" b="1" dirty="0">
                <a:solidFill>
                  <a:srgbClr val="FFFF00"/>
                </a:solidFill>
                <a:sym typeface="Wingdings" panose="05000000000000000000" pitchFamily="2" charset="2"/>
              </a:rPr>
              <a:t> 1     </a:t>
            </a:r>
            <a:r>
              <a:rPr lang="hu-HU" dirty="0">
                <a:sym typeface="Wingdings" panose="05000000000000000000" pitchFamily="2" charset="2"/>
              </a:rPr>
              <a:t>-1</a:t>
            </a:r>
          </a:p>
          <a:p>
            <a:r>
              <a:rPr lang="hu-HU" b="1" dirty="0">
                <a:solidFill>
                  <a:srgbClr val="FFFF00"/>
                </a:solidFill>
                <a:sym typeface="Wingdings" panose="05000000000000000000" pitchFamily="2" charset="2"/>
              </a:rPr>
              <a:t>1</a:t>
            </a:r>
            <a:r>
              <a:rPr lang="hu-HU" dirty="0">
                <a:solidFill>
                  <a:srgbClr val="FF0000"/>
                </a:solidFill>
                <a:sym typeface="Wingdings" panose="05000000000000000000" pitchFamily="2" charset="2"/>
              </a:rPr>
              <a:t>    </a:t>
            </a:r>
            <a:r>
              <a:rPr lang="hu-HU" dirty="0">
                <a:solidFill>
                  <a:schemeClr val="tx2"/>
                </a:solidFill>
                <a:sym typeface="Wingdings" panose="05000000000000000000" pitchFamily="2" charset="2"/>
              </a:rPr>
              <a:t>1     -1     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-1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-1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63583" y="3773510"/>
            <a:ext cx="234706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53059" y="3510450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42979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97" y="29621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0771" y="296214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( 1 0 1 0 )    </a:t>
            </a:r>
            <a:r>
              <a:rPr lang="hu-HU" dirty="0"/>
              <a:t>this is the pattern we want to recognize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9403" y="1493949"/>
            <a:ext cx="85379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1.) we have to convert it to a bipolar format: </a:t>
            </a:r>
            <a:r>
              <a:rPr lang="hu-HU" b="1" dirty="0"/>
              <a:t>-1</a:t>
            </a:r>
            <a:r>
              <a:rPr lang="hu-HU" dirty="0"/>
              <a:t> and </a:t>
            </a:r>
            <a:r>
              <a:rPr lang="hu-HU" b="1" dirty="0"/>
              <a:t>+1</a:t>
            </a:r>
            <a:r>
              <a:rPr lang="hu-HU" dirty="0"/>
              <a:t> form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2.) we have to calculate a weight matrix for this pattern: with outer product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4033" y="2099257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( 1 0 1 0 ) </a:t>
            </a:r>
            <a:r>
              <a:rPr lang="hu-HU" b="1" dirty="0">
                <a:sym typeface="Wingdings" panose="05000000000000000000" pitchFamily="2" charset="2"/>
              </a:rPr>
              <a:t>  ( 1 -1 1 -1 )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63583" y="3453452"/>
            <a:ext cx="22621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      </a:t>
            </a:r>
            <a:r>
              <a:rPr lang="hu-HU" dirty="0">
                <a:solidFill>
                  <a:schemeClr val="tx2"/>
                </a:solidFill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    </a:t>
            </a:r>
            <a:r>
              <a:rPr lang="hu-HU" dirty="0">
                <a:solidFill>
                  <a:schemeClr val="tx2"/>
                </a:solidFill>
                <a:sym typeface="Wingdings" panose="05000000000000000000" pitchFamily="2" charset="2"/>
              </a:rPr>
              <a:t>-1</a:t>
            </a:r>
            <a:r>
              <a:rPr lang="hu-HU" dirty="0">
                <a:sym typeface="Wingdings" panose="05000000000000000000" pitchFamily="2" charset="2"/>
              </a:rPr>
              <a:t>     </a:t>
            </a:r>
            <a:r>
              <a:rPr lang="hu-HU" dirty="0">
                <a:solidFill>
                  <a:schemeClr val="tx2"/>
                </a:solidFill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    -1</a:t>
            </a:r>
          </a:p>
          <a:p>
            <a:r>
              <a:rPr lang="hu-HU" dirty="0">
                <a:solidFill>
                  <a:schemeClr val="tx2"/>
                </a:solidFill>
                <a:sym typeface="Wingdings" panose="05000000000000000000" pitchFamily="2" charset="2"/>
              </a:rPr>
              <a:t>1</a:t>
            </a:r>
            <a:r>
              <a:rPr lang="hu-HU" dirty="0">
                <a:solidFill>
                  <a:srgbClr val="FF0000"/>
                </a:solidFill>
                <a:sym typeface="Wingdings" panose="05000000000000000000" pitchFamily="2" charset="2"/>
              </a:rPr>
              <a:t>    </a:t>
            </a:r>
            <a:r>
              <a:rPr lang="hu-HU" dirty="0">
                <a:solidFill>
                  <a:schemeClr val="tx2"/>
                </a:solidFill>
                <a:sym typeface="Wingdings" panose="05000000000000000000" pitchFamily="2" charset="2"/>
              </a:rPr>
              <a:t>1     -1     1     -1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-1   -1    1     -1      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1    1     -1     1      -1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-1   -1     1    -1       1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63583" y="3773510"/>
            <a:ext cx="234706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53059" y="3510450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096259" y="4422948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It is a symmetric matrix !!!</a:t>
            </a:r>
          </a:p>
        </p:txBody>
      </p:sp>
    </p:spTree>
    <p:extLst>
      <p:ext uri="{BB962C8B-B14F-4D97-AF65-F5344CB8AC3E}">
        <p14:creationId xmlns:p14="http://schemas.microsoft.com/office/powerpoint/2010/main" val="304236361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97" y="29621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0771" y="296214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( 1 0 1 0 )    </a:t>
            </a:r>
            <a:r>
              <a:rPr lang="hu-HU" dirty="0"/>
              <a:t>this is the pattern we want to recognize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9403" y="1493949"/>
            <a:ext cx="8117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3.) we have to set the diagonal elements to be equal to zero, because</a:t>
            </a:r>
          </a:p>
          <a:p>
            <a:r>
              <a:rPr lang="hu-HU" dirty="0"/>
              <a:t>	there are no loops ( no neuron is connected to itself )</a:t>
            </a:r>
          </a:p>
          <a:p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4298433" y="2715775"/>
            <a:ext cx="20697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      </a:t>
            </a:r>
          </a:p>
          <a:p>
            <a:r>
              <a:rPr lang="hu-HU" dirty="0">
                <a:solidFill>
                  <a:srgbClr val="FF0000"/>
                </a:solidFill>
                <a:sym typeface="Wingdings" panose="05000000000000000000" pitchFamily="2" charset="2"/>
              </a:rPr>
              <a:t>   </a:t>
            </a:r>
            <a:r>
              <a:rPr lang="hu-HU" dirty="0">
                <a:solidFill>
                  <a:schemeClr val="tx2"/>
                </a:solidFill>
                <a:sym typeface="Wingdings" panose="05000000000000000000" pitchFamily="2" charset="2"/>
              </a:rPr>
              <a:t>0     -1     1     -1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-1    0     -1      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 1     -1     0      -1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-1     1    -1       0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230929" y="2953077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30929" y="2953077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10834" y="3804762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It is a symmetric matrix !!!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246918" y="514740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96219" y="2953077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508343" y="2953077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80230" y="514740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91933" y="5517484"/>
            <a:ext cx="8768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matrix will define the configuration: if we present the initial pattern to this </a:t>
            </a:r>
          </a:p>
          <a:p>
            <a:r>
              <a:rPr lang="hu-HU" dirty="0"/>
              <a:t>matrix </a:t>
            </a:r>
            <a:r>
              <a:rPr lang="hu-HU" dirty="0">
                <a:sym typeface="Wingdings" panose="05000000000000000000" pitchFamily="2" charset="2"/>
              </a:rPr>
              <a:t> the output will be the input itself ( pattern recalled !!! 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478204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97" y="29621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0771" y="296214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( 1 0 1 0 )    </a:t>
            </a:r>
            <a:r>
              <a:rPr lang="hu-HU" dirty="0"/>
              <a:t>this is the pattern we want to recognize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17713" y="1024833"/>
            <a:ext cx="20697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      </a:t>
            </a:r>
          </a:p>
          <a:p>
            <a:r>
              <a:rPr lang="hu-HU" dirty="0">
                <a:solidFill>
                  <a:srgbClr val="FF0000"/>
                </a:solidFill>
                <a:sym typeface="Wingdings" panose="05000000000000000000" pitchFamily="2" charset="2"/>
              </a:rPr>
              <a:t>   </a:t>
            </a:r>
            <a:r>
              <a:rPr lang="hu-HU" dirty="0">
                <a:solidFill>
                  <a:schemeClr val="tx2"/>
                </a:solidFill>
                <a:sym typeface="Wingdings" panose="05000000000000000000" pitchFamily="2" charset="2"/>
              </a:rPr>
              <a:t>0     -1     1     -1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-1    0     -1      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 1     -1     0      -1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-1     1    -1       0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50209" y="126213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50209" y="1262135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66198" y="3456463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15499" y="126213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827623" y="1262135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99510" y="3456463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98079" y="126213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98079" y="1262135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14068" y="3456463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17149" y="126213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29273" y="1262135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01160" y="3456463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29629" y="1343637"/>
            <a:ext cx="3129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  <a:p>
            <a:endParaRPr lang="hu-HU" dirty="0"/>
          </a:p>
          <a:p>
            <a:r>
              <a:rPr lang="hu-HU" dirty="0"/>
              <a:t>0</a:t>
            </a:r>
          </a:p>
          <a:p>
            <a:endParaRPr lang="hu-HU" dirty="0"/>
          </a:p>
          <a:p>
            <a:r>
              <a:rPr lang="hu-HU" dirty="0"/>
              <a:t>1</a:t>
            </a:r>
          </a:p>
          <a:p>
            <a:endParaRPr lang="hu-HU" dirty="0"/>
          </a:p>
          <a:p>
            <a:r>
              <a:rPr lang="hu-HU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9627" y="217899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=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169431" y="126213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169431" y="1262135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85420" y="3456463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888501" y="126213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300625" y="1262135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872512" y="3456463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00981" y="1343637"/>
            <a:ext cx="3898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  <a:p>
            <a:endParaRPr lang="hu-HU" dirty="0"/>
          </a:p>
          <a:p>
            <a:r>
              <a:rPr lang="hu-HU" dirty="0"/>
              <a:t>-2</a:t>
            </a:r>
          </a:p>
          <a:p>
            <a:endParaRPr lang="hu-HU" dirty="0"/>
          </a:p>
          <a:p>
            <a:r>
              <a:rPr lang="hu-HU" dirty="0"/>
              <a:t>1</a:t>
            </a:r>
          </a:p>
          <a:p>
            <a:endParaRPr lang="hu-HU" dirty="0"/>
          </a:p>
          <a:p>
            <a:r>
              <a:rPr lang="hu-HU" dirty="0"/>
              <a:t>-2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3854387" y="4056373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54387" y="4058514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870376" y="6252842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68589" y="4056373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985581" y="4058514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557468" y="6252842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85937" y="4140016"/>
            <a:ext cx="3898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  <a:p>
            <a:endParaRPr lang="hu-HU" dirty="0"/>
          </a:p>
          <a:p>
            <a:r>
              <a:rPr lang="hu-HU" dirty="0"/>
              <a:t>-2</a:t>
            </a:r>
          </a:p>
          <a:p>
            <a:endParaRPr lang="hu-HU" dirty="0"/>
          </a:p>
          <a:p>
            <a:r>
              <a:rPr lang="hu-HU" dirty="0"/>
              <a:t>1</a:t>
            </a:r>
          </a:p>
          <a:p>
            <a:endParaRPr lang="hu-HU" dirty="0"/>
          </a:p>
          <a:p>
            <a:r>
              <a:rPr lang="hu-HU" dirty="0"/>
              <a:t>-2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1959" y="4971012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sgn                       =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5623087" y="4079376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623087" y="4081517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39076" y="627584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337289" y="4079376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54281" y="4081517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326168" y="627584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54637" y="4163019"/>
            <a:ext cx="3129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  <a:p>
            <a:endParaRPr lang="hu-HU" dirty="0"/>
          </a:p>
          <a:p>
            <a:r>
              <a:rPr lang="hu-HU" dirty="0"/>
              <a:t>0</a:t>
            </a:r>
          </a:p>
          <a:p>
            <a:endParaRPr lang="hu-HU" dirty="0"/>
          </a:p>
          <a:p>
            <a:r>
              <a:rPr lang="hu-HU" dirty="0"/>
              <a:t>1</a:t>
            </a:r>
          </a:p>
          <a:p>
            <a:endParaRPr lang="hu-HU" dirty="0"/>
          </a:p>
          <a:p>
            <a:r>
              <a:rPr lang="hu-HU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51491" y="4047682"/>
            <a:ext cx="40895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output is the same as the</a:t>
            </a:r>
          </a:p>
          <a:p>
            <a:r>
              <a:rPr lang="hu-HU" dirty="0"/>
              <a:t>input, so we have managed to</a:t>
            </a:r>
          </a:p>
          <a:p>
            <a:r>
              <a:rPr lang="hu-HU" dirty="0"/>
              <a:t>recall the pattern !!!</a:t>
            </a:r>
          </a:p>
          <a:p>
            <a:endParaRPr lang="hu-HU" dirty="0"/>
          </a:p>
          <a:p>
            <a:r>
              <a:rPr lang="hu-HU" dirty="0"/>
              <a:t>Important: this matrix will recall the </a:t>
            </a:r>
          </a:p>
          <a:p>
            <a:r>
              <a:rPr lang="hu-HU" dirty="0"/>
              <a:t>inverse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pattern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endParaRPr lang="hu-HU" dirty="0"/>
          </a:p>
          <a:p>
            <a:r>
              <a:rPr lang="hu-HU" dirty="0"/>
              <a:t>  </a:t>
            </a:r>
            <a:r>
              <a:rPr lang="hu-HU" b="1" dirty="0"/>
              <a:t>( 0 1 0 1 ) </a:t>
            </a:r>
            <a:r>
              <a:rPr lang="hu-HU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36060313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Program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082158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1373740" y="217454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373740" y="303234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4"/>
          <p:cNvSpPr/>
          <p:nvPr/>
        </p:nvSpPr>
        <p:spPr>
          <a:xfrm>
            <a:off x="1373740" y="395228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/>
          <p:nvPr/>
        </p:nvSpPr>
        <p:spPr>
          <a:xfrm>
            <a:off x="3244972" y="309805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3244972" y="3955847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3244972" y="4875787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4"/>
          <p:cNvSpPr/>
          <p:nvPr/>
        </p:nvSpPr>
        <p:spPr>
          <a:xfrm>
            <a:off x="3221464" y="131675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3221464" y="217454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4"/>
          <p:cNvSpPr/>
          <p:nvPr/>
        </p:nvSpPr>
        <p:spPr>
          <a:xfrm>
            <a:off x="5362166" y="3100620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3" name="Egyenes összekötő nyíllal 20"/>
          <p:cNvCxnSpPr>
            <a:stCxn id="4" idx="6"/>
            <a:endCxn id="10" idx="2"/>
          </p:cNvCxnSpPr>
          <p:nvPr/>
        </p:nvCxnSpPr>
        <p:spPr>
          <a:xfrm flipV="1">
            <a:off x="1871888" y="1565830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21"/>
          <p:cNvCxnSpPr>
            <a:stCxn id="4" idx="6"/>
            <a:endCxn id="11" idx="2"/>
          </p:cNvCxnSpPr>
          <p:nvPr/>
        </p:nvCxnSpPr>
        <p:spPr>
          <a:xfrm>
            <a:off x="1871888" y="2423623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24"/>
          <p:cNvCxnSpPr>
            <a:stCxn id="4" idx="6"/>
            <a:endCxn id="7" idx="2"/>
          </p:cNvCxnSpPr>
          <p:nvPr/>
        </p:nvCxnSpPr>
        <p:spPr>
          <a:xfrm>
            <a:off x="1871888" y="2423623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27"/>
          <p:cNvCxnSpPr>
            <a:stCxn id="4" idx="6"/>
            <a:endCxn id="8" idx="2"/>
          </p:cNvCxnSpPr>
          <p:nvPr/>
        </p:nvCxnSpPr>
        <p:spPr>
          <a:xfrm>
            <a:off x="1871888" y="2423623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30"/>
          <p:cNvCxnSpPr>
            <a:stCxn id="4" idx="6"/>
            <a:endCxn id="9" idx="2"/>
          </p:cNvCxnSpPr>
          <p:nvPr/>
        </p:nvCxnSpPr>
        <p:spPr>
          <a:xfrm>
            <a:off x="1871888" y="2423623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33"/>
          <p:cNvCxnSpPr>
            <a:stCxn id="5" idx="6"/>
            <a:endCxn id="10" idx="2"/>
          </p:cNvCxnSpPr>
          <p:nvPr/>
        </p:nvCxnSpPr>
        <p:spPr>
          <a:xfrm flipV="1">
            <a:off x="1871888" y="1565830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36"/>
          <p:cNvCxnSpPr>
            <a:stCxn id="5" idx="6"/>
            <a:endCxn id="11" idx="2"/>
          </p:cNvCxnSpPr>
          <p:nvPr/>
        </p:nvCxnSpPr>
        <p:spPr>
          <a:xfrm flipV="1">
            <a:off x="1871888" y="2423623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39"/>
          <p:cNvCxnSpPr>
            <a:stCxn id="5" idx="6"/>
            <a:endCxn id="7" idx="2"/>
          </p:cNvCxnSpPr>
          <p:nvPr/>
        </p:nvCxnSpPr>
        <p:spPr>
          <a:xfrm>
            <a:off x="1871888" y="3281416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2"/>
          <p:cNvCxnSpPr>
            <a:stCxn id="5" idx="6"/>
            <a:endCxn id="8" idx="2"/>
          </p:cNvCxnSpPr>
          <p:nvPr/>
        </p:nvCxnSpPr>
        <p:spPr>
          <a:xfrm>
            <a:off x="1871888" y="3281416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45"/>
          <p:cNvCxnSpPr>
            <a:stCxn id="5" idx="6"/>
            <a:endCxn id="9" idx="2"/>
          </p:cNvCxnSpPr>
          <p:nvPr/>
        </p:nvCxnSpPr>
        <p:spPr>
          <a:xfrm>
            <a:off x="1871888" y="3281416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48"/>
          <p:cNvCxnSpPr>
            <a:stCxn id="6" idx="6"/>
            <a:endCxn id="10" idx="2"/>
          </p:cNvCxnSpPr>
          <p:nvPr/>
        </p:nvCxnSpPr>
        <p:spPr>
          <a:xfrm flipV="1">
            <a:off x="1871888" y="1565830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51"/>
          <p:cNvCxnSpPr>
            <a:stCxn id="6" idx="6"/>
            <a:endCxn id="11" idx="2"/>
          </p:cNvCxnSpPr>
          <p:nvPr/>
        </p:nvCxnSpPr>
        <p:spPr>
          <a:xfrm flipV="1">
            <a:off x="1871888" y="2423623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54"/>
          <p:cNvCxnSpPr>
            <a:stCxn id="6" idx="6"/>
            <a:endCxn id="7" idx="2"/>
          </p:cNvCxnSpPr>
          <p:nvPr/>
        </p:nvCxnSpPr>
        <p:spPr>
          <a:xfrm flipV="1">
            <a:off x="1871888" y="3347128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57"/>
          <p:cNvCxnSpPr>
            <a:stCxn id="6" idx="6"/>
            <a:endCxn id="8" idx="2"/>
          </p:cNvCxnSpPr>
          <p:nvPr/>
        </p:nvCxnSpPr>
        <p:spPr>
          <a:xfrm>
            <a:off x="1871888" y="4201356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60"/>
          <p:cNvCxnSpPr>
            <a:stCxn id="6" idx="6"/>
            <a:endCxn id="9" idx="2"/>
          </p:cNvCxnSpPr>
          <p:nvPr/>
        </p:nvCxnSpPr>
        <p:spPr>
          <a:xfrm>
            <a:off x="1871888" y="4201356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132"/>
          <p:cNvCxnSpPr>
            <a:stCxn id="8" idx="6"/>
            <a:endCxn id="12" idx="2"/>
          </p:cNvCxnSpPr>
          <p:nvPr/>
        </p:nvCxnSpPr>
        <p:spPr>
          <a:xfrm flipV="1">
            <a:off x="3743120" y="3349694"/>
            <a:ext cx="1619046" cy="8552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135"/>
          <p:cNvCxnSpPr>
            <a:stCxn id="7" idx="6"/>
            <a:endCxn id="12" idx="2"/>
          </p:cNvCxnSpPr>
          <p:nvPr/>
        </p:nvCxnSpPr>
        <p:spPr>
          <a:xfrm>
            <a:off x="3743120" y="3347128"/>
            <a:ext cx="1619046" cy="2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138"/>
          <p:cNvCxnSpPr>
            <a:stCxn id="11" idx="6"/>
            <a:endCxn id="12" idx="2"/>
          </p:cNvCxnSpPr>
          <p:nvPr/>
        </p:nvCxnSpPr>
        <p:spPr>
          <a:xfrm>
            <a:off x="3719612" y="2423623"/>
            <a:ext cx="1642554" cy="9260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141"/>
          <p:cNvCxnSpPr>
            <a:stCxn id="10" idx="6"/>
            <a:endCxn id="12" idx="2"/>
          </p:cNvCxnSpPr>
          <p:nvPr/>
        </p:nvCxnSpPr>
        <p:spPr>
          <a:xfrm>
            <a:off x="3719612" y="1565830"/>
            <a:ext cx="1642554" cy="17838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58"/>
          <p:cNvCxnSpPr>
            <a:stCxn id="9" idx="7"/>
            <a:endCxn id="12" idx="2"/>
          </p:cNvCxnSpPr>
          <p:nvPr/>
        </p:nvCxnSpPr>
        <p:spPr>
          <a:xfrm flipV="1">
            <a:off x="3670168" y="3349694"/>
            <a:ext cx="1691998" cy="1599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89991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1373740" y="217454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373740" y="303234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4"/>
          <p:cNvSpPr/>
          <p:nvPr/>
        </p:nvSpPr>
        <p:spPr>
          <a:xfrm>
            <a:off x="1373740" y="395228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/>
          <p:nvPr/>
        </p:nvSpPr>
        <p:spPr>
          <a:xfrm>
            <a:off x="3244972" y="309805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3244972" y="3955847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3244972" y="4875787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4"/>
          <p:cNvSpPr/>
          <p:nvPr/>
        </p:nvSpPr>
        <p:spPr>
          <a:xfrm>
            <a:off x="3221464" y="131675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3221464" y="217454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4"/>
          <p:cNvSpPr/>
          <p:nvPr/>
        </p:nvSpPr>
        <p:spPr>
          <a:xfrm>
            <a:off x="5362166" y="3100620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3" name="Egyenes összekötő nyíllal 20"/>
          <p:cNvCxnSpPr>
            <a:stCxn id="4" idx="6"/>
            <a:endCxn id="10" idx="2"/>
          </p:cNvCxnSpPr>
          <p:nvPr/>
        </p:nvCxnSpPr>
        <p:spPr>
          <a:xfrm flipV="1">
            <a:off x="1871888" y="1565830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21"/>
          <p:cNvCxnSpPr>
            <a:stCxn id="4" idx="6"/>
            <a:endCxn id="11" idx="2"/>
          </p:cNvCxnSpPr>
          <p:nvPr/>
        </p:nvCxnSpPr>
        <p:spPr>
          <a:xfrm>
            <a:off x="1871888" y="2423623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24"/>
          <p:cNvCxnSpPr>
            <a:stCxn id="4" idx="6"/>
            <a:endCxn id="7" idx="2"/>
          </p:cNvCxnSpPr>
          <p:nvPr/>
        </p:nvCxnSpPr>
        <p:spPr>
          <a:xfrm>
            <a:off x="1871888" y="2423623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27"/>
          <p:cNvCxnSpPr>
            <a:stCxn id="4" idx="6"/>
            <a:endCxn id="8" idx="2"/>
          </p:cNvCxnSpPr>
          <p:nvPr/>
        </p:nvCxnSpPr>
        <p:spPr>
          <a:xfrm>
            <a:off x="1871888" y="2423623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30"/>
          <p:cNvCxnSpPr>
            <a:stCxn id="4" idx="6"/>
            <a:endCxn id="9" idx="2"/>
          </p:cNvCxnSpPr>
          <p:nvPr/>
        </p:nvCxnSpPr>
        <p:spPr>
          <a:xfrm>
            <a:off x="1871888" y="2423623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33"/>
          <p:cNvCxnSpPr>
            <a:stCxn id="5" idx="6"/>
            <a:endCxn id="10" idx="2"/>
          </p:cNvCxnSpPr>
          <p:nvPr/>
        </p:nvCxnSpPr>
        <p:spPr>
          <a:xfrm flipV="1">
            <a:off x="1871888" y="1565830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36"/>
          <p:cNvCxnSpPr>
            <a:stCxn id="5" idx="6"/>
            <a:endCxn id="11" idx="2"/>
          </p:cNvCxnSpPr>
          <p:nvPr/>
        </p:nvCxnSpPr>
        <p:spPr>
          <a:xfrm flipV="1">
            <a:off x="1871888" y="2423623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39"/>
          <p:cNvCxnSpPr>
            <a:stCxn id="5" idx="6"/>
            <a:endCxn id="7" idx="2"/>
          </p:cNvCxnSpPr>
          <p:nvPr/>
        </p:nvCxnSpPr>
        <p:spPr>
          <a:xfrm>
            <a:off x="1871888" y="3281416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2"/>
          <p:cNvCxnSpPr>
            <a:stCxn id="5" idx="6"/>
            <a:endCxn id="8" idx="2"/>
          </p:cNvCxnSpPr>
          <p:nvPr/>
        </p:nvCxnSpPr>
        <p:spPr>
          <a:xfrm>
            <a:off x="1871888" y="3281416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45"/>
          <p:cNvCxnSpPr>
            <a:stCxn id="5" idx="6"/>
            <a:endCxn id="9" idx="2"/>
          </p:cNvCxnSpPr>
          <p:nvPr/>
        </p:nvCxnSpPr>
        <p:spPr>
          <a:xfrm>
            <a:off x="1871888" y="3281416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48"/>
          <p:cNvCxnSpPr>
            <a:stCxn id="6" idx="6"/>
            <a:endCxn id="10" idx="2"/>
          </p:cNvCxnSpPr>
          <p:nvPr/>
        </p:nvCxnSpPr>
        <p:spPr>
          <a:xfrm flipV="1">
            <a:off x="1871888" y="1565830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51"/>
          <p:cNvCxnSpPr>
            <a:stCxn id="6" idx="6"/>
            <a:endCxn id="11" idx="2"/>
          </p:cNvCxnSpPr>
          <p:nvPr/>
        </p:nvCxnSpPr>
        <p:spPr>
          <a:xfrm flipV="1">
            <a:off x="1871888" y="2423623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54"/>
          <p:cNvCxnSpPr>
            <a:stCxn id="6" idx="6"/>
            <a:endCxn id="7" idx="2"/>
          </p:cNvCxnSpPr>
          <p:nvPr/>
        </p:nvCxnSpPr>
        <p:spPr>
          <a:xfrm flipV="1">
            <a:off x="1871888" y="3347128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57"/>
          <p:cNvCxnSpPr>
            <a:stCxn id="6" idx="6"/>
            <a:endCxn id="8" idx="2"/>
          </p:cNvCxnSpPr>
          <p:nvPr/>
        </p:nvCxnSpPr>
        <p:spPr>
          <a:xfrm>
            <a:off x="1871888" y="4201356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60"/>
          <p:cNvCxnSpPr>
            <a:stCxn id="6" idx="6"/>
            <a:endCxn id="9" idx="2"/>
          </p:cNvCxnSpPr>
          <p:nvPr/>
        </p:nvCxnSpPr>
        <p:spPr>
          <a:xfrm>
            <a:off x="1871888" y="4201356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132"/>
          <p:cNvCxnSpPr>
            <a:stCxn id="8" idx="6"/>
            <a:endCxn id="12" idx="2"/>
          </p:cNvCxnSpPr>
          <p:nvPr/>
        </p:nvCxnSpPr>
        <p:spPr>
          <a:xfrm flipV="1">
            <a:off x="3743120" y="3349694"/>
            <a:ext cx="1619046" cy="8552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135"/>
          <p:cNvCxnSpPr>
            <a:stCxn id="7" idx="6"/>
            <a:endCxn id="12" idx="2"/>
          </p:cNvCxnSpPr>
          <p:nvPr/>
        </p:nvCxnSpPr>
        <p:spPr>
          <a:xfrm>
            <a:off x="3743120" y="3347128"/>
            <a:ext cx="1619046" cy="2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138"/>
          <p:cNvCxnSpPr>
            <a:stCxn id="11" idx="6"/>
            <a:endCxn id="12" idx="2"/>
          </p:cNvCxnSpPr>
          <p:nvPr/>
        </p:nvCxnSpPr>
        <p:spPr>
          <a:xfrm>
            <a:off x="3719612" y="2423623"/>
            <a:ext cx="1642554" cy="9260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141"/>
          <p:cNvCxnSpPr>
            <a:stCxn id="10" idx="6"/>
            <a:endCxn id="12" idx="2"/>
          </p:cNvCxnSpPr>
          <p:nvPr/>
        </p:nvCxnSpPr>
        <p:spPr>
          <a:xfrm>
            <a:off x="3719612" y="1565830"/>
            <a:ext cx="1642554" cy="17838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58"/>
          <p:cNvCxnSpPr>
            <a:stCxn id="9" idx="7"/>
            <a:endCxn id="12" idx="2"/>
          </p:cNvCxnSpPr>
          <p:nvPr/>
        </p:nvCxnSpPr>
        <p:spPr>
          <a:xfrm flipV="1">
            <a:off x="3670168" y="3349694"/>
            <a:ext cx="1691998" cy="1599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4"/>
          <p:cNvSpPr/>
          <p:nvPr/>
        </p:nvSpPr>
        <p:spPr>
          <a:xfrm>
            <a:off x="1373740" y="1394471"/>
            <a:ext cx="498148" cy="4981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Oval 4"/>
          <p:cNvSpPr/>
          <p:nvPr/>
        </p:nvSpPr>
        <p:spPr>
          <a:xfrm>
            <a:off x="3221464" y="481393"/>
            <a:ext cx="498148" cy="4981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8" name="Egyenes összekötő nyíllal 20"/>
          <p:cNvCxnSpPr>
            <a:stCxn id="66" idx="6"/>
            <a:endCxn id="10" idx="2"/>
          </p:cNvCxnSpPr>
          <p:nvPr/>
        </p:nvCxnSpPr>
        <p:spPr>
          <a:xfrm flipV="1">
            <a:off x="1871888" y="1565830"/>
            <a:ext cx="1349576" cy="7771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nyíllal 21"/>
          <p:cNvCxnSpPr>
            <a:stCxn id="66" idx="6"/>
            <a:endCxn id="11" idx="2"/>
          </p:cNvCxnSpPr>
          <p:nvPr/>
        </p:nvCxnSpPr>
        <p:spPr>
          <a:xfrm>
            <a:off x="1871888" y="1643545"/>
            <a:ext cx="1349576" cy="780078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gyenes összekötő nyíllal 24"/>
          <p:cNvCxnSpPr>
            <a:stCxn id="66" idx="6"/>
            <a:endCxn id="7" idx="2"/>
          </p:cNvCxnSpPr>
          <p:nvPr/>
        </p:nvCxnSpPr>
        <p:spPr>
          <a:xfrm>
            <a:off x="1871888" y="1643545"/>
            <a:ext cx="1373084" cy="170358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gyenes összekötő nyíllal 27"/>
          <p:cNvCxnSpPr>
            <a:stCxn id="66" idx="6"/>
            <a:endCxn id="8" idx="2"/>
          </p:cNvCxnSpPr>
          <p:nvPr/>
        </p:nvCxnSpPr>
        <p:spPr>
          <a:xfrm>
            <a:off x="1871888" y="1643545"/>
            <a:ext cx="1373084" cy="256137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30"/>
          <p:cNvCxnSpPr>
            <a:stCxn id="66" idx="6"/>
            <a:endCxn id="9" idx="2"/>
          </p:cNvCxnSpPr>
          <p:nvPr/>
        </p:nvCxnSpPr>
        <p:spPr>
          <a:xfrm>
            <a:off x="1871888" y="1643545"/>
            <a:ext cx="1373084" cy="348131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gyenes összekötő nyíllal 20"/>
          <p:cNvCxnSpPr>
            <a:stCxn id="67" idx="5"/>
            <a:endCxn id="12" idx="2"/>
          </p:cNvCxnSpPr>
          <p:nvPr/>
        </p:nvCxnSpPr>
        <p:spPr>
          <a:xfrm>
            <a:off x="3646660" y="906589"/>
            <a:ext cx="1715506" cy="244310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28195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67849" y="1121228"/>
            <a:ext cx="46858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class NeuralNetwork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Layer[] layers;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run(input) ...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train(input, output, alpha, mu) ...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33" name="Oval 4"/>
          <p:cNvSpPr/>
          <p:nvPr/>
        </p:nvSpPr>
        <p:spPr>
          <a:xfrm>
            <a:off x="1373740" y="217454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373740" y="303234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4"/>
          <p:cNvSpPr/>
          <p:nvPr/>
        </p:nvSpPr>
        <p:spPr>
          <a:xfrm>
            <a:off x="1373740" y="395228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4"/>
          <p:cNvSpPr/>
          <p:nvPr/>
        </p:nvSpPr>
        <p:spPr>
          <a:xfrm>
            <a:off x="3244972" y="309805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7" name="Oval 4"/>
          <p:cNvSpPr/>
          <p:nvPr/>
        </p:nvSpPr>
        <p:spPr>
          <a:xfrm>
            <a:off x="3244972" y="3955847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8" name="Oval 4"/>
          <p:cNvSpPr/>
          <p:nvPr/>
        </p:nvSpPr>
        <p:spPr>
          <a:xfrm>
            <a:off x="3244972" y="4875787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9" name="Oval 4"/>
          <p:cNvSpPr/>
          <p:nvPr/>
        </p:nvSpPr>
        <p:spPr>
          <a:xfrm>
            <a:off x="3221464" y="131675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4"/>
          <p:cNvSpPr/>
          <p:nvPr/>
        </p:nvSpPr>
        <p:spPr>
          <a:xfrm>
            <a:off x="3221464" y="217454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4"/>
          <p:cNvSpPr/>
          <p:nvPr/>
        </p:nvSpPr>
        <p:spPr>
          <a:xfrm>
            <a:off x="5362166" y="3100620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2" name="Egyenes összekötő nyíllal 20"/>
          <p:cNvCxnSpPr>
            <a:stCxn id="33" idx="6"/>
            <a:endCxn id="39" idx="2"/>
          </p:cNvCxnSpPr>
          <p:nvPr/>
        </p:nvCxnSpPr>
        <p:spPr>
          <a:xfrm flipV="1">
            <a:off x="1871888" y="1565830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21"/>
          <p:cNvCxnSpPr>
            <a:stCxn id="33" idx="6"/>
            <a:endCxn id="40" idx="2"/>
          </p:cNvCxnSpPr>
          <p:nvPr/>
        </p:nvCxnSpPr>
        <p:spPr>
          <a:xfrm>
            <a:off x="1871888" y="2423623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24"/>
          <p:cNvCxnSpPr>
            <a:stCxn id="33" idx="6"/>
            <a:endCxn id="36" idx="2"/>
          </p:cNvCxnSpPr>
          <p:nvPr/>
        </p:nvCxnSpPr>
        <p:spPr>
          <a:xfrm>
            <a:off x="1871888" y="2423623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27"/>
          <p:cNvCxnSpPr>
            <a:stCxn id="33" idx="6"/>
            <a:endCxn id="37" idx="2"/>
          </p:cNvCxnSpPr>
          <p:nvPr/>
        </p:nvCxnSpPr>
        <p:spPr>
          <a:xfrm>
            <a:off x="1871888" y="2423623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30"/>
          <p:cNvCxnSpPr>
            <a:stCxn id="33" idx="6"/>
            <a:endCxn id="38" idx="2"/>
          </p:cNvCxnSpPr>
          <p:nvPr/>
        </p:nvCxnSpPr>
        <p:spPr>
          <a:xfrm>
            <a:off x="1871888" y="2423623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33"/>
          <p:cNvCxnSpPr>
            <a:stCxn id="34" idx="6"/>
            <a:endCxn id="39" idx="2"/>
          </p:cNvCxnSpPr>
          <p:nvPr/>
        </p:nvCxnSpPr>
        <p:spPr>
          <a:xfrm flipV="1">
            <a:off x="1871888" y="1565830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36"/>
          <p:cNvCxnSpPr>
            <a:stCxn id="34" idx="6"/>
            <a:endCxn id="40" idx="2"/>
          </p:cNvCxnSpPr>
          <p:nvPr/>
        </p:nvCxnSpPr>
        <p:spPr>
          <a:xfrm flipV="1">
            <a:off x="1871888" y="2423623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39"/>
          <p:cNvCxnSpPr>
            <a:stCxn id="34" idx="6"/>
            <a:endCxn id="36" idx="2"/>
          </p:cNvCxnSpPr>
          <p:nvPr/>
        </p:nvCxnSpPr>
        <p:spPr>
          <a:xfrm>
            <a:off x="1871888" y="3281416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42"/>
          <p:cNvCxnSpPr>
            <a:stCxn id="34" idx="6"/>
            <a:endCxn id="37" idx="2"/>
          </p:cNvCxnSpPr>
          <p:nvPr/>
        </p:nvCxnSpPr>
        <p:spPr>
          <a:xfrm>
            <a:off x="1871888" y="3281416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45"/>
          <p:cNvCxnSpPr>
            <a:stCxn id="34" idx="6"/>
            <a:endCxn id="38" idx="2"/>
          </p:cNvCxnSpPr>
          <p:nvPr/>
        </p:nvCxnSpPr>
        <p:spPr>
          <a:xfrm>
            <a:off x="1871888" y="3281416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48"/>
          <p:cNvCxnSpPr>
            <a:stCxn id="35" idx="6"/>
            <a:endCxn id="39" idx="2"/>
          </p:cNvCxnSpPr>
          <p:nvPr/>
        </p:nvCxnSpPr>
        <p:spPr>
          <a:xfrm flipV="1">
            <a:off x="1871888" y="1565830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51"/>
          <p:cNvCxnSpPr>
            <a:stCxn id="35" idx="6"/>
            <a:endCxn id="40" idx="2"/>
          </p:cNvCxnSpPr>
          <p:nvPr/>
        </p:nvCxnSpPr>
        <p:spPr>
          <a:xfrm flipV="1">
            <a:off x="1871888" y="2423623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nyíllal 54"/>
          <p:cNvCxnSpPr>
            <a:stCxn id="35" idx="6"/>
            <a:endCxn id="36" idx="2"/>
          </p:cNvCxnSpPr>
          <p:nvPr/>
        </p:nvCxnSpPr>
        <p:spPr>
          <a:xfrm flipV="1">
            <a:off x="1871888" y="3347128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7"/>
          <p:cNvCxnSpPr>
            <a:stCxn id="35" idx="6"/>
            <a:endCxn id="37" idx="2"/>
          </p:cNvCxnSpPr>
          <p:nvPr/>
        </p:nvCxnSpPr>
        <p:spPr>
          <a:xfrm>
            <a:off x="1871888" y="4201356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nyíllal 60"/>
          <p:cNvCxnSpPr>
            <a:stCxn id="35" idx="6"/>
            <a:endCxn id="38" idx="2"/>
          </p:cNvCxnSpPr>
          <p:nvPr/>
        </p:nvCxnSpPr>
        <p:spPr>
          <a:xfrm>
            <a:off x="1871888" y="4201356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nyíllal 132"/>
          <p:cNvCxnSpPr>
            <a:stCxn id="37" idx="6"/>
            <a:endCxn id="41" idx="2"/>
          </p:cNvCxnSpPr>
          <p:nvPr/>
        </p:nvCxnSpPr>
        <p:spPr>
          <a:xfrm flipV="1">
            <a:off x="3743120" y="3349694"/>
            <a:ext cx="1619046" cy="8552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135"/>
          <p:cNvCxnSpPr>
            <a:stCxn id="36" idx="6"/>
            <a:endCxn id="41" idx="2"/>
          </p:cNvCxnSpPr>
          <p:nvPr/>
        </p:nvCxnSpPr>
        <p:spPr>
          <a:xfrm>
            <a:off x="3743120" y="3347128"/>
            <a:ext cx="1619046" cy="2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138"/>
          <p:cNvCxnSpPr>
            <a:stCxn id="40" idx="6"/>
            <a:endCxn id="41" idx="2"/>
          </p:cNvCxnSpPr>
          <p:nvPr/>
        </p:nvCxnSpPr>
        <p:spPr>
          <a:xfrm>
            <a:off x="3719612" y="2423623"/>
            <a:ext cx="1642554" cy="9260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141"/>
          <p:cNvCxnSpPr>
            <a:stCxn id="39" idx="6"/>
            <a:endCxn id="41" idx="2"/>
          </p:cNvCxnSpPr>
          <p:nvPr/>
        </p:nvCxnSpPr>
        <p:spPr>
          <a:xfrm>
            <a:off x="3719612" y="1565830"/>
            <a:ext cx="1642554" cy="17838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58"/>
          <p:cNvCxnSpPr>
            <a:stCxn id="38" idx="7"/>
            <a:endCxn id="41" idx="2"/>
          </p:cNvCxnSpPr>
          <p:nvPr/>
        </p:nvCxnSpPr>
        <p:spPr>
          <a:xfrm flipV="1">
            <a:off x="3670168" y="3349694"/>
            <a:ext cx="1691998" cy="1599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4"/>
          <p:cNvSpPr/>
          <p:nvPr/>
        </p:nvSpPr>
        <p:spPr>
          <a:xfrm>
            <a:off x="1373740" y="1394471"/>
            <a:ext cx="498148" cy="4981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Oval 4"/>
          <p:cNvSpPr/>
          <p:nvPr/>
        </p:nvSpPr>
        <p:spPr>
          <a:xfrm>
            <a:off x="3221464" y="481393"/>
            <a:ext cx="498148" cy="4981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64" name="Egyenes összekötő nyíllal 20"/>
          <p:cNvCxnSpPr>
            <a:stCxn id="62" idx="6"/>
            <a:endCxn id="39" idx="2"/>
          </p:cNvCxnSpPr>
          <p:nvPr/>
        </p:nvCxnSpPr>
        <p:spPr>
          <a:xfrm flipV="1">
            <a:off x="1871888" y="1565830"/>
            <a:ext cx="1349576" cy="7771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gyenes összekötő nyíllal 21"/>
          <p:cNvCxnSpPr>
            <a:stCxn id="62" idx="6"/>
            <a:endCxn id="40" idx="2"/>
          </p:cNvCxnSpPr>
          <p:nvPr/>
        </p:nvCxnSpPr>
        <p:spPr>
          <a:xfrm>
            <a:off x="1871888" y="1643545"/>
            <a:ext cx="1349576" cy="780078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gyenes összekötő nyíllal 24"/>
          <p:cNvCxnSpPr>
            <a:stCxn id="62" idx="6"/>
            <a:endCxn id="36" idx="2"/>
          </p:cNvCxnSpPr>
          <p:nvPr/>
        </p:nvCxnSpPr>
        <p:spPr>
          <a:xfrm>
            <a:off x="1871888" y="1643545"/>
            <a:ext cx="1373084" cy="170358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nyíllal 27"/>
          <p:cNvCxnSpPr>
            <a:stCxn id="62" idx="6"/>
            <a:endCxn id="37" idx="2"/>
          </p:cNvCxnSpPr>
          <p:nvPr/>
        </p:nvCxnSpPr>
        <p:spPr>
          <a:xfrm>
            <a:off x="1871888" y="1643545"/>
            <a:ext cx="1373084" cy="256137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gyenes összekötő nyíllal 30"/>
          <p:cNvCxnSpPr>
            <a:stCxn id="62" idx="6"/>
            <a:endCxn id="38" idx="2"/>
          </p:cNvCxnSpPr>
          <p:nvPr/>
        </p:nvCxnSpPr>
        <p:spPr>
          <a:xfrm>
            <a:off x="1871888" y="1643545"/>
            <a:ext cx="1373084" cy="348131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nyíllal 20"/>
          <p:cNvCxnSpPr>
            <a:stCxn id="63" idx="5"/>
            <a:endCxn id="41" idx="2"/>
          </p:cNvCxnSpPr>
          <p:nvPr/>
        </p:nvCxnSpPr>
        <p:spPr>
          <a:xfrm>
            <a:off x="3646660" y="906589"/>
            <a:ext cx="1715506" cy="244310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520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dataset we have is not labeled</a:t>
            </a:r>
          </a:p>
          <a:p>
            <a:r>
              <a:rPr lang="hu-HU" dirty="0"/>
              <a:t>So we do </a:t>
            </a:r>
            <a:r>
              <a:rPr lang="hu-HU" b="1" dirty="0"/>
              <a:t>NOT</a:t>
            </a:r>
            <a:r>
              <a:rPr lang="hu-HU" dirty="0"/>
              <a:t> know what results we are looking for</a:t>
            </a:r>
          </a:p>
          <a:p>
            <a:r>
              <a:rPr lang="hu-HU" dirty="0"/>
              <a:t>The algorithm will figure out the pattern for us</a:t>
            </a:r>
          </a:p>
          <a:p>
            <a:r>
              <a:rPr lang="hu-HU" dirty="0"/>
              <a:t>For example: clustering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97482230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17276" y="1121228"/>
            <a:ext cx="387157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class Layer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input[]</a:t>
            </a:r>
          </a:p>
          <a:p>
            <a:r>
              <a:rPr lang="hu-HU" b="1" dirty="0">
                <a:solidFill>
                  <a:srgbClr val="FFFF00"/>
                </a:solidFill>
              </a:rPr>
              <a:t>	output[]</a:t>
            </a:r>
          </a:p>
          <a:p>
            <a:r>
              <a:rPr lang="hu-HU" b="1" dirty="0">
                <a:solidFill>
                  <a:srgbClr val="FFFF00"/>
                </a:solidFill>
              </a:rPr>
              <a:t>	weights[]</a:t>
            </a:r>
          </a:p>
          <a:p>
            <a:r>
              <a:rPr lang="hu-HU" b="1" dirty="0">
                <a:solidFill>
                  <a:srgbClr val="FFFF00"/>
                </a:solidFill>
              </a:rPr>
              <a:t>	dWeights[]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run(input) ...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train(error, alpha, mu) ... 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33" name="Oval 4"/>
          <p:cNvSpPr/>
          <p:nvPr/>
        </p:nvSpPr>
        <p:spPr>
          <a:xfrm>
            <a:off x="1373740" y="217454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373740" y="303234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4"/>
          <p:cNvSpPr/>
          <p:nvPr/>
        </p:nvSpPr>
        <p:spPr>
          <a:xfrm>
            <a:off x="1373740" y="395228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4"/>
          <p:cNvSpPr/>
          <p:nvPr/>
        </p:nvSpPr>
        <p:spPr>
          <a:xfrm>
            <a:off x="3244972" y="309805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7" name="Oval 4"/>
          <p:cNvSpPr/>
          <p:nvPr/>
        </p:nvSpPr>
        <p:spPr>
          <a:xfrm>
            <a:off x="3244972" y="3955847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8" name="Oval 4"/>
          <p:cNvSpPr/>
          <p:nvPr/>
        </p:nvSpPr>
        <p:spPr>
          <a:xfrm>
            <a:off x="3244972" y="4875787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9" name="Oval 4"/>
          <p:cNvSpPr/>
          <p:nvPr/>
        </p:nvSpPr>
        <p:spPr>
          <a:xfrm>
            <a:off x="3221464" y="131675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4"/>
          <p:cNvSpPr/>
          <p:nvPr/>
        </p:nvSpPr>
        <p:spPr>
          <a:xfrm>
            <a:off x="3221464" y="217454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4"/>
          <p:cNvSpPr/>
          <p:nvPr/>
        </p:nvSpPr>
        <p:spPr>
          <a:xfrm>
            <a:off x="5362166" y="3100620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2" name="Egyenes összekötő nyíllal 20"/>
          <p:cNvCxnSpPr>
            <a:stCxn id="33" idx="6"/>
            <a:endCxn id="39" idx="2"/>
          </p:cNvCxnSpPr>
          <p:nvPr/>
        </p:nvCxnSpPr>
        <p:spPr>
          <a:xfrm flipV="1">
            <a:off x="1871888" y="1565830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21"/>
          <p:cNvCxnSpPr>
            <a:stCxn id="33" idx="6"/>
            <a:endCxn id="40" idx="2"/>
          </p:cNvCxnSpPr>
          <p:nvPr/>
        </p:nvCxnSpPr>
        <p:spPr>
          <a:xfrm>
            <a:off x="1871888" y="2423623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24"/>
          <p:cNvCxnSpPr>
            <a:stCxn id="33" idx="6"/>
            <a:endCxn id="36" idx="2"/>
          </p:cNvCxnSpPr>
          <p:nvPr/>
        </p:nvCxnSpPr>
        <p:spPr>
          <a:xfrm>
            <a:off x="1871888" y="2423623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27"/>
          <p:cNvCxnSpPr>
            <a:stCxn id="33" idx="6"/>
            <a:endCxn id="37" idx="2"/>
          </p:cNvCxnSpPr>
          <p:nvPr/>
        </p:nvCxnSpPr>
        <p:spPr>
          <a:xfrm>
            <a:off x="1871888" y="2423623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30"/>
          <p:cNvCxnSpPr>
            <a:stCxn id="33" idx="6"/>
            <a:endCxn id="38" idx="2"/>
          </p:cNvCxnSpPr>
          <p:nvPr/>
        </p:nvCxnSpPr>
        <p:spPr>
          <a:xfrm>
            <a:off x="1871888" y="2423623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33"/>
          <p:cNvCxnSpPr>
            <a:stCxn id="34" idx="6"/>
            <a:endCxn id="39" idx="2"/>
          </p:cNvCxnSpPr>
          <p:nvPr/>
        </p:nvCxnSpPr>
        <p:spPr>
          <a:xfrm flipV="1">
            <a:off x="1871888" y="1565830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36"/>
          <p:cNvCxnSpPr>
            <a:stCxn id="34" idx="6"/>
            <a:endCxn id="40" idx="2"/>
          </p:cNvCxnSpPr>
          <p:nvPr/>
        </p:nvCxnSpPr>
        <p:spPr>
          <a:xfrm flipV="1">
            <a:off x="1871888" y="2423623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39"/>
          <p:cNvCxnSpPr>
            <a:stCxn id="34" idx="6"/>
            <a:endCxn id="36" idx="2"/>
          </p:cNvCxnSpPr>
          <p:nvPr/>
        </p:nvCxnSpPr>
        <p:spPr>
          <a:xfrm>
            <a:off x="1871888" y="3281416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42"/>
          <p:cNvCxnSpPr>
            <a:stCxn id="34" idx="6"/>
            <a:endCxn id="37" idx="2"/>
          </p:cNvCxnSpPr>
          <p:nvPr/>
        </p:nvCxnSpPr>
        <p:spPr>
          <a:xfrm>
            <a:off x="1871888" y="3281416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45"/>
          <p:cNvCxnSpPr>
            <a:stCxn id="34" idx="6"/>
            <a:endCxn id="38" idx="2"/>
          </p:cNvCxnSpPr>
          <p:nvPr/>
        </p:nvCxnSpPr>
        <p:spPr>
          <a:xfrm>
            <a:off x="1871888" y="3281416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48"/>
          <p:cNvCxnSpPr>
            <a:stCxn id="35" idx="6"/>
            <a:endCxn id="39" idx="2"/>
          </p:cNvCxnSpPr>
          <p:nvPr/>
        </p:nvCxnSpPr>
        <p:spPr>
          <a:xfrm flipV="1">
            <a:off x="1871888" y="1565830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51"/>
          <p:cNvCxnSpPr>
            <a:stCxn id="35" idx="6"/>
            <a:endCxn id="40" idx="2"/>
          </p:cNvCxnSpPr>
          <p:nvPr/>
        </p:nvCxnSpPr>
        <p:spPr>
          <a:xfrm flipV="1">
            <a:off x="1871888" y="2423623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nyíllal 54"/>
          <p:cNvCxnSpPr>
            <a:stCxn id="35" idx="6"/>
            <a:endCxn id="36" idx="2"/>
          </p:cNvCxnSpPr>
          <p:nvPr/>
        </p:nvCxnSpPr>
        <p:spPr>
          <a:xfrm flipV="1">
            <a:off x="1871888" y="3347128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7"/>
          <p:cNvCxnSpPr>
            <a:stCxn id="35" idx="6"/>
            <a:endCxn id="37" idx="2"/>
          </p:cNvCxnSpPr>
          <p:nvPr/>
        </p:nvCxnSpPr>
        <p:spPr>
          <a:xfrm>
            <a:off x="1871888" y="4201356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nyíllal 60"/>
          <p:cNvCxnSpPr>
            <a:stCxn id="35" idx="6"/>
            <a:endCxn id="38" idx="2"/>
          </p:cNvCxnSpPr>
          <p:nvPr/>
        </p:nvCxnSpPr>
        <p:spPr>
          <a:xfrm>
            <a:off x="1871888" y="4201356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nyíllal 132"/>
          <p:cNvCxnSpPr>
            <a:stCxn id="37" idx="6"/>
            <a:endCxn id="41" idx="2"/>
          </p:cNvCxnSpPr>
          <p:nvPr/>
        </p:nvCxnSpPr>
        <p:spPr>
          <a:xfrm flipV="1">
            <a:off x="3743120" y="3349694"/>
            <a:ext cx="1619046" cy="8552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135"/>
          <p:cNvCxnSpPr>
            <a:stCxn id="36" idx="6"/>
            <a:endCxn id="41" idx="2"/>
          </p:cNvCxnSpPr>
          <p:nvPr/>
        </p:nvCxnSpPr>
        <p:spPr>
          <a:xfrm>
            <a:off x="3743120" y="3347128"/>
            <a:ext cx="1619046" cy="2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138"/>
          <p:cNvCxnSpPr>
            <a:stCxn id="40" idx="6"/>
            <a:endCxn id="41" idx="2"/>
          </p:cNvCxnSpPr>
          <p:nvPr/>
        </p:nvCxnSpPr>
        <p:spPr>
          <a:xfrm>
            <a:off x="3719612" y="2423623"/>
            <a:ext cx="1642554" cy="9260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141"/>
          <p:cNvCxnSpPr>
            <a:stCxn id="39" idx="6"/>
            <a:endCxn id="41" idx="2"/>
          </p:cNvCxnSpPr>
          <p:nvPr/>
        </p:nvCxnSpPr>
        <p:spPr>
          <a:xfrm>
            <a:off x="3719612" y="1565830"/>
            <a:ext cx="1642554" cy="17838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58"/>
          <p:cNvCxnSpPr>
            <a:stCxn id="38" idx="7"/>
            <a:endCxn id="41" idx="2"/>
          </p:cNvCxnSpPr>
          <p:nvPr/>
        </p:nvCxnSpPr>
        <p:spPr>
          <a:xfrm flipV="1">
            <a:off x="3670168" y="3349694"/>
            <a:ext cx="1691998" cy="1599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4"/>
          <p:cNvSpPr/>
          <p:nvPr/>
        </p:nvSpPr>
        <p:spPr>
          <a:xfrm>
            <a:off x="1373740" y="1394471"/>
            <a:ext cx="498148" cy="4981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Oval 4"/>
          <p:cNvSpPr/>
          <p:nvPr/>
        </p:nvSpPr>
        <p:spPr>
          <a:xfrm>
            <a:off x="3221464" y="481393"/>
            <a:ext cx="498148" cy="4981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64" name="Egyenes összekötő nyíllal 20"/>
          <p:cNvCxnSpPr>
            <a:stCxn id="62" idx="6"/>
            <a:endCxn id="39" idx="2"/>
          </p:cNvCxnSpPr>
          <p:nvPr/>
        </p:nvCxnSpPr>
        <p:spPr>
          <a:xfrm flipV="1">
            <a:off x="1871888" y="1565830"/>
            <a:ext cx="1349576" cy="7771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gyenes összekötő nyíllal 21"/>
          <p:cNvCxnSpPr>
            <a:stCxn id="62" idx="6"/>
            <a:endCxn id="40" idx="2"/>
          </p:cNvCxnSpPr>
          <p:nvPr/>
        </p:nvCxnSpPr>
        <p:spPr>
          <a:xfrm>
            <a:off x="1871888" y="1643545"/>
            <a:ext cx="1349576" cy="780078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gyenes összekötő nyíllal 24"/>
          <p:cNvCxnSpPr>
            <a:stCxn id="62" idx="6"/>
            <a:endCxn id="36" idx="2"/>
          </p:cNvCxnSpPr>
          <p:nvPr/>
        </p:nvCxnSpPr>
        <p:spPr>
          <a:xfrm>
            <a:off x="1871888" y="1643545"/>
            <a:ext cx="1373084" cy="170358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nyíllal 27"/>
          <p:cNvCxnSpPr>
            <a:stCxn id="62" idx="6"/>
            <a:endCxn id="37" idx="2"/>
          </p:cNvCxnSpPr>
          <p:nvPr/>
        </p:nvCxnSpPr>
        <p:spPr>
          <a:xfrm>
            <a:off x="1871888" y="1643545"/>
            <a:ext cx="1373084" cy="256137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gyenes összekötő nyíllal 30"/>
          <p:cNvCxnSpPr>
            <a:stCxn id="62" idx="6"/>
            <a:endCxn id="38" idx="2"/>
          </p:cNvCxnSpPr>
          <p:nvPr/>
        </p:nvCxnSpPr>
        <p:spPr>
          <a:xfrm>
            <a:off x="1871888" y="1643545"/>
            <a:ext cx="1373084" cy="348131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nyíllal 20"/>
          <p:cNvCxnSpPr>
            <a:stCxn id="63" idx="5"/>
            <a:endCxn id="41" idx="2"/>
          </p:cNvCxnSpPr>
          <p:nvPr/>
        </p:nvCxnSpPr>
        <p:spPr>
          <a:xfrm>
            <a:off x="3646660" y="906589"/>
            <a:ext cx="1715506" cy="244310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00636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4"/>
          <p:cNvSpPr/>
          <p:nvPr/>
        </p:nvSpPr>
        <p:spPr>
          <a:xfrm>
            <a:off x="1373740" y="217454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373740" y="303234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4"/>
          <p:cNvSpPr/>
          <p:nvPr/>
        </p:nvSpPr>
        <p:spPr>
          <a:xfrm>
            <a:off x="1373740" y="3952282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4"/>
          <p:cNvSpPr/>
          <p:nvPr/>
        </p:nvSpPr>
        <p:spPr>
          <a:xfrm>
            <a:off x="3244972" y="309805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7" name="Oval 4"/>
          <p:cNvSpPr/>
          <p:nvPr/>
        </p:nvSpPr>
        <p:spPr>
          <a:xfrm>
            <a:off x="3244972" y="3955847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8" name="Oval 4"/>
          <p:cNvSpPr/>
          <p:nvPr/>
        </p:nvSpPr>
        <p:spPr>
          <a:xfrm>
            <a:off x="3244972" y="4875787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9" name="Oval 4"/>
          <p:cNvSpPr/>
          <p:nvPr/>
        </p:nvSpPr>
        <p:spPr>
          <a:xfrm>
            <a:off x="3221464" y="131675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4"/>
          <p:cNvSpPr/>
          <p:nvPr/>
        </p:nvSpPr>
        <p:spPr>
          <a:xfrm>
            <a:off x="3221464" y="217454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4"/>
          <p:cNvSpPr/>
          <p:nvPr/>
        </p:nvSpPr>
        <p:spPr>
          <a:xfrm>
            <a:off x="5362166" y="3100620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2" name="Egyenes összekötő nyíllal 20"/>
          <p:cNvCxnSpPr>
            <a:stCxn id="33" idx="6"/>
            <a:endCxn id="39" idx="2"/>
          </p:cNvCxnSpPr>
          <p:nvPr/>
        </p:nvCxnSpPr>
        <p:spPr>
          <a:xfrm flipV="1">
            <a:off x="1871888" y="1565830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21"/>
          <p:cNvCxnSpPr>
            <a:stCxn id="33" idx="6"/>
            <a:endCxn id="40" idx="2"/>
          </p:cNvCxnSpPr>
          <p:nvPr/>
        </p:nvCxnSpPr>
        <p:spPr>
          <a:xfrm>
            <a:off x="1871888" y="2423623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24"/>
          <p:cNvCxnSpPr>
            <a:stCxn id="33" idx="6"/>
            <a:endCxn id="36" idx="2"/>
          </p:cNvCxnSpPr>
          <p:nvPr/>
        </p:nvCxnSpPr>
        <p:spPr>
          <a:xfrm>
            <a:off x="1871888" y="2423623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27"/>
          <p:cNvCxnSpPr>
            <a:stCxn id="33" idx="6"/>
            <a:endCxn id="37" idx="2"/>
          </p:cNvCxnSpPr>
          <p:nvPr/>
        </p:nvCxnSpPr>
        <p:spPr>
          <a:xfrm>
            <a:off x="1871888" y="2423623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30"/>
          <p:cNvCxnSpPr>
            <a:stCxn id="33" idx="6"/>
            <a:endCxn id="38" idx="2"/>
          </p:cNvCxnSpPr>
          <p:nvPr/>
        </p:nvCxnSpPr>
        <p:spPr>
          <a:xfrm>
            <a:off x="1871888" y="2423623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33"/>
          <p:cNvCxnSpPr>
            <a:stCxn id="34" idx="6"/>
            <a:endCxn id="39" idx="2"/>
          </p:cNvCxnSpPr>
          <p:nvPr/>
        </p:nvCxnSpPr>
        <p:spPr>
          <a:xfrm flipV="1">
            <a:off x="1871888" y="1565830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36"/>
          <p:cNvCxnSpPr>
            <a:stCxn id="34" idx="6"/>
            <a:endCxn id="40" idx="2"/>
          </p:cNvCxnSpPr>
          <p:nvPr/>
        </p:nvCxnSpPr>
        <p:spPr>
          <a:xfrm flipV="1">
            <a:off x="1871888" y="2423623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39"/>
          <p:cNvCxnSpPr>
            <a:stCxn id="34" idx="6"/>
            <a:endCxn id="36" idx="2"/>
          </p:cNvCxnSpPr>
          <p:nvPr/>
        </p:nvCxnSpPr>
        <p:spPr>
          <a:xfrm>
            <a:off x="1871888" y="3281416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42"/>
          <p:cNvCxnSpPr>
            <a:stCxn id="34" idx="6"/>
            <a:endCxn id="37" idx="2"/>
          </p:cNvCxnSpPr>
          <p:nvPr/>
        </p:nvCxnSpPr>
        <p:spPr>
          <a:xfrm>
            <a:off x="1871888" y="3281416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45"/>
          <p:cNvCxnSpPr>
            <a:stCxn id="34" idx="6"/>
            <a:endCxn id="38" idx="2"/>
          </p:cNvCxnSpPr>
          <p:nvPr/>
        </p:nvCxnSpPr>
        <p:spPr>
          <a:xfrm>
            <a:off x="1871888" y="3281416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48"/>
          <p:cNvCxnSpPr>
            <a:stCxn id="35" idx="6"/>
            <a:endCxn id="39" idx="2"/>
          </p:cNvCxnSpPr>
          <p:nvPr/>
        </p:nvCxnSpPr>
        <p:spPr>
          <a:xfrm flipV="1">
            <a:off x="1871888" y="1565830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51"/>
          <p:cNvCxnSpPr>
            <a:stCxn id="35" idx="6"/>
            <a:endCxn id="40" idx="2"/>
          </p:cNvCxnSpPr>
          <p:nvPr/>
        </p:nvCxnSpPr>
        <p:spPr>
          <a:xfrm flipV="1">
            <a:off x="1871888" y="2423623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nyíllal 54"/>
          <p:cNvCxnSpPr>
            <a:stCxn id="35" idx="6"/>
            <a:endCxn id="36" idx="2"/>
          </p:cNvCxnSpPr>
          <p:nvPr/>
        </p:nvCxnSpPr>
        <p:spPr>
          <a:xfrm flipV="1">
            <a:off x="1871888" y="3347128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7"/>
          <p:cNvCxnSpPr>
            <a:stCxn id="35" idx="6"/>
            <a:endCxn id="37" idx="2"/>
          </p:cNvCxnSpPr>
          <p:nvPr/>
        </p:nvCxnSpPr>
        <p:spPr>
          <a:xfrm>
            <a:off x="1871888" y="4201356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nyíllal 60"/>
          <p:cNvCxnSpPr>
            <a:stCxn id="35" idx="6"/>
            <a:endCxn id="38" idx="2"/>
          </p:cNvCxnSpPr>
          <p:nvPr/>
        </p:nvCxnSpPr>
        <p:spPr>
          <a:xfrm>
            <a:off x="1871888" y="4201356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nyíllal 132"/>
          <p:cNvCxnSpPr>
            <a:stCxn id="37" idx="6"/>
            <a:endCxn id="41" idx="2"/>
          </p:cNvCxnSpPr>
          <p:nvPr/>
        </p:nvCxnSpPr>
        <p:spPr>
          <a:xfrm flipV="1">
            <a:off x="3743120" y="3349694"/>
            <a:ext cx="1619046" cy="8552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135"/>
          <p:cNvCxnSpPr>
            <a:stCxn id="36" idx="6"/>
            <a:endCxn id="41" idx="2"/>
          </p:cNvCxnSpPr>
          <p:nvPr/>
        </p:nvCxnSpPr>
        <p:spPr>
          <a:xfrm>
            <a:off x="3743120" y="3347128"/>
            <a:ext cx="1619046" cy="2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138"/>
          <p:cNvCxnSpPr>
            <a:stCxn id="40" idx="6"/>
            <a:endCxn id="41" idx="2"/>
          </p:cNvCxnSpPr>
          <p:nvPr/>
        </p:nvCxnSpPr>
        <p:spPr>
          <a:xfrm>
            <a:off x="3719612" y="2423623"/>
            <a:ext cx="1642554" cy="9260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141"/>
          <p:cNvCxnSpPr>
            <a:stCxn id="39" idx="6"/>
            <a:endCxn id="41" idx="2"/>
          </p:cNvCxnSpPr>
          <p:nvPr/>
        </p:nvCxnSpPr>
        <p:spPr>
          <a:xfrm>
            <a:off x="3719612" y="1565830"/>
            <a:ext cx="1642554" cy="17838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58"/>
          <p:cNvCxnSpPr>
            <a:stCxn id="38" idx="7"/>
            <a:endCxn id="41" idx="2"/>
          </p:cNvCxnSpPr>
          <p:nvPr/>
        </p:nvCxnSpPr>
        <p:spPr>
          <a:xfrm flipV="1">
            <a:off x="3670168" y="3349694"/>
            <a:ext cx="1691998" cy="1599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4"/>
          <p:cNvSpPr/>
          <p:nvPr/>
        </p:nvSpPr>
        <p:spPr>
          <a:xfrm>
            <a:off x="1373740" y="1394471"/>
            <a:ext cx="498148" cy="4981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Oval 4"/>
          <p:cNvSpPr/>
          <p:nvPr/>
        </p:nvSpPr>
        <p:spPr>
          <a:xfrm>
            <a:off x="3221464" y="481393"/>
            <a:ext cx="498148" cy="4981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64" name="Egyenes összekötő nyíllal 20"/>
          <p:cNvCxnSpPr>
            <a:stCxn id="62" idx="6"/>
            <a:endCxn id="39" idx="2"/>
          </p:cNvCxnSpPr>
          <p:nvPr/>
        </p:nvCxnSpPr>
        <p:spPr>
          <a:xfrm flipV="1">
            <a:off x="1871888" y="1565830"/>
            <a:ext cx="1349576" cy="7771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gyenes összekötő nyíllal 21"/>
          <p:cNvCxnSpPr>
            <a:stCxn id="62" idx="6"/>
            <a:endCxn id="40" idx="2"/>
          </p:cNvCxnSpPr>
          <p:nvPr/>
        </p:nvCxnSpPr>
        <p:spPr>
          <a:xfrm>
            <a:off x="1871888" y="1643545"/>
            <a:ext cx="1349576" cy="780078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gyenes összekötő nyíllal 24"/>
          <p:cNvCxnSpPr>
            <a:stCxn id="62" idx="6"/>
            <a:endCxn id="36" idx="2"/>
          </p:cNvCxnSpPr>
          <p:nvPr/>
        </p:nvCxnSpPr>
        <p:spPr>
          <a:xfrm>
            <a:off x="1871888" y="1643545"/>
            <a:ext cx="1373084" cy="170358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nyíllal 27"/>
          <p:cNvCxnSpPr>
            <a:stCxn id="62" idx="6"/>
            <a:endCxn id="37" idx="2"/>
          </p:cNvCxnSpPr>
          <p:nvPr/>
        </p:nvCxnSpPr>
        <p:spPr>
          <a:xfrm>
            <a:off x="1871888" y="1643545"/>
            <a:ext cx="1373084" cy="256137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gyenes összekötő nyíllal 30"/>
          <p:cNvCxnSpPr>
            <a:stCxn id="62" idx="6"/>
            <a:endCxn id="38" idx="2"/>
          </p:cNvCxnSpPr>
          <p:nvPr/>
        </p:nvCxnSpPr>
        <p:spPr>
          <a:xfrm>
            <a:off x="1871888" y="1643545"/>
            <a:ext cx="1373084" cy="348131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nyíllal 20"/>
          <p:cNvCxnSpPr>
            <a:stCxn id="63" idx="5"/>
            <a:endCxn id="41" idx="2"/>
          </p:cNvCxnSpPr>
          <p:nvPr/>
        </p:nvCxnSpPr>
        <p:spPr>
          <a:xfrm>
            <a:off x="3646660" y="906589"/>
            <a:ext cx="1715506" cy="244310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23709" y="481393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to assign index to each weight?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9082" y="937590"/>
            <a:ext cx="4782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because we need the edge weights to</a:t>
            </a:r>
          </a:p>
          <a:p>
            <a:r>
              <a:rPr lang="hu-HU" dirty="0"/>
              <a:t>     calculate the output in the next layer</a:t>
            </a:r>
          </a:p>
          <a:p>
            <a:r>
              <a:rPr lang="hu-HU" dirty="0"/>
              <a:t>	We should group the indexes</a:t>
            </a:r>
          </a:p>
          <a:p>
            <a:r>
              <a:rPr lang="hu-HU" dirty="0"/>
              <a:t>   		by the output neurons !!!</a:t>
            </a:r>
          </a:p>
        </p:txBody>
      </p:sp>
    </p:spTree>
    <p:extLst>
      <p:ext uri="{BB962C8B-B14F-4D97-AF65-F5344CB8AC3E}">
        <p14:creationId xmlns:p14="http://schemas.microsoft.com/office/powerpoint/2010/main" val="116657690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AND</a:t>
            </a:r>
            <a:r>
              <a:rPr lang="hu-HU" dirty="0"/>
              <a:t> logical relation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81837" y="2678806"/>
            <a:ext cx="637504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9273" y="2112135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83413" y="2112134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2991" y="21121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748530" y="2112134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56197" y="2113121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 </a:t>
            </a:r>
            <a:r>
              <a:rPr lang="hu-HU" sz="2400" b="1" dirty="0"/>
              <a:t>AND</a:t>
            </a:r>
            <a:r>
              <a:rPr lang="hu-HU" sz="2400" dirty="0"/>
              <a:t> 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83413" y="310380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10775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54731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83413" y="359123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10775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54731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83413" y="41067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10775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54731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83413" y="46221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10775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54731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350739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XOR</a:t>
            </a:r>
            <a:r>
              <a:rPr lang="hu-HU" dirty="0"/>
              <a:t> logical relation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81837" y="2678806"/>
            <a:ext cx="637504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9273" y="2112135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83413" y="2112134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2991" y="21121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748530" y="2112134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56197" y="2113121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 </a:t>
            </a:r>
            <a:r>
              <a:rPr lang="hu-HU" sz="2400" b="1" dirty="0"/>
              <a:t>XOR</a:t>
            </a:r>
            <a:r>
              <a:rPr lang="hu-HU" sz="2400" dirty="0"/>
              <a:t> 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83413" y="310380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10775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54731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83413" y="359123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10775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54731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83413" y="41067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10775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54731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83413" y="46221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10775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54731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6393744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OR</a:t>
            </a:r>
            <a:r>
              <a:rPr lang="hu-HU" dirty="0"/>
              <a:t> logical relation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81837" y="2678806"/>
            <a:ext cx="637504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9273" y="2112135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83413" y="2112134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2991" y="21121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748530" y="2112134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55053" y="2113121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 </a:t>
            </a:r>
            <a:r>
              <a:rPr lang="hu-HU" sz="2400" b="1" dirty="0"/>
              <a:t>OR</a:t>
            </a:r>
            <a:r>
              <a:rPr lang="hu-HU" sz="2400" dirty="0"/>
              <a:t> 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83413" y="310380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10775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54731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83413" y="359123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10775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54731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83413" y="41067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10775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54731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83413" y="46221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10775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54731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1881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697717" y="930411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440139" y="5798625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4865" y="288687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8" name="Oval 7"/>
          <p:cNvSpPr/>
          <p:nvPr/>
        </p:nvSpPr>
        <p:spPr>
          <a:xfrm>
            <a:off x="3573480" y="3686490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734466" y="4856321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088635" y="4248868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258466" y="45815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338544" y="1785784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499530" y="2955615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529096" y="3302201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600016" y="2462931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6946915" y="1306048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4487881" y="2470442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6509692" y="4462476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7539258" y="4809062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7610178" y="3969792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6701558" y="5253350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190040" y="4529986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2283686" y="3024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70261" y="587358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09082" y="601088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66368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Model</a:t>
            </a:r>
          </a:p>
        </p:txBody>
      </p:sp>
      <p:sp>
        <p:nvSpPr>
          <p:cNvPr id="4" name="Oval 3"/>
          <p:cNvSpPr/>
          <p:nvPr/>
        </p:nvSpPr>
        <p:spPr>
          <a:xfrm>
            <a:off x="2202288" y="1687133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5" name="Oval 4"/>
          <p:cNvSpPr/>
          <p:nvPr/>
        </p:nvSpPr>
        <p:spPr>
          <a:xfrm>
            <a:off x="2202288" y="270129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6" name="Oval 5"/>
          <p:cNvSpPr/>
          <p:nvPr/>
        </p:nvSpPr>
        <p:spPr>
          <a:xfrm>
            <a:off x="2202288" y="371546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x3</a:t>
            </a:r>
          </a:p>
        </p:txBody>
      </p:sp>
      <p:sp>
        <p:nvSpPr>
          <p:cNvPr id="7" name="Oval 6"/>
          <p:cNvSpPr/>
          <p:nvPr/>
        </p:nvSpPr>
        <p:spPr>
          <a:xfrm>
            <a:off x="2202288" y="568705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xn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64261" y="4625956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4" idx="6"/>
            <a:endCxn id="9" idx="1"/>
          </p:cNvCxnSpPr>
          <p:nvPr/>
        </p:nvCxnSpPr>
        <p:spPr>
          <a:xfrm>
            <a:off x="2975020" y="2073499"/>
            <a:ext cx="3129566" cy="19111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9" idx="1"/>
          </p:cNvCxnSpPr>
          <p:nvPr/>
        </p:nvCxnSpPr>
        <p:spPr>
          <a:xfrm>
            <a:off x="2975020" y="3087663"/>
            <a:ext cx="3129566" cy="8970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1"/>
          </p:cNvCxnSpPr>
          <p:nvPr/>
        </p:nvCxnSpPr>
        <p:spPr>
          <a:xfrm flipV="1">
            <a:off x="2975020" y="3984697"/>
            <a:ext cx="3129566" cy="1171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9" idx="1"/>
          </p:cNvCxnSpPr>
          <p:nvPr/>
        </p:nvCxnSpPr>
        <p:spPr>
          <a:xfrm flipV="1">
            <a:off x="2975020" y="3984697"/>
            <a:ext cx="3129566" cy="20887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7292" y="2136699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neurons</a:t>
            </a:r>
          </a:p>
          <a:p>
            <a:r>
              <a:rPr lang="hu-HU" dirty="0"/>
              <a:t>„perceptrons”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35148" y="4407994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sum</a:t>
            </a:r>
          </a:p>
          <a:p>
            <a:r>
              <a:rPr lang="hu-HU" dirty="0"/>
              <a:t>function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3483" y="2889849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activation</a:t>
            </a:r>
          </a:p>
          <a:p>
            <a:r>
              <a:rPr lang="hu-HU" dirty="0"/>
              <a:t>function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81443" y="22520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81443" y="297547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81852" y="364592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04235" y="484439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9308" y="13036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inputs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72755" y="185324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weights</a:t>
            </a:r>
          </a:p>
        </p:txBody>
      </p:sp>
      <p:sp>
        <p:nvSpPr>
          <p:cNvPr id="13" name="Ellipszis 12"/>
          <p:cNvSpPr/>
          <p:nvPr/>
        </p:nvSpPr>
        <p:spPr>
          <a:xfrm>
            <a:off x="5331017" y="1891542"/>
            <a:ext cx="3942607" cy="394260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7535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Model</a:t>
            </a:r>
          </a:p>
        </p:txBody>
      </p:sp>
      <p:sp>
        <p:nvSpPr>
          <p:cNvPr id="13" name="Ellipszis 12"/>
          <p:cNvSpPr/>
          <p:nvPr/>
        </p:nvSpPr>
        <p:spPr>
          <a:xfrm>
            <a:off x="3644720" y="1306983"/>
            <a:ext cx="4668007" cy="466800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7" name="Egyenes összekötő 16"/>
          <p:cNvCxnSpPr/>
          <p:nvPr/>
        </p:nvCxnSpPr>
        <p:spPr>
          <a:xfrm>
            <a:off x="4809506" y="992788"/>
            <a:ext cx="0" cy="52963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/>
          <p:nvPr/>
        </p:nvCxnSpPr>
        <p:spPr>
          <a:xfrm>
            <a:off x="7123215" y="999924"/>
            <a:ext cx="0" cy="52963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/>
          <p:cNvSpPr txBox="1"/>
          <p:nvPr/>
        </p:nvSpPr>
        <p:spPr>
          <a:xfrm>
            <a:off x="1543576" y="5456896"/>
            <a:ext cx="3055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1.)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incoming</a:t>
            </a:r>
            <a:endParaRPr lang="hu-HU" dirty="0"/>
          </a:p>
          <a:p>
            <a:pPr lvl="1"/>
            <a:r>
              <a:rPr lang="hu-HU" dirty="0" err="1"/>
              <a:t>weights</a:t>
            </a:r>
            <a:r>
              <a:rPr lang="hu-HU" dirty="0"/>
              <a:t> </a:t>
            </a:r>
          </a:p>
        </p:txBody>
      </p:sp>
      <p:cxnSp>
        <p:nvCxnSpPr>
          <p:cNvPr id="29" name="Egyenes összekötő nyíllal 28"/>
          <p:cNvCxnSpPr/>
          <p:nvPr/>
        </p:nvCxnSpPr>
        <p:spPr>
          <a:xfrm>
            <a:off x="2107999" y="1853248"/>
            <a:ext cx="1335845" cy="6643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/>
          <p:cNvCxnSpPr/>
          <p:nvPr/>
        </p:nvCxnSpPr>
        <p:spPr>
          <a:xfrm>
            <a:off x="1391963" y="2756054"/>
            <a:ext cx="1933128" cy="4977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31"/>
          <p:cNvCxnSpPr/>
          <p:nvPr/>
        </p:nvCxnSpPr>
        <p:spPr>
          <a:xfrm flipV="1">
            <a:off x="1187704" y="4156584"/>
            <a:ext cx="2081697" cy="3383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zövegdoboz 35"/>
          <p:cNvSpPr txBox="1"/>
          <p:nvPr/>
        </p:nvSpPr>
        <p:spPr>
          <a:xfrm>
            <a:off x="5010383" y="3383717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2.)</a:t>
            </a:r>
            <a:r>
              <a:rPr lang="hu-HU" dirty="0"/>
              <a:t> sum </a:t>
            </a:r>
            <a:r>
              <a:rPr lang="hu-HU" dirty="0" err="1"/>
              <a:t>up</a:t>
            </a:r>
            <a:r>
              <a:rPr lang="hu-HU" dirty="0"/>
              <a:t> </a:t>
            </a:r>
          </a:p>
          <a:p>
            <a:r>
              <a:rPr lang="hu-HU" dirty="0"/>
              <a:t>      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weights</a:t>
            </a:r>
            <a:r>
              <a:rPr lang="hu-HU" dirty="0"/>
              <a:t> </a:t>
            </a:r>
          </a:p>
        </p:txBody>
      </p:sp>
      <p:sp>
        <p:nvSpPr>
          <p:cNvPr id="37" name="Szövegdoboz 36"/>
          <p:cNvSpPr txBox="1"/>
          <p:nvPr/>
        </p:nvSpPr>
        <p:spPr>
          <a:xfrm>
            <a:off x="8312727" y="4547074"/>
            <a:ext cx="3283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3.)</a:t>
            </a:r>
            <a:r>
              <a:rPr lang="hu-HU" dirty="0"/>
              <a:t> </a:t>
            </a:r>
            <a:r>
              <a:rPr lang="hu-HU" dirty="0" err="1"/>
              <a:t>activation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gives</a:t>
            </a:r>
            <a:endParaRPr lang="hu-HU" dirty="0"/>
          </a:p>
          <a:p>
            <a:r>
              <a:rPr lang="hu-HU" dirty="0"/>
              <a:t>	</a:t>
            </a:r>
            <a:r>
              <a:rPr lang="hu-HU" dirty="0" err="1"/>
              <a:t>the</a:t>
            </a:r>
            <a:r>
              <a:rPr lang="hu-HU" dirty="0"/>
              <a:t> output !!! </a:t>
            </a:r>
          </a:p>
        </p:txBody>
      </p:sp>
    </p:spTree>
    <p:extLst>
      <p:ext uri="{BB962C8B-B14F-4D97-AF65-F5344CB8AC3E}">
        <p14:creationId xmlns:p14="http://schemas.microsoft.com/office/powerpoint/2010/main" val="3412640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Model</a:t>
            </a:r>
          </a:p>
        </p:txBody>
      </p:sp>
      <p:sp>
        <p:nvSpPr>
          <p:cNvPr id="4" name="Oval 3"/>
          <p:cNvSpPr/>
          <p:nvPr/>
        </p:nvSpPr>
        <p:spPr>
          <a:xfrm>
            <a:off x="2202288" y="1687133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5" name="Oval 4"/>
          <p:cNvSpPr/>
          <p:nvPr/>
        </p:nvSpPr>
        <p:spPr>
          <a:xfrm>
            <a:off x="2202288" y="270129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6" name="Oval 5"/>
          <p:cNvSpPr/>
          <p:nvPr/>
        </p:nvSpPr>
        <p:spPr>
          <a:xfrm>
            <a:off x="2202288" y="371546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x3</a:t>
            </a:r>
          </a:p>
        </p:txBody>
      </p:sp>
      <p:sp>
        <p:nvSpPr>
          <p:cNvPr id="7" name="Oval 6"/>
          <p:cNvSpPr/>
          <p:nvPr/>
        </p:nvSpPr>
        <p:spPr>
          <a:xfrm>
            <a:off x="2202288" y="568705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xn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64261" y="4625956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4" idx="6"/>
            <a:endCxn id="9" idx="1"/>
          </p:cNvCxnSpPr>
          <p:nvPr/>
        </p:nvCxnSpPr>
        <p:spPr>
          <a:xfrm>
            <a:off x="2975020" y="2073499"/>
            <a:ext cx="3129566" cy="19111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9" idx="1"/>
          </p:cNvCxnSpPr>
          <p:nvPr/>
        </p:nvCxnSpPr>
        <p:spPr>
          <a:xfrm>
            <a:off x="2975020" y="3087663"/>
            <a:ext cx="3129566" cy="8970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1"/>
          </p:cNvCxnSpPr>
          <p:nvPr/>
        </p:nvCxnSpPr>
        <p:spPr>
          <a:xfrm flipV="1">
            <a:off x="2975020" y="3984697"/>
            <a:ext cx="3129566" cy="1171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9" idx="1"/>
          </p:cNvCxnSpPr>
          <p:nvPr/>
        </p:nvCxnSpPr>
        <p:spPr>
          <a:xfrm flipV="1">
            <a:off x="2975020" y="3984697"/>
            <a:ext cx="3129566" cy="20887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7292" y="2136699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neurons</a:t>
            </a:r>
          </a:p>
          <a:p>
            <a:r>
              <a:rPr lang="hu-HU" dirty="0"/>
              <a:t>„perceptrons”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35148" y="4407994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sum</a:t>
            </a:r>
          </a:p>
          <a:p>
            <a:r>
              <a:rPr lang="hu-HU" dirty="0"/>
              <a:t>function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3483" y="2889849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activation</a:t>
            </a:r>
          </a:p>
          <a:p>
            <a:r>
              <a:rPr lang="hu-HU" dirty="0"/>
              <a:t>function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81443" y="22520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81443" y="297547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81852" y="364592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04235" y="484439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9308" y="13036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inputs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72755" y="185324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weights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9076" y="486046"/>
            <a:ext cx="53319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are the edge weights good for?</a:t>
            </a:r>
          </a:p>
          <a:p>
            <a:r>
              <a:rPr lang="hu-HU" dirty="0"/>
              <a:t>They can amplify or deamplify the input signal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</a:t>
            </a:r>
            <a:r>
              <a:rPr lang="hu-HU" b="1" dirty="0"/>
              <a:t>&gt; 1  amplify</a:t>
            </a:r>
          </a:p>
          <a:p>
            <a:r>
              <a:rPr lang="hu-HU" b="1" dirty="0"/>
              <a:t>		&lt; 1  deamplify</a:t>
            </a:r>
          </a:p>
        </p:txBody>
      </p:sp>
    </p:spTree>
    <p:extLst>
      <p:ext uri="{BB962C8B-B14F-4D97-AF65-F5344CB8AC3E}">
        <p14:creationId xmlns:p14="http://schemas.microsoft.com/office/powerpoint/2010/main" val="284401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Why do we need </a:t>
            </a:r>
            <a:r>
              <a:rPr lang="hu-HU" b="1" dirty="0"/>
              <a:t>AI</a:t>
            </a:r>
            <a:r>
              <a:rPr lang="hu-HU" dirty="0"/>
              <a:t> or artifical neural networks?</a:t>
            </a:r>
          </a:p>
          <a:p>
            <a:r>
              <a:rPr lang="hu-HU" dirty="0"/>
              <a:t>Computers can solve several poblems: graph-related problems (shortest path algorithms, spanning trees), </a:t>
            </a:r>
            <a:r>
              <a:rPr lang="hu-HU" dirty="0" err="1"/>
              <a:t>sorting</a:t>
            </a:r>
            <a:r>
              <a:rPr lang="hu-HU" dirty="0"/>
              <a:t> </a:t>
            </a:r>
            <a:r>
              <a:rPr lang="hu-HU" dirty="0" err="1"/>
              <a:t>arrays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any kind of </a:t>
            </a:r>
            <a:r>
              <a:rPr lang="hu-HU" dirty="0" err="1"/>
              <a:t>optimization</a:t>
            </a:r>
            <a:r>
              <a:rPr lang="hu-HU" dirty="0"/>
              <a:t> </a:t>
            </a:r>
            <a:r>
              <a:rPr lang="hu-HU" dirty="0" err="1"/>
              <a:t>problems</a:t>
            </a:r>
            <a:r>
              <a:rPr lang="hu-HU" dirty="0"/>
              <a:t>  // numerical methods</a:t>
            </a:r>
          </a:p>
          <a:p>
            <a:r>
              <a:rPr lang="hu-HU" b="1" dirty="0"/>
              <a:t>BUT</a:t>
            </a:r>
            <a:r>
              <a:rPr lang="hu-HU" dirty="0"/>
              <a:t> there are other problems </a:t>
            </a:r>
            <a:r>
              <a:rPr lang="hu-HU" dirty="0">
                <a:sym typeface="Wingdings" panose="05000000000000000000" pitchFamily="2" charset="2"/>
              </a:rPr>
              <a:t> that can not be defined with an exact mathematical algorithm</a:t>
            </a:r>
          </a:p>
          <a:p>
            <a:r>
              <a:rPr lang="hu-HU" dirty="0">
                <a:sym typeface="Wingdings" panose="05000000000000000000" pitchFamily="2" charset="2"/>
              </a:rPr>
              <a:t>For example: facial recognition, language processsing ...</a:t>
            </a:r>
          </a:p>
          <a:p>
            <a:r>
              <a:rPr lang="hu-HU" b="1" dirty="0">
                <a:sym typeface="Wingdings" panose="05000000000000000000" pitchFamily="2" charset="2"/>
              </a:rPr>
              <a:t>OK</a:t>
            </a:r>
            <a:r>
              <a:rPr lang="hu-HU" dirty="0">
                <a:sym typeface="Wingdings" panose="05000000000000000000" pitchFamily="2" charset="2"/>
              </a:rPr>
              <a:t> but for humans these problems seems much more easier than graph algorithms or solving differential equations with </a:t>
            </a:r>
            <a:r>
              <a:rPr lang="hu-HU" dirty="0" err="1">
                <a:sym typeface="Wingdings" panose="05000000000000000000" pitchFamily="2" charset="2"/>
              </a:rPr>
              <a:t>Runge-Kutta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methods</a:t>
            </a:r>
            <a:r>
              <a:rPr lang="hu-HU" dirty="0">
                <a:sym typeface="Wingdings" panose="05000000000000000000" pitchFamily="2" charset="2"/>
              </a:rPr>
              <a:t> …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5490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292" y="453492"/>
            <a:ext cx="9404723" cy="1400530"/>
          </a:xfrm>
        </p:spPr>
        <p:txBody>
          <a:bodyPr/>
          <a:lstStyle/>
          <a:p>
            <a:r>
              <a:rPr lang="hu-HU" b="1" u="sng" dirty="0"/>
              <a:t>Model</a:t>
            </a:r>
          </a:p>
        </p:txBody>
      </p:sp>
      <p:sp>
        <p:nvSpPr>
          <p:cNvPr id="4" name="Oval 3"/>
          <p:cNvSpPr/>
          <p:nvPr/>
        </p:nvSpPr>
        <p:spPr>
          <a:xfrm>
            <a:off x="2202288" y="1687133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5" name="Oval 4"/>
          <p:cNvSpPr/>
          <p:nvPr/>
        </p:nvSpPr>
        <p:spPr>
          <a:xfrm>
            <a:off x="2202288" y="270129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6" name="Oval 5"/>
          <p:cNvSpPr/>
          <p:nvPr/>
        </p:nvSpPr>
        <p:spPr>
          <a:xfrm>
            <a:off x="2202288" y="371546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x3</a:t>
            </a:r>
          </a:p>
        </p:txBody>
      </p:sp>
      <p:sp>
        <p:nvSpPr>
          <p:cNvPr id="7" name="Oval 6"/>
          <p:cNvSpPr/>
          <p:nvPr/>
        </p:nvSpPr>
        <p:spPr>
          <a:xfrm>
            <a:off x="2202288" y="568705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xn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64261" y="4625956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4" idx="6"/>
            <a:endCxn id="9" idx="1"/>
          </p:cNvCxnSpPr>
          <p:nvPr/>
        </p:nvCxnSpPr>
        <p:spPr>
          <a:xfrm>
            <a:off x="2975020" y="2073499"/>
            <a:ext cx="3129566" cy="19111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9" idx="1"/>
          </p:cNvCxnSpPr>
          <p:nvPr/>
        </p:nvCxnSpPr>
        <p:spPr>
          <a:xfrm>
            <a:off x="2975020" y="3087663"/>
            <a:ext cx="3129566" cy="8970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1"/>
          </p:cNvCxnSpPr>
          <p:nvPr/>
        </p:nvCxnSpPr>
        <p:spPr>
          <a:xfrm flipV="1">
            <a:off x="2975020" y="3984697"/>
            <a:ext cx="3129566" cy="1171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9" idx="1"/>
          </p:cNvCxnSpPr>
          <p:nvPr/>
        </p:nvCxnSpPr>
        <p:spPr>
          <a:xfrm flipV="1">
            <a:off x="2975020" y="3984697"/>
            <a:ext cx="3129566" cy="20887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7292" y="2136699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neurons</a:t>
            </a:r>
          </a:p>
          <a:p>
            <a:r>
              <a:rPr lang="hu-HU" dirty="0"/>
              <a:t>„perceptrons”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35148" y="4407994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sum</a:t>
            </a:r>
          </a:p>
          <a:p>
            <a:r>
              <a:rPr lang="hu-HU" dirty="0"/>
              <a:t>function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3483" y="2889849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activation</a:t>
            </a:r>
          </a:p>
          <a:p>
            <a:r>
              <a:rPr lang="hu-HU" dirty="0"/>
              <a:t>function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81443" y="22520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81443" y="297547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81852" y="364592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04235" y="484439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9308" y="13036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inputs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72755" y="185324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weights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22326" y="485057"/>
            <a:ext cx="6059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Sum function: we have to multiply each input</a:t>
            </a:r>
          </a:p>
          <a:p>
            <a:r>
              <a:rPr lang="hu-HU" dirty="0"/>
              <a:t>with the given edge weight and have to add these</a:t>
            </a:r>
          </a:p>
          <a:p>
            <a:r>
              <a:rPr lang="hu-HU" dirty="0" err="1"/>
              <a:t>values</a:t>
            </a:r>
            <a:r>
              <a:rPr lang="hu-HU" dirty="0"/>
              <a:t>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818106" y="1772667"/>
                <a:ext cx="1314784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106" y="1772667"/>
                <a:ext cx="1314784" cy="8487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001868" y="204720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sum = </a:t>
            </a:r>
          </a:p>
        </p:txBody>
      </p:sp>
    </p:spTree>
    <p:extLst>
      <p:ext uri="{BB962C8B-B14F-4D97-AF65-F5344CB8AC3E}">
        <p14:creationId xmlns:p14="http://schemas.microsoft.com/office/powerpoint/2010/main" val="3254489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02288" y="1687133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5" name="Oval 4"/>
          <p:cNvSpPr/>
          <p:nvPr/>
        </p:nvSpPr>
        <p:spPr>
          <a:xfrm>
            <a:off x="2202288" y="270129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6" name="Oval 5"/>
          <p:cNvSpPr/>
          <p:nvPr/>
        </p:nvSpPr>
        <p:spPr>
          <a:xfrm>
            <a:off x="2202288" y="371546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x3</a:t>
            </a:r>
          </a:p>
        </p:txBody>
      </p:sp>
      <p:sp>
        <p:nvSpPr>
          <p:cNvPr id="7" name="Oval 6"/>
          <p:cNvSpPr/>
          <p:nvPr/>
        </p:nvSpPr>
        <p:spPr>
          <a:xfrm>
            <a:off x="2202288" y="568705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xn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64261" y="4625956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4" idx="6"/>
            <a:endCxn id="9" idx="1"/>
          </p:cNvCxnSpPr>
          <p:nvPr/>
        </p:nvCxnSpPr>
        <p:spPr>
          <a:xfrm>
            <a:off x="2975020" y="2073499"/>
            <a:ext cx="3129566" cy="19111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9" idx="1"/>
          </p:cNvCxnSpPr>
          <p:nvPr/>
        </p:nvCxnSpPr>
        <p:spPr>
          <a:xfrm>
            <a:off x="2975020" y="3087663"/>
            <a:ext cx="3129566" cy="8970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1"/>
          </p:cNvCxnSpPr>
          <p:nvPr/>
        </p:nvCxnSpPr>
        <p:spPr>
          <a:xfrm flipV="1">
            <a:off x="2975020" y="3984697"/>
            <a:ext cx="3129566" cy="1171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9" idx="1"/>
          </p:cNvCxnSpPr>
          <p:nvPr/>
        </p:nvCxnSpPr>
        <p:spPr>
          <a:xfrm flipV="1">
            <a:off x="2975020" y="3984697"/>
            <a:ext cx="3129566" cy="20887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7292" y="2136699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neurons</a:t>
            </a:r>
          </a:p>
          <a:p>
            <a:r>
              <a:rPr lang="hu-HU" dirty="0"/>
              <a:t>„perceptrons”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35148" y="4407994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sum</a:t>
            </a:r>
          </a:p>
          <a:p>
            <a:r>
              <a:rPr lang="hu-HU" dirty="0"/>
              <a:t>function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3483" y="2889849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activation</a:t>
            </a:r>
          </a:p>
          <a:p>
            <a:r>
              <a:rPr lang="hu-HU" dirty="0"/>
              <a:t>function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81443" y="22520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81443" y="297547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81852" y="364592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04235" y="484439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9308" y="13036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inputs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72755" y="185324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weights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69575" y="548928"/>
            <a:ext cx="4979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Activation function: going to convert the </a:t>
            </a:r>
          </a:p>
          <a:p>
            <a:r>
              <a:rPr lang="hu-HU" i="1" dirty="0"/>
              <a:t>output (sum</a:t>
            </a:r>
            <a:r>
              <a:rPr lang="hu-HU" dirty="0"/>
              <a:t>). A step function activation </a:t>
            </a:r>
          </a:p>
          <a:p>
            <a:r>
              <a:rPr lang="hu-HU" dirty="0"/>
              <a:t>function will </a:t>
            </a:r>
            <a:r>
              <a:rPr lang="en-US" dirty="0"/>
              <a:t>output </a:t>
            </a:r>
            <a:r>
              <a:rPr lang="en-US" b="1" dirty="0"/>
              <a:t>1</a:t>
            </a:r>
            <a:r>
              <a:rPr lang="en-US" dirty="0"/>
              <a:t> if the input is higher</a:t>
            </a:r>
            <a:endParaRPr lang="hu-HU" dirty="0"/>
          </a:p>
          <a:p>
            <a:r>
              <a:rPr lang="en-US" dirty="0"/>
              <a:t>than a certain threshold</a:t>
            </a:r>
            <a:r>
              <a:rPr lang="hu-HU" dirty="0"/>
              <a:t> ... </a:t>
            </a:r>
            <a:r>
              <a:rPr lang="hu-HU" b="1" dirty="0"/>
              <a:t>0</a:t>
            </a:r>
            <a:r>
              <a:rPr lang="hu-HU" dirty="0"/>
              <a:t> otherwise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337292" y="453492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b="1" u="sng"/>
              <a:t>Model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1961769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59027" y="947351"/>
            <a:ext cx="999985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/>
              <a:t>Percepton</a:t>
            </a:r>
            <a:r>
              <a:rPr lang="hu-HU" b="1" u="sng" dirty="0"/>
              <a:t>: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is a neuron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neural</a:t>
            </a:r>
            <a:r>
              <a:rPr lang="hu-HU" dirty="0"/>
              <a:t> </a:t>
            </a:r>
            <a:r>
              <a:rPr lang="hu-HU" dirty="0" err="1"/>
              <a:t>network</a:t>
            </a:r>
            <a:r>
              <a:rPr lang="hu-HU" dirty="0"/>
              <a:t> </a:t>
            </a:r>
          </a:p>
          <a:p>
            <a:r>
              <a:rPr lang="hu-HU" dirty="0"/>
              <a:t>	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sum </a:t>
            </a:r>
            <a:r>
              <a:rPr lang="hu-HU" dirty="0" err="1"/>
              <a:t>up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weighted</a:t>
            </a:r>
            <a:r>
              <a:rPr lang="hu-HU" dirty="0"/>
              <a:t> </a:t>
            </a:r>
            <a:r>
              <a:rPr lang="hu-HU" dirty="0" err="1"/>
              <a:t>inputs</a:t>
            </a:r>
            <a:endParaRPr lang="hu-HU" dirty="0"/>
          </a:p>
          <a:p>
            <a:r>
              <a:rPr lang="hu-HU" dirty="0"/>
              <a:t>		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perceptrons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step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a </a:t>
            </a:r>
          </a:p>
          <a:p>
            <a:r>
              <a:rPr lang="hu-HU" dirty="0"/>
              <a:t>			</a:t>
            </a:r>
            <a:r>
              <a:rPr lang="hu-HU" dirty="0" err="1"/>
              <a:t>given</a:t>
            </a:r>
            <a:r>
              <a:rPr lang="hu-HU" dirty="0"/>
              <a:t> </a:t>
            </a:r>
            <a:r>
              <a:rPr lang="hu-HU" dirty="0" err="1"/>
              <a:t>threshold</a:t>
            </a:r>
            <a:endParaRPr lang="hu-HU" dirty="0"/>
          </a:p>
          <a:p>
            <a:endParaRPr lang="hu-HU" dirty="0"/>
          </a:p>
          <a:p>
            <a:r>
              <a:rPr lang="hu-HU" dirty="0"/>
              <a:t>		~ </a:t>
            </a:r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working</a:t>
            </a:r>
            <a:r>
              <a:rPr lang="hu-HU" dirty="0"/>
              <a:t> </a:t>
            </a:r>
            <a:r>
              <a:rPr lang="hu-HU" dirty="0" err="1"/>
              <a:t>fine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neural</a:t>
            </a:r>
            <a:r>
              <a:rPr lang="hu-HU" dirty="0"/>
              <a:t> </a:t>
            </a:r>
            <a:r>
              <a:rPr lang="hu-HU" dirty="0" err="1"/>
              <a:t>network</a:t>
            </a:r>
            <a:r>
              <a:rPr lang="hu-HU" dirty="0"/>
              <a:t> </a:t>
            </a:r>
            <a:r>
              <a:rPr lang="hu-HU" dirty="0" err="1"/>
              <a:t>training</a:t>
            </a:r>
            <a:r>
              <a:rPr lang="hu-HU" dirty="0"/>
              <a:t> </a:t>
            </a:r>
            <a:r>
              <a:rPr lang="hu-HU" dirty="0" err="1"/>
              <a:t>because</a:t>
            </a:r>
            <a:r>
              <a:rPr lang="hu-HU" dirty="0"/>
              <a:t> </a:t>
            </a:r>
          </a:p>
          <a:p>
            <a:r>
              <a:rPr lang="hu-HU" dirty="0"/>
              <a:t>			the output can be </a:t>
            </a:r>
            <a:r>
              <a:rPr lang="hu-HU" b="1" dirty="0"/>
              <a:t>0</a:t>
            </a:r>
            <a:r>
              <a:rPr lang="hu-HU" dirty="0"/>
              <a:t> or </a:t>
            </a:r>
            <a:r>
              <a:rPr lang="hu-HU" b="1" dirty="0"/>
              <a:t>1</a:t>
            </a:r>
            <a:r>
              <a:rPr lang="hu-HU" dirty="0"/>
              <a:t> for perceptrons </a:t>
            </a:r>
          </a:p>
          <a:p>
            <a:endParaRPr lang="hu-HU" dirty="0"/>
          </a:p>
          <a:p>
            <a:r>
              <a:rPr lang="hu-HU" dirty="0"/>
              <a:t>	A</a:t>
            </a:r>
            <a:r>
              <a:rPr lang="en-US" dirty="0"/>
              <a:t> small change in the weights or bias of any single perceptron in the network </a:t>
            </a:r>
            <a:endParaRPr lang="hu-HU" dirty="0"/>
          </a:p>
          <a:p>
            <a:r>
              <a:rPr lang="hu-HU" dirty="0"/>
              <a:t>	 </a:t>
            </a:r>
            <a:r>
              <a:rPr lang="en-US" dirty="0"/>
              <a:t>can sometimes</a:t>
            </a:r>
            <a:r>
              <a:rPr lang="hu-HU" dirty="0"/>
              <a:t> </a:t>
            </a:r>
            <a:r>
              <a:rPr lang="en-US" dirty="0"/>
              <a:t>cause the output of that perceptron to completely flip</a:t>
            </a:r>
            <a:r>
              <a:rPr lang="hu-HU" dirty="0"/>
              <a:t> ( 0 </a:t>
            </a:r>
            <a:r>
              <a:rPr lang="hu-HU" dirty="0">
                <a:sym typeface="Wingdings" panose="05000000000000000000" pitchFamily="2" charset="2"/>
              </a:rPr>
              <a:t> 1 )</a:t>
            </a:r>
          </a:p>
          <a:p>
            <a:r>
              <a:rPr lang="hu-HU" dirty="0">
                <a:sym typeface="Wingdings" panose="05000000000000000000" pitchFamily="2" charset="2"/>
              </a:rPr>
              <a:t>	   </a:t>
            </a:r>
            <a:r>
              <a:rPr lang="en-US" dirty="0"/>
              <a:t>That flip may then cause the behavior of the rest of the </a:t>
            </a:r>
            <a:endParaRPr lang="hu-HU" dirty="0"/>
          </a:p>
          <a:p>
            <a:r>
              <a:rPr lang="hu-HU" dirty="0"/>
              <a:t>	     </a:t>
            </a:r>
            <a:r>
              <a:rPr lang="en-US" dirty="0"/>
              <a:t>network to completely change in some very complicated way</a:t>
            </a:r>
            <a:endParaRPr lang="hu-HU" dirty="0"/>
          </a:p>
          <a:p>
            <a:endParaRPr lang="hu-HU" dirty="0"/>
          </a:p>
          <a:p>
            <a:r>
              <a:rPr lang="hu-HU" b="1" u="sng" dirty="0" err="1"/>
              <a:t>Sigmoid</a:t>
            </a:r>
            <a:r>
              <a:rPr lang="hu-HU" b="1" u="sng" dirty="0"/>
              <a:t> neuron:</a:t>
            </a:r>
            <a:r>
              <a:rPr lang="hu-HU" dirty="0"/>
              <a:t> 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hu-HU" dirty="0" err="1"/>
              <a:t>similar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perceptrons</a:t>
            </a:r>
            <a:endParaRPr lang="hu-HU" dirty="0"/>
          </a:p>
          <a:p>
            <a:pPr lvl="2"/>
            <a:r>
              <a:rPr lang="hu-HU" dirty="0"/>
              <a:t>		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small</a:t>
            </a:r>
            <a:r>
              <a:rPr lang="hu-HU" dirty="0"/>
              <a:t> </a:t>
            </a:r>
            <a:r>
              <a:rPr lang="hu-HU" dirty="0" err="1"/>
              <a:t>changes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edge</a:t>
            </a:r>
            <a:r>
              <a:rPr lang="hu-HU" dirty="0"/>
              <a:t> </a:t>
            </a:r>
            <a:r>
              <a:rPr lang="hu-HU" dirty="0" err="1"/>
              <a:t>weights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cause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small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change</a:t>
            </a:r>
            <a:endParaRPr lang="hu-HU" dirty="0">
              <a:sym typeface="Wingdings" panose="05000000000000000000" pitchFamily="2" charset="2"/>
            </a:endParaRPr>
          </a:p>
          <a:p>
            <a:pPr lvl="2"/>
            <a:r>
              <a:rPr lang="hu-HU" dirty="0">
                <a:sym typeface="Wingdings" panose="05000000000000000000" pitchFamily="2" charset="2"/>
              </a:rPr>
              <a:t>			</a:t>
            </a:r>
            <a:r>
              <a:rPr lang="hu-HU" dirty="0" err="1">
                <a:sym typeface="Wingdings" panose="05000000000000000000" pitchFamily="2" charset="2"/>
              </a:rPr>
              <a:t>in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output // no </a:t>
            </a:r>
            <a:r>
              <a:rPr lang="hu-HU" dirty="0" err="1">
                <a:sym typeface="Wingdings" panose="05000000000000000000" pitchFamily="2" charset="2"/>
              </a:rPr>
              <a:t>flips</a:t>
            </a:r>
            <a:r>
              <a:rPr lang="hu-HU" dirty="0">
                <a:sym typeface="Wingdings" panose="05000000000000000000" pitchFamily="2" charset="2"/>
              </a:rPr>
              <a:t> here !!!</a:t>
            </a:r>
          </a:p>
          <a:p>
            <a:pPr lvl="2"/>
            <a:endParaRPr lang="hu-HU" dirty="0">
              <a:sym typeface="Wingdings" panose="05000000000000000000" pitchFamily="2" charset="2"/>
            </a:endParaRPr>
          </a:p>
          <a:p>
            <a:pPr lvl="2"/>
            <a:r>
              <a:rPr lang="hu-HU" dirty="0">
                <a:sym typeface="Wingdings" panose="05000000000000000000" pitchFamily="2" charset="2"/>
              </a:rPr>
              <a:t>	~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inputs</a:t>
            </a:r>
            <a:r>
              <a:rPr lang="hu-HU" dirty="0">
                <a:sym typeface="Wingdings" panose="05000000000000000000" pitchFamily="2" charset="2"/>
              </a:rPr>
              <a:t> / </a:t>
            </a:r>
            <a:r>
              <a:rPr lang="hu-HU" dirty="0" err="1">
                <a:sym typeface="Wingdings" panose="05000000000000000000" pitchFamily="2" charset="2"/>
              </a:rPr>
              <a:t>outputs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can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take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any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values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between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b="1" dirty="0">
                <a:sym typeface="Wingdings" panose="05000000000000000000" pitchFamily="2" charset="2"/>
              </a:rPr>
              <a:t>0</a:t>
            </a:r>
            <a:r>
              <a:rPr lang="hu-HU" dirty="0">
                <a:sym typeface="Wingdings" panose="05000000000000000000" pitchFamily="2" charset="2"/>
              </a:rPr>
              <a:t> and </a:t>
            </a:r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!!!</a:t>
            </a:r>
            <a:r>
              <a:rPr lang="hu-H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3714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579" y="2728735"/>
            <a:ext cx="9404723" cy="1400530"/>
          </a:xfrm>
        </p:spPr>
        <p:txBody>
          <a:bodyPr/>
          <a:lstStyle/>
          <a:p>
            <a:r>
              <a:rPr lang="hu-HU" b="1" u="sng" dirty="0"/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47458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5035640" y="1506828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49251" y="3863662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6068" y="5151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y = sign(x)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27542" y="13221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63707" y="379075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017432" y="4885920"/>
            <a:ext cx="4018208" cy="966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035642" y="2812421"/>
            <a:ext cx="4018208" cy="966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29223" y="265673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+1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89689" y="468354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-1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035640" y="2812422"/>
            <a:ext cx="0" cy="207349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93218" y="353337"/>
            <a:ext cx="4742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apply one of these</a:t>
            </a:r>
          </a:p>
          <a:p>
            <a:r>
              <a:rPr lang="hu-HU" dirty="0"/>
              <a:t>activation functions on the sum we have</a:t>
            </a:r>
          </a:p>
          <a:p>
            <a:r>
              <a:rPr lang="hu-HU" dirty="0"/>
              <a:t>calculated previously !!!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7291449" y="4895581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„STEP FUNCTION”</a:t>
            </a:r>
          </a:p>
        </p:txBody>
      </p:sp>
    </p:spTree>
    <p:extLst>
      <p:ext uri="{BB962C8B-B14F-4D97-AF65-F5344CB8AC3E}">
        <p14:creationId xmlns:p14="http://schemas.microsoft.com/office/powerpoint/2010/main" val="3686517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5035640" y="1506828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49251" y="3863662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6068" y="515155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y = sign(x-a)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27542" y="13221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63707" y="379075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691685" y="4885920"/>
            <a:ext cx="4018208" cy="966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709895" y="2812421"/>
            <a:ext cx="4018208" cy="966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29223" y="265673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+1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99071" y="455997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-1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6709893" y="2812422"/>
            <a:ext cx="0" cy="207349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709892" y="388136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93218" y="353337"/>
            <a:ext cx="4742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apply one of these</a:t>
            </a:r>
          </a:p>
          <a:p>
            <a:r>
              <a:rPr lang="hu-HU" dirty="0"/>
              <a:t>activation functions on the sum we have</a:t>
            </a:r>
          </a:p>
          <a:p>
            <a:r>
              <a:rPr lang="hu-HU" dirty="0"/>
              <a:t>calculated previously !!!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7291449" y="4895581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„STEP FUNCTION”</a:t>
            </a:r>
          </a:p>
        </p:txBody>
      </p:sp>
    </p:spTree>
    <p:extLst>
      <p:ext uri="{BB962C8B-B14F-4D97-AF65-F5344CB8AC3E}">
        <p14:creationId xmlns:p14="http://schemas.microsoft.com/office/powerpoint/2010/main" val="1661922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37128" y="95283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y  = </a:t>
            </a:r>
          </a:p>
        </p:txBody>
      </p:sp>
      <p:cxnSp>
        <p:nvCxnSpPr>
          <p:cNvPr id="16" name="Straight Connector 15"/>
          <p:cNvCxnSpPr>
            <a:stCxn id="15" idx="3"/>
          </p:cNvCxnSpPr>
          <p:nvPr/>
        </p:nvCxnSpPr>
        <p:spPr>
          <a:xfrm>
            <a:off x="1486665" y="1137496"/>
            <a:ext cx="181213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33741" y="7128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0259" y="1330679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   +   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87051" y="11460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- 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49251" y="6035831"/>
            <a:ext cx="878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sigmoid function. The </a:t>
            </a:r>
            <a:r>
              <a:rPr lang="hu-HU" dirty="0" err="1"/>
              <a:t>problem</a:t>
            </a:r>
            <a:r>
              <a:rPr lang="hu-HU" dirty="0"/>
              <a:t> is </a:t>
            </a:r>
            <a:r>
              <a:rPr lang="hu-HU" dirty="0" err="1"/>
              <a:t>that</a:t>
            </a:r>
            <a:r>
              <a:rPr lang="hu-HU" dirty="0"/>
              <a:t> it does not have any negative value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93218" y="353337"/>
            <a:ext cx="4742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apply one of these</a:t>
            </a:r>
          </a:p>
          <a:p>
            <a:r>
              <a:rPr lang="hu-HU" dirty="0"/>
              <a:t>activation functions on the sum we have</a:t>
            </a:r>
          </a:p>
          <a:p>
            <a:r>
              <a:rPr lang="hu-HU" dirty="0"/>
              <a:t>calculated previously !!!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4624162" y="5382979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„SIGMOID FUNCTION”</a:t>
            </a:r>
          </a:p>
        </p:txBody>
      </p:sp>
      <p:pic>
        <p:nvPicPr>
          <p:cNvPr id="2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242" y="1789348"/>
            <a:ext cx="5066497" cy="3310111"/>
          </a:xfrm>
        </p:spPr>
      </p:pic>
    </p:spTree>
    <p:extLst>
      <p:ext uri="{BB962C8B-B14F-4D97-AF65-F5344CB8AC3E}">
        <p14:creationId xmlns:p14="http://schemas.microsoft.com/office/powerpoint/2010/main" val="3807262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8185" y="618186"/>
            <a:ext cx="334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Hyperbolic tangent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50002" y="5820679"/>
            <a:ext cx="3934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Sometimes it is better because it</a:t>
            </a:r>
          </a:p>
          <a:p>
            <a:r>
              <a:rPr lang="hu-HU" dirty="0"/>
              <a:t>can have negative values as well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5358" y="156021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y  =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684402" y="1744883"/>
            <a:ext cx="182175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42913" y="1938066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18046" y="179167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 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47540" y="192712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+  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91795" y="178073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- 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42913" y="131719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18046" y="117079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 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47540" y="130625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-  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91795" y="115985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- x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5548758" y="5774512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„TANH FUNCTION”</a:t>
            </a:r>
          </a:p>
        </p:txBody>
      </p:sp>
      <p:pic>
        <p:nvPicPr>
          <p:cNvPr id="30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724" y="1927126"/>
            <a:ext cx="5629386" cy="3508984"/>
          </a:xfrm>
        </p:spPr>
      </p:pic>
    </p:spTree>
    <p:extLst>
      <p:ext uri="{BB962C8B-B14F-4D97-AF65-F5344CB8AC3E}">
        <p14:creationId xmlns:p14="http://schemas.microsoft.com/office/powerpoint/2010/main" val="1086543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2864791" y="225692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/>
          <p:nvPr/>
        </p:nvSpPr>
        <p:spPr>
          <a:xfrm>
            <a:off x="2864791" y="31147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2864791" y="403466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4736023" y="3180433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4"/>
          <p:cNvSpPr/>
          <p:nvPr/>
        </p:nvSpPr>
        <p:spPr>
          <a:xfrm>
            <a:off x="4736023" y="403822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4736023" y="495816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4"/>
          <p:cNvSpPr/>
          <p:nvPr/>
        </p:nvSpPr>
        <p:spPr>
          <a:xfrm>
            <a:off x="6573861" y="2682285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4"/>
          <p:cNvSpPr/>
          <p:nvPr/>
        </p:nvSpPr>
        <p:spPr>
          <a:xfrm>
            <a:off x="6573861" y="354007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4"/>
          <p:cNvSpPr/>
          <p:nvPr/>
        </p:nvSpPr>
        <p:spPr>
          <a:xfrm>
            <a:off x="6573861" y="446001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4"/>
          <p:cNvSpPr/>
          <p:nvPr/>
        </p:nvSpPr>
        <p:spPr>
          <a:xfrm>
            <a:off x="4712515" y="1399135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4712515" y="225692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Oval 4"/>
          <p:cNvSpPr/>
          <p:nvPr/>
        </p:nvSpPr>
        <p:spPr>
          <a:xfrm>
            <a:off x="6550353" y="1758780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8388666" y="31147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stCxn id="4" idx="6"/>
            <a:endCxn id="15" idx="2"/>
          </p:cNvCxnSpPr>
          <p:nvPr/>
        </p:nvCxnSpPr>
        <p:spPr>
          <a:xfrm flipV="1">
            <a:off x="3362939" y="1648209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4" idx="6"/>
            <a:endCxn id="16" idx="2"/>
          </p:cNvCxnSpPr>
          <p:nvPr/>
        </p:nvCxnSpPr>
        <p:spPr>
          <a:xfrm>
            <a:off x="3362939" y="2506002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4" idx="6"/>
            <a:endCxn id="9" idx="2"/>
          </p:cNvCxnSpPr>
          <p:nvPr/>
        </p:nvCxnSpPr>
        <p:spPr>
          <a:xfrm>
            <a:off x="3362939" y="2506002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4" idx="6"/>
            <a:endCxn id="10" idx="2"/>
          </p:cNvCxnSpPr>
          <p:nvPr/>
        </p:nvCxnSpPr>
        <p:spPr>
          <a:xfrm>
            <a:off x="3362939" y="2506002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stCxn id="4" idx="6"/>
            <a:endCxn id="11" idx="2"/>
          </p:cNvCxnSpPr>
          <p:nvPr/>
        </p:nvCxnSpPr>
        <p:spPr>
          <a:xfrm>
            <a:off x="3362939" y="2506002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7" idx="6"/>
            <a:endCxn id="15" idx="2"/>
          </p:cNvCxnSpPr>
          <p:nvPr/>
        </p:nvCxnSpPr>
        <p:spPr>
          <a:xfrm flipV="1">
            <a:off x="3362939" y="1648209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7" idx="6"/>
            <a:endCxn id="16" idx="2"/>
          </p:cNvCxnSpPr>
          <p:nvPr/>
        </p:nvCxnSpPr>
        <p:spPr>
          <a:xfrm flipV="1">
            <a:off x="3362939" y="2506002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>
            <a:stCxn id="7" idx="6"/>
            <a:endCxn id="9" idx="2"/>
          </p:cNvCxnSpPr>
          <p:nvPr/>
        </p:nvCxnSpPr>
        <p:spPr>
          <a:xfrm>
            <a:off x="3362939" y="3363795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stCxn id="7" idx="6"/>
            <a:endCxn id="10" idx="2"/>
          </p:cNvCxnSpPr>
          <p:nvPr/>
        </p:nvCxnSpPr>
        <p:spPr>
          <a:xfrm>
            <a:off x="3362939" y="3363795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7" idx="6"/>
            <a:endCxn id="11" idx="2"/>
          </p:cNvCxnSpPr>
          <p:nvPr/>
        </p:nvCxnSpPr>
        <p:spPr>
          <a:xfrm>
            <a:off x="3362939" y="3363795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>
            <a:stCxn id="8" idx="6"/>
            <a:endCxn id="15" idx="2"/>
          </p:cNvCxnSpPr>
          <p:nvPr/>
        </p:nvCxnSpPr>
        <p:spPr>
          <a:xfrm flipV="1">
            <a:off x="3362939" y="1648209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/>
          <p:cNvCxnSpPr>
            <a:stCxn id="8" idx="6"/>
            <a:endCxn id="16" idx="2"/>
          </p:cNvCxnSpPr>
          <p:nvPr/>
        </p:nvCxnSpPr>
        <p:spPr>
          <a:xfrm flipV="1">
            <a:off x="3362939" y="2506002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>
            <a:stCxn id="8" idx="6"/>
            <a:endCxn id="9" idx="2"/>
          </p:cNvCxnSpPr>
          <p:nvPr/>
        </p:nvCxnSpPr>
        <p:spPr>
          <a:xfrm flipV="1">
            <a:off x="3362939" y="3429507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/>
          <p:cNvCxnSpPr>
            <a:stCxn id="8" idx="6"/>
            <a:endCxn id="10" idx="2"/>
          </p:cNvCxnSpPr>
          <p:nvPr/>
        </p:nvCxnSpPr>
        <p:spPr>
          <a:xfrm>
            <a:off x="3362939" y="4283735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60"/>
          <p:cNvCxnSpPr>
            <a:stCxn id="8" idx="6"/>
            <a:endCxn id="11" idx="2"/>
          </p:cNvCxnSpPr>
          <p:nvPr/>
        </p:nvCxnSpPr>
        <p:spPr>
          <a:xfrm>
            <a:off x="3362939" y="4283735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gyenes összekötő nyíllal 63"/>
          <p:cNvCxnSpPr>
            <a:stCxn id="15" idx="6"/>
            <a:endCxn id="18" idx="2"/>
          </p:cNvCxnSpPr>
          <p:nvPr/>
        </p:nvCxnSpPr>
        <p:spPr>
          <a:xfrm>
            <a:off x="5210663" y="1648209"/>
            <a:ext cx="1339690" cy="359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nyíllal 66"/>
          <p:cNvCxnSpPr>
            <a:stCxn id="15" idx="6"/>
            <a:endCxn id="12" idx="2"/>
          </p:cNvCxnSpPr>
          <p:nvPr/>
        </p:nvCxnSpPr>
        <p:spPr>
          <a:xfrm>
            <a:off x="5210663" y="1648209"/>
            <a:ext cx="1363198" cy="1283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nyíllal 69"/>
          <p:cNvCxnSpPr>
            <a:stCxn id="15" idx="6"/>
            <a:endCxn id="13" idx="2"/>
          </p:cNvCxnSpPr>
          <p:nvPr/>
        </p:nvCxnSpPr>
        <p:spPr>
          <a:xfrm>
            <a:off x="5210663" y="1648209"/>
            <a:ext cx="1363198" cy="21409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gyenes összekötő nyíllal 72"/>
          <p:cNvCxnSpPr>
            <a:stCxn id="15" idx="6"/>
            <a:endCxn id="14" idx="2"/>
          </p:cNvCxnSpPr>
          <p:nvPr/>
        </p:nvCxnSpPr>
        <p:spPr>
          <a:xfrm>
            <a:off x="5210663" y="1648209"/>
            <a:ext cx="1363198" cy="30608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nyíllal 75"/>
          <p:cNvCxnSpPr>
            <a:stCxn id="16" idx="6"/>
            <a:endCxn id="18" idx="2"/>
          </p:cNvCxnSpPr>
          <p:nvPr/>
        </p:nvCxnSpPr>
        <p:spPr>
          <a:xfrm flipV="1">
            <a:off x="5210663" y="2007854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gyenes összekötő nyíllal 78"/>
          <p:cNvCxnSpPr>
            <a:stCxn id="16" idx="6"/>
            <a:endCxn id="12" idx="2"/>
          </p:cNvCxnSpPr>
          <p:nvPr/>
        </p:nvCxnSpPr>
        <p:spPr>
          <a:xfrm>
            <a:off x="5210663" y="2506002"/>
            <a:ext cx="1363198" cy="4253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gyenes összekötő nyíllal 81"/>
          <p:cNvCxnSpPr>
            <a:stCxn id="16" idx="6"/>
            <a:endCxn id="13" idx="2"/>
          </p:cNvCxnSpPr>
          <p:nvPr/>
        </p:nvCxnSpPr>
        <p:spPr>
          <a:xfrm>
            <a:off x="5210663" y="2506002"/>
            <a:ext cx="1363198" cy="1283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gyenes összekötő nyíllal 84"/>
          <p:cNvCxnSpPr>
            <a:stCxn id="16" idx="6"/>
            <a:endCxn id="14" idx="2"/>
          </p:cNvCxnSpPr>
          <p:nvPr/>
        </p:nvCxnSpPr>
        <p:spPr>
          <a:xfrm>
            <a:off x="5210663" y="2506002"/>
            <a:ext cx="1363198" cy="2203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gyenes összekötő nyíllal 87"/>
          <p:cNvCxnSpPr>
            <a:stCxn id="9" idx="6"/>
            <a:endCxn id="18" idx="2"/>
          </p:cNvCxnSpPr>
          <p:nvPr/>
        </p:nvCxnSpPr>
        <p:spPr>
          <a:xfrm flipV="1">
            <a:off x="5234171" y="2007854"/>
            <a:ext cx="1316182" cy="14216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gyenes összekötő nyíllal 90"/>
          <p:cNvCxnSpPr>
            <a:stCxn id="9" idx="6"/>
            <a:endCxn id="12" idx="2"/>
          </p:cNvCxnSpPr>
          <p:nvPr/>
        </p:nvCxnSpPr>
        <p:spPr>
          <a:xfrm flipV="1">
            <a:off x="5234171" y="2931359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gyenes összekötő nyíllal 93"/>
          <p:cNvCxnSpPr>
            <a:stCxn id="9" idx="6"/>
            <a:endCxn id="13" idx="2"/>
          </p:cNvCxnSpPr>
          <p:nvPr/>
        </p:nvCxnSpPr>
        <p:spPr>
          <a:xfrm>
            <a:off x="5234171" y="3429507"/>
            <a:ext cx="1339690" cy="359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gyenes összekötő nyíllal 96"/>
          <p:cNvCxnSpPr>
            <a:stCxn id="9" idx="6"/>
            <a:endCxn id="14" idx="2"/>
          </p:cNvCxnSpPr>
          <p:nvPr/>
        </p:nvCxnSpPr>
        <p:spPr>
          <a:xfrm>
            <a:off x="5234171" y="3429507"/>
            <a:ext cx="1339690" cy="12795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gyenes összekötő nyíllal 99"/>
          <p:cNvCxnSpPr>
            <a:stCxn id="10" idx="6"/>
            <a:endCxn id="18" idx="2"/>
          </p:cNvCxnSpPr>
          <p:nvPr/>
        </p:nvCxnSpPr>
        <p:spPr>
          <a:xfrm flipV="1">
            <a:off x="5234171" y="2007854"/>
            <a:ext cx="1316182" cy="22794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gyenes összekötő nyíllal 102"/>
          <p:cNvCxnSpPr>
            <a:stCxn id="10" idx="6"/>
            <a:endCxn id="12" idx="2"/>
          </p:cNvCxnSpPr>
          <p:nvPr/>
        </p:nvCxnSpPr>
        <p:spPr>
          <a:xfrm flipV="1">
            <a:off x="5234171" y="2931359"/>
            <a:ext cx="1339690" cy="13559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gyenes összekötő nyíllal 106"/>
          <p:cNvCxnSpPr>
            <a:stCxn id="10" idx="6"/>
            <a:endCxn id="13" idx="2"/>
          </p:cNvCxnSpPr>
          <p:nvPr/>
        </p:nvCxnSpPr>
        <p:spPr>
          <a:xfrm flipV="1">
            <a:off x="5234171" y="3789152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gyenes összekötő nyíllal 109"/>
          <p:cNvCxnSpPr>
            <a:stCxn id="10" idx="6"/>
            <a:endCxn id="14" idx="2"/>
          </p:cNvCxnSpPr>
          <p:nvPr/>
        </p:nvCxnSpPr>
        <p:spPr>
          <a:xfrm>
            <a:off x="5234171" y="4287300"/>
            <a:ext cx="1339690" cy="421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gyenes összekötő nyíllal 113"/>
          <p:cNvCxnSpPr>
            <a:stCxn id="11" idx="6"/>
            <a:endCxn id="18" idx="2"/>
          </p:cNvCxnSpPr>
          <p:nvPr/>
        </p:nvCxnSpPr>
        <p:spPr>
          <a:xfrm flipV="1">
            <a:off x="5234171" y="2007854"/>
            <a:ext cx="1316182" cy="31993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gyenes összekötő nyíllal 116"/>
          <p:cNvCxnSpPr>
            <a:stCxn id="11" idx="6"/>
            <a:endCxn id="12" idx="2"/>
          </p:cNvCxnSpPr>
          <p:nvPr/>
        </p:nvCxnSpPr>
        <p:spPr>
          <a:xfrm flipV="1">
            <a:off x="5234171" y="2931359"/>
            <a:ext cx="1339690" cy="22758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gyenes összekötő nyíllal 119"/>
          <p:cNvCxnSpPr>
            <a:stCxn id="11" idx="6"/>
            <a:endCxn id="13" idx="2"/>
          </p:cNvCxnSpPr>
          <p:nvPr/>
        </p:nvCxnSpPr>
        <p:spPr>
          <a:xfrm flipV="1">
            <a:off x="5234171" y="3789152"/>
            <a:ext cx="1339690" cy="14180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gyenes összekötő nyíllal 129"/>
          <p:cNvCxnSpPr>
            <a:stCxn id="11" idx="6"/>
            <a:endCxn id="14" idx="2"/>
          </p:cNvCxnSpPr>
          <p:nvPr/>
        </p:nvCxnSpPr>
        <p:spPr>
          <a:xfrm flipV="1">
            <a:off x="5234171" y="4709092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gyenes összekötő nyíllal 132"/>
          <p:cNvCxnSpPr>
            <a:stCxn id="14" idx="6"/>
            <a:endCxn id="19" idx="2"/>
          </p:cNvCxnSpPr>
          <p:nvPr/>
        </p:nvCxnSpPr>
        <p:spPr>
          <a:xfrm flipV="1">
            <a:off x="7072009" y="3363795"/>
            <a:ext cx="1316657" cy="13452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gyenes összekötő nyíllal 135"/>
          <p:cNvCxnSpPr>
            <a:stCxn id="13" idx="6"/>
            <a:endCxn id="19" idx="2"/>
          </p:cNvCxnSpPr>
          <p:nvPr/>
        </p:nvCxnSpPr>
        <p:spPr>
          <a:xfrm flipV="1">
            <a:off x="7072009" y="3363795"/>
            <a:ext cx="1316657" cy="4253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nyíllal 138"/>
          <p:cNvCxnSpPr>
            <a:stCxn id="12" idx="6"/>
            <a:endCxn id="19" idx="2"/>
          </p:cNvCxnSpPr>
          <p:nvPr/>
        </p:nvCxnSpPr>
        <p:spPr>
          <a:xfrm>
            <a:off x="7072009" y="2931359"/>
            <a:ext cx="1316657" cy="4324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gyenes összekötő nyíllal 141"/>
          <p:cNvCxnSpPr>
            <a:stCxn id="18" idx="6"/>
            <a:endCxn id="19" idx="2"/>
          </p:cNvCxnSpPr>
          <p:nvPr/>
        </p:nvCxnSpPr>
        <p:spPr>
          <a:xfrm>
            <a:off x="7048501" y="2007854"/>
            <a:ext cx="1340165" cy="13559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ím 1">
            <a:extLst>
              <a:ext uri="{FF2B5EF4-FFF2-40B4-BE49-F238E27FC236}">
                <a16:creationId xmlns:a16="http://schemas.microsoft.com/office/drawing/2014/main" id="{ECC876E7-0B6F-47AD-9D9E-719B1613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/>
              <a:t>The </a:t>
            </a:r>
            <a:r>
              <a:rPr lang="hu-HU" b="1" u="sng" dirty="0" err="1"/>
              <a:t>big</a:t>
            </a:r>
            <a:r>
              <a:rPr lang="hu-HU" b="1" u="sng" dirty="0"/>
              <a:t> </a:t>
            </a:r>
            <a:r>
              <a:rPr lang="hu-HU" b="1" u="sng" dirty="0" err="1"/>
              <a:t>picture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186736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2864791" y="225692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/>
          <p:nvPr/>
        </p:nvSpPr>
        <p:spPr>
          <a:xfrm>
            <a:off x="2864791" y="31147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2864791" y="403466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4736023" y="3180433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4"/>
          <p:cNvSpPr/>
          <p:nvPr/>
        </p:nvSpPr>
        <p:spPr>
          <a:xfrm>
            <a:off x="4736023" y="403822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4736023" y="495816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4"/>
          <p:cNvSpPr/>
          <p:nvPr/>
        </p:nvSpPr>
        <p:spPr>
          <a:xfrm>
            <a:off x="6573861" y="2682285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4"/>
          <p:cNvSpPr/>
          <p:nvPr/>
        </p:nvSpPr>
        <p:spPr>
          <a:xfrm>
            <a:off x="6573861" y="354007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4"/>
          <p:cNvSpPr/>
          <p:nvPr/>
        </p:nvSpPr>
        <p:spPr>
          <a:xfrm>
            <a:off x="6573861" y="446001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4"/>
          <p:cNvSpPr/>
          <p:nvPr/>
        </p:nvSpPr>
        <p:spPr>
          <a:xfrm>
            <a:off x="4712515" y="1399135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4712515" y="225692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Oval 4"/>
          <p:cNvSpPr/>
          <p:nvPr/>
        </p:nvSpPr>
        <p:spPr>
          <a:xfrm>
            <a:off x="6550353" y="1758780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8388666" y="31147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stCxn id="4" idx="6"/>
            <a:endCxn id="15" idx="2"/>
          </p:cNvCxnSpPr>
          <p:nvPr/>
        </p:nvCxnSpPr>
        <p:spPr>
          <a:xfrm flipV="1">
            <a:off x="3362939" y="1648209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4" idx="6"/>
            <a:endCxn id="16" idx="2"/>
          </p:cNvCxnSpPr>
          <p:nvPr/>
        </p:nvCxnSpPr>
        <p:spPr>
          <a:xfrm>
            <a:off x="3362939" y="2506002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4" idx="6"/>
            <a:endCxn id="9" idx="2"/>
          </p:cNvCxnSpPr>
          <p:nvPr/>
        </p:nvCxnSpPr>
        <p:spPr>
          <a:xfrm>
            <a:off x="3362939" y="2506002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4" idx="6"/>
            <a:endCxn id="10" idx="2"/>
          </p:cNvCxnSpPr>
          <p:nvPr/>
        </p:nvCxnSpPr>
        <p:spPr>
          <a:xfrm>
            <a:off x="3362939" y="2506002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stCxn id="4" idx="6"/>
            <a:endCxn id="11" idx="2"/>
          </p:cNvCxnSpPr>
          <p:nvPr/>
        </p:nvCxnSpPr>
        <p:spPr>
          <a:xfrm>
            <a:off x="3362939" y="2506002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7" idx="6"/>
            <a:endCxn id="15" idx="2"/>
          </p:cNvCxnSpPr>
          <p:nvPr/>
        </p:nvCxnSpPr>
        <p:spPr>
          <a:xfrm flipV="1">
            <a:off x="3362939" y="1648209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7" idx="6"/>
            <a:endCxn id="16" idx="2"/>
          </p:cNvCxnSpPr>
          <p:nvPr/>
        </p:nvCxnSpPr>
        <p:spPr>
          <a:xfrm flipV="1">
            <a:off x="3362939" y="2506002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>
            <a:stCxn id="7" idx="6"/>
            <a:endCxn id="9" idx="2"/>
          </p:cNvCxnSpPr>
          <p:nvPr/>
        </p:nvCxnSpPr>
        <p:spPr>
          <a:xfrm>
            <a:off x="3362939" y="3363795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stCxn id="7" idx="6"/>
            <a:endCxn id="10" idx="2"/>
          </p:cNvCxnSpPr>
          <p:nvPr/>
        </p:nvCxnSpPr>
        <p:spPr>
          <a:xfrm>
            <a:off x="3362939" y="3363795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7" idx="6"/>
            <a:endCxn id="11" idx="2"/>
          </p:cNvCxnSpPr>
          <p:nvPr/>
        </p:nvCxnSpPr>
        <p:spPr>
          <a:xfrm>
            <a:off x="3362939" y="3363795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>
            <a:stCxn id="8" idx="6"/>
            <a:endCxn id="15" idx="2"/>
          </p:cNvCxnSpPr>
          <p:nvPr/>
        </p:nvCxnSpPr>
        <p:spPr>
          <a:xfrm flipV="1">
            <a:off x="3362939" y="1648209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/>
          <p:cNvCxnSpPr>
            <a:stCxn id="8" idx="6"/>
            <a:endCxn id="16" idx="2"/>
          </p:cNvCxnSpPr>
          <p:nvPr/>
        </p:nvCxnSpPr>
        <p:spPr>
          <a:xfrm flipV="1">
            <a:off x="3362939" y="2506002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>
            <a:stCxn id="8" idx="6"/>
            <a:endCxn id="9" idx="2"/>
          </p:cNvCxnSpPr>
          <p:nvPr/>
        </p:nvCxnSpPr>
        <p:spPr>
          <a:xfrm flipV="1">
            <a:off x="3362939" y="3429507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/>
          <p:cNvCxnSpPr>
            <a:stCxn id="8" idx="6"/>
            <a:endCxn id="10" idx="2"/>
          </p:cNvCxnSpPr>
          <p:nvPr/>
        </p:nvCxnSpPr>
        <p:spPr>
          <a:xfrm>
            <a:off x="3362939" y="4283735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60"/>
          <p:cNvCxnSpPr>
            <a:stCxn id="8" idx="6"/>
            <a:endCxn id="11" idx="2"/>
          </p:cNvCxnSpPr>
          <p:nvPr/>
        </p:nvCxnSpPr>
        <p:spPr>
          <a:xfrm>
            <a:off x="3362939" y="4283735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gyenes összekötő nyíllal 63"/>
          <p:cNvCxnSpPr>
            <a:stCxn id="15" idx="6"/>
            <a:endCxn id="18" idx="2"/>
          </p:cNvCxnSpPr>
          <p:nvPr/>
        </p:nvCxnSpPr>
        <p:spPr>
          <a:xfrm>
            <a:off x="5210663" y="1648209"/>
            <a:ext cx="1339690" cy="359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nyíllal 66"/>
          <p:cNvCxnSpPr>
            <a:stCxn id="15" idx="6"/>
            <a:endCxn id="12" idx="2"/>
          </p:cNvCxnSpPr>
          <p:nvPr/>
        </p:nvCxnSpPr>
        <p:spPr>
          <a:xfrm>
            <a:off x="5210663" y="1648209"/>
            <a:ext cx="1363198" cy="1283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nyíllal 69"/>
          <p:cNvCxnSpPr>
            <a:stCxn id="15" idx="6"/>
            <a:endCxn id="13" idx="2"/>
          </p:cNvCxnSpPr>
          <p:nvPr/>
        </p:nvCxnSpPr>
        <p:spPr>
          <a:xfrm>
            <a:off x="5210663" y="1648209"/>
            <a:ext cx="1363198" cy="21409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gyenes összekötő nyíllal 72"/>
          <p:cNvCxnSpPr>
            <a:stCxn id="15" idx="6"/>
            <a:endCxn id="14" idx="2"/>
          </p:cNvCxnSpPr>
          <p:nvPr/>
        </p:nvCxnSpPr>
        <p:spPr>
          <a:xfrm>
            <a:off x="5210663" y="1648209"/>
            <a:ext cx="1363198" cy="30608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nyíllal 75"/>
          <p:cNvCxnSpPr>
            <a:stCxn id="16" idx="6"/>
            <a:endCxn id="18" idx="2"/>
          </p:cNvCxnSpPr>
          <p:nvPr/>
        </p:nvCxnSpPr>
        <p:spPr>
          <a:xfrm flipV="1">
            <a:off x="5210663" y="2007854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gyenes összekötő nyíllal 78"/>
          <p:cNvCxnSpPr>
            <a:stCxn id="16" idx="6"/>
            <a:endCxn id="12" idx="2"/>
          </p:cNvCxnSpPr>
          <p:nvPr/>
        </p:nvCxnSpPr>
        <p:spPr>
          <a:xfrm>
            <a:off x="5210663" y="2506002"/>
            <a:ext cx="1363198" cy="4253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gyenes összekötő nyíllal 81"/>
          <p:cNvCxnSpPr>
            <a:stCxn id="16" idx="6"/>
            <a:endCxn id="13" idx="2"/>
          </p:cNvCxnSpPr>
          <p:nvPr/>
        </p:nvCxnSpPr>
        <p:spPr>
          <a:xfrm>
            <a:off x="5210663" y="2506002"/>
            <a:ext cx="1363198" cy="1283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gyenes összekötő nyíllal 84"/>
          <p:cNvCxnSpPr>
            <a:stCxn id="16" idx="6"/>
            <a:endCxn id="14" idx="2"/>
          </p:cNvCxnSpPr>
          <p:nvPr/>
        </p:nvCxnSpPr>
        <p:spPr>
          <a:xfrm>
            <a:off x="5210663" y="2506002"/>
            <a:ext cx="1363198" cy="2203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gyenes összekötő nyíllal 87"/>
          <p:cNvCxnSpPr>
            <a:stCxn id="9" idx="6"/>
            <a:endCxn id="18" idx="2"/>
          </p:cNvCxnSpPr>
          <p:nvPr/>
        </p:nvCxnSpPr>
        <p:spPr>
          <a:xfrm flipV="1">
            <a:off x="5234171" y="2007854"/>
            <a:ext cx="1316182" cy="14216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gyenes összekötő nyíllal 90"/>
          <p:cNvCxnSpPr>
            <a:stCxn id="9" idx="6"/>
            <a:endCxn id="12" idx="2"/>
          </p:cNvCxnSpPr>
          <p:nvPr/>
        </p:nvCxnSpPr>
        <p:spPr>
          <a:xfrm flipV="1">
            <a:off x="5234171" y="2931359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gyenes összekötő nyíllal 93"/>
          <p:cNvCxnSpPr>
            <a:stCxn id="9" idx="6"/>
            <a:endCxn id="13" idx="2"/>
          </p:cNvCxnSpPr>
          <p:nvPr/>
        </p:nvCxnSpPr>
        <p:spPr>
          <a:xfrm>
            <a:off x="5234171" y="3429507"/>
            <a:ext cx="1339690" cy="359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gyenes összekötő nyíllal 96"/>
          <p:cNvCxnSpPr>
            <a:stCxn id="9" idx="6"/>
            <a:endCxn id="14" idx="2"/>
          </p:cNvCxnSpPr>
          <p:nvPr/>
        </p:nvCxnSpPr>
        <p:spPr>
          <a:xfrm>
            <a:off x="5234171" y="3429507"/>
            <a:ext cx="1339690" cy="12795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gyenes összekötő nyíllal 99"/>
          <p:cNvCxnSpPr>
            <a:stCxn id="10" idx="6"/>
            <a:endCxn id="18" idx="2"/>
          </p:cNvCxnSpPr>
          <p:nvPr/>
        </p:nvCxnSpPr>
        <p:spPr>
          <a:xfrm flipV="1">
            <a:off x="5234171" y="2007854"/>
            <a:ext cx="1316182" cy="22794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gyenes összekötő nyíllal 102"/>
          <p:cNvCxnSpPr>
            <a:stCxn id="10" idx="6"/>
            <a:endCxn id="12" idx="2"/>
          </p:cNvCxnSpPr>
          <p:nvPr/>
        </p:nvCxnSpPr>
        <p:spPr>
          <a:xfrm flipV="1">
            <a:off x="5234171" y="2931359"/>
            <a:ext cx="1339690" cy="13559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gyenes összekötő nyíllal 106"/>
          <p:cNvCxnSpPr>
            <a:stCxn id="10" idx="6"/>
            <a:endCxn id="13" idx="2"/>
          </p:cNvCxnSpPr>
          <p:nvPr/>
        </p:nvCxnSpPr>
        <p:spPr>
          <a:xfrm flipV="1">
            <a:off x="5234171" y="3789152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gyenes összekötő nyíllal 109"/>
          <p:cNvCxnSpPr>
            <a:stCxn id="10" idx="6"/>
            <a:endCxn id="14" idx="2"/>
          </p:cNvCxnSpPr>
          <p:nvPr/>
        </p:nvCxnSpPr>
        <p:spPr>
          <a:xfrm>
            <a:off x="5234171" y="4287300"/>
            <a:ext cx="1339690" cy="421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gyenes összekötő nyíllal 113"/>
          <p:cNvCxnSpPr>
            <a:stCxn id="11" idx="6"/>
            <a:endCxn id="18" idx="2"/>
          </p:cNvCxnSpPr>
          <p:nvPr/>
        </p:nvCxnSpPr>
        <p:spPr>
          <a:xfrm flipV="1">
            <a:off x="5234171" y="2007854"/>
            <a:ext cx="1316182" cy="31993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gyenes összekötő nyíllal 116"/>
          <p:cNvCxnSpPr>
            <a:stCxn id="11" idx="6"/>
            <a:endCxn id="12" idx="2"/>
          </p:cNvCxnSpPr>
          <p:nvPr/>
        </p:nvCxnSpPr>
        <p:spPr>
          <a:xfrm flipV="1">
            <a:off x="5234171" y="2931359"/>
            <a:ext cx="1339690" cy="22758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gyenes összekötő nyíllal 119"/>
          <p:cNvCxnSpPr>
            <a:stCxn id="11" idx="6"/>
            <a:endCxn id="13" idx="2"/>
          </p:cNvCxnSpPr>
          <p:nvPr/>
        </p:nvCxnSpPr>
        <p:spPr>
          <a:xfrm flipV="1">
            <a:off x="5234171" y="3789152"/>
            <a:ext cx="1339690" cy="14180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gyenes összekötő nyíllal 129"/>
          <p:cNvCxnSpPr>
            <a:stCxn id="11" idx="6"/>
            <a:endCxn id="14" idx="2"/>
          </p:cNvCxnSpPr>
          <p:nvPr/>
        </p:nvCxnSpPr>
        <p:spPr>
          <a:xfrm flipV="1">
            <a:off x="5234171" y="4709092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gyenes összekötő nyíllal 132"/>
          <p:cNvCxnSpPr>
            <a:stCxn id="14" idx="6"/>
            <a:endCxn id="19" idx="2"/>
          </p:cNvCxnSpPr>
          <p:nvPr/>
        </p:nvCxnSpPr>
        <p:spPr>
          <a:xfrm flipV="1">
            <a:off x="7072009" y="3363795"/>
            <a:ext cx="1316657" cy="13452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gyenes összekötő nyíllal 135"/>
          <p:cNvCxnSpPr>
            <a:stCxn id="13" idx="6"/>
            <a:endCxn id="19" idx="2"/>
          </p:cNvCxnSpPr>
          <p:nvPr/>
        </p:nvCxnSpPr>
        <p:spPr>
          <a:xfrm flipV="1">
            <a:off x="7072009" y="3363795"/>
            <a:ext cx="1316657" cy="4253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nyíllal 138"/>
          <p:cNvCxnSpPr>
            <a:stCxn id="12" idx="6"/>
            <a:endCxn id="19" idx="2"/>
          </p:cNvCxnSpPr>
          <p:nvPr/>
        </p:nvCxnSpPr>
        <p:spPr>
          <a:xfrm>
            <a:off x="7072009" y="2931359"/>
            <a:ext cx="1316657" cy="4324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gyenes összekötő nyíllal 141"/>
          <p:cNvCxnSpPr>
            <a:stCxn id="18" idx="6"/>
            <a:endCxn id="19" idx="2"/>
          </p:cNvCxnSpPr>
          <p:nvPr/>
        </p:nvCxnSpPr>
        <p:spPr>
          <a:xfrm>
            <a:off x="7048501" y="2007854"/>
            <a:ext cx="1340165" cy="13559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890649" y="415636"/>
            <a:ext cx="7146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</a:t>
            </a:r>
            <a:r>
              <a:rPr lang="hu-HU" dirty="0" err="1"/>
              <a:t>information</a:t>
            </a:r>
            <a:r>
              <a:rPr lang="hu-HU" dirty="0"/>
              <a:t> is </a:t>
            </a:r>
            <a:r>
              <a:rPr lang="hu-HU" dirty="0" err="1"/>
              <a:t>encoded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edge</a:t>
            </a:r>
            <a:r>
              <a:rPr lang="hu-HU" dirty="0"/>
              <a:t> </a:t>
            </a:r>
            <a:r>
              <a:rPr lang="hu-HU" dirty="0" err="1"/>
              <a:t>weights</a:t>
            </a:r>
            <a:r>
              <a:rPr lang="hu-HU" dirty="0"/>
              <a:t> !!!</a:t>
            </a:r>
          </a:p>
          <a:p>
            <a:r>
              <a:rPr lang="hu-HU" dirty="0"/>
              <a:t>	~ </a:t>
            </a:r>
            <a:r>
              <a:rPr lang="hu-HU" dirty="0" err="1"/>
              <a:t>change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edge</a:t>
            </a:r>
            <a:r>
              <a:rPr lang="hu-HU" dirty="0"/>
              <a:t> </a:t>
            </a:r>
            <a:r>
              <a:rPr lang="hu-HU" dirty="0" err="1"/>
              <a:t>weight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change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output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3229266" y="163529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w + </a:t>
            </a:r>
            <a:r>
              <a:rPr lang="el-GR" b="1" dirty="0">
                <a:solidFill>
                  <a:srgbClr val="FFFF00"/>
                </a:solidFill>
              </a:rPr>
              <a:t>Δ</a:t>
            </a:r>
            <a:r>
              <a:rPr lang="hu-HU" b="1" dirty="0">
                <a:solidFill>
                  <a:srgbClr val="FFFF00"/>
                </a:solidFill>
              </a:rPr>
              <a:t>w</a:t>
            </a:r>
          </a:p>
        </p:txBody>
      </p:sp>
      <p:sp>
        <p:nvSpPr>
          <p:cNvPr id="56" name="Szövegdoboz 55"/>
          <p:cNvSpPr txBox="1"/>
          <p:nvPr/>
        </p:nvSpPr>
        <p:spPr>
          <a:xfrm>
            <a:off x="8723964" y="3611565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o + </a:t>
            </a:r>
            <a:r>
              <a:rPr lang="el-GR" b="1" dirty="0">
                <a:solidFill>
                  <a:srgbClr val="FFFF00"/>
                </a:solidFill>
              </a:rPr>
              <a:t>Δ</a:t>
            </a:r>
            <a:r>
              <a:rPr lang="hu-HU" b="1" dirty="0">
                <a:solidFill>
                  <a:srgbClr val="FFFF00"/>
                </a:solidFill>
              </a:rPr>
              <a:t>o 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1309272" y="5704084"/>
            <a:ext cx="957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The </a:t>
            </a:r>
            <a:r>
              <a:rPr lang="hu-HU" b="1" dirty="0" err="1"/>
              <a:t>algorithm</a:t>
            </a:r>
            <a:r>
              <a:rPr lang="hu-HU" b="1" dirty="0"/>
              <a:t> </a:t>
            </a:r>
            <a:r>
              <a:rPr lang="hu-HU" b="1" dirty="0" err="1"/>
              <a:t>keeps</a:t>
            </a:r>
            <a:r>
              <a:rPr lang="hu-HU" b="1" dirty="0"/>
              <a:t> </a:t>
            </a:r>
            <a:r>
              <a:rPr lang="hu-HU" b="1" dirty="0" err="1"/>
              <a:t>changing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edge</a:t>
            </a:r>
            <a:r>
              <a:rPr lang="hu-HU" b="1" dirty="0"/>
              <a:t> </a:t>
            </a:r>
            <a:r>
              <a:rPr lang="hu-HU" b="1" dirty="0" err="1"/>
              <a:t>weights</a:t>
            </a:r>
            <a:r>
              <a:rPr lang="hu-HU" b="1" dirty="0"/>
              <a:t> </a:t>
            </a:r>
            <a:r>
              <a:rPr lang="hu-HU" b="1" dirty="0">
                <a:sym typeface="Wingdings" panose="05000000000000000000" pitchFamily="2" charset="2"/>
              </a:rPr>
              <a:t> </a:t>
            </a:r>
            <a:r>
              <a:rPr lang="hu-HU" b="1" dirty="0" err="1">
                <a:sym typeface="Wingdings" panose="05000000000000000000" pitchFamily="2" charset="2"/>
              </a:rPr>
              <a:t>so</a:t>
            </a:r>
            <a:r>
              <a:rPr lang="hu-HU" b="1" dirty="0">
                <a:sym typeface="Wingdings" panose="05000000000000000000" pitchFamily="2" charset="2"/>
              </a:rPr>
              <a:t> </a:t>
            </a:r>
            <a:r>
              <a:rPr lang="hu-HU" b="1" dirty="0" err="1">
                <a:sym typeface="Wingdings" panose="05000000000000000000" pitchFamily="2" charset="2"/>
              </a:rPr>
              <a:t>that</a:t>
            </a:r>
            <a:r>
              <a:rPr lang="hu-HU" b="1" dirty="0">
                <a:sym typeface="Wingdings" panose="05000000000000000000" pitchFamily="2" charset="2"/>
              </a:rPr>
              <a:t> </a:t>
            </a:r>
            <a:r>
              <a:rPr lang="hu-HU" b="1" dirty="0" err="1">
                <a:sym typeface="Wingdings" panose="05000000000000000000" pitchFamily="2" charset="2"/>
              </a:rPr>
              <a:t>for</a:t>
            </a:r>
            <a:r>
              <a:rPr lang="hu-HU" b="1" dirty="0">
                <a:sym typeface="Wingdings" panose="05000000000000000000" pitchFamily="2" charset="2"/>
              </a:rPr>
              <a:t> </a:t>
            </a:r>
            <a:r>
              <a:rPr lang="hu-HU" b="1" dirty="0" err="1">
                <a:sym typeface="Wingdings" panose="05000000000000000000" pitchFamily="2" charset="2"/>
              </a:rPr>
              <a:t>the</a:t>
            </a:r>
            <a:r>
              <a:rPr lang="hu-HU" b="1" dirty="0">
                <a:sym typeface="Wingdings" panose="05000000000000000000" pitchFamily="2" charset="2"/>
              </a:rPr>
              <a:t> </a:t>
            </a:r>
            <a:r>
              <a:rPr lang="hu-HU" b="1" dirty="0" err="1">
                <a:sym typeface="Wingdings" panose="05000000000000000000" pitchFamily="2" charset="2"/>
              </a:rPr>
              <a:t>given</a:t>
            </a:r>
            <a:r>
              <a:rPr lang="hu-HU" b="1" dirty="0">
                <a:sym typeface="Wingdings" panose="05000000000000000000" pitchFamily="2" charset="2"/>
              </a:rPr>
              <a:t> </a:t>
            </a:r>
            <a:r>
              <a:rPr lang="hu-HU" b="1" dirty="0" err="1">
                <a:sym typeface="Wingdings" panose="05000000000000000000" pitchFamily="2" charset="2"/>
              </a:rPr>
              <a:t>inputs</a:t>
            </a:r>
            <a:r>
              <a:rPr lang="hu-HU" b="1" dirty="0">
                <a:sym typeface="Wingdings" panose="05000000000000000000" pitchFamily="2" charset="2"/>
              </a:rPr>
              <a:t> </a:t>
            </a:r>
            <a:r>
              <a:rPr lang="hu-HU" b="1" dirty="0" err="1">
                <a:sym typeface="Wingdings" panose="05000000000000000000" pitchFamily="2" charset="2"/>
              </a:rPr>
              <a:t>there</a:t>
            </a:r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err="1">
                <a:sym typeface="Wingdings" panose="05000000000000000000" pitchFamily="2" charset="2"/>
              </a:rPr>
              <a:t>will</a:t>
            </a:r>
            <a:r>
              <a:rPr lang="hu-HU" b="1" dirty="0">
                <a:sym typeface="Wingdings" panose="05000000000000000000" pitchFamily="2" charset="2"/>
              </a:rPr>
              <a:t> be </a:t>
            </a:r>
            <a:r>
              <a:rPr lang="hu-HU" b="1" dirty="0" err="1">
                <a:sym typeface="Wingdings" panose="05000000000000000000" pitchFamily="2" charset="2"/>
              </a:rPr>
              <a:t>the</a:t>
            </a:r>
            <a:r>
              <a:rPr lang="hu-HU" b="1" dirty="0">
                <a:sym typeface="Wingdings" panose="05000000000000000000" pitchFamily="2" charset="2"/>
              </a:rPr>
              <a:t> right output </a:t>
            </a:r>
            <a:r>
              <a:rPr lang="hu-HU" b="1" dirty="0" err="1">
                <a:sym typeface="Wingdings" panose="05000000000000000000" pitchFamily="2" charset="2"/>
              </a:rPr>
              <a:t>in</a:t>
            </a:r>
            <a:r>
              <a:rPr lang="hu-HU" b="1" dirty="0">
                <a:sym typeface="Wingdings" panose="05000000000000000000" pitchFamily="2" charset="2"/>
              </a:rPr>
              <a:t> </a:t>
            </a:r>
            <a:r>
              <a:rPr lang="hu-HU" b="1" dirty="0" err="1">
                <a:sym typeface="Wingdings" panose="05000000000000000000" pitchFamily="2" charset="2"/>
              </a:rPr>
              <a:t>the</a:t>
            </a:r>
            <a:r>
              <a:rPr lang="hu-HU" b="1" dirty="0">
                <a:sym typeface="Wingdings" panose="05000000000000000000" pitchFamily="2" charset="2"/>
              </a:rPr>
              <a:t> </a:t>
            </a:r>
            <a:r>
              <a:rPr lang="hu-HU" b="1" dirty="0" err="1">
                <a:sym typeface="Wingdings" panose="05000000000000000000" pitchFamily="2" charset="2"/>
              </a:rPr>
              <a:t>output</a:t>
            </a:r>
            <a:r>
              <a:rPr lang="hu-HU" b="1" dirty="0">
                <a:sym typeface="Wingdings" panose="05000000000000000000" pitchFamily="2" charset="2"/>
              </a:rPr>
              <a:t> </a:t>
            </a:r>
            <a:r>
              <a:rPr lang="hu-HU" b="1" dirty="0" err="1">
                <a:sym typeface="Wingdings" panose="05000000000000000000" pitchFamily="2" charset="2"/>
              </a:rPr>
              <a:t>layer</a:t>
            </a:r>
            <a:r>
              <a:rPr lang="hu-HU" b="1" dirty="0">
                <a:sym typeface="Wingdings" panose="05000000000000000000" pitchFamily="2" charset="2"/>
              </a:rPr>
              <a:t>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05126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INTUITION</a:t>
            </a:r>
            <a:r>
              <a:rPr lang="hu-HU" dirty="0"/>
              <a:t>: if we try to mimic how nervous system of a human works or how a human learns things </a:t>
            </a:r>
            <a:r>
              <a:rPr lang="hu-HU" dirty="0">
                <a:sym typeface="Wingdings" panose="05000000000000000000" pitchFamily="2" charset="2"/>
              </a:rPr>
              <a:t> maybe we are able to achive these problems with computers as well</a:t>
            </a:r>
          </a:p>
          <a:p>
            <a:r>
              <a:rPr lang="hu-HU" dirty="0">
                <a:sym typeface="Wingdings" panose="05000000000000000000" pitchFamily="2" charset="2"/>
              </a:rPr>
              <a:t>Basically this is why </a:t>
            </a:r>
            <a:r>
              <a:rPr lang="hu-HU" b="1" dirty="0">
                <a:sym typeface="Wingdings" panose="05000000000000000000" pitchFamily="2" charset="2"/>
              </a:rPr>
              <a:t>AI</a:t>
            </a:r>
            <a:r>
              <a:rPr lang="hu-HU" dirty="0">
                <a:sym typeface="Wingdings" panose="05000000000000000000" pitchFamily="2" charset="2"/>
              </a:rPr>
              <a:t> has </a:t>
            </a:r>
            <a:r>
              <a:rPr lang="hu-HU" dirty="0" err="1">
                <a:sym typeface="Wingdings" panose="05000000000000000000" pitchFamily="2" charset="2"/>
              </a:rPr>
              <a:t>came</a:t>
            </a:r>
            <a:r>
              <a:rPr lang="hu-HU" dirty="0">
                <a:sym typeface="Wingdings" panose="05000000000000000000" pitchFamily="2" charset="2"/>
              </a:rPr>
              <a:t> to be  we came to the conclusion that for several problems the orthodox approach is not feasible</a:t>
            </a:r>
          </a:p>
          <a:p>
            <a:r>
              <a:rPr lang="hu-HU" dirty="0">
                <a:sym typeface="Wingdings" panose="05000000000000000000" pitchFamily="2" charset="2"/>
              </a:rPr>
              <a:t>This is how </a:t>
            </a:r>
            <a:r>
              <a:rPr lang="hu-HU" dirty="0" err="1">
                <a:sym typeface="Wingdings" panose="05000000000000000000" pitchFamily="2" charset="2"/>
              </a:rPr>
              <a:t>big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data</a:t>
            </a:r>
            <a:r>
              <a:rPr lang="hu-HU" dirty="0">
                <a:sym typeface="Wingdings" panose="05000000000000000000" pitchFamily="2" charset="2"/>
              </a:rPr>
              <a:t> has came to be as well  we have huge datasets and the way we handled datasets in the past (relational databases) is not going to work this time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807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232454" y="1680519"/>
            <a:ext cx="6729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sz="2000" dirty="0" err="1"/>
              <a:t>on</a:t>
            </a:r>
            <a:r>
              <a:rPr lang="hu-HU" sz="2000" dirty="0"/>
              <a:t> </a:t>
            </a:r>
            <a:r>
              <a:rPr lang="hu-HU" sz="2000" dirty="0" err="1"/>
              <a:t>every</a:t>
            </a:r>
            <a:r>
              <a:rPr lang="hu-HU" sz="2000" dirty="0"/>
              <a:t> </a:t>
            </a:r>
            <a:r>
              <a:rPr lang="hu-HU" sz="2000" dirty="0" err="1"/>
              <a:t>iteration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network</a:t>
            </a:r>
            <a:r>
              <a:rPr lang="hu-HU" sz="2000" dirty="0"/>
              <a:t> </a:t>
            </a:r>
            <a:r>
              <a:rPr lang="hu-HU" sz="2000" dirty="0" err="1"/>
              <a:t>gets</a:t>
            </a:r>
            <a:r>
              <a:rPr lang="hu-HU" sz="2000" dirty="0"/>
              <a:t> a </a:t>
            </a:r>
            <a:r>
              <a:rPr lang="hu-HU" sz="2000" dirty="0" err="1"/>
              <a:t>little</a:t>
            </a:r>
            <a:r>
              <a:rPr lang="hu-HU" sz="2000" dirty="0"/>
              <a:t> </a:t>
            </a:r>
            <a:r>
              <a:rPr lang="hu-HU" sz="2000" dirty="0" err="1"/>
              <a:t>closer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endParaRPr lang="hu-HU" sz="2000" dirty="0"/>
          </a:p>
          <a:p>
            <a:pPr lvl="1"/>
            <a:r>
              <a:rPr lang="hu-HU" sz="2000" dirty="0"/>
              <a:t>be </a:t>
            </a:r>
            <a:r>
              <a:rPr lang="hu-HU" sz="2000" dirty="0" err="1"/>
              <a:t>able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classify</a:t>
            </a:r>
            <a:r>
              <a:rPr lang="hu-HU" sz="2000" dirty="0"/>
              <a:t> </a:t>
            </a:r>
            <a:r>
              <a:rPr lang="hu-HU" sz="2000" dirty="0" err="1"/>
              <a:t>for</a:t>
            </a:r>
            <a:r>
              <a:rPr lang="hu-HU" sz="2000" dirty="0"/>
              <a:t> </a:t>
            </a:r>
            <a:r>
              <a:rPr lang="hu-HU" sz="2000" dirty="0" err="1"/>
              <a:t>example</a:t>
            </a:r>
            <a:r>
              <a:rPr lang="hu-HU" sz="2000" dirty="0"/>
              <a:t> </a:t>
            </a:r>
            <a:r>
              <a:rPr lang="hu-HU" sz="2000" dirty="0" err="1"/>
              <a:t>digits</a:t>
            </a:r>
            <a:endParaRPr lang="hu-HU" sz="20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2232454" y="2921168"/>
            <a:ext cx="77877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repeat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process</a:t>
            </a:r>
            <a:r>
              <a:rPr lang="hu-HU" sz="2000" dirty="0"/>
              <a:t> </a:t>
            </a:r>
            <a:r>
              <a:rPr lang="hu-HU" sz="2000" dirty="0" err="1"/>
              <a:t>several</a:t>
            </a:r>
            <a:r>
              <a:rPr lang="hu-HU" sz="2000" dirty="0"/>
              <a:t> </a:t>
            </a:r>
            <a:r>
              <a:rPr lang="hu-HU" sz="2000" dirty="0" err="1"/>
              <a:t>times</a:t>
            </a:r>
            <a:r>
              <a:rPr lang="hu-HU" sz="2000" dirty="0"/>
              <a:t>: </a:t>
            </a:r>
            <a:r>
              <a:rPr lang="hu-HU" sz="2000" dirty="0" err="1"/>
              <a:t>changing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weights</a:t>
            </a:r>
            <a:endParaRPr lang="hu-HU" sz="2000" dirty="0"/>
          </a:p>
          <a:p>
            <a:pPr lvl="1"/>
            <a:r>
              <a:rPr lang="hu-HU" sz="2000" dirty="0" err="1"/>
              <a:t>will</a:t>
            </a:r>
            <a:r>
              <a:rPr lang="hu-HU" sz="2000" dirty="0"/>
              <a:t> </a:t>
            </a:r>
            <a:r>
              <a:rPr lang="hu-HU" sz="2000" dirty="0" err="1"/>
              <a:t>produce</a:t>
            </a:r>
            <a:r>
              <a:rPr lang="hu-HU" sz="2000" dirty="0"/>
              <a:t> </a:t>
            </a:r>
            <a:r>
              <a:rPr lang="hu-HU" sz="2000" dirty="0" err="1"/>
              <a:t>better</a:t>
            </a:r>
            <a:r>
              <a:rPr lang="hu-HU" sz="2000" dirty="0"/>
              <a:t> and </a:t>
            </a:r>
            <a:r>
              <a:rPr lang="hu-HU" sz="2000" dirty="0" err="1"/>
              <a:t>better</a:t>
            </a:r>
            <a:r>
              <a:rPr lang="hu-HU" sz="2000" dirty="0"/>
              <a:t> </a:t>
            </a:r>
            <a:r>
              <a:rPr lang="hu-HU" sz="2000" dirty="0" err="1"/>
              <a:t>results</a:t>
            </a:r>
            <a:endParaRPr lang="hu-HU" sz="2000" dirty="0"/>
          </a:p>
          <a:p>
            <a:pPr lvl="1"/>
            <a:r>
              <a:rPr lang="hu-HU" sz="2000" dirty="0"/>
              <a:t>		The </a:t>
            </a:r>
            <a:r>
              <a:rPr lang="hu-HU" sz="2000" dirty="0" err="1"/>
              <a:t>network</a:t>
            </a:r>
            <a:r>
              <a:rPr lang="hu-HU" sz="2000" dirty="0"/>
              <a:t> is </a:t>
            </a:r>
            <a:r>
              <a:rPr lang="hu-HU" sz="2000" b="1" dirty="0" err="1"/>
              <a:t>learning</a:t>
            </a:r>
            <a:r>
              <a:rPr lang="hu-HU" sz="2000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831697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b="1" u="sng" dirty="0"/>
              <a:t>Example</a:t>
            </a:r>
          </a:p>
        </p:txBody>
      </p:sp>
      <p:sp>
        <p:nvSpPr>
          <p:cNvPr id="5" name="Oval 4"/>
          <p:cNvSpPr/>
          <p:nvPr/>
        </p:nvSpPr>
        <p:spPr>
          <a:xfrm>
            <a:off x="2187898" y="17581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87898" y="361345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02288" y="520941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5" idx="6"/>
            <a:endCxn id="10" idx="1"/>
          </p:cNvCxnSpPr>
          <p:nvPr/>
        </p:nvCxnSpPr>
        <p:spPr>
          <a:xfrm>
            <a:off x="2960630" y="2144530"/>
            <a:ext cx="3143956" cy="18401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10" idx="1"/>
          </p:cNvCxnSpPr>
          <p:nvPr/>
        </p:nvCxnSpPr>
        <p:spPr>
          <a:xfrm flipV="1">
            <a:off x="2960630" y="3984697"/>
            <a:ext cx="3143956" cy="151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6"/>
            <a:endCxn id="10" idx="1"/>
          </p:cNvCxnSpPr>
          <p:nvPr/>
        </p:nvCxnSpPr>
        <p:spPr>
          <a:xfrm flipV="1">
            <a:off x="2975020" y="3984697"/>
            <a:ext cx="3129566" cy="16110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35148" y="4407994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sum</a:t>
            </a:r>
          </a:p>
          <a:p>
            <a:r>
              <a:rPr lang="hu-HU" dirty="0"/>
              <a:t>function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19977" y="3078181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step function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81443" y="22520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 = 0.2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23883" y="357652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 = - 0.5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81103" y="520598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w3 = 0.4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8952" y="195986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x1 =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36816" y="381515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x2 =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65618" y="541111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x3 = 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48472" y="1746412"/>
            <a:ext cx="6761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sum = x1*w1 + x2*w2 + x3*w3 = 1*0.2 + 1*(-0.5) + 0*0.4 = -0.3</a:t>
            </a:r>
          </a:p>
          <a:p>
            <a:endParaRPr lang="hu-HU" dirty="0"/>
          </a:p>
          <a:p>
            <a:r>
              <a:rPr lang="hu-HU" dirty="0"/>
              <a:t>stepFunction( -0.3 ) = 0 !!!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512935" y="3945855"/>
            <a:ext cx="77273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556125" y="3581711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091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b="1" u="sng" dirty="0"/>
              <a:t>Example</a:t>
            </a:r>
          </a:p>
        </p:txBody>
      </p:sp>
      <p:sp>
        <p:nvSpPr>
          <p:cNvPr id="5" name="Oval 4"/>
          <p:cNvSpPr/>
          <p:nvPr/>
        </p:nvSpPr>
        <p:spPr>
          <a:xfrm>
            <a:off x="2187898" y="17581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87898" y="361345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02288" y="520941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5" idx="6"/>
            <a:endCxn id="10" idx="1"/>
          </p:cNvCxnSpPr>
          <p:nvPr/>
        </p:nvCxnSpPr>
        <p:spPr>
          <a:xfrm>
            <a:off x="2960630" y="2144530"/>
            <a:ext cx="3143956" cy="18401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10" idx="1"/>
          </p:cNvCxnSpPr>
          <p:nvPr/>
        </p:nvCxnSpPr>
        <p:spPr>
          <a:xfrm flipV="1">
            <a:off x="2960630" y="3984697"/>
            <a:ext cx="3143956" cy="151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6"/>
            <a:endCxn id="10" idx="1"/>
          </p:cNvCxnSpPr>
          <p:nvPr/>
        </p:nvCxnSpPr>
        <p:spPr>
          <a:xfrm flipV="1">
            <a:off x="2975020" y="3984697"/>
            <a:ext cx="3129566" cy="16110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35148" y="4407994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sum</a:t>
            </a:r>
          </a:p>
          <a:p>
            <a:r>
              <a:rPr lang="hu-HU" dirty="0"/>
              <a:t>function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19977" y="3078181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step function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81443" y="22520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 = 0.2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23883" y="357652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 = 0.5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81103" y="520598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w3 = 0.7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8952" y="195986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x1 =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36816" y="381515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x2 =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65618" y="541111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x3 =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48472" y="1746412"/>
            <a:ext cx="6437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sum = x1*w1 + x2*w2 + x3*w3 = 1*0.2 + 1*0.5 + 1*0.7 = 1.4</a:t>
            </a:r>
          </a:p>
          <a:p>
            <a:endParaRPr lang="hu-HU" dirty="0"/>
          </a:p>
          <a:p>
            <a:r>
              <a:rPr lang="hu-HU" dirty="0"/>
              <a:t>stepFunction( 1.4 ) = 1 !!!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512935" y="3945855"/>
            <a:ext cx="77273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556125" y="3581711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12255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/>
              <a:t>Applications</a:t>
            </a:r>
            <a:r>
              <a:rPr lang="hu-HU" b="1" u="sng" dirty="0"/>
              <a:t> of </a:t>
            </a:r>
            <a:r>
              <a:rPr lang="hu-HU" b="1" u="sng" dirty="0" err="1"/>
              <a:t>neural</a:t>
            </a:r>
            <a:r>
              <a:rPr lang="hu-HU" b="1" u="sng" dirty="0"/>
              <a:t> </a:t>
            </a:r>
            <a:r>
              <a:rPr lang="hu-HU" b="1" u="sng" dirty="0" err="1"/>
              <a:t>networks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Self driving cars + cars that are able to park themself without human intervention</a:t>
            </a:r>
          </a:p>
          <a:p>
            <a:r>
              <a:rPr lang="hu-HU" dirty="0"/>
              <a:t>Pattern recognition in healtcare industry </a:t>
            </a:r>
            <a:r>
              <a:rPr lang="hu-HU" dirty="0">
                <a:sym typeface="Wingdings" panose="05000000000000000000" pitchFamily="2" charset="2"/>
              </a:rPr>
              <a:t> detect cancer or eye disorders well in advance </a:t>
            </a:r>
          </a:p>
          <a:p>
            <a:r>
              <a:rPr lang="hu-HU" dirty="0">
                <a:sym typeface="Wingdings" panose="05000000000000000000" pitchFamily="2" charset="2"/>
              </a:rPr>
              <a:t>Pattern detection in stock markets in order to predict stock prices</a:t>
            </a:r>
          </a:p>
          <a:p>
            <a:r>
              <a:rPr lang="hu-HU" dirty="0">
                <a:sym typeface="Wingdings" panose="05000000000000000000" pitchFamily="2" charset="2"/>
              </a:rPr>
              <a:t>Facial recognition</a:t>
            </a:r>
          </a:p>
          <a:p>
            <a:r>
              <a:rPr lang="hu-HU" dirty="0">
                <a:sym typeface="Wingdings" panose="05000000000000000000" pitchFamily="2" charset="2"/>
              </a:rPr>
              <a:t>Natural language processing</a:t>
            </a:r>
          </a:p>
          <a:p>
            <a:r>
              <a:rPr lang="hu-HU" dirty="0"/>
              <a:t>In the united arab emirated </a:t>
            </a:r>
            <a:r>
              <a:rPr lang="hu-HU" b="1" dirty="0"/>
              <a:t>AI</a:t>
            </a:r>
            <a:r>
              <a:rPr lang="hu-HU" dirty="0"/>
              <a:t> has been used to control traffic </a:t>
            </a:r>
            <a:r>
              <a:rPr lang="hu-HU" dirty="0">
                <a:sym typeface="Wingdings" panose="05000000000000000000" pitchFamily="2" charset="2"/>
              </a:rPr>
              <a:t> a </a:t>
            </a:r>
            <a:r>
              <a:rPr lang="en-US" dirty="0"/>
              <a:t>system</a:t>
            </a:r>
            <a:r>
              <a:rPr lang="hu-HU" dirty="0"/>
              <a:t> has been created that</a:t>
            </a:r>
            <a:r>
              <a:rPr lang="en-US" dirty="0"/>
              <a:t> intelligently calculate</a:t>
            </a:r>
            <a:r>
              <a:rPr lang="hu-HU" dirty="0"/>
              <a:t>s</a:t>
            </a:r>
            <a:r>
              <a:rPr lang="en-US" dirty="0"/>
              <a:t> traffic mishaps while consistently finding solutions to fix them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0312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Feedforward</a:t>
            </a:r>
            <a:r>
              <a:rPr lang="hu-HU" dirty="0"/>
              <a:t> neural network</a:t>
            </a:r>
          </a:p>
        </p:txBody>
      </p:sp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O</a:t>
            </a: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74090" y="559801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Input layer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92031" y="620351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Hidden layer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127692" y="459332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262417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55168" y="1904795"/>
            <a:ext cx="4692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Every node has a threshold </a:t>
            </a:r>
            <a:r>
              <a:rPr lang="hu-HU" b="1" dirty="0"/>
              <a:t>T</a:t>
            </a:r>
          </a:p>
          <a:p>
            <a:r>
              <a:rPr lang="hu-HU" dirty="0"/>
              <a:t>If the </a:t>
            </a:r>
            <a:r>
              <a:rPr lang="hu-HU" b="1" dirty="0"/>
              <a:t>incoming signal &gt; T </a:t>
            </a:r>
            <a:r>
              <a:rPr lang="hu-HU" b="1" dirty="0">
                <a:sym typeface="Wingdings" panose="05000000000000000000" pitchFamily="2" charset="2"/>
              </a:rPr>
              <a:t></a:t>
            </a:r>
            <a:r>
              <a:rPr lang="hu-HU" b="1" dirty="0"/>
              <a:t> </a:t>
            </a:r>
            <a:r>
              <a:rPr lang="hu-HU" dirty="0"/>
              <a:t>the neuron </a:t>
            </a:r>
          </a:p>
          <a:p>
            <a:r>
              <a:rPr lang="hu-HU" dirty="0"/>
              <a:t>will fire !!! </a:t>
            </a:r>
          </a:p>
        </p:txBody>
      </p:sp>
    </p:spTree>
    <p:extLst>
      <p:ext uri="{BB962C8B-B14F-4D97-AF65-F5344CB8AC3E}">
        <p14:creationId xmlns:p14="http://schemas.microsoft.com/office/powerpoint/2010/main" val="3641060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AND</a:t>
            </a:r>
            <a:r>
              <a:rPr lang="hu-HU" dirty="0"/>
              <a:t> logical relation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81837" y="2678806"/>
            <a:ext cx="637504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9273" y="2112135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83413" y="2112134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2991" y="21121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748530" y="2112134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56197" y="2113121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 </a:t>
            </a:r>
            <a:r>
              <a:rPr lang="hu-HU" sz="2400" b="1" dirty="0"/>
              <a:t>AND</a:t>
            </a:r>
            <a:r>
              <a:rPr lang="hu-HU" sz="2400" dirty="0"/>
              <a:t> 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83413" y="310380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10775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54731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83413" y="359123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10775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54731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83413" y="41067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10775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54731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83413" y="46221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10775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54731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135794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T=2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55168" y="1904795"/>
            <a:ext cx="4692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Every node has a threshold </a:t>
            </a:r>
            <a:r>
              <a:rPr lang="hu-HU" b="1" dirty="0"/>
              <a:t>T</a:t>
            </a:r>
          </a:p>
          <a:p>
            <a:r>
              <a:rPr lang="hu-HU" dirty="0"/>
              <a:t>If the </a:t>
            </a:r>
            <a:r>
              <a:rPr lang="hu-HU" b="1" dirty="0"/>
              <a:t>incoming signal &gt; T </a:t>
            </a:r>
            <a:r>
              <a:rPr lang="hu-HU" b="1" dirty="0">
                <a:sym typeface="Wingdings" panose="05000000000000000000" pitchFamily="2" charset="2"/>
              </a:rPr>
              <a:t></a:t>
            </a:r>
            <a:r>
              <a:rPr lang="hu-HU" b="1" dirty="0"/>
              <a:t> </a:t>
            </a:r>
            <a:r>
              <a:rPr lang="hu-HU" dirty="0"/>
              <a:t>the neuron </a:t>
            </a:r>
          </a:p>
          <a:p>
            <a:r>
              <a:rPr lang="hu-HU" dirty="0"/>
              <a:t>will fire !!! </a:t>
            </a:r>
          </a:p>
        </p:txBody>
      </p:sp>
    </p:spTree>
    <p:extLst>
      <p:ext uri="{BB962C8B-B14F-4D97-AF65-F5344CB8AC3E}">
        <p14:creationId xmlns:p14="http://schemas.microsoft.com/office/powerpoint/2010/main" val="2557010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T=2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 = 1.5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 = 1.5</a:t>
            </a:r>
          </a:p>
        </p:txBody>
      </p:sp>
    </p:spTree>
    <p:extLst>
      <p:ext uri="{BB962C8B-B14F-4D97-AF65-F5344CB8AC3E}">
        <p14:creationId xmlns:p14="http://schemas.microsoft.com/office/powerpoint/2010/main" val="2772523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x=0</a:t>
            </a: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y=0</a:t>
            </a: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T=2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 = 1.5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 = 1.5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1816" y="599667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x=0 </a:t>
            </a:r>
            <a:r>
              <a:rPr lang="hu-HU" b="1" dirty="0"/>
              <a:t>AND</a:t>
            </a:r>
            <a:r>
              <a:rPr lang="hu-HU" dirty="0"/>
              <a:t> y=0 </a:t>
            </a:r>
            <a:r>
              <a:rPr lang="hu-HU" dirty="0">
                <a:sym typeface="Wingdings" panose="05000000000000000000" pitchFamily="2" charset="2"/>
              </a:rPr>
              <a:t> the result should be </a:t>
            </a:r>
            <a:r>
              <a:rPr lang="hu-HU" b="1" dirty="0">
                <a:sym typeface="Wingdings" panose="05000000000000000000" pitchFamily="2" charset="2"/>
              </a:rPr>
              <a:t>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38360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/>
              <a:t>Neural</a:t>
            </a:r>
            <a:r>
              <a:rPr lang="hu-HU" b="1" u="sng" dirty="0"/>
              <a:t> </a:t>
            </a:r>
            <a:r>
              <a:rPr lang="hu-HU" b="1" u="sng" dirty="0" err="1"/>
              <a:t>networks</a:t>
            </a:r>
            <a:endParaRPr lang="hu-H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10441596" cy="4399397"/>
          </a:xfrm>
        </p:spPr>
        <p:txBody>
          <a:bodyPr>
            <a:normAutofit lnSpcReduction="10000"/>
          </a:bodyPr>
          <a:lstStyle/>
          <a:p>
            <a:r>
              <a:rPr lang="hu-HU" dirty="0"/>
              <a:t>Inspired by biological neural networks</a:t>
            </a:r>
          </a:p>
          <a:p>
            <a:r>
              <a:rPr lang="hu-HU" dirty="0"/>
              <a:t>We represent each neuron with a </a:t>
            </a:r>
            <a:r>
              <a:rPr lang="hu-HU" dirty="0" err="1"/>
              <a:t>node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it is basically a directed / undirected graph</a:t>
            </a:r>
          </a:p>
          <a:p>
            <a:r>
              <a:rPr lang="hu-HU" dirty="0"/>
              <a:t>T</a:t>
            </a:r>
            <a:r>
              <a:rPr lang="en-US" dirty="0"/>
              <a:t>heir design enables them to process information in a similar way to our own biological brains</a:t>
            </a:r>
            <a:endParaRPr lang="hu-HU" dirty="0"/>
          </a:p>
          <a:p>
            <a:r>
              <a:rPr lang="hu-HU" dirty="0"/>
              <a:t>Each edge has a weight</a:t>
            </a:r>
          </a:p>
          <a:p>
            <a:r>
              <a:rPr lang="hu-HU" dirty="0"/>
              <a:t>These neural networks are capable of learning by changing the weights of their connections !!!</a:t>
            </a:r>
          </a:p>
          <a:p>
            <a:r>
              <a:rPr lang="en-US" dirty="0"/>
              <a:t>Support vector machines and other</a:t>
            </a:r>
            <a:r>
              <a:rPr lang="hu-HU" dirty="0"/>
              <a:t> </a:t>
            </a:r>
            <a:r>
              <a:rPr lang="en-US" dirty="0"/>
              <a:t>simpler methods </a:t>
            </a:r>
            <a:r>
              <a:rPr lang="hu-HU" dirty="0"/>
              <a:t>( </a:t>
            </a:r>
            <a:r>
              <a:rPr lang="en-US" dirty="0"/>
              <a:t>linear classifiers</a:t>
            </a:r>
            <a:r>
              <a:rPr lang="hu-HU"/>
              <a:t>)</a:t>
            </a:r>
            <a:r>
              <a:rPr lang="en-US" dirty="0"/>
              <a:t> gradually overtook neural networks in machine learning popularity</a:t>
            </a:r>
            <a:endParaRPr lang="hu-HU" dirty="0"/>
          </a:p>
          <a:p>
            <a:r>
              <a:rPr lang="hu-HU" dirty="0"/>
              <a:t>With </a:t>
            </a:r>
            <a:r>
              <a:rPr lang="en-US" dirty="0"/>
              <a:t>the advent of deep learning </a:t>
            </a:r>
            <a:r>
              <a:rPr lang="hu-HU" dirty="0"/>
              <a:t>neural nets are becoming more and more popular again</a:t>
            </a:r>
          </a:p>
        </p:txBody>
      </p:sp>
    </p:spTree>
    <p:extLst>
      <p:ext uri="{BB962C8B-B14F-4D97-AF65-F5344CB8AC3E}">
        <p14:creationId xmlns:p14="http://schemas.microsoft.com/office/powerpoint/2010/main" val="800054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x=0</a:t>
            </a: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y=0</a:t>
            </a: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T=2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8099" y="4995145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4995144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 = 1.5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 = 1.5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1816" y="599667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x=0 </a:t>
            </a:r>
            <a:r>
              <a:rPr lang="hu-HU" b="1" dirty="0"/>
              <a:t>AND</a:t>
            </a:r>
            <a:r>
              <a:rPr lang="hu-HU" dirty="0"/>
              <a:t> y=0 </a:t>
            </a:r>
            <a:r>
              <a:rPr lang="hu-HU" dirty="0">
                <a:sym typeface="Wingdings" panose="05000000000000000000" pitchFamily="2" charset="2"/>
              </a:rPr>
              <a:t> the result should be </a:t>
            </a:r>
            <a:r>
              <a:rPr lang="hu-HU" b="1" dirty="0">
                <a:sym typeface="Wingdings" panose="05000000000000000000" pitchFamily="2" charset="2"/>
              </a:rPr>
              <a:t>0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45465" y="5414973"/>
            <a:ext cx="7893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Incoming signal to the output node: from x and from y</a:t>
            </a:r>
          </a:p>
          <a:p>
            <a:r>
              <a:rPr lang="hu-HU" dirty="0"/>
              <a:t>	incomingSignal = xValue * w1 + yValue*w2</a:t>
            </a:r>
          </a:p>
          <a:p>
            <a:r>
              <a:rPr lang="hu-HU" dirty="0"/>
              <a:t>	  if ( incomingSignal &gt; T )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neuron will fire / produce a 1 !!! </a:t>
            </a:r>
          </a:p>
        </p:txBody>
      </p:sp>
    </p:spTree>
    <p:extLst>
      <p:ext uri="{BB962C8B-B14F-4D97-AF65-F5344CB8AC3E}">
        <p14:creationId xmlns:p14="http://schemas.microsoft.com/office/powerpoint/2010/main" val="1664070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x=0</a:t>
            </a: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y=0</a:t>
            </a: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T=2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 = 1.5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 = 1.5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1816" y="599667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x=0 </a:t>
            </a:r>
            <a:r>
              <a:rPr lang="hu-HU" b="1" dirty="0"/>
              <a:t>AND</a:t>
            </a:r>
            <a:r>
              <a:rPr lang="hu-HU" dirty="0"/>
              <a:t> y=0 </a:t>
            </a:r>
            <a:r>
              <a:rPr lang="hu-HU" dirty="0">
                <a:sym typeface="Wingdings" panose="05000000000000000000" pitchFamily="2" charset="2"/>
              </a:rPr>
              <a:t> the result should be </a:t>
            </a:r>
            <a:r>
              <a:rPr lang="hu-HU" b="1" dirty="0">
                <a:sym typeface="Wingdings" panose="05000000000000000000" pitchFamily="2" charset="2"/>
              </a:rPr>
              <a:t>0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98107" y="6003941"/>
            <a:ext cx="391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incomingSignal = 0*1.5 + 0*1.5 = 0</a:t>
            </a:r>
          </a:p>
        </p:txBody>
      </p:sp>
    </p:spTree>
    <p:extLst>
      <p:ext uri="{BB962C8B-B14F-4D97-AF65-F5344CB8AC3E}">
        <p14:creationId xmlns:p14="http://schemas.microsoft.com/office/powerpoint/2010/main" val="5337203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x=0</a:t>
            </a: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y=0</a:t>
            </a: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T=2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 = 1.5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 = 1.5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1816" y="599667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x=0 </a:t>
            </a:r>
            <a:r>
              <a:rPr lang="hu-HU" b="1" dirty="0"/>
              <a:t>AND</a:t>
            </a:r>
            <a:r>
              <a:rPr lang="hu-HU" dirty="0"/>
              <a:t> y=0 </a:t>
            </a:r>
            <a:r>
              <a:rPr lang="hu-HU" dirty="0">
                <a:sym typeface="Wingdings" panose="05000000000000000000" pitchFamily="2" charset="2"/>
              </a:rPr>
              <a:t> the result should be </a:t>
            </a:r>
            <a:r>
              <a:rPr lang="hu-HU" b="1" dirty="0">
                <a:sym typeface="Wingdings" panose="05000000000000000000" pitchFamily="2" charset="2"/>
              </a:rPr>
              <a:t>0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98107" y="6003941"/>
            <a:ext cx="391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incomingSignal = 0*1.5 + 0*1.5 =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89684" y="253170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rgbClr val="FFFF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38086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x=1</a:t>
            </a: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y=0</a:t>
            </a: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T=2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 = 1.5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 = 1.5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1816" y="599667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x=1 </a:t>
            </a:r>
            <a:r>
              <a:rPr lang="hu-HU" b="1" dirty="0"/>
              <a:t>AND</a:t>
            </a:r>
            <a:r>
              <a:rPr lang="hu-HU" dirty="0"/>
              <a:t> y=0 </a:t>
            </a:r>
            <a:r>
              <a:rPr lang="hu-HU" dirty="0">
                <a:sym typeface="Wingdings" panose="05000000000000000000" pitchFamily="2" charset="2"/>
              </a:rPr>
              <a:t> the result should be </a:t>
            </a:r>
            <a:r>
              <a:rPr lang="hu-HU" b="1" dirty="0">
                <a:sym typeface="Wingdings" panose="05000000000000000000" pitchFamily="2" charset="2"/>
              </a:rPr>
              <a:t>0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98107" y="6003941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incomingSignal = 1*1.5 + 0*1.5 = 1.5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89684" y="253170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rgbClr val="FFFF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69772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x=0</a:t>
            </a: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y=1</a:t>
            </a: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T=2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 = 1.5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 = 1.5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1816" y="599667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x=0 </a:t>
            </a:r>
            <a:r>
              <a:rPr lang="hu-HU" b="1" dirty="0"/>
              <a:t>AND</a:t>
            </a:r>
            <a:r>
              <a:rPr lang="hu-HU" dirty="0"/>
              <a:t> y=1 </a:t>
            </a:r>
            <a:r>
              <a:rPr lang="hu-HU" dirty="0">
                <a:sym typeface="Wingdings" panose="05000000000000000000" pitchFamily="2" charset="2"/>
              </a:rPr>
              <a:t> the result should be </a:t>
            </a:r>
            <a:r>
              <a:rPr lang="hu-HU" b="1" dirty="0">
                <a:sym typeface="Wingdings" panose="05000000000000000000" pitchFamily="2" charset="2"/>
              </a:rPr>
              <a:t>0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98107" y="6003941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incomingSignal = 0*1.5 + 1*1.5 = 1.5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89684" y="253170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rgbClr val="FFFF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787457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x=1</a:t>
            </a: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y=1</a:t>
            </a: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T=2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 = 1.5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 = 1.5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1816" y="599667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x=1 </a:t>
            </a:r>
            <a:r>
              <a:rPr lang="hu-HU" b="1" dirty="0"/>
              <a:t>AND</a:t>
            </a:r>
            <a:r>
              <a:rPr lang="hu-HU" dirty="0"/>
              <a:t> y=1 </a:t>
            </a:r>
            <a:r>
              <a:rPr lang="hu-HU" dirty="0">
                <a:sym typeface="Wingdings" panose="05000000000000000000" pitchFamily="2" charset="2"/>
              </a:rPr>
              <a:t> the result should be </a:t>
            </a:r>
            <a:r>
              <a:rPr lang="hu-HU" b="1" dirty="0">
                <a:sym typeface="Wingdings" panose="05000000000000000000" pitchFamily="2" charset="2"/>
              </a:rPr>
              <a:t>1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98107" y="6003941"/>
            <a:ext cx="391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incomingSignal = 1*1.5 + 1*1.5 =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89684" y="2531704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rgbClr val="FFFF00"/>
                </a:solidFill>
              </a:rPr>
              <a:t>1 !!!</a:t>
            </a:r>
          </a:p>
        </p:txBody>
      </p:sp>
    </p:spTree>
    <p:extLst>
      <p:ext uri="{BB962C8B-B14F-4D97-AF65-F5344CB8AC3E}">
        <p14:creationId xmlns:p14="http://schemas.microsoft.com/office/powerpoint/2010/main" val="901100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/>
              <a:t>Optimization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2084173" y="1647568"/>
            <a:ext cx="65133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usually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b="1" u="sng" dirty="0"/>
              <a:t>x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denote</a:t>
            </a:r>
            <a:r>
              <a:rPr lang="hu-HU" dirty="0"/>
              <a:t> </a:t>
            </a:r>
            <a:r>
              <a:rPr lang="hu-HU" err="1"/>
              <a:t>training</a:t>
            </a:r>
            <a:r>
              <a:rPr lang="hu-HU"/>
              <a:t> input</a:t>
            </a:r>
            <a:r>
              <a:rPr lang="en-US" dirty="0"/>
              <a:t>s</a:t>
            </a:r>
            <a:endParaRPr lang="hu-HU" dirty="0"/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u="sng" dirty="0">
                <a:solidFill>
                  <a:srgbClr val="FFFF00"/>
                </a:solidFill>
              </a:rPr>
              <a:t>x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b="1" dirty="0">
                <a:solidFill>
                  <a:srgbClr val="FFFF00"/>
                </a:solidFill>
              </a:rPr>
              <a:t>= ( </a:t>
            </a:r>
            <a:r>
              <a:rPr lang="hu-HU" b="1" dirty="0" err="1">
                <a:solidFill>
                  <a:srgbClr val="FFFF00"/>
                </a:solidFill>
              </a:rPr>
              <a:t>x</a:t>
            </a:r>
            <a:r>
              <a:rPr lang="hu-HU" b="1" dirty="0">
                <a:solidFill>
                  <a:srgbClr val="FFFF00"/>
                </a:solidFill>
              </a:rPr>
              <a:t>  , </a:t>
            </a:r>
            <a:r>
              <a:rPr lang="hu-HU" b="1" dirty="0" err="1">
                <a:solidFill>
                  <a:srgbClr val="FFFF00"/>
                </a:solidFill>
              </a:rPr>
              <a:t>x</a:t>
            </a:r>
            <a:r>
              <a:rPr lang="hu-HU" b="1" dirty="0">
                <a:solidFill>
                  <a:srgbClr val="FFFF00"/>
                </a:solidFill>
              </a:rPr>
              <a:t>  …  </a:t>
            </a:r>
            <a:r>
              <a:rPr lang="hu-HU" b="1" dirty="0" err="1">
                <a:solidFill>
                  <a:srgbClr val="FFFF00"/>
                </a:solidFill>
              </a:rPr>
              <a:t>x</a:t>
            </a:r>
            <a:r>
              <a:rPr lang="hu-HU" b="1" dirty="0">
                <a:solidFill>
                  <a:srgbClr val="FFFF00"/>
                </a:solidFill>
              </a:rPr>
              <a:t>   )</a:t>
            </a:r>
          </a:p>
          <a:p>
            <a:endParaRPr lang="hu-HU" dirty="0"/>
          </a:p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denote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corresponding</a:t>
            </a:r>
            <a:r>
              <a:rPr lang="hu-HU" dirty="0"/>
              <a:t> </a:t>
            </a:r>
            <a:r>
              <a:rPr lang="hu-HU" err="1"/>
              <a:t>desire</a:t>
            </a:r>
            <a:r>
              <a:rPr lang="hu-HU"/>
              <a:t> output</a:t>
            </a:r>
            <a:r>
              <a:rPr lang="en-US" dirty="0"/>
              <a:t>s</a:t>
            </a:r>
            <a:r>
              <a:rPr lang="hu-HU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b="1" u="sng" dirty="0">
                <a:solidFill>
                  <a:srgbClr val="FFFF00"/>
                </a:solidFill>
              </a:rPr>
              <a:t>y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b="1" dirty="0">
                <a:solidFill>
                  <a:srgbClr val="FFFF00"/>
                </a:solidFill>
              </a:rPr>
              <a:t>= f</a:t>
            </a:r>
            <a:r>
              <a:rPr lang="hu-HU" dirty="0">
                <a:solidFill>
                  <a:srgbClr val="FFFF00"/>
                </a:solidFill>
              </a:rPr>
              <a:t>(</a:t>
            </a:r>
            <a:r>
              <a:rPr lang="hu-HU" b="1" u="sng" dirty="0">
                <a:solidFill>
                  <a:srgbClr val="FFFF00"/>
                </a:solidFill>
              </a:rPr>
              <a:t>x</a:t>
            </a:r>
            <a:r>
              <a:rPr lang="hu-HU" dirty="0">
                <a:solidFill>
                  <a:srgbClr val="FFFF00"/>
                </a:solidFill>
              </a:rPr>
              <a:t>)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: AND </a:t>
            </a:r>
            <a:r>
              <a:rPr lang="hu-HU" dirty="0" err="1"/>
              <a:t>logical</a:t>
            </a:r>
            <a:r>
              <a:rPr lang="hu-HU" dirty="0"/>
              <a:t> operator </a:t>
            </a:r>
            <a:r>
              <a:rPr lang="hu-HU" dirty="0" err="1"/>
              <a:t>training</a:t>
            </a:r>
            <a:r>
              <a:rPr lang="hu-HU" dirty="0"/>
              <a:t> </a:t>
            </a:r>
            <a:r>
              <a:rPr lang="hu-HU" dirty="0" err="1"/>
              <a:t>data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3707026" y="2364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4081847" y="2364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4687328" y="236425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n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1664043" y="3987114"/>
            <a:ext cx="864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--------------------------------------------------------------------------------------------------------------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2084173" y="4580238"/>
            <a:ext cx="8108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</a:t>
            </a:r>
            <a:r>
              <a:rPr lang="hu-HU" dirty="0"/>
              <a:t> a </a:t>
            </a:r>
            <a:r>
              <a:rPr lang="hu-HU" dirty="0" err="1"/>
              <a:t>neural</a:t>
            </a:r>
            <a:r>
              <a:rPr lang="hu-HU" dirty="0"/>
              <a:t> </a:t>
            </a:r>
            <a:r>
              <a:rPr lang="hu-HU" dirty="0" err="1"/>
              <a:t>network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we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keep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changing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edge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weights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so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that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output </a:t>
            </a:r>
            <a:r>
              <a:rPr lang="hu-HU" dirty="0" err="1">
                <a:sym typeface="Wingdings" panose="05000000000000000000" pitchFamily="2" charset="2"/>
              </a:rPr>
              <a:t>from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network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approximates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b="1" dirty="0">
                <a:solidFill>
                  <a:schemeClr val="tx2"/>
                </a:solidFill>
              </a:rPr>
              <a:t>f</a:t>
            </a:r>
            <a:r>
              <a:rPr lang="hu-HU" dirty="0">
                <a:solidFill>
                  <a:schemeClr val="tx2"/>
                </a:solidFill>
              </a:rPr>
              <a:t>(</a:t>
            </a:r>
            <a:r>
              <a:rPr lang="hu-HU" b="1" u="sng" dirty="0">
                <a:solidFill>
                  <a:schemeClr val="tx2"/>
                </a:solidFill>
              </a:rPr>
              <a:t>x</a:t>
            </a:r>
            <a:r>
              <a:rPr lang="hu-HU" dirty="0">
                <a:solidFill>
                  <a:schemeClr val="tx2"/>
                </a:solidFill>
              </a:rPr>
              <a:t>)</a:t>
            </a:r>
          </a:p>
          <a:p>
            <a:r>
              <a:rPr lang="hu-HU" dirty="0">
                <a:solidFill>
                  <a:schemeClr val="tx2"/>
                </a:solidFill>
              </a:rPr>
              <a:t>		</a:t>
            </a:r>
            <a:r>
              <a:rPr lang="hu-HU" dirty="0" err="1">
                <a:solidFill>
                  <a:schemeClr val="tx2"/>
                </a:solidFill>
              </a:rPr>
              <a:t>We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can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measure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how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we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are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achieving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the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goal</a:t>
            </a:r>
            <a:r>
              <a:rPr lang="hu-HU" dirty="0">
                <a:solidFill>
                  <a:schemeClr val="tx2"/>
                </a:solidFill>
              </a:rPr>
              <a:t> of </a:t>
            </a:r>
          </a:p>
          <a:p>
            <a:r>
              <a:rPr lang="hu-HU" dirty="0">
                <a:solidFill>
                  <a:schemeClr val="tx2"/>
                </a:solidFill>
              </a:rPr>
              <a:t>			</a:t>
            </a:r>
            <a:r>
              <a:rPr lang="hu-HU" dirty="0" err="1">
                <a:solidFill>
                  <a:schemeClr val="tx2"/>
                </a:solidFill>
              </a:rPr>
              <a:t>this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approximation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with</a:t>
            </a:r>
            <a:r>
              <a:rPr lang="hu-HU" dirty="0">
                <a:solidFill>
                  <a:schemeClr val="tx2"/>
                </a:solidFill>
              </a:rPr>
              <a:t> a </a:t>
            </a:r>
            <a:r>
              <a:rPr lang="hu-HU" dirty="0" err="1">
                <a:solidFill>
                  <a:schemeClr val="tx2"/>
                </a:solidFill>
              </a:rPr>
              <a:t>cost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function</a:t>
            </a:r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8537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/>
              <a:t>Optimization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3789406" y="1688757"/>
                <a:ext cx="2816540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C(</a:t>
                </a:r>
                <a:r>
                  <a:rPr lang="hu-HU" b="1" u="sng" dirty="0"/>
                  <a:t>w</a:t>
                </a:r>
                <a:r>
                  <a:rPr lang="hu-HU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hu-HU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hu-HU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hu-HU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406" y="1688757"/>
                <a:ext cx="2816540" cy="484941"/>
              </a:xfrm>
              <a:prstGeom prst="rect">
                <a:avLst/>
              </a:prstGeom>
              <a:blipFill rotWithShape="0">
                <a:blip r:embed="rId2"/>
                <a:stretch>
                  <a:fillRect l="-1948" t="-78750" b="-12875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zövegdoboz 8"/>
          <p:cNvSpPr txBox="1"/>
          <p:nvPr/>
        </p:nvSpPr>
        <p:spPr>
          <a:xfrm>
            <a:off x="6414492" y="16316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2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2553730" y="2627622"/>
            <a:ext cx="6702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  </a:t>
            </a:r>
            <a:r>
              <a:rPr lang="hu-HU" b="1" dirty="0"/>
              <a:t>y’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output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neural</a:t>
            </a:r>
            <a:r>
              <a:rPr lang="hu-HU" dirty="0"/>
              <a:t> </a:t>
            </a:r>
            <a:r>
              <a:rPr lang="hu-HU" dirty="0" err="1"/>
              <a:t>network</a:t>
            </a:r>
            <a:endParaRPr lang="hu-HU" dirty="0"/>
          </a:p>
          <a:p>
            <a:pPr marL="285750" indent="-285750">
              <a:buFontTx/>
              <a:buChar char="-"/>
            </a:pPr>
            <a:r>
              <a:rPr lang="hu-HU" b="1" dirty="0"/>
              <a:t>f(x)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output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know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training</a:t>
            </a:r>
            <a:r>
              <a:rPr lang="hu-HU" dirty="0"/>
              <a:t> </a:t>
            </a:r>
            <a:r>
              <a:rPr lang="hu-HU" dirty="0" err="1"/>
              <a:t>data</a:t>
            </a:r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 err="1"/>
              <a:t>this</a:t>
            </a:r>
            <a:r>
              <a:rPr lang="hu-HU" dirty="0"/>
              <a:t> is a </a:t>
            </a:r>
            <a:r>
              <a:rPr lang="hu-HU" dirty="0" err="1"/>
              <a:t>so-called</a:t>
            </a:r>
            <a:r>
              <a:rPr lang="hu-HU" dirty="0"/>
              <a:t> </a:t>
            </a:r>
            <a:r>
              <a:rPr lang="hu-HU" dirty="0" err="1"/>
              <a:t>cost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mean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squared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error</a:t>
            </a:r>
            <a:r>
              <a:rPr lang="hu-HU" dirty="0">
                <a:sym typeface="Wingdings" panose="05000000000000000000" pitchFamily="2" charset="2"/>
              </a:rPr>
              <a:t> !!!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1647568" y="3756454"/>
            <a:ext cx="99629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intuition</a:t>
            </a:r>
            <a:r>
              <a:rPr lang="hu-HU" dirty="0"/>
              <a:t>?</a:t>
            </a:r>
          </a:p>
          <a:p>
            <a:r>
              <a:rPr lang="hu-HU" dirty="0"/>
              <a:t>	~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b="1" dirty="0"/>
              <a:t>C(</a:t>
            </a:r>
            <a:r>
              <a:rPr lang="hu-HU" b="1" u="sng" dirty="0"/>
              <a:t>w</a:t>
            </a:r>
            <a:r>
              <a:rPr lang="hu-HU" b="1" dirty="0"/>
              <a:t>)</a:t>
            </a:r>
            <a:r>
              <a:rPr lang="hu-HU" dirty="0"/>
              <a:t> is </a:t>
            </a:r>
            <a:r>
              <a:rPr lang="hu-HU" dirty="0" err="1"/>
              <a:t>huge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it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means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there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are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huge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errors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sense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that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our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dirty="0" err="1">
                <a:sym typeface="Wingdings" panose="05000000000000000000" pitchFamily="2" charset="2"/>
              </a:rPr>
              <a:t>neural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network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does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not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produce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results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we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know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from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dataset</a:t>
            </a:r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~ </a:t>
            </a:r>
            <a:r>
              <a:rPr lang="hu-HU" dirty="0" err="1">
                <a:sym typeface="Wingdings" panose="05000000000000000000" pitchFamily="2" charset="2"/>
              </a:rPr>
              <a:t>if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b="1" dirty="0">
                <a:sym typeface="Wingdings" panose="05000000000000000000" pitchFamily="2" charset="2"/>
              </a:rPr>
              <a:t>C(</a:t>
            </a:r>
            <a:r>
              <a:rPr lang="hu-HU" b="1" u="sng" dirty="0">
                <a:sym typeface="Wingdings" panose="05000000000000000000" pitchFamily="2" charset="2"/>
              </a:rPr>
              <a:t>w</a:t>
            </a:r>
            <a:r>
              <a:rPr lang="hu-HU" b="1" dirty="0">
                <a:sym typeface="Wingdings" panose="05000000000000000000" pitchFamily="2" charset="2"/>
              </a:rPr>
              <a:t>)</a:t>
            </a:r>
            <a:r>
              <a:rPr lang="hu-HU" dirty="0">
                <a:sym typeface="Wingdings" panose="05000000000000000000" pitchFamily="2" charset="2"/>
              </a:rPr>
              <a:t> is </a:t>
            </a:r>
            <a:r>
              <a:rPr lang="hu-HU" dirty="0" err="1">
                <a:sym typeface="Wingdings" panose="05000000000000000000" pitchFamily="2" charset="2"/>
              </a:rPr>
              <a:t>low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it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means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neural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network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making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good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predictions</a:t>
            </a:r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rgbClr val="FFFF00"/>
                </a:solidFill>
                <a:sym typeface="Wingdings" panose="05000000000000000000" pitchFamily="2" charset="2"/>
              </a:rPr>
              <a:t>WE HAVE TO FIND THE MINIMA FOR THE COST FUNCTION !!!</a:t>
            </a:r>
          </a:p>
        </p:txBody>
      </p:sp>
    </p:spTree>
    <p:extLst>
      <p:ext uri="{BB962C8B-B14F-4D97-AF65-F5344CB8AC3E}">
        <p14:creationId xmlns:p14="http://schemas.microsoft.com/office/powerpoint/2010/main" val="11053488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6" y="272145"/>
            <a:ext cx="8877298" cy="5943459"/>
          </a:xfrm>
        </p:spPr>
      </p:pic>
      <p:sp>
        <p:nvSpPr>
          <p:cNvPr id="3" name="TextBox 2"/>
          <p:cNvSpPr txBox="1"/>
          <p:nvPr/>
        </p:nvSpPr>
        <p:spPr>
          <a:xfrm>
            <a:off x="2115769" y="402859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/>
              <a:t>w</a:t>
            </a:r>
            <a:r>
              <a:rPr lang="en-US" b="1" baseline="-25000" dirty="0"/>
              <a:t>1</a:t>
            </a:r>
            <a:endParaRPr lang="hu-HU" b="1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6859565" y="549802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/>
              <a:t>w</a:t>
            </a:r>
            <a:r>
              <a:rPr lang="en-US" b="1" baseline="-25000" dirty="0"/>
              <a:t>2</a:t>
            </a:r>
            <a:endParaRPr lang="hu-HU" b="1" baseline="-25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6C48C79-C19E-4ABF-9BC9-6DBCF5D8BDB0}"/>
              </a:ext>
            </a:extLst>
          </p:cNvPr>
          <p:cNvGrpSpPr/>
          <p:nvPr/>
        </p:nvGrpSpPr>
        <p:grpSpPr>
          <a:xfrm>
            <a:off x="3081652" y="527518"/>
            <a:ext cx="3512500" cy="892552"/>
            <a:chOff x="4017860" y="1271672"/>
            <a:chExt cx="3512500" cy="892552"/>
          </a:xfrm>
        </p:grpSpPr>
        <p:sp>
          <p:nvSpPr>
            <p:cNvPr id="13" name="TextBox 12"/>
            <p:cNvSpPr txBox="1"/>
            <p:nvPr/>
          </p:nvSpPr>
          <p:spPr>
            <a:xfrm>
              <a:off x="4017860" y="1271672"/>
              <a:ext cx="35125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hu-HU" sz="2000" dirty="0"/>
            </a:p>
            <a:p>
              <a:r>
                <a:rPr lang="hu-HU" sz="2000" dirty="0"/>
                <a:t>	</a:t>
              </a:r>
              <a:r>
                <a:rPr lang="hu-HU" sz="2000" b="1" dirty="0"/>
                <a:t>min C( w , w  ... w  )</a:t>
              </a:r>
              <a:endParaRPr lang="hu-HU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98641" y="179489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b="1" dirty="0"/>
                <a:t>w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6" y="176411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b="1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13162" y="1776469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b="1" dirty="0"/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67627" y="1728988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b="1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4281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568411" y="436607"/>
            <a:ext cx="11530721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/>
              <a:t>How</a:t>
            </a:r>
            <a:r>
              <a:rPr lang="hu-HU" u="sng" dirty="0"/>
              <a:t> </a:t>
            </a:r>
            <a:r>
              <a:rPr lang="hu-HU" u="sng" dirty="0" err="1"/>
              <a:t>to</a:t>
            </a:r>
            <a:r>
              <a:rPr lang="hu-HU" u="sng" dirty="0"/>
              <a:t> </a:t>
            </a:r>
            <a:r>
              <a:rPr lang="hu-HU" u="sng" dirty="0" err="1"/>
              <a:t>find</a:t>
            </a:r>
            <a:r>
              <a:rPr lang="hu-HU" u="sng" dirty="0"/>
              <a:t> </a:t>
            </a:r>
            <a:r>
              <a:rPr lang="hu-HU" u="sng" dirty="0" err="1"/>
              <a:t>the</a:t>
            </a:r>
            <a:r>
              <a:rPr lang="hu-HU" u="sng" dirty="0"/>
              <a:t> </a:t>
            </a:r>
            <a:r>
              <a:rPr lang="hu-HU" u="sng" dirty="0" err="1"/>
              <a:t>minima</a:t>
            </a:r>
            <a:r>
              <a:rPr lang="hu-HU" u="sng" dirty="0"/>
              <a:t> of </a:t>
            </a:r>
            <a:r>
              <a:rPr lang="hu-HU" u="sng" dirty="0" err="1"/>
              <a:t>the</a:t>
            </a:r>
            <a:r>
              <a:rPr lang="hu-HU" u="sng" dirty="0"/>
              <a:t> </a:t>
            </a:r>
            <a:r>
              <a:rPr lang="hu-HU" u="sng" dirty="0" err="1"/>
              <a:t>cost-function</a:t>
            </a:r>
            <a:r>
              <a:rPr lang="hu-HU" u="sng" dirty="0"/>
              <a:t>?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/>
              <a:t>1.) </a:t>
            </a:r>
            <a:r>
              <a:rPr lang="hu-HU" b="1" dirty="0" err="1">
                <a:solidFill>
                  <a:srgbClr val="FFFF00"/>
                </a:solidFill>
              </a:rPr>
              <a:t>gradient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descent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know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partial</a:t>
            </a:r>
            <a:r>
              <a:rPr lang="hu-HU" dirty="0"/>
              <a:t> </a:t>
            </a:r>
            <a:r>
              <a:rPr lang="hu-HU" dirty="0" err="1"/>
              <a:t>derivative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mean-squared</a:t>
            </a:r>
            <a:r>
              <a:rPr lang="hu-HU" dirty="0"/>
              <a:t> </a:t>
            </a:r>
            <a:r>
              <a:rPr lang="hu-HU" dirty="0" err="1"/>
              <a:t>error</a:t>
            </a:r>
            <a:endParaRPr lang="hu-HU" dirty="0"/>
          </a:p>
          <a:p>
            <a:r>
              <a:rPr lang="hu-HU" dirty="0"/>
              <a:t>			and go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gradient</a:t>
            </a:r>
            <a:endParaRPr lang="hu-HU" dirty="0"/>
          </a:p>
          <a:p>
            <a:r>
              <a:rPr lang="hu-HU" dirty="0"/>
              <a:t>				// </a:t>
            </a:r>
            <a:r>
              <a:rPr lang="hu-HU" dirty="0" err="1"/>
              <a:t>gradient</a:t>
            </a:r>
            <a:r>
              <a:rPr lang="hu-HU" dirty="0"/>
              <a:t> ~ </a:t>
            </a:r>
            <a:r>
              <a:rPr lang="hu-HU" dirty="0" err="1"/>
              <a:t>partial</a:t>
            </a:r>
            <a:r>
              <a:rPr lang="hu-HU" dirty="0"/>
              <a:t> </a:t>
            </a:r>
            <a:r>
              <a:rPr lang="hu-HU" dirty="0" err="1"/>
              <a:t>derivative</a:t>
            </a:r>
            <a:endParaRPr lang="hu-HU" dirty="0"/>
          </a:p>
          <a:p>
            <a:endParaRPr lang="hu-HU" dirty="0"/>
          </a:p>
          <a:p>
            <a:r>
              <a:rPr lang="hu-HU" dirty="0"/>
              <a:t>	</a:t>
            </a:r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	</a:t>
            </a:r>
          </a:p>
          <a:p>
            <a:r>
              <a:rPr lang="hu-HU" b="1" dirty="0"/>
              <a:t>	2.) </a:t>
            </a:r>
            <a:r>
              <a:rPr lang="hu-HU" b="1" dirty="0" err="1">
                <a:solidFill>
                  <a:srgbClr val="FFFF00"/>
                </a:solidFill>
              </a:rPr>
              <a:t>backpropagation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dirty="0" err="1">
                <a:solidFill>
                  <a:schemeClr val="tx2"/>
                </a:solidFill>
              </a:rPr>
              <a:t>It</a:t>
            </a:r>
            <a:r>
              <a:rPr lang="hu-HU" dirty="0">
                <a:solidFill>
                  <a:schemeClr val="tx2"/>
                </a:solidFill>
              </a:rPr>
              <a:t> is a </a:t>
            </a:r>
            <a:r>
              <a:rPr lang="hu-HU" dirty="0" err="1">
                <a:solidFill>
                  <a:schemeClr val="tx2"/>
                </a:solidFill>
              </a:rPr>
              <a:t>gradient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descent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implementation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as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well</a:t>
            </a:r>
            <a:endParaRPr lang="hu-HU" dirty="0">
              <a:solidFill>
                <a:schemeClr val="tx2"/>
              </a:solidFill>
            </a:endParaRP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		~  </a:t>
            </a:r>
            <a:r>
              <a:rPr lang="hu-HU" dirty="0" err="1">
                <a:solidFill>
                  <a:schemeClr val="tx2"/>
                </a:solidFill>
              </a:rPr>
              <a:t>the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cost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function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can</a:t>
            </a:r>
            <a:r>
              <a:rPr lang="hu-HU" dirty="0">
                <a:solidFill>
                  <a:schemeClr val="tx2"/>
                </a:solidFill>
              </a:rPr>
              <a:t> be </a:t>
            </a:r>
            <a:r>
              <a:rPr lang="hu-HU" dirty="0" err="1">
                <a:solidFill>
                  <a:schemeClr val="tx2"/>
                </a:solidFill>
              </a:rPr>
              <a:t>defined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as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the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average</a:t>
            </a:r>
            <a:r>
              <a:rPr lang="hu-HU" dirty="0">
                <a:solidFill>
                  <a:schemeClr val="tx2"/>
                </a:solidFill>
              </a:rPr>
              <a:t> of </a:t>
            </a:r>
            <a:r>
              <a:rPr lang="hu-HU" dirty="0" err="1">
                <a:solidFill>
                  <a:schemeClr val="tx2"/>
                </a:solidFill>
              </a:rPr>
              <a:t>all</a:t>
            </a:r>
            <a:endParaRPr lang="hu-HU" dirty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			</a:t>
            </a:r>
            <a:r>
              <a:rPr lang="hu-HU" dirty="0" err="1">
                <a:solidFill>
                  <a:schemeClr val="tx2"/>
                </a:solidFill>
              </a:rPr>
              <a:t>the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cost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functions</a:t>
            </a:r>
            <a:endParaRPr lang="hu-HU" dirty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				// </a:t>
            </a:r>
            <a:r>
              <a:rPr lang="hu-HU" dirty="0" err="1">
                <a:solidFill>
                  <a:schemeClr val="tx2"/>
                </a:solidFill>
              </a:rPr>
              <a:t>we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assign</a:t>
            </a:r>
            <a:r>
              <a:rPr lang="hu-HU" dirty="0">
                <a:solidFill>
                  <a:schemeClr val="tx2"/>
                </a:solidFill>
              </a:rPr>
              <a:t> a </a:t>
            </a:r>
            <a:r>
              <a:rPr lang="hu-HU" dirty="0" err="1">
                <a:solidFill>
                  <a:schemeClr val="tx2"/>
                </a:solidFill>
              </a:rPr>
              <a:t>cost-function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to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every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single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training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example</a:t>
            </a:r>
            <a:endParaRPr lang="hu-HU" dirty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	</a:t>
            </a:r>
          </a:p>
          <a:p>
            <a:r>
              <a:rPr lang="hu-HU" dirty="0">
                <a:solidFill>
                  <a:schemeClr val="tx2"/>
                </a:solidFill>
              </a:rPr>
              <a:t>			~ </a:t>
            </a:r>
            <a:r>
              <a:rPr lang="hu-HU" dirty="0" err="1">
                <a:solidFill>
                  <a:schemeClr val="tx2"/>
                </a:solidFill>
              </a:rPr>
              <a:t>the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cost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function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can</a:t>
            </a:r>
            <a:r>
              <a:rPr lang="hu-HU" dirty="0">
                <a:solidFill>
                  <a:schemeClr val="tx2"/>
                </a:solidFill>
              </a:rPr>
              <a:t> be </a:t>
            </a:r>
            <a:r>
              <a:rPr lang="hu-HU" dirty="0" err="1">
                <a:solidFill>
                  <a:schemeClr val="tx2"/>
                </a:solidFill>
              </a:rPr>
              <a:t>transformed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into</a:t>
            </a:r>
            <a:r>
              <a:rPr lang="hu-HU" dirty="0">
                <a:solidFill>
                  <a:schemeClr val="tx2"/>
                </a:solidFill>
              </a:rPr>
              <a:t> a </a:t>
            </a:r>
            <a:r>
              <a:rPr lang="hu-HU" dirty="0" err="1">
                <a:solidFill>
                  <a:schemeClr val="tx2"/>
                </a:solidFill>
              </a:rPr>
              <a:t>form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that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it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>
                <a:solidFill>
                  <a:schemeClr val="tx2"/>
                </a:solidFill>
              </a:rPr>
              <a:t>will</a:t>
            </a:r>
            <a:r>
              <a:rPr lang="hu-HU" dirty="0">
                <a:solidFill>
                  <a:schemeClr val="tx2"/>
                </a:solidFill>
              </a:rPr>
              <a:t> be a </a:t>
            </a:r>
            <a:r>
              <a:rPr lang="hu-HU" dirty="0" err="1">
                <a:solidFill>
                  <a:schemeClr val="tx2"/>
                </a:solidFill>
              </a:rPr>
              <a:t>function</a:t>
            </a:r>
            <a:endParaRPr lang="hu-HU" dirty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			of </a:t>
            </a:r>
            <a:r>
              <a:rPr lang="hu-HU" dirty="0" err="1">
                <a:solidFill>
                  <a:schemeClr val="tx2"/>
                </a:solidFill>
              </a:rPr>
              <a:t>the</a:t>
            </a:r>
            <a:r>
              <a:rPr lang="hu-HU" dirty="0">
                <a:solidFill>
                  <a:schemeClr val="tx2"/>
                </a:solidFill>
              </a:rPr>
              <a:t> output </a:t>
            </a:r>
            <a:r>
              <a:rPr lang="hu-HU" dirty="0" err="1">
                <a:solidFill>
                  <a:schemeClr val="tx2"/>
                </a:solidFill>
              </a:rPr>
              <a:t>activations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/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9"/>
              <p:cNvSpPr txBox="1"/>
              <p:nvPr/>
            </p:nvSpPr>
            <p:spPr>
              <a:xfrm>
                <a:off x="3938945" y="2807639"/>
                <a:ext cx="697306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5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45" y="2807639"/>
                <a:ext cx="697306" cy="5267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zövegdoboz 5"/>
          <p:cNvSpPr txBox="1"/>
          <p:nvPr/>
        </p:nvSpPr>
        <p:spPr>
          <a:xfrm>
            <a:off x="4352199" y="32143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9"/>
              <p:cNvSpPr txBox="1"/>
              <p:nvPr/>
            </p:nvSpPr>
            <p:spPr>
              <a:xfrm>
                <a:off x="5244643" y="2807639"/>
                <a:ext cx="697306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7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643" y="2807639"/>
                <a:ext cx="697306" cy="5267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zövegdoboz 7"/>
          <p:cNvSpPr txBox="1"/>
          <p:nvPr/>
        </p:nvSpPr>
        <p:spPr>
          <a:xfrm>
            <a:off x="5657897" y="321437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9"/>
              <p:cNvSpPr txBox="1"/>
              <p:nvPr/>
            </p:nvSpPr>
            <p:spPr>
              <a:xfrm>
                <a:off x="7240664" y="2807639"/>
                <a:ext cx="697306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9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664" y="2807639"/>
                <a:ext cx="697306" cy="5267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zövegdoboz 9"/>
          <p:cNvSpPr txBox="1"/>
          <p:nvPr/>
        </p:nvSpPr>
        <p:spPr>
          <a:xfrm>
            <a:off x="7653918" y="321437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n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6355203" y="29650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8845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15177" y="2550017"/>
            <a:ext cx="3000778" cy="202198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Huge network of neurons and axons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72743" y="3528812"/>
            <a:ext cx="119773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132748" y="3528812"/>
            <a:ext cx="119773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98437" y="334414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55472" y="334414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OUTPUT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8FCAF3-2604-4E88-B2B6-76032C48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u="sng" dirty="0"/>
              <a:t>Modeling the nature</a:t>
            </a:r>
          </a:p>
        </p:txBody>
      </p:sp>
    </p:spTree>
    <p:extLst>
      <p:ext uri="{BB962C8B-B14F-4D97-AF65-F5344CB8AC3E}">
        <p14:creationId xmlns:p14="http://schemas.microsoft.com/office/powerpoint/2010/main" val="18411003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19707" y="5769735"/>
            <a:ext cx="7324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Problem: we do not know the correct edge weights in advance</a:t>
            </a:r>
          </a:p>
          <a:p>
            <a:r>
              <a:rPr lang="hu-HU" dirty="0"/>
              <a:t>	We initialize it with a random number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223A840-BDF0-424A-B67E-4D1BD78E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dirty="0"/>
              <a:t>Training our </a:t>
            </a:r>
            <a:r>
              <a:rPr lang="hu-HU" b="1" dirty="0"/>
              <a:t>AND</a:t>
            </a:r>
            <a:r>
              <a:rPr lang="hu-HU" dirty="0"/>
              <a:t>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1873348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T=2</a:t>
            </a: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 =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 = 3</a:t>
            </a:r>
          </a:p>
        </p:txBody>
      </p:sp>
    </p:spTree>
    <p:extLst>
      <p:ext uri="{BB962C8B-B14F-4D97-AF65-F5344CB8AC3E}">
        <p14:creationId xmlns:p14="http://schemas.microsoft.com/office/powerpoint/2010/main" val="3429442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T=2</a:t>
            </a: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 =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 = 3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461421" y="1782399"/>
            <a:ext cx="337437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556125" y="1215727"/>
            <a:ext cx="0" cy="312888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62997" y="1215727"/>
            <a:ext cx="332142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63884" y="1225468"/>
            <a:ext cx="349776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y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0341736" y="1225468"/>
            <a:ext cx="0" cy="310612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484139" y="1211263"/>
            <a:ext cx="1351652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x AND 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62997" y="2207402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91668" y="2191382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82673" y="2176191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62997" y="2694827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91668" y="2678807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82673" y="2663616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62997" y="3210305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91668" y="3194285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82673" y="3179094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62997" y="3725783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691668" y="3709763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982673" y="3694572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9948875" y="4471212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</a:t>
            </a:r>
            <a:r>
              <a:rPr lang="hu-HU" b="1" dirty="0" err="1"/>
              <a:t>ideal</a:t>
            </a:r>
            <a:r>
              <a:rPr lang="hu-HU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48563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T=2</a:t>
            </a: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 =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 = 3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461421" y="1782399"/>
            <a:ext cx="337437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556125" y="1215727"/>
            <a:ext cx="0" cy="312888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62997" y="1215727"/>
            <a:ext cx="332142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63884" y="1225468"/>
            <a:ext cx="349776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y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0341736" y="1225468"/>
            <a:ext cx="0" cy="310612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484139" y="1211263"/>
            <a:ext cx="1351652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x AND 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62997" y="2207402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91668" y="2191382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82673" y="2176191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62997" y="2694827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91668" y="2678807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82673" y="2663616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62997" y="3210305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91668" y="3194285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82673" y="3179094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62997" y="3725783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691668" y="3709763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982673" y="3694572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86043" y="832987"/>
            <a:ext cx="337437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80747" y="266315"/>
            <a:ext cx="0" cy="312888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7619" y="266315"/>
            <a:ext cx="33214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88506" y="276056"/>
            <a:ext cx="349776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y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966358" y="276056"/>
            <a:ext cx="0" cy="310612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08761" y="261851"/>
            <a:ext cx="135165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x AND 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7619" y="1257990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16290" y="1241970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607295" y="1226779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7619" y="1745415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16290" y="1729395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07295" y="1714204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7619" y="2260893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16290" y="2244873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07295" y="2229682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7619" y="2776371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16290" y="2760351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07295" y="2745160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56834" y="5576552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incomingSignal = sum ( neuronValue * weight )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1330980" y="3513869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</a:t>
            </a:r>
            <a:r>
              <a:rPr lang="hu-HU" b="1" dirty="0" err="1"/>
              <a:t>actual</a:t>
            </a:r>
            <a:r>
              <a:rPr lang="hu-HU" b="1" dirty="0"/>
              <a:t>”</a:t>
            </a:r>
          </a:p>
        </p:txBody>
      </p:sp>
      <p:sp>
        <p:nvSpPr>
          <p:cNvPr id="52" name="Szövegdoboz 51"/>
          <p:cNvSpPr txBox="1"/>
          <p:nvPr/>
        </p:nvSpPr>
        <p:spPr>
          <a:xfrm>
            <a:off x="9948875" y="4471212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</a:t>
            </a:r>
            <a:r>
              <a:rPr lang="hu-HU" b="1" dirty="0" err="1"/>
              <a:t>ideal</a:t>
            </a:r>
            <a:r>
              <a:rPr lang="hu-HU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65223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T=2</a:t>
            </a: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 =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 = 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854" y="489397"/>
            <a:ext cx="9643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construct the training data from out </a:t>
            </a:r>
            <a:r>
              <a:rPr lang="hu-HU" b="1" dirty="0"/>
              <a:t>AND</a:t>
            </a:r>
            <a:r>
              <a:rPr lang="hu-HU" dirty="0"/>
              <a:t> logical table. We have 4 </a:t>
            </a:r>
            <a:r>
              <a:rPr lang="hu-HU" b="1" dirty="0"/>
              <a:t>(x,y) </a:t>
            </a:r>
            <a:r>
              <a:rPr lang="hu-HU" dirty="0"/>
              <a:t>pairs with</a:t>
            </a:r>
          </a:p>
          <a:p>
            <a:r>
              <a:rPr lang="hu-HU" dirty="0"/>
              <a:t>the right </a:t>
            </a:r>
            <a:r>
              <a:rPr lang="hu-HU" dirty="0" err="1"/>
              <a:t>answer</a:t>
            </a:r>
            <a:r>
              <a:rPr lang="hu-HU" dirty="0"/>
              <a:t>: we can train out network according to these data</a:t>
            </a:r>
          </a:p>
        </p:txBody>
      </p:sp>
    </p:spTree>
    <p:extLst>
      <p:ext uri="{BB962C8B-B14F-4D97-AF65-F5344CB8AC3E}">
        <p14:creationId xmlns:p14="http://schemas.microsoft.com/office/powerpoint/2010/main" val="5096878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X=0</a:t>
            </a: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y=0</a:t>
            </a: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T=2</a:t>
            </a: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 =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 = 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854" y="489397"/>
            <a:ext cx="962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</a:t>
            </a:r>
            <a:r>
              <a:rPr lang="hu-HU" b="1" dirty="0"/>
              <a:t>(x,y) </a:t>
            </a:r>
            <a:r>
              <a:rPr lang="hu-HU" dirty="0"/>
              <a:t>is (0,0) the correct answer is </a:t>
            </a:r>
            <a:r>
              <a:rPr lang="hu-HU" b="1" dirty="0"/>
              <a:t>0</a:t>
            </a:r>
            <a:r>
              <a:rPr lang="hu-HU" dirty="0"/>
              <a:t>. We test it on our network: there will be probably</a:t>
            </a:r>
          </a:p>
          <a:p>
            <a:r>
              <a:rPr lang="hu-HU" dirty="0"/>
              <a:t>an error due to the random weights !!!</a:t>
            </a:r>
          </a:p>
        </p:txBody>
      </p:sp>
    </p:spTree>
    <p:extLst>
      <p:ext uri="{BB962C8B-B14F-4D97-AF65-F5344CB8AC3E}">
        <p14:creationId xmlns:p14="http://schemas.microsoft.com/office/powerpoint/2010/main" val="33894256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X=0</a:t>
            </a: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y=0</a:t>
            </a: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T=2</a:t>
            </a: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 =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 = 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854" y="489397"/>
            <a:ext cx="962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</a:t>
            </a:r>
            <a:r>
              <a:rPr lang="hu-HU" b="1" dirty="0"/>
              <a:t>(x,y) </a:t>
            </a:r>
            <a:r>
              <a:rPr lang="hu-HU" dirty="0"/>
              <a:t>is </a:t>
            </a:r>
            <a:r>
              <a:rPr lang="hu-HU" b="1" dirty="0"/>
              <a:t>(0,0) </a:t>
            </a:r>
            <a:r>
              <a:rPr lang="hu-HU" dirty="0"/>
              <a:t>the correct answer is </a:t>
            </a:r>
            <a:r>
              <a:rPr lang="hu-HU" b="1" dirty="0"/>
              <a:t>0</a:t>
            </a:r>
            <a:r>
              <a:rPr lang="hu-HU" dirty="0"/>
              <a:t>. We test it on our network: there will be probably</a:t>
            </a:r>
          </a:p>
          <a:p>
            <a:r>
              <a:rPr lang="hu-HU" dirty="0"/>
              <a:t>an error due to the random weights !!!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3731" y="5256418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incomingSignal = 0*2 + 0*3 =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09115" y="5699907"/>
            <a:ext cx="4754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Expected according to the logic table: 0</a:t>
            </a:r>
          </a:p>
          <a:p>
            <a:r>
              <a:rPr lang="hu-HU" dirty="0"/>
              <a:t>Result: 0</a:t>
            </a:r>
          </a:p>
          <a:p>
            <a:r>
              <a:rPr lang="hu-HU" dirty="0"/>
              <a:t>Error: 0 </a:t>
            </a:r>
          </a:p>
        </p:txBody>
      </p:sp>
    </p:spTree>
    <p:extLst>
      <p:ext uri="{BB962C8B-B14F-4D97-AF65-F5344CB8AC3E}">
        <p14:creationId xmlns:p14="http://schemas.microsoft.com/office/powerpoint/2010/main" val="19817666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Error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simplest algorithm: </a:t>
            </a:r>
            <a:r>
              <a:rPr lang="hu-HU" b="1" dirty="0"/>
              <a:t>error = rightAnswer – </a:t>
            </a:r>
            <a:r>
              <a:rPr lang="hu-HU" b="1" dirty="0" err="1"/>
              <a:t>calculatedAnswer</a:t>
            </a:r>
            <a:endParaRPr lang="hu-HU" b="1" dirty="0"/>
          </a:p>
          <a:p>
            <a:r>
              <a:rPr lang="hu-HU" dirty="0"/>
              <a:t>Better approach: </a:t>
            </a:r>
            <a:r>
              <a:rPr lang="hu-HU" b="1" dirty="0"/>
              <a:t>( rightAnswer – </a:t>
            </a:r>
            <a:r>
              <a:rPr lang="hu-HU" b="1" dirty="0" err="1"/>
              <a:t>calculatedAnswer</a:t>
            </a:r>
            <a:r>
              <a:rPr lang="hu-HU" b="1" dirty="0"/>
              <a:t> ) </a:t>
            </a:r>
          </a:p>
          <a:p>
            <a:r>
              <a:rPr lang="hu-HU" dirty="0"/>
              <a:t>We run our algorithm until theses error terms are very small !!!</a:t>
            </a:r>
          </a:p>
          <a:p>
            <a:r>
              <a:rPr lang="hu-HU" dirty="0"/>
              <a:t>We keep updating the edge weights</a:t>
            </a:r>
          </a:p>
          <a:p>
            <a:pPr marL="457200" lvl="1" indent="0">
              <a:buNone/>
            </a:pPr>
            <a:r>
              <a:rPr lang="hu-HU" dirty="0"/>
              <a:t>	</a:t>
            </a:r>
          </a:p>
          <a:p>
            <a:pPr marL="457200" lvl="1" indent="0">
              <a:buNone/>
            </a:pPr>
            <a:r>
              <a:rPr lang="hu-HU" dirty="0"/>
              <a:t>	</a:t>
            </a:r>
            <a:r>
              <a:rPr lang="hu-HU" b="1" dirty="0"/>
              <a:t>weight(n+1) = weight(n) + input * error * learningRate ( &lt; 1 )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20093" y="2376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10824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X=1</a:t>
            </a: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y=0</a:t>
            </a: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T=2</a:t>
            </a: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 =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 = 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854" y="489397"/>
            <a:ext cx="962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</a:t>
            </a:r>
            <a:r>
              <a:rPr lang="hu-HU" b="1" dirty="0"/>
              <a:t>(x,y) </a:t>
            </a:r>
            <a:r>
              <a:rPr lang="hu-HU" dirty="0"/>
              <a:t>is </a:t>
            </a:r>
            <a:r>
              <a:rPr lang="hu-HU" b="1" dirty="0"/>
              <a:t>(1,0) </a:t>
            </a:r>
            <a:r>
              <a:rPr lang="hu-HU" dirty="0"/>
              <a:t>the correct answer is </a:t>
            </a:r>
            <a:r>
              <a:rPr lang="hu-HU" b="1" dirty="0"/>
              <a:t>0</a:t>
            </a:r>
            <a:r>
              <a:rPr lang="hu-HU" dirty="0"/>
              <a:t>. We test it on our network: there will be probably</a:t>
            </a:r>
          </a:p>
          <a:p>
            <a:r>
              <a:rPr lang="hu-HU" dirty="0"/>
              <a:t>an error due to the random weights !!!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3731" y="5256418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incomingSignal = 1*2 + 0*3 =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09115" y="5604901"/>
            <a:ext cx="4754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Expected according to the logic table: 0</a:t>
            </a:r>
          </a:p>
          <a:p>
            <a:r>
              <a:rPr lang="hu-HU" dirty="0"/>
              <a:t>Result: 1  // because incomingSignal &gt;= T</a:t>
            </a:r>
          </a:p>
          <a:p>
            <a:r>
              <a:rPr lang="hu-HU" dirty="0"/>
              <a:t>Error:  0-1 = -1</a:t>
            </a:r>
          </a:p>
        </p:txBody>
      </p:sp>
    </p:spTree>
    <p:extLst>
      <p:ext uri="{BB962C8B-B14F-4D97-AF65-F5344CB8AC3E}">
        <p14:creationId xmlns:p14="http://schemas.microsoft.com/office/powerpoint/2010/main" val="11969256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X=1</a:t>
            </a: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y=0</a:t>
            </a: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T=2</a:t>
            </a: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 =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 = 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854" y="489397"/>
            <a:ext cx="3927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update the weight !!!</a:t>
            </a:r>
          </a:p>
          <a:p>
            <a:r>
              <a:rPr lang="hu-HU" dirty="0"/>
              <a:t>	w1’ = w1 + 1 * (-1) * 0.1</a:t>
            </a:r>
          </a:p>
          <a:p>
            <a:r>
              <a:rPr lang="hu-HU" dirty="0"/>
              <a:t>	w2’ = w2 + 0 * (-1) * 0.1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3731" y="5256418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incomingSignal = 1*2 + 0*3 =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09115" y="5616782"/>
            <a:ext cx="4754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Expected according to the logic table: 0</a:t>
            </a:r>
          </a:p>
          <a:p>
            <a:r>
              <a:rPr lang="hu-HU" dirty="0"/>
              <a:t>Result: 1  // because incomingSignal &gt;= T</a:t>
            </a:r>
          </a:p>
          <a:p>
            <a:r>
              <a:rPr lang="hu-HU" dirty="0"/>
              <a:t>Error:  0-1 = 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543282" y="611819"/>
                <a:ext cx="454041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hu-HU" sz="2000" b="1" dirty="0">
                    <a:solidFill>
                      <a:srgbClr val="FFFF00"/>
                    </a:solidFill>
                  </a:rPr>
                  <a:t>w = </a:t>
                </a:r>
                <a14:m>
                  <m:oMath xmlns:m="http://schemas.openxmlformats.org/officeDocument/2006/math">
                    <m:r>
                      <a:rPr lang="hu-HU" sz="2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𝒊𝒏𝒑𝒖𝒕</m:t>
                    </m:r>
                    <m:r>
                      <a:rPr lang="hu-HU" sz="2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hu-HU" sz="2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𝒆𝒓𝒓𝒐𝒓</m:t>
                    </m:r>
                    <m:r>
                      <a:rPr lang="hu-HU" sz="2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hu-HU" sz="2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𝒍𝒆𝒂𝒓𝒏𝒊𝒏𝒈𝑹𝒂𝒕𝒆</m:t>
                    </m:r>
                  </m:oMath>
                </a14:m>
                <a:endParaRPr lang="hu-HU" sz="2000" b="1" dirty="0">
                  <a:solidFill>
                    <a:srgbClr val="FFFF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hu-HU" sz="20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hu-HU" sz="2000" b="1" dirty="0">
                    <a:solidFill>
                      <a:srgbClr val="FFFF00"/>
                    </a:solidFill>
                  </a:rPr>
                  <a:t>w = w1’ – w1</a:t>
                </a:r>
              </a:p>
              <a:p>
                <a:r>
                  <a:rPr lang="hu-HU" sz="2000" b="1" dirty="0"/>
                  <a:t>	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282" y="611819"/>
                <a:ext cx="4540410" cy="1015663"/>
              </a:xfrm>
              <a:prstGeom prst="rect">
                <a:avLst/>
              </a:prstGeom>
              <a:blipFill rotWithShape="0">
                <a:blip r:embed="rId2"/>
                <a:stretch>
                  <a:fillRect t="-29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33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75" y="1753753"/>
            <a:ext cx="1104900" cy="1514475"/>
          </a:xfrm>
        </p:spPr>
      </p:pic>
      <p:sp>
        <p:nvSpPr>
          <p:cNvPr id="5" name="TextBox 4"/>
          <p:cNvSpPr txBox="1"/>
          <p:nvPr/>
        </p:nvSpPr>
        <p:spPr>
          <a:xfrm>
            <a:off x="1166435" y="3524900"/>
            <a:ext cx="3810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the handwritten image we</a:t>
            </a:r>
          </a:p>
          <a:p>
            <a:r>
              <a:rPr lang="hu-HU" dirty="0"/>
              <a:t>want to recognize !!!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270244" y="2417316"/>
            <a:ext cx="2524259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13443" y="1955651"/>
            <a:ext cx="3881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would like to construct an </a:t>
            </a:r>
          </a:p>
          <a:p>
            <a:r>
              <a:rPr lang="hu-HU" dirty="0"/>
              <a:t>algorithm that can conclude: it is</a:t>
            </a:r>
          </a:p>
          <a:p>
            <a:r>
              <a:rPr lang="hu-HU" dirty="0"/>
              <a:t>the number </a:t>
            </a:r>
            <a:r>
              <a:rPr lang="hu-HU" b="1" dirty="0"/>
              <a:t>7</a:t>
            </a:r>
            <a:r>
              <a:rPr lang="hu-HU" dirty="0"/>
              <a:t> !!!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9922" y="4375811"/>
            <a:ext cx="882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approach is the same when we would like to recognize pedestrians while</a:t>
            </a:r>
          </a:p>
          <a:p>
            <a:r>
              <a:rPr lang="hu-HU" dirty="0"/>
              <a:t>driving or digitalize a handwritten book/article !!!</a:t>
            </a:r>
          </a:p>
        </p:txBody>
      </p:sp>
    </p:spTree>
    <p:extLst>
      <p:ext uri="{BB962C8B-B14F-4D97-AF65-F5344CB8AC3E}">
        <p14:creationId xmlns:p14="http://schemas.microsoft.com/office/powerpoint/2010/main" val="15225461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X=1</a:t>
            </a: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y=0</a:t>
            </a: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T=2</a:t>
            </a: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w1 = 1.9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w2 = 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854" y="489397"/>
            <a:ext cx="3927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update the weight !!!</a:t>
            </a:r>
          </a:p>
          <a:p>
            <a:r>
              <a:rPr lang="hu-HU" dirty="0"/>
              <a:t>	w1’ = w1 + 1 * (-1) * 0.1</a:t>
            </a:r>
          </a:p>
          <a:p>
            <a:r>
              <a:rPr lang="hu-HU" dirty="0"/>
              <a:t>	w2’ = w2 + 0 * (-1) * 0.1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3731" y="5256418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incomingSignal = 1*2 + 0*3 =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09115" y="5842407"/>
            <a:ext cx="4754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Expected according to the logic table: 0</a:t>
            </a:r>
          </a:p>
          <a:p>
            <a:r>
              <a:rPr lang="hu-HU" dirty="0"/>
              <a:t>Result: 1  // because incomingSignal &gt;= T</a:t>
            </a:r>
          </a:p>
          <a:p>
            <a:r>
              <a:rPr lang="hu-HU" dirty="0"/>
              <a:t>Error:  0-1 = -1</a:t>
            </a:r>
          </a:p>
        </p:txBody>
      </p:sp>
    </p:spTree>
    <p:extLst>
      <p:ext uri="{BB962C8B-B14F-4D97-AF65-F5344CB8AC3E}">
        <p14:creationId xmlns:p14="http://schemas.microsoft.com/office/powerpoint/2010/main" val="8678694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Straight Arrow Connector 11"/>
          <p:cNvCxnSpPr>
            <a:endCxn id="7" idx="2"/>
          </p:cNvCxnSpPr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2"/>
          </p:cNvCxnSpPr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2"/>
          </p:cNvCxnSpPr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2"/>
          </p:cNvCxnSpPr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2"/>
          </p:cNvCxnSpPr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2"/>
          </p:cNvCxnSpPr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10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10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10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45567" y="6142455"/>
            <a:ext cx="818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always need a bias ( with value 1 ): to be able to control the output</a:t>
            </a:r>
          </a:p>
        </p:txBody>
      </p:sp>
      <p:sp>
        <p:nvSpPr>
          <p:cNvPr id="19" name="Oval 18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2" name="Oval 21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</a:p>
        </p:txBody>
      </p:sp>
      <p:cxnSp>
        <p:nvCxnSpPr>
          <p:cNvPr id="24" name="Straight Arrow Connector 23"/>
          <p:cNvCxnSpPr>
            <a:stCxn id="19" idx="5"/>
            <a:endCxn id="7" idx="2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5"/>
            <a:endCxn id="8" idx="2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5"/>
            <a:endCxn id="9" idx="2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1</a:t>
            </a:r>
          </a:p>
        </p:txBody>
      </p:sp>
      <p:cxnSp>
        <p:nvCxnSpPr>
          <p:cNvPr id="33" name="Straight Arrow Connector 32"/>
          <p:cNvCxnSpPr>
            <a:stCxn id="32" idx="5"/>
            <a:endCxn id="10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6180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6685"/>
          </a:xfrm>
        </p:spPr>
        <p:txBody>
          <a:bodyPr/>
          <a:lstStyle/>
          <a:p>
            <a:r>
              <a:rPr lang="hu-HU" b="1" u="sng" dirty="0"/>
              <a:t>Bias unit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2738" y="1339403"/>
            <a:ext cx="9384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Sometimes we want to get not zero output even if the inputs are all zeros. Basically</a:t>
            </a:r>
          </a:p>
          <a:p>
            <a:r>
              <a:rPr lang="hu-HU" dirty="0"/>
              <a:t>we can shift the activation function with </a:t>
            </a:r>
            <a:r>
              <a:rPr lang="hu-HU" dirty="0" err="1"/>
              <a:t>bias</a:t>
            </a:r>
            <a:r>
              <a:rPr lang="hu-HU" dirty="0"/>
              <a:t> </a:t>
            </a:r>
            <a:r>
              <a:rPr lang="hu-HU" dirty="0" err="1"/>
              <a:t>units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54006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Straight Arrow Connector 11"/>
          <p:cNvCxnSpPr>
            <a:endCxn id="7" idx="2"/>
          </p:cNvCxnSpPr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2"/>
          </p:cNvCxnSpPr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2"/>
          </p:cNvCxnSpPr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2"/>
          </p:cNvCxnSpPr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2"/>
          </p:cNvCxnSpPr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2"/>
          </p:cNvCxnSpPr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10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10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10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45567" y="6130581"/>
            <a:ext cx="818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always need a bias ( with value 1 ): to be able to control the output</a:t>
            </a:r>
          </a:p>
        </p:txBody>
      </p:sp>
      <p:sp>
        <p:nvSpPr>
          <p:cNvPr id="19" name="Oval 18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2" name="Oval 21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</a:p>
        </p:txBody>
      </p:sp>
      <p:cxnSp>
        <p:nvCxnSpPr>
          <p:cNvPr id="24" name="Straight Arrow Connector 23"/>
          <p:cNvCxnSpPr>
            <a:stCxn id="19" idx="5"/>
            <a:endCxn id="7" idx="2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5"/>
            <a:endCxn id="8" idx="2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5"/>
            <a:endCxn id="9" idx="2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1</a:t>
            </a:r>
          </a:p>
        </p:txBody>
      </p:sp>
      <p:cxnSp>
        <p:nvCxnSpPr>
          <p:cNvPr id="33" name="Straight Arrow Connector 32"/>
          <p:cNvCxnSpPr>
            <a:stCxn id="32" idx="5"/>
            <a:endCxn id="10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58395" y="75757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58394" y="118042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13802" y="13874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99256" y="169243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56456" y="20120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99256" y="257482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08535" y="360208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45567" y="405241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w8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47817" y="455076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w9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89517" y="96436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96397" y="145088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66834" y="331416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69850" y="547238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w13</a:t>
            </a:r>
          </a:p>
        </p:txBody>
      </p:sp>
    </p:spTree>
    <p:extLst>
      <p:ext uri="{BB962C8B-B14F-4D97-AF65-F5344CB8AC3E}">
        <p14:creationId xmlns:p14="http://schemas.microsoft.com/office/powerpoint/2010/main" val="26876191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1</a:t>
            </a:r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-2.5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1.5</a:t>
            </a:r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57657" y="6012684"/>
            <a:ext cx="10275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we are able to compute the values for A, B, C? We have to sum up the neuron values</a:t>
            </a:r>
          </a:p>
          <a:p>
            <a:r>
              <a:rPr lang="hu-HU" dirty="0"/>
              <a:t>multiply by the edge weights accordingly !!!</a:t>
            </a:r>
          </a:p>
        </p:txBody>
      </p:sp>
    </p:spTree>
    <p:extLst>
      <p:ext uri="{BB962C8B-B14F-4D97-AF65-F5344CB8AC3E}">
        <p14:creationId xmlns:p14="http://schemas.microsoft.com/office/powerpoint/2010/main" val="31564898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1</a:t>
            </a:r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-2.5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1.5</a:t>
            </a:r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4856" y="6049408"/>
            <a:ext cx="871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tempA = biasNode*biasWeight + xValue * xWeightToA + yValue*yWeightToA</a:t>
            </a:r>
          </a:p>
        </p:txBody>
      </p:sp>
    </p:spTree>
    <p:extLst>
      <p:ext uri="{BB962C8B-B14F-4D97-AF65-F5344CB8AC3E}">
        <p14:creationId xmlns:p14="http://schemas.microsoft.com/office/powerpoint/2010/main" val="4560393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X=1</a:t>
            </a: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Y=0</a:t>
            </a: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1</a:t>
            </a:r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-2.5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1.5</a:t>
            </a:r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4856" y="6025656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tempA = 1*1 + 1*2 + 0*0.5 = 3 </a:t>
            </a:r>
          </a:p>
        </p:txBody>
      </p:sp>
    </p:spTree>
    <p:extLst>
      <p:ext uri="{BB962C8B-B14F-4D97-AF65-F5344CB8AC3E}">
        <p14:creationId xmlns:p14="http://schemas.microsoft.com/office/powerpoint/2010/main" val="20170424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1642" y="3185607"/>
            <a:ext cx="820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use </a:t>
            </a:r>
            <a:r>
              <a:rPr lang="hu-HU" b="1" dirty="0"/>
              <a:t>activation functions </a:t>
            </a:r>
            <a:r>
              <a:rPr lang="hu-HU" dirty="0"/>
              <a:t>to calculate the activation</a:t>
            </a:r>
          </a:p>
          <a:p>
            <a:r>
              <a:rPr lang="hu-HU" dirty="0"/>
              <a:t>level of the neurons: it yields whether the given neuron will fire or not !!!</a:t>
            </a:r>
          </a:p>
        </p:txBody>
      </p:sp>
    </p:spTree>
    <p:extLst>
      <p:ext uri="{BB962C8B-B14F-4D97-AF65-F5344CB8AC3E}">
        <p14:creationId xmlns:p14="http://schemas.microsoft.com/office/powerpoint/2010/main" val="19347164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X=1</a:t>
            </a: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Y=0</a:t>
            </a: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1</a:t>
            </a:r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-2.5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1.5</a:t>
            </a:r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4856" y="6085033"/>
            <a:ext cx="607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tempA = 1*1 + 1*2 + 0*0.5 = 3  </a:t>
            </a:r>
            <a:r>
              <a:rPr lang="hu-HU" dirty="0">
                <a:sym typeface="Wingdings" panose="05000000000000000000" pitchFamily="2" charset="2"/>
              </a:rPr>
              <a:t> sign(tempA) = +1 !!!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8647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X=1</a:t>
            </a: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Y=0</a:t>
            </a: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1</a:t>
            </a:r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-2.5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1.5</a:t>
            </a:r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A=1</a:t>
            </a: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4856" y="6168158"/>
            <a:ext cx="607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tempA = 1*1 + 1*2 + 0*0.5 = 3  </a:t>
            </a:r>
            <a:r>
              <a:rPr lang="hu-HU" dirty="0">
                <a:sym typeface="Wingdings" panose="05000000000000000000" pitchFamily="2" charset="2"/>
              </a:rPr>
              <a:t> sign(tempA) = +1 !!!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311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9701" y="450760"/>
            <a:ext cx="73196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Neurons only fire when input is </a:t>
            </a:r>
            <a:r>
              <a:rPr lang="hu-HU" dirty="0"/>
              <a:t>larger </a:t>
            </a:r>
            <a:r>
              <a:rPr lang="en-US" dirty="0"/>
              <a:t>than </a:t>
            </a:r>
            <a:r>
              <a:rPr lang="hu-HU" dirty="0"/>
              <a:t>a given </a:t>
            </a:r>
            <a:r>
              <a:rPr lang="en-US" dirty="0"/>
              <a:t>threshold</a:t>
            </a:r>
            <a:endParaRPr lang="hu-HU" dirty="0"/>
          </a:p>
          <a:p>
            <a:r>
              <a:rPr lang="hu-HU" dirty="0"/>
              <a:t>   </a:t>
            </a:r>
            <a:r>
              <a:rPr lang="en-US" dirty="0"/>
              <a:t>I</a:t>
            </a:r>
            <a:r>
              <a:rPr lang="hu-HU" dirty="0"/>
              <a:t>mportant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en-US" dirty="0"/>
              <a:t> firing doesn't get bigger as the stimulus increases,</a:t>
            </a:r>
            <a:endParaRPr lang="hu-HU" dirty="0"/>
          </a:p>
          <a:p>
            <a:r>
              <a:rPr lang="hu-HU" dirty="0"/>
              <a:t>		</a:t>
            </a:r>
            <a:r>
              <a:rPr lang="en-US" dirty="0"/>
              <a:t> its an all or nothing arrangement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3915177" y="2550017"/>
            <a:ext cx="3000778" cy="202198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72743" y="3528812"/>
            <a:ext cx="119773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132748" y="3528812"/>
            <a:ext cx="119773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98437" y="334414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55472" y="334414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67F0D7-E29B-4CE6-9A4D-C4CFC209490D}"/>
              </a:ext>
            </a:extLst>
          </p:cNvPr>
          <p:cNvSpPr txBox="1"/>
          <p:nvPr/>
        </p:nvSpPr>
        <p:spPr>
          <a:xfrm>
            <a:off x="2601532" y="4893972"/>
            <a:ext cx="814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Model of nervous system </a:t>
            </a:r>
            <a:r>
              <a:rPr lang="hu-HU" dirty="0">
                <a:sym typeface="Wingdings" panose="05000000000000000000" pitchFamily="2" charset="2"/>
              </a:rPr>
              <a:t> it is basically a graph with nodes ( neurons )</a:t>
            </a:r>
          </a:p>
          <a:p>
            <a:r>
              <a:rPr lang="hu-HU" dirty="0">
                <a:sym typeface="Wingdings" panose="05000000000000000000" pitchFamily="2" charset="2"/>
              </a:rPr>
              <a:t>	and the edges ( axons 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87169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X=1</a:t>
            </a: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Y=0</a:t>
            </a: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1</a:t>
            </a:r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-2.5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1.5</a:t>
            </a:r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A=1</a:t>
            </a: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6393" y="6158667"/>
            <a:ext cx="1093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tempB = bias * biasWeight + xValue * xWeightToB + yValue * yWeightToB </a:t>
            </a:r>
            <a:r>
              <a:rPr lang="hu-HU" altLang="ko-KR" dirty="0"/>
              <a:t> = 1 * 2 + 1 * 1 + 0 * 2 = 3</a:t>
            </a:r>
          </a:p>
        </p:txBody>
      </p:sp>
    </p:spTree>
    <p:extLst>
      <p:ext uri="{BB962C8B-B14F-4D97-AF65-F5344CB8AC3E}">
        <p14:creationId xmlns:p14="http://schemas.microsoft.com/office/powerpoint/2010/main" val="41450293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X=1</a:t>
            </a: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Y=0</a:t>
            </a: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1</a:t>
            </a:r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-2.5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1.5</a:t>
            </a:r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A=1</a:t>
            </a: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B=1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4856" y="6168158"/>
            <a:ext cx="579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tempB = 1 * 2 + 1 * 1 + 0 * 2 = 3 </a:t>
            </a:r>
            <a:r>
              <a:rPr lang="hu-HU" dirty="0">
                <a:sym typeface="Wingdings" panose="05000000000000000000" pitchFamily="2" charset="2"/>
              </a:rPr>
              <a:t> sign(tempB) = +1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03421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X=1</a:t>
            </a: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Y=0</a:t>
            </a: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1</a:t>
            </a:r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-2.5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1.5</a:t>
            </a:r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A=1</a:t>
            </a: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B=1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4856" y="6168158"/>
            <a:ext cx="827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tempB =bias * biasWeight + xValue * xWeightToC + yValue * yWeightToC</a:t>
            </a:r>
          </a:p>
        </p:txBody>
      </p:sp>
    </p:spTree>
    <p:extLst>
      <p:ext uri="{BB962C8B-B14F-4D97-AF65-F5344CB8AC3E}">
        <p14:creationId xmlns:p14="http://schemas.microsoft.com/office/powerpoint/2010/main" val="24537540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X=1</a:t>
            </a: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Y=0</a:t>
            </a: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1</a:t>
            </a:r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-2.5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1.5</a:t>
            </a:r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A=1</a:t>
            </a: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B=1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bg1"/>
                </a:solidFill>
              </a:rPr>
              <a:t>C=-1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4856" y="6168158"/>
            <a:ext cx="649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tempB = 1 * 1,5 + 1 * (-2.5) + 0 * 1 = -1 </a:t>
            </a:r>
            <a:r>
              <a:rPr lang="hu-HU" dirty="0">
                <a:sym typeface="Wingdings" panose="05000000000000000000" pitchFamily="2" charset="2"/>
              </a:rPr>
              <a:t> sign(tempC) = -1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952946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X=1</a:t>
            </a: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Y=0</a:t>
            </a: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1</a:t>
            </a:r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-2.5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1.5</a:t>
            </a:r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A=1</a:t>
            </a: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B=1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bg1"/>
                </a:solidFill>
              </a:rPr>
              <a:t>C=-1</a:t>
            </a:r>
          </a:p>
        </p:txBody>
      </p:sp>
    </p:spTree>
    <p:extLst>
      <p:ext uri="{BB962C8B-B14F-4D97-AF65-F5344CB8AC3E}">
        <p14:creationId xmlns:p14="http://schemas.microsoft.com/office/powerpoint/2010/main" val="42180832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X=1</a:t>
            </a: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Y=0</a:t>
            </a: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1</a:t>
            </a:r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-2.5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1.5</a:t>
            </a:r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A=1</a:t>
            </a: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B=1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bg1"/>
                </a:solidFill>
              </a:rPr>
              <a:t>C=-1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8515" y="6144571"/>
            <a:ext cx="711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tempOutput = biasValue * biasWeight + valueA * weightA + ...</a:t>
            </a:r>
          </a:p>
        </p:txBody>
      </p:sp>
    </p:spTree>
    <p:extLst>
      <p:ext uri="{BB962C8B-B14F-4D97-AF65-F5344CB8AC3E}">
        <p14:creationId xmlns:p14="http://schemas.microsoft.com/office/powerpoint/2010/main" val="34923478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+1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X=1</a:t>
            </a: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Y=0</a:t>
            </a: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1</a:t>
            </a:r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-2.5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1.5</a:t>
            </a:r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A=1</a:t>
            </a: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B=1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bg1"/>
                </a:solidFill>
              </a:rPr>
              <a:t>C=-1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8515" y="6097065"/>
            <a:ext cx="856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tempOutput = 1 * 1 + 1 * 1 + 1 * 2 + (-1) * 1.5 = 2.5 </a:t>
            </a:r>
            <a:r>
              <a:rPr lang="hu-HU" dirty="0">
                <a:sym typeface="Wingdings" panose="05000000000000000000" pitchFamily="2" charset="2"/>
              </a:rPr>
              <a:t> sign(tempOutput) = +1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7792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383840" y="1339404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08338" y="4683549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3840" y="10130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29205" y="44988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878554" y="2378127"/>
            <a:ext cx="5074023" cy="135228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4169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75905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36643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01674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35888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6626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2302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57235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17973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44367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7858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39319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64772" y="4327302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91938" y="4479497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76753" y="397742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64772" y="3657600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64772" y="3346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64772" y="3024390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76753" y="2674514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64772" y="235468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64772" y="20434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176753" y="171933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09870" y="695459"/>
            <a:ext cx="6939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trainig data: (x,y) pairs + whether it is under the line</a:t>
            </a:r>
          </a:p>
          <a:p>
            <a:r>
              <a:rPr lang="hu-HU" dirty="0"/>
              <a:t>or not</a:t>
            </a:r>
          </a:p>
        </p:txBody>
      </p:sp>
    </p:spTree>
    <p:extLst>
      <p:ext uri="{BB962C8B-B14F-4D97-AF65-F5344CB8AC3E}">
        <p14:creationId xmlns:p14="http://schemas.microsoft.com/office/powerpoint/2010/main" val="124338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383840" y="1339404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08338" y="4683549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3840" y="10130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29205" y="44988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878554" y="2378127"/>
            <a:ext cx="5074023" cy="135228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4169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75905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36643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01674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35888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6626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2302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57235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17973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44367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7858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39319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64772" y="4327302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91938" y="4479497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76753" y="397742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64772" y="3657600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64772" y="3346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64772" y="3024390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76753" y="2674514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64772" y="235468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64772" y="20434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176753" y="171933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309870" y="2043449"/>
            <a:ext cx="231821" cy="23182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4516043" y="1493742"/>
            <a:ext cx="231821" cy="23182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4190675" y="2159359"/>
            <a:ext cx="231821" cy="23182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5067811" y="2238777"/>
            <a:ext cx="231821" cy="23182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3654980" y="2969619"/>
            <a:ext cx="231821" cy="23182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6140612" y="1386454"/>
            <a:ext cx="231821" cy="23182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Oval 44"/>
          <p:cNvSpPr/>
          <p:nvPr/>
        </p:nvSpPr>
        <p:spPr>
          <a:xfrm>
            <a:off x="4896247" y="3637938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Oval 45"/>
          <p:cNvSpPr/>
          <p:nvPr/>
        </p:nvSpPr>
        <p:spPr>
          <a:xfrm>
            <a:off x="6102420" y="3088231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Oval 46"/>
          <p:cNvSpPr/>
          <p:nvPr/>
        </p:nvSpPr>
        <p:spPr>
          <a:xfrm>
            <a:off x="5777052" y="3753848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Oval 47"/>
          <p:cNvSpPr/>
          <p:nvPr/>
        </p:nvSpPr>
        <p:spPr>
          <a:xfrm>
            <a:off x="6654188" y="3833266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Oval 48"/>
          <p:cNvSpPr/>
          <p:nvPr/>
        </p:nvSpPr>
        <p:spPr>
          <a:xfrm>
            <a:off x="3848625" y="3947307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Oval 49"/>
          <p:cNvSpPr/>
          <p:nvPr/>
        </p:nvSpPr>
        <p:spPr>
          <a:xfrm>
            <a:off x="7726989" y="2980943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Oval 50"/>
          <p:cNvSpPr/>
          <p:nvPr/>
        </p:nvSpPr>
        <p:spPr>
          <a:xfrm>
            <a:off x="7552258" y="3626218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1686829" y="219114"/>
            <a:ext cx="818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After training our neural network: if we have a (x,y) pair, we can predict</a:t>
            </a:r>
          </a:p>
          <a:p>
            <a:r>
              <a:rPr lang="hu-HU" dirty="0"/>
              <a:t>whether it is under the line or not</a:t>
            </a:r>
          </a:p>
        </p:txBody>
      </p:sp>
    </p:spTree>
    <p:extLst>
      <p:ext uri="{BB962C8B-B14F-4D97-AF65-F5344CB8AC3E}">
        <p14:creationId xmlns:p14="http://schemas.microsoft.com/office/powerpoint/2010/main" val="28897087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0875" y="799071"/>
            <a:ext cx="61831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Single-layer network:</a:t>
            </a:r>
          </a:p>
          <a:p>
            <a:endParaRPr lang="hu-HU" dirty="0"/>
          </a:p>
          <a:p>
            <a:r>
              <a:rPr lang="hu-HU" dirty="0"/>
              <a:t>	If we have a linearly separable problem</a:t>
            </a:r>
          </a:p>
          <a:p>
            <a:r>
              <a:rPr lang="hu-HU" dirty="0"/>
              <a:t>		~ a </a:t>
            </a:r>
            <a:r>
              <a:rPr lang="hu-HU" dirty="0" err="1"/>
              <a:t>single-layer</a:t>
            </a:r>
            <a:r>
              <a:rPr lang="hu-HU" dirty="0"/>
              <a:t> network is fine</a:t>
            </a:r>
          </a:p>
          <a:p>
            <a:endParaRPr lang="hu-HU" dirty="0"/>
          </a:p>
          <a:p>
            <a:r>
              <a:rPr lang="hu-HU" b="1" u="sng" dirty="0"/>
              <a:t>Multi-layer network:</a:t>
            </a:r>
          </a:p>
          <a:p>
            <a:endParaRPr lang="hu-HU" dirty="0"/>
          </a:p>
          <a:p>
            <a:r>
              <a:rPr lang="hu-HU" dirty="0"/>
              <a:t>	If we have a non-linear classification problem</a:t>
            </a:r>
          </a:p>
          <a:p>
            <a:r>
              <a:rPr lang="hu-HU" dirty="0"/>
              <a:t>		~ we have to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multi-layer</a:t>
            </a:r>
            <a:r>
              <a:rPr lang="hu-HU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245359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Model</a:t>
            </a:r>
          </a:p>
        </p:txBody>
      </p:sp>
      <p:sp>
        <p:nvSpPr>
          <p:cNvPr id="4" name="Oval 3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4" idx="6"/>
            <a:endCxn id="6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7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7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8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9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8539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828799" y="2073497"/>
            <a:ext cx="0" cy="288486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84101" y="4739425"/>
            <a:ext cx="292350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7887" y="483809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0                             1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53985" y="2332433"/>
            <a:ext cx="3129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1916161" y="4211287"/>
            <a:ext cx="468002" cy="46800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1916161" y="2332433"/>
            <a:ext cx="468002" cy="46800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50515" y="4178370"/>
            <a:ext cx="468002" cy="46800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4" name="Oval 13"/>
          <p:cNvSpPr/>
          <p:nvPr/>
        </p:nvSpPr>
        <p:spPr>
          <a:xfrm>
            <a:off x="3850515" y="2299516"/>
            <a:ext cx="468002" cy="46800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12839" y="144234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AND</a:t>
            </a:r>
            <a:r>
              <a:rPr lang="hu-HU" dirty="0"/>
              <a:t> problem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17799" y="5517145"/>
            <a:ext cx="410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a </a:t>
            </a:r>
            <a:r>
              <a:rPr lang="hu-HU" b="1" dirty="0"/>
              <a:t>linearly</a:t>
            </a:r>
            <a:r>
              <a:rPr lang="hu-HU" dirty="0"/>
              <a:t> separable problem,</a:t>
            </a:r>
          </a:p>
          <a:p>
            <a:r>
              <a:rPr lang="hu-HU" dirty="0"/>
              <a:t>no hidden layer needed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601531" y="2179685"/>
            <a:ext cx="1906074" cy="187506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375552" y="2077766"/>
            <a:ext cx="0" cy="288486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30854" y="4743694"/>
            <a:ext cx="292350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64640" y="4842363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0                             1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00738" y="2336702"/>
            <a:ext cx="3129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7462914" y="4215556"/>
            <a:ext cx="468002" cy="46800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Oval 23"/>
          <p:cNvSpPr/>
          <p:nvPr/>
        </p:nvSpPr>
        <p:spPr>
          <a:xfrm>
            <a:off x="7462914" y="2336702"/>
            <a:ext cx="468002" cy="46800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9397268" y="4182639"/>
            <a:ext cx="468002" cy="46800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9397268" y="2303785"/>
            <a:ext cx="468002" cy="46800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59592" y="1446610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XOR</a:t>
            </a:r>
            <a:r>
              <a:rPr lang="hu-HU" dirty="0"/>
              <a:t> problem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64552" y="5521414"/>
            <a:ext cx="5535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a </a:t>
            </a:r>
            <a:r>
              <a:rPr lang="hu-HU" b="1" dirty="0"/>
              <a:t>non-linearly</a:t>
            </a:r>
            <a:r>
              <a:rPr lang="hu-HU" dirty="0"/>
              <a:t> separable problem,</a:t>
            </a:r>
          </a:p>
          <a:p>
            <a:r>
              <a:rPr lang="hu-HU" dirty="0"/>
              <a:t>no linear line can be found to separate </a:t>
            </a:r>
            <a:r>
              <a:rPr lang="hu-HU" b="1" dirty="0"/>
              <a:t>0</a:t>
            </a:r>
            <a:r>
              <a:rPr lang="hu-HU" dirty="0"/>
              <a:t> from </a:t>
            </a:r>
            <a:r>
              <a:rPr lang="hu-HU" b="1" dirty="0"/>
              <a:t>1</a:t>
            </a:r>
          </a:p>
          <a:p>
            <a:r>
              <a:rPr lang="hu-HU" dirty="0"/>
              <a:t>Hidden layer needed in the network !!!!</a:t>
            </a:r>
          </a:p>
        </p:txBody>
      </p:sp>
      <p:sp>
        <p:nvSpPr>
          <p:cNvPr id="31" name="Freeform 30"/>
          <p:cNvSpPr/>
          <p:nvPr/>
        </p:nvSpPr>
        <p:spPr>
          <a:xfrm>
            <a:off x="7082992" y="2014727"/>
            <a:ext cx="3439958" cy="2923779"/>
          </a:xfrm>
          <a:custGeom>
            <a:avLst/>
            <a:gdLst>
              <a:gd name="connsiteX0" fmla="*/ 876152 w 3439958"/>
              <a:gd name="connsiteY0" fmla="*/ 1501205 h 2923779"/>
              <a:gd name="connsiteX1" fmla="*/ 13267 w 3439958"/>
              <a:gd name="connsiteY1" fmla="*/ 792867 h 2923779"/>
              <a:gd name="connsiteX2" fmla="*/ 386754 w 3439958"/>
              <a:gd name="connsiteY2" fmla="*/ 20135 h 2923779"/>
              <a:gd name="connsiteX3" fmla="*/ 850394 w 3439958"/>
              <a:gd name="connsiteY3" fmla="*/ 277712 h 2923779"/>
              <a:gd name="connsiteX4" fmla="*/ 1455701 w 3439958"/>
              <a:gd name="connsiteY4" fmla="*/ 831504 h 2923779"/>
              <a:gd name="connsiteX5" fmla="*/ 2189797 w 3439958"/>
              <a:gd name="connsiteY5" fmla="*/ 1501205 h 2923779"/>
              <a:gd name="connsiteX6" fmla="*/ 2846619 w 3439958"/>
              <a:gd name="connsiteY6" fmla="*/ 1604236 h 2923779"/>
              <a:gd name="connsiteX7" fmla="*/ 3413290 w 3439958"/>
              <a:gd name="connsiteY7" fmla="*/ 2312574 h 2923779"/>
              <a:gd name="connsiteX8" fmla="*/ 3284501 w 3439958"/>
              <a:gd name="connsiteY8" fmla="*/ 2853487 h 2923779"/>
              <a:gd name="connsiteX9" fmla="*/ 2730709 w 3439958"/>
              <a:gd name="connsiteY9" fmla="*/ 2892124 h 2923779"/>
              <a:gd name="connsiteX10" fmla="*/ 2022371 w 3439958"/>
              <a:gd name="connsiteY10" fmla="*/ 2621667 h 2923779"/>
              <a:gd name="connsiteX11" fmla="*/ 1520095 w 3439958"/>
              <a:gd name="connsiteY11" fmla="*/ 2248180 h 2923779"/>
              <a:gd name="connsiteX12" fmla="*/ 1417064 w 3439958"/>
              <a:gd name="connsiteY12" fmla="*/ 1797419 h 2923779"/>
              <a:gd name="connsiteX13" fmla="*/ 876152 w 3439958"/>
              <a:gd name="connsiteY13" fmla="*/ 1501205 h 292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39958" h="2923779">
                <a:moveTo>
                  <a:pt x="876152" y="1501205"/>
                </a:moveTo>
                <a:cubicBezTo>
                  <a:pt x="642186" y="1333780"/>
                  <a:pt x="94833" y="1039712"/>
                  <a:pt x="13267" y="792867"/>
                </a:cubicBezTo>
                <a:cubicBezTo>
                  <a:pt x="-68299" y="546022"/>
                  <a:pt x="247233" y="105994"/>
                  <a:pt x="386754" y="20135"/>
                </a:cubicBezTo>
                <a:cubicBezTo>
                  <a:pt x="526275" y="-65724"/>
                  <a:pt x="672236" y="142484"/>
                  <a:pt x="850394" y="277712"/>
                </a:cubicBezTo>
                <a:cubicBezTo>
                  <a:pt x="1028552" y="412940"/>
                  <a:pt x="1455701" y="831504"/>
                  <a:pt x="1455701" y="831504"/>
                </a:cubicBezTo>
                <a:cubicBezTo>
                  <a:pt x="1678935" y="1035420"/>
                  <a:pt x="1957977" y="1372416"/>
                  <a:pt x="2189797" y="1501205"/>
                </a:cubicBezTo>
                <a:cubicBezTo>
                  <a:pt x="2421617" y="1629994"/>
                  <a:pt x="2642704" y="1469008"/>
                  <a:pt x="2846619" y="1604236"/>
                </a:cubicBezTo>
                <a:cubicBezTo>
                  <a:pt x="3050535" y="1739464"/>
                  <a:pt x="3340310" y="2104366"/>
                  <a:pt x="3413290" y="2312574"/>
                </a:cubicBezTo>
                <a:cubicBezTo>
                  <a:pt x="3486270" y="2520783"/>
                  <a:pt x="3398264" y="2756895"/>
                  <a:pt x="3284501" y="2853487"/>
                </a:cubicBezTo>
                <a:cubicBezTo>
                  <a:pt x="3170738" y="2950079"/>
                  <a:pt x="2941064" y="2930761"/>
                  <a:pt x="2730709" y="2892124"/>
                </a:cubicBezTo>
                <a:cubicBezTo>
                  <a:pt x="2520354" y="2853487"/>
                  <a:pt x="2224140" y="2728991"/>
                  <a:pt x="2022371" y="2621667"/>
                </a:cubicBezTo>
                <a:cubicBezTo>
                  <a:pt x="1820602" y="2514343"/>
                  <a:pt x="1620979" y="2385555"/>
                  <a:pt x="1520095" y="2248180"/>
                </a:cubicBezTo>
                <a:cubicBezTo>
                  <a:pt x="1419211" y="2110805"/>
                  <a:pt x="1522241" y="1924061"/>
                  <a:pt x="1417064" y="1797419"/>
                </a:cubicBezTo>
                <a:cubicBezTo>
                  <a:pt x="1311887" y="1670777"/>
                  <a:pt x="1110118" y="1668630"/>
                  <a:pt x="876152" y="1501205"/>
                </a:cubicBezTo>
                <a:close/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10086854" y="453690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31366" y="453905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21503" y="16769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74750" y="16753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6592334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The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4673" y="1499734"/>
            <a:ext cx="786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</a:t>
            </a:r>
            <a:r>
              <a:rPr lang="hu-HU" dirty="0"/>
              <a:t>) Initialize the edge weights at random</a:t>
            </a:r>
          </a:p>
          <a:p>
            <a:r>
              <a:rPr lang="hu-HU" b="1" dirty="0"/>
              <a:t>2.</a:t>
            </a:r>
            <a:r>
              <a:rPr lang="hu-HU" dirty="0"/>
              <a:t>) Calculate the error: we have some training data and some results</a:t>
            </a:r>
          </a:p>
          <a:p>
            <a:endParaRPr lang="hu-H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26549" y="2816526"/>
            <a:ext cx="275607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383365" y="2249855"/>
            <a:ext cx="0" cy="294596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15999" y="2249854"/>
            <a:ext cx="332142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0112" y="2249855"/>
            <a:ext cx="349776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/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9818" y="2250841"/>
            <a:ext cx="130997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/>
              <a:t>x XOR 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15999" y="3241529"/>
            <a:ext cx="354584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97896" y="3215769"/>
            <a:ext cx="354584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28199" y="3215769"/>
            <a:ext cx="35458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5999" y="3728954"/>
            <a:ext cx="354584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97896" y="3703194"/>
            <a:ext cx="354584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28199" y="3703194"/>
            <a:ext cx="35458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15999" y="4244432"/>
            <a:ext cx="354584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97896" y="4218672"/>
            <a:ext cx="354584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28199" y="4218672"/>
            <a:ext cx="35458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5999" y="4759910"/>
            <a:ext cx="354584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97896" y="4734150"/>
            <a:ext cx="354584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8199" y="4734150"/>
            <a:ext cx="35458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6104588" y="2275615"/>
            <a:ext cx="0" cy="294596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010659" y="2711519"/>
            <a:ext cx="41152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inputs are the </a:t>
            </a:r>
            <a:r>
              <a:rPr lang="hu-HU" b="1" dirty="0"/>
              <a:t>(x,y) </a:t>
            </a:r>
            <a:r>
              <a:rPr lang="hu-HU" dirty="0"/>
              <a:t>pairs:  we</a:t>
            </a:r>
          </a:p>
          <a:p>
            <a:r>
              <a:rPr lang="hu-HU" dirty="0"/>
              <a:t>calculate the sum values and</a:t>
            </a:r>
          </a:p>
          <a:p>
            <a:r>
              <a:rPr lang="hu-HU" dirty="0"/>
              <a:t>acivation </a:t>
            </a:r>
            <a:r>
              <a:rPr lang="hu-HU" dirty="0" err="1"/>
              <a:t>functions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we get a</a:t>
            </a:r>
          </a:p>
          <a:p>
            <a:r>
              <a:rPr lang="hu-HU" dirty="0"/>
              <a:t>value (output)</a:t>
            </a:r>
          </a:p>
          <a:p>
            <a:endParaRPr lang="hu-HU" dirty="0"/>
          </a:p>
          <a:p>
            <a:r>
              <a:rPr lang="hu-HU" dirty="0"/>
              <a:t>Output not always the ideal output</a:t>
            </a:r>
          </a:p>
          <a:p>
            <a:r>
              <a:rPr lang="hu-HU" dirty="0"/>
              <a:t>from the logical table !!!</a:t>
            </a:r>
          </a:p>
          <a:p>
            <a:r>
              <a:rPr lang="hu-HU" dirty="0"/>
              <a:t>// thats why we have errors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34673" y="5561494"/>
            <a:ext cx="8927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3.</a:t>
            </a:r>
            <a:r>
              <a:rPr lang="hu-HU" dirty="0"/>
              <a:t>) Calculate the changes of the edge weights and update the weights. This is</a:t>
            </a:r>
          </a:p>
          <a:p>
            <a:r>
              <a:rPr lang="hu-HU" dirty="0"/>
              <a:t>	the backpropagation process !!!</a:t>
            </a:r>
          </a:p>
          <a:p>
            <a:r>
              <a:rPr lang="hu-HU" b="1" dirty="0"/>
              <a:t>4.</a:t>
            </a:r>
            <a:r>
              <a:rPr lang="hu-HU" dirty="0"/>
              <a:t>) The algorithm terminates when the network </a:t>
            </a:r>
            <a:r>
              <a:rPr lang="hu-HU" dirty="0" err="1"/>
              <a:t>error</a:t>
            </a:r>
            <a:r>
              <a:rPr lang="hu-HU" dirty="0"/>
              <a:t> is small</a:t>
            </a:r>
          </a:p>
        </p:txBody>
      </p:sp>
    </p:spTree>
    <p:extLst>
      <p:ext uri="{BB962C8B-B14F-4D97-AF65-F5344CB8AC3E}">
        <p14:creationId xmlns:p14="http://schemas.microsoft.com/office/powerpoint/2010/main" val="20099931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2724" y="32197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XOR</a:t>
            </a:r>
            <a:r>
              <a:rPr lang="hu-HU" dirty="0"/>
              <a:t>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18308" y="18768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18308" y="27484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2952" y="34798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-0.22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90146" y="408461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0.35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66314" y="46052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-0.78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39896" y="52623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0.43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44300" y="174508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0.78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0628" y="34444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66496" y="54470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-0.4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58BAB6-39FE-44A4-A853-6364B9488587}"/>
              </a:ext>
            </a:extLst>
          </p:cNvPr>
          <p:cNvSpPr txBox="1"/>
          <p:nvPr/>
        </p:nvSpPr>
        <p:spPr>
          <a:xfrm>
            <a:off x="6514564" y="367050"/>
            <a:ext cx="365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Initialize the weights at random</a:t>
            </a:r>
          </a:p>
        </p:txBody>
      </p:sp>
    </p:spTree>
    <p:extLst>
      <p:ext uri="{BB962C8B-B14F-4D97-AF65-F5344CB8AC3E}">
        <p14:creationId xmlns:p14="http://schemas.microsoft.com/office/powerpoint/2010/main" val="2252389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2724" y="32197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XOR</a:t>
            </a:r>
            <a:r>
              <a:rPr lang="hu-HU" dirty="0"/>
              <a:t> problem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14564" y="367050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run our network on the </a:t>
            </a:r>
          </a:p>
          <a:p>
            <a:r>
              <a:rPr lang="hu-HU" dirty="0"/>
              <a:t>training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18308" y="18768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18308" y="27484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2952" y="34798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-0.22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90146" y="408461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0.35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66314" y="46052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-0.78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39896" y="52623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0.43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44300" y="174508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0.78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0628" y="34444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66496" y="54470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9188056" y="172705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sum =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53342" y="4911145"/>
            <a:ext cx="3126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output is 0.</a:t>
            </a:r>
          </a:p>
          <a:p>
            <a:r>
              <a:rPr lang="hu-HU" dirty="0"/>
              <a:t>the ideal value according</a:t>
            </a:r>
          </a:p>
          <a:p>
            <a:r>
              <a:rPr lang="hu-HU" dirty="0"/>
              <a:t>the table is 0 too</a:t>
            </a:r>
          </a:p>
          <a:p>
            <a:r>
              <a:rPr lang="hu-HU" dirty="0"/>
              <a:t>Error: 0 !!!</a:t>
            </a:r>
          </a:p>
        </p:txBody>
      </p:sp>
    </p:spTree>
    <p:extLst>
      <p:ext uri="{BB962C8B-B14F-4D97-AF65-F5344CB8AC3E}">
        <p14:creationId xmlns:p14="http://schemas.microsoft.com/office/powerpoint/2010/main" val="2491721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2724" y="32197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XOR</a:t>
            </a:r>
            <a:r>
              <a:rPr lang="hu-HU" dirty="0"/>
              <a:t> problem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14564" y="367050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run our network on the </a:t>
            </a:r>
          </a:p>
          <a:p>
            <a:r>
              <a:rPr lang="hu-HU" dirty="0"/>
              <a:t>training data again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18308" y="18768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18308" y="27484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2952" y="34798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-0.22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90146" y="408461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0.35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66314" y="46052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-0.78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39896" y="52623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0.43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44300" y="174508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0.78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0628" y="34444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66496" y="54470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9188056" y="172705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sum =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41435" y="5816388"/>
            <a:ext cx="3105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sum = 0*0.1 + 1*0.35 = 0.35</a:t>
            </a:r>
          </a:p>
          <a:p>
            <a:r>
              <a:rPr lang="hu-HU" dirty="0"/>
              <a:t>stepFunction( 0.35 ) = 1</a:t>
            </a:r>
          </a:p>
        </p:txBody>
      </p:sp>
    </p:spTree>
    <p:extLst>
      <p:ext uri="{BB962C8B-B14F-4D97-AF65-F5344CB8AC3E}">
        <p14:creationId xmlns:p14="http://schemas.microsoft.com/office/powerpoint/2010/main" val="9125718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2724" y="32197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XOR</a:t>
            </a:r>
            <a:r>
              <a:rPr lang="hu-HU" dirty="0"/>
              <a:t> problem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14564" y="367050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run our network on the </a:t>
            </a:r>
          </a:p>
          <a:p>
            <a:r>
              <a:rPr lang="hu-HU" dirty="0"/>
              <a:t>training data again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18308" y="18768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18308" y="27484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2952" y="34798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-0.22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90146" y="408461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0.35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66314" y="46052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-0.78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39896" y="52623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0.43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44300" y="174508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0.78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0628" y="34444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66496" y="54470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9188056" y="172705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sum =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41435" y="5816388"/>
            <a:ext cx="3429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sum = 0*0.4 + 1*(-0.78) = -0.78</a:t>
            </a:r>
          </a:p>
          <a:p>
            <a:r>
              <a:rPr lang="hu-HU" dirty="0"/>
              <a:t>stepFunction( -0.78 ) = 0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44285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2724" y="32197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XOR</a:t>
            </a:r>
            <a:r>
              <a:rPr lang="hu-HU" dirty="0"/>
              <a:t> problem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14564" y="367050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run our network on the </a:t>
            </a:r>
          </a:p>
          <a:p>
            <a:r>
              <a:rPr lang="hu-HU" dirty="0"/>
              <a:t>training data again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18308" y="18768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18308" y="27484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2952" y="34798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-0.22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90146" y="408461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0.35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66314" y="46052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-0.78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39896" y="52623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0.43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44300" y="174508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0.78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0628" y="34444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66496" y="54470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9188056" y="172705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sum =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41435" y="5816388"/>
            <a:ext cx="3650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sum = 0*(-0.22) + 1*(0.43) = 0.43</a:t>
            </a:r>
          </a:p>
          <a:p>
            <a:r>
              <a:rPr lang="hu-HU" dirty="0"/>
              <a:t>stepFunction( 0.43 ) = 1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37271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2724" y="32197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XOR</a:t>
            </a:r>
            <a:r>
              <a:rPr lang="hu-HU" dirty="0"/>
              <a:t> problem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14564" y="367050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run our network on the </a:t>
            </a:r>
          </a:p>
          <a:p>
            <a:r>
              <a:rPr lang="hu-HU" dirty="0"/>
              <a:t>training data again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18308" y="18768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18308" y="27484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2952" y="34798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-0.22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90146" y="408461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0.35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66314" y="46052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-0.78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39896" y="52623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0.43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44300" y="174508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0.78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0628" y="34444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66496" y="54470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9188056" y="172705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sum =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41435" y="5816388"/>
            <a:ext cx="4179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sum = 1*0.78 +0*0.5 + 1*(-0.4) = -0.38</a:t>
            </a:r>
          </a:p>
          <a:p>
            <a:r>
              <a:rPr lang="hu-HU" dirty="0"/>
              <a:t>stepFunction( -0.38 ) = 0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969100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8044" y="1275009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Run our neural net on</a:t>
            </a:r>
          </a:p>
          <a:p>
            <a:r>
              <a:rPr lang="hu-HU" dirty="0"/>
              <a:t>the training data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12913" y="1571223"/>
            <a:ext cx="2073498" cy="3606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67471" y="2163651"/>
            <a:ext cx="4246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get the calculated output</a:t>
            </a:r>
          </a:p>
          <a:p>
            <a:r>
              <a:rPr lang="hu-HU" dirty="0"/>
              <a:t>This is the forward process</a:t>
            </a:r>
          </a:p>
          <a:p>
            <a:r>
              <a:rPr lang="hu-HU" dirty="0"/>
              <a:t>( we have the ideal output because</a:t>
            </a:r>
          </a:p>
          <a:p>
            <a:r>
              <a:rPr lang="hu-HU" dirty="0"/>
              <a:t>it is a supervised learning method 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834907" y="3618963"/>
            <a:ext cx="270456" cy="109470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90952" y="5357611"/>
            <a:ext cx="3776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Calculate the error term:</a:t>
            </a:r>
          </a:p>
          <a:p>
            <a:r>
              <a:rPr lang="hu-HU" dirty="0"/>
              <a:t>calculatedOutput - idealOutput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112913" y="5499279"/>
            <a:ext cx="1036750" cy="15454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8104" y="5037614"/>
            <a:ext cx="4480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Update the edge weights accordingly</a:t>
            </a:r>
          </a:p>
          <a:p>
            <a:r>
              <a:rPr lang="hu-HU" dirty="0"/>
              <a:t>// calculate gradients, use </a:t>
            </a:r>
          </a:p>
          <a:p>
            <a:r>
              <a:rPr lang="hu-HU" dirty="0"/>
              <a:t>learning rate and momentum etc ...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957589" y="2292439"/>
            <a:ext cx="914400" cy="197046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4231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0.35</a:t>
            </a:r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</a:rPr>
              <a:t>-0.78</a:t>
            </a:r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0.43</a:t>
            </a:r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2724" y="32197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XOR</a:t>
            </a:r>
            <a:r>
              <a:rPr lang="hu-HU" dirty="0"/>
              <a:t> problem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14564" y="367050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run our network on the </a:t>
            </a:r>
          </a:p>
          <a:p>
            <a:r>
              <a:rPr lang="hu-HU" dirty="0"/>
              <a:t>training data again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18308" y="18768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18308" y="27484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2952" y="34798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-0.22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90146" y="408461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0.35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66314" y="46052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-0.78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39896" y="52623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0.43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44300" y="174508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0.78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0628" y="34444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66496" y="54470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9188056" y="172705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sum =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1629" y="5350603"/>
            <a:ext cx="3751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Ideal: 1 ( from the table )</a:t>
            </a:r>
          </a:p>
          <a:p>
            <a:r>
              <a:rPr lang="hu-HU" dirty="0"/>
              <a:t>Calculated: 0</a:t>
            </a:r>
          </a:p>
          <a:p>
            <a:r>
              <a:rPr lang="hu-HU" dirty="0"/>
              <a:t>Error: not zero !!!</a:t>
            </a:r>
          </a:p>
          <a:p>
            <a:r>
              <a:rPr lang="hu-HU" dirty="0"/>
              <a:t>We have to update the weights</a:t>
            </a:r>
          </a:p>
        </p:txBody>
      </p:sp>
    </p:spTree>
    <p:extLst>
      <p:ext uri="{BB962C8B-B14F-4D97-AF65-F5344CB8AC3E}">
        <p14:creationId xmlns:p14="http://schemas.microsoft.com/office/powerpoint/2010/main" val="216676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Model</a:t>
            </a:r>
          </a:p>
        </p:txBody>
      </p:sp>
      <p:sp>
        <p:nvSpPr>
          <p:cNvPr id="4" name="Oval 3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4" idx="6"/>
            <a:endCxn id="6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7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7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8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9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959476" y="1545466"/>
            <a:ext cx="2060620" cy="457414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/>
          <p:cNvSpPr txBox="1"/>
          <p:nvPr/>
        </p:nvSpPr>
        <p:spPr>
          <a:xfrm>
            <a:off x="1309952" y="6234242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input</a:t>
            </a:r>
            <a:r>
              <a:rPr lang="hu-HU" dirty="0"/>
              <a:t> </a:t>
            </a:r>
            <a:r>
              <a:rPr lang="hu-HU" b="1" dirty="0"/>
              <a:t>layer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782274F0-119D-4600-8B42-B5F577EBEB2A}"/>
              </a:ext>
            </a:extLst>
          </p:cNvPr>
          <p:cNvSpPr/>
          <p:nvPr/>
        </p:nvSpPr>
        <p:spPr>
          <a:xfrm>
            <a:off x="4758778" y="985329"/>
            <a:ext cx="2642261" cy="576525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AC0001-F88E-46EC-B389-A740CE19D9FA}"/>
              </a:ext>
            </a:extLst>
          </p:cNvPr>
          <p:cNvSpPr txBox="1"/>
          <p:nvPr/>
        </p:nvSpPr>
        <p:spPr>
          <a:xfrm>
            <a:off x="5348472" y="282049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hidden layer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208858E1-7E69-4D8E-A385-1D1B73236B48}"/>
              </a:ext>
            </a:extLst>
          </p:cNvPr>
          <p:cNvSpPr/>
          <p:nvPr/>
        </p:nvSpPr>
        <p:spPr>
          <a:xfrm>
            <a:off x="8964001" y="1510790"/>
            <a:ext cx="1935514" cy="472666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82EBEA-C5EE-466E-9D17-903694831F1E}"/>
              </a:ext>
            </a:extLst>
          </p:cNvPr>
          <p:cNvSpPr txBox="1"/>
          <p:nvPr/>
        </p:nvSpPr>
        <p:spPr>
          <a:xfrm>
            <a:off x="9135706" y="6325323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96565370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0.35</a:t>
            </a:r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</a:rPr>
              <a:t>-0.78</a:t>
            </a:r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0.43</a:t>
            </a:r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</a:rPr>
              <a:t>-0.29</a:t>
            </a: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18308" y="18768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18308" y="27484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2952" y="34798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-0.22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90146" y="408461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0.35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66314" y="46052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-0.78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39896" y="52623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0.43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44300" y="174508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0.78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0628" y="34444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66496" y="54470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-0.4</a:t>
            </a:r>
          </a:p>
        </p:txBody>
      </p:sp>
      <p:sp>
        <p:nvSpPr>
          <p:cNvPr id="45" name="Oval 44"/>
          <p:cNvSpPr/>
          <p:nvPr/>
        </p:nvSpPr>
        <p:spPr>
          <a:xfrm>
            <a:off x="2446986" y="880059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1</a:t>
            </a:r>
          </a:p>
        </p:txBody>
      </p:sp>
      <p:cxnSp>
        <p:nvCxnSpPr>
          <p:cNvPr id="46" name="Straight Arrow Connector 45"/>
          <p:cNvCxnSpPr>
            <a:stCxn id="45" idx="5"/>
          </p:cNvCxnSpPr>
          <p:nvPr/>
        </p:nvCxnSpPr>
        <p:spPr>
          <a:xfrm>
            <a:off x="3227475" y="1660548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5"/>
          </p:cNvCxnSpPr>
          <p:nvPr/>
        </p:nvCxnSpPr>
        <p:spPr>
          <a:xfrm>
            <a:off x="3227475" y="1660548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5"/>
          </p:cNvCxnSpPr>
          <p:nvPr/>
        </p:nvCxnSpPr>
        <p:spPr>
          <a:xfrm>
            <a:off x="3227475" y="1660548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122847" y="880059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1</a:t>
            </a:r>
          </a:p>
        </p:txBody>
      </p:sp>
      <p:cxnSp>
        <p:nvCxnSpPr>
          <p:cNvPr id="50" name="Straight Arrow Connector 49"/>
          <p:cNvCxnSpPr>
            <a:stCxn id="49" idx="5"/>
          </p:cNvCxnSpPr>
          <p:nvPr/>
        </p:nvCxnSpPr>
        <p:spPr>
          <a:xfrm>
            <a:off x="7903336" y="1660548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37311" y="181797"/>
            <a:ext cx="769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Bias inputs are always </a:t>
            </a:r>
            <a:r>
              <a:rPr lang="hu-HU" b="1" dirty="0"/>
              <a:t>1</a:t>
            </a:r>
            <a:r>
              <a:rPr lang="hu-HU" dirty="0"/>
              <a:t> but the edge weights have random </a:t>
            </a:r>
          </a:p>
          <a:p>
            <a:r>
              <a:rPr lang="hu-HU" dirty="0"/>
              <a:t>values at the beginning and we have to update them accordingly</a:t>
            </a:r>
          </a:p>
        </p:txBody>
      </p:sp>
    </p:spTree>
    <p:extLst>
      <p:ext uri="{BB962C8B-B14F-4D97-AF65-F5344CB8AC3E}">
        <p14:creationId xmlns:p14="http://schemas.microsoft.com/office/powerpoint/2010/main" val="44885203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Error calculation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1679" y="2202287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/>
              <a:t>Input</a:t>
            </a:r>
            <a:r>
              <a:rPr lang="hu-HU" sz="2000" b="1" dirty="0"/>
              <a:t>		</a:t>
            </a:r>
            <a:r>
              <a:rPr lang="hu-HU" sz="2000" b="1" u="sng" dirty="0"/>
              <a:t>idealOutput / trainingTarget</a:t>
            </a:r>
            <a:r>
              <a:rPr lang="hu-HU" sz="2000" b="1" dirty="0"/>
              <a:t>		</a:t>
            </a:r>
            <a:r>
              <a:rPr lang="hu-HU" sz="2000" b="1" u="sng" dirty="0"/>
              <a:t>actualOutput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1831" y="2923504"/>
            <a:ext cx="7568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0  0			     0				        0.3</a:t>
            </a:r>
          </a:p>
          <a:p>
            <a:r>
              <a:rPr lang="hu-HU" sz="2000" dirty="0"/>
              <a:t>0  1			     1				        0.2</a:t>
            </a:r>
          </a:p>
          <a:p>
            <a:r>
              <a:rPr lang="hu-HU" sz="2000" dirty="0"/>
              <a:t>1  0			     1				        0.4</a:t>
            </a:r>
          </a:p>
          <a:p>
            <a:r>
              <a:rPr lang="hu-HU" sz="2000" dirty="0"/>
              <a:t>1  1			     0				        0.5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2282" y="5302997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Mean square error: „MSE”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024531" y="5672329"/>
                <a:ext cx="5528821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hu-H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hu-H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hu-H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hu-HU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( (0−0.3)</m:t>
                                    </m:r>
                                  </m:e>
                                  <m:sup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+(1−0.2)</m:t>
                                </m:r>
                              </m:e>
                              <m:sup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+(1−0.4)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+(0−0.5)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 )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531" y="5672329"/>
                <a:ext cx="5528821" cy="483466"/>
              </a:xfrm>
              <a:prstGeom prst="rect">
                <a:avLst/>
              </a:prstGeom>
              <a:blipFill>
                <a:blip r:embed="rId2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D46B0D-6592-4BAB-B8A4-9759DE422CB7}"/>
                  </a:ext>
                </a:extLst>
              </p:cNvPr>
              <p:cNvSpPr txBox="1"/>
              <p:nvPr/>
            </p:nvSpPr>
            <p:spPr>
              <a:xfrm>
                <a:off x="5024531" y="4639097"/>
                <a:ext cx="3119957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𝑖𝑑𝑒𝑎𝑙</m:t>
                              </m:r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𝑎𝑐𝑡𝑢𝑎𝑙</m:t>
                              </m:r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D46B0D-6592-4BAB-B8A4-9759DE422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531" y="4639097"/>
                <a:ext cx="3119957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6907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Error calculation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1679" y="2202287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/>
              <a:t>Input</a:t>
            </a:r>
            <a:r>
              <a:rPr lang="hu-HU" sz="2000" b="1" dirty="0"/>
              <a:t>		</a:t>
            </a:r>
            <a:r>
              <a:rPr lang="hu-HU" sz="2000" b="1" u="sng" dirty="0"/>
              <a:t>idealOutput / trainingTarget</a:t>
            </a:r>
            <a:r>
              <a:rPr lang="hu-HU" sz="2000" b="1" dirty="0"/>
              <a:t>		</a:t>
            </a:r>
            <a:r>
              <a:rPr lang="hu-HU" sz="2000" b="1" u="sng" dirty="0"/>
              <a:t>actualOutput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1831" y="2923504"/>
            <a:ext cx="7568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0  0			     0				        0.3</a:t>
            </a:r>
          </a:p>
          <a:p>
            <a:r>
              <a:rPr lang="hu-HU" sz="2000" dirty="0"/>
              <a:t>0  1			     1				        0.2</a:t>
            </a:r>
          </a:p>
          <a:p>
            <a:r>
              <a:rPr lang="hu-HU" sz="2000" dirty="0"/>
              <a:t>1  0			     1				        0.4</a:t>
            </a:r>
          </a:p>
          <a:p>
            <a:r>
              <a:rPr lang="hu-HU" sz="2000" dirty="0"/>
              <a:t>1  1			     0				        0.5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2282" y="5302997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Root mean square error: „RMSE”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76551" y="4902695"/>
                <a:ext cx="3297121" cy="11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𝑖𝑑𝑒𝑎𝑙</m:t>
                                  </m:r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𝑎𝑐𝑡𝑢𝑎𝑙</m:t>
                                  </m:r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51" y="4902695"/>
                <a:ext cx="3297121" cy="11699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97994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Error calculation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1679" y="2202287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/>
              <a:t>Input</a:t>
            </a:r>
            <a:r>
              <a:rPr lang="hu-HU" sz="2000" b="1" dirty="0"/>
              <a:t>		</a:t>
            </a:r>
            <a:r>
              <a:rPr lang="hu-HU" sz="2000" b="1" u="sng" dirty="0"/>
              <a:t>idealOutput / trainingTarget</a:t>
            </a:r>
            <a:r>
              <a:rPr lang="hu-HU" sz="2000" b="1" dirty="0"/>
              <a:t>		</a:t>
            </a:r>
            <a:r>
              <a:rPr lang="hu-HU" sz="2000" b="1" u="sng" dirty="0"/>
              <a:t>actualOutput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1831" y="2923504"/>
            <a:ext cx="7568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0  0			     0				        0.3</a:t>
            </a:r>
          </a:p>
          <a:p>
            <a:r>
              <a:rPr lang="hu-HU" sz="2000" dirty="0"/>
              <a:t>0  1			     1				        0.2</a:t>
            </a:r>
          </a:p>
          <a:p>
            <a:r>
              <a:rPr lang="hu-HU" sz="2000" dirty="0"/>
              <a:t>1  0			     1				        0.4</a:t>
            </a:r>
          </a:p>
          <a:p>
            <a:r>
              <a:rPr lang="hu-HU" sz="2000" dirty="0"/>
              <a:t>1  1			     0				        0.5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0580" y="5255123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„RMSE”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40776" y="5089124"/>
                <a:ext cx="5597879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hu-HU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( </m:t>
                            </m:r>
                            <m:sSup>
                              <m:sSupPr>
                                <m:ctrlPr>
                                  <a:rPr lang="hu-H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(0−0.3)</m:t>
                                </m:r>
                              </m:e>
                              <m:sup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+(1−0.2)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(1−0.4)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+(0−0.5)</m:t>
                            </m:r>
                          </m:e>
                          <m:sup>
                            <m:eqArr>
                              <m:eqArr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sup>
                        </m:sSup>
                      </m:e>
                    </m:rad>
                  </m:oMath>
                </a14:m>
                <a:r>
                  <a:rPr lang="hu-HU" dirty="0"/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776" y="5089124"/>
                <a:ext cx="5597879" cy="6560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497061" y="530299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69029" y="523246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64258" y="5040846"/>
            <a:ext cx="2537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it is the square root</a:t>
            </a:r>
          </a:p>
          <a:p>
            <a:r>
              <a:rPr lang="hu-HU" dirty="0"/>
              <a:t>of mean square error</a:t>
            </a:r>
          </a:p>
        </p:txBody>
      </p:sp>
    </p:spTree>
    <p:extLst>
      <p:ext uri="{BB962C8B-B14F-4D97-AF65-F5344CB8AC3E}">
        <p14:creationId xmlns:p14="http://schemas.microsoft.com/office/powerpoint/2010/main" val="11148574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Gradient calculation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5623" y="2240924"/>
            <a:ext cx="78967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The problem with equations: </a:t>
            </a:r>
            <a:r>
              <a:rPr lang="hu-HU" sz="2000" b="1" dirty="0"/>
              <a:t>f( w1, w2 ... wn ) = MSE  </a:t>
            </a:r>
          </a:p>
          <a:p>
            <a:r>
              <a:rPr lang="hu-HU" sz="2000" dirty="0"/>
              <a:t>	// if we change the weights the MSE will change too !!!</a:t>
            </a:r>
          </a:p>
          <a:p>
            <a:endParaRPr lang="hu-HU" sz="2000" dirty="0"/>
          </a:p>
          <a:p>
            <a:r>
              <a:rPr lang="hu-HU" sz="2000" dirty="0"/>
              <a:t>	</a:t>
            </a:r>
            <a:r>
              <a:rPr lang="hu-HU" sz="2000" b="1" dirty="0"/>
              <a:t>min C( w1, w2 ... wn )     </a:t>
            </a:r>
            <a:r>
              <a:rPr lang="hu-HU" sz="2000" b="1" dirty="0">
                <a:solidFill>
                  <a:srgbClr val="FFFF00"/>
                </a:solidFill>
              </a:rPr>
              <a:t>C() measures the error !!!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1690" y="33796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7589" y="4031087"/>
            <a:ext cx="80506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Because we have several weights, the problem will be an optimization</a:t>
            </a:r>
          </a:p>
          <a:p>
            <a:r>
              <a:rPr lang="hu-HU" dirty="0"/>
              <a:t>problem in high dimensions</a:t>
            </a:r>
          </a:p>
          <a:p>
            <a:r>
              <a:rPr lang="hu-HU" dirty="0"/>
              <a:t>	- brute force search for the optimal solution is not working</a:t>
            </a:r>
          </a:p>
          <a:p>
            <a:r>
              <a:rPr lang="hu-HU" dirty="0"/>
              <a:t>		because of the enormous search space</a:t>
            </a:r>
          </a:p>
          <a:p>
            <a:r>
              <a:rPr lang="hu-HU" dirty="0"/>
              <a:t>	- simulated annealing and genetic algorithms give us an </a:t>
            </a:r>
          </a:p>
          <a:p>
            <a:r>
              <a:rPr lang="hu-HU" dirty="0"/>
              <a:t>		approximation ... which is good most of the time !!!</a:t>
            </a:r>
          </a:p>
        </p:txBody>
      </p:sp>
    </p:spTree>
    <p:extLst>
      <p:ext uri="{BB962C8B-B14F-4D97-AF65-F5344CB8AC3E}">
        <p14:creationId xmlns:p14="http://schemas.microsoft.com/office/powerpoint/2010/main" val="10554953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Gradient calculation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5623" y="2240924"/>
            <a:ext cx="7497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We have to calculate the gradient to know how much we </a:t>
            </a:r>
          </a:p>
          <a:p>
            <a:r>
              <a:rPr lang="hu-HU" sz="2000" dirty="0"/>
              <a:t>	should adjust the edge weights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37126" y="3193509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8033" y="5537916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056066" y="3644465"/>
            <a:ext cx="5525037" cy="146844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extBox 14"/>
          <p:cNvSpPr txBox="1"/>
          <p:nvPr/>
        </p:nvSpPr>
        <p:spPr>
          <a:xfrm>
            <a:off x="7590326" y="53532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5153" y="274264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MSE</a:t>
            </a:r>
          </a:p>
        </p:txBody>
      </p:sp>
      <p:sp>
        <p:nvSpPr>
          <p:cNvPr id="17" name="Oval 16"/>
          <p:cNvSpPr/>
          <p:nvPr/>
        </p:nvSpPr>
        <p:spPr>
          <a:xfrm>
            <a:off x="2202288" y="4060251"/>
            <a:ext cx="218941" cy="21894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Arrow Connector 4"/>
          <p:cNvCxnSpPr>
            <a:stCxn id="17" idx="5"/>
          </p:cNvCxnSpPr>
          <p:nvPr/>
        </p:nvCxnSpPr>
        <p:spPr>
          <a:xfrm>
            <a:off x="2389166" y="4247129"/>
            <a:ext cx="366913" cy="77563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02288" y="5048519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direction of</a:t>
            </a:r>
          </a:p>
          <a:p>
            <a:r>
              <a:rPr lang="hu-HU" dirty="0"/>
              <a:t>the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13234" y="3516090"/>
                <a:ext cx="697306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234" y="3516090"/>
                <a:ext cx="697306" cy="5267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188437" y="3336486"/>
            <a:ext cx="2715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calculate</a:t>
            </a:r>
          </a:p>
          <a:p>
            <a:r>
              <a:rPr lang="hu-HU" dirty="0"/>
              <a:t>the slope of the curve</a:t>
            </a:r>
          </a:p>
          <a:p>
            <a:r>
              <a:rPr lang="hu-HU" dirty="0"/>
              <a:t>with partial derivatives</a:t>
            </a:r>
          </a:p>
        </p:txBody>
      </p:sp>
    </p:spTree>
    <p:extLst>
      <p:ext uri="{BB962C8B-B14F-4D97-AF65-F5344CB8AC3E}">
        <p14:creationId xmlns:p14="http://schemas.microsoft.com/office/powerpoint/2010/main" val="72814082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Gradient calculation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1756" y="1694985"/>
            <a:ext cx="778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 every node we have to calculate the so called delta parameter</a:t>
            </a:r>
          </a:p>
          <a:p>
            <a:r>
              <a:rPr lang="hu-HU" dirty="0"/>
              <a:t> // it is essential for getting the gradient </a:t>
            </a:r>
          </a:p>
          <a:p>
            <a:endParaRPr lang="hu-HU" dirty="0"/>
          </a:p>
          <a:p>
            <a:r>
              <a:rPr lang="hu-HU" dirty="0"/>
              <a:t>We need the deriative of the activation function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61595" y="422013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y  =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123816" y="4415954"/>
            <a:ext cx="182175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02453" y="39801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48971" y="459798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   +   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55763" y="441332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- 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18356" y="5241522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„sigmoid function”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79107" y="3766989"/>
            <a:ext cx="50593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double void sigmoid(double x){</a:t>
            </a:r>
          </a:p>
          <a:p>
            <a:r>
              <a:rPr lang="hu-HU" b="1" dirty="0">
                <a:solidFill>
                  <a:srgbClr val="FFFF00"/>
                </a:solidFill>
              </a:rPr>
              <a:t>	return 1 / (1 +Math.exp(-x));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public double dSigmoid(double x){</a:t>
            </a:r>
          </a:p>
          <a:p>
            <a:r>
              <a:rPr lang="hu-HU" b="1" dirty="0">
                <a:solidFill>
                  <a:srgbClr val="FFFF00"/>
                </a:solidFill>
              </a:rPr>
              <a:t>	return ( sigmoid(x)*(1-sigmoid(x)) );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291604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Gradient calculation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1756" y="1694985"/>
            <a:ext cx="7545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Calculate the delta for the </a:t>
            </a:r>
            <a:r>
              <a:rPr lang="hu-HU" b="1" dirty="0"/>
              <a:t>output</a:t>
            </a:r>
            <a:r>
              <a:rPr lang="hu-HU" dirty="0"/>
              <a:t> layer: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sz="2400" b="1" dirty="0">
                <a:solidFill>
                  <a:srgbClr val="FFFF00"/>
                </a:solidFill>
              </a:rPr>
              <a:t>deltaOutput =    -    E      *      dSigmoid(sum)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17371" y="2618314"/>
            <a:ext cx="699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error</a:t>
            </a:r>
          </a:p>
          <a:p>
            <a:r>
              <a:rPr lang="hu-HU" dirty="0"/>
              <a:t>term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85178" y="2673410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derivative of the</a:t>
            </a:r>
          </a:p>
          <a:p>
            <a:r>
              <a:rPr lang="hu-HU" dirty="0"/>
              <a:t>activation function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3654617" y="3629749"/>
            <a:ext cx="5541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// </a:t>
            </a:r>
            <a:r>
              <a:rPr lang="hu-HU" dirty="0" err="1"/>
              <a:t>sometimes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error</a:t>
            </a:r>
            <a:r>
              <a:rPr lang="hu-HU" dirty="0"/>
              <a:t> </a:t>
            </a:r>
            <a:r>
              <a:rPr lang="hu-HU" dirty="0" err="1"/>
              <a:t>term</a:t>
            </a:r>
            <a:r>
              <a:rPr lang="hu-HU" dirty="0"/>
              <a:t> is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differently</a:t>
            </a:r>
            <a:endParaRPr lang="hu-HU" dirty="0"/>
          </a:p>
          <a:p>
            <a:r>
              <a:rPr lang="hu-HU" dirty="0"/>
              <a:t>	E = </a:t>
            </a:r>
            <a:r>
              <a:rPr lang="hu-HU" dirty="0" err="1"/>
              <a:t>actual</a:t>
            </a:r>
            <a:r>
              <a:rPr lang="hu-HU" dirty="0"/>
              <a:t> – </a:t>
            </a:r>
            <a:r>
              <a:rPr lang="hu-HU" dirty="0" err="1"/>
              <a:t>ideal</a:t>
            </a:r>
            <a:r>
              <a:rPr lang="hu-HU" dirty="0"/>
              <a:t>  </a:t>
            </a:r>
            <a:r>
              <a:rPr lang="hu-HU" b="1" dirty="0"/>
              <a:t>OR</a:t>
            </a:r>
            <a:r>
              <a:rPr lang="hu-HU" dirty="0"/>
              <a:t> E = </a:t>
            </a:r>
            <a:r>
              <a:rPr lang="hu-HU" dirty="0" err="1"/>
              <a:t>ideal</a:t>
            </a:r>
            <a:r>
              <a:rPr lang="hu-HU" dirty="0"/>
              <a:t> - </a:t>
            </a:r>
            <a:r>
              <a:rPr lang="hu-HU" dirty="0" err="1"/>
              <a:t>actual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734575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Gradient calculation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1756" y="1694985"/>
            <a:ext cx="7545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Calculate the delta for the </a:t>
            </a:r>
            <a:r>
              <a:rPr lang="hu-HU" b="1" dirty="0"/>
              <a:t>output</a:t>
            </a:r>
            <a:r>
              <a:rPr lang="hu-HU" dirty="0"/>
              <a:t> layer: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sz="2400" b="1" dirty="0">
                <a:solidFill>
                  <a:srgbClr val="FFFF00"/>
                </a:solidFill>
              </a:rPr>
              <a:t>deltaOutput =    -    E      *      dSigmoid(sum)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17371" y="2618314"/>
            <a:ext cx="699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error</a:t>
            </a:r>
          </a:p>
          <a:p>
            <a:r>
              <a:rPr lang="hu-HU" dirty="0"/>
              <a:t>term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85178" y="2673410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derivative of the</a:t>
            </a:r>
          </a:p>
          <a:p>
            <a:r>
              <a:rPr lang="hu-HU" dirty="0"/>
              <a:t>activation function</a:t>
            </a:r>
          </a:p>
        </p:txBody>
      </p:sp>
      <p:sp>
        <p:nvSpPr>
          <p:cNvPr id="6" name="Oval 5"/>
          <p:cNvSpPr/>
          <p:nvPr/>
        </p:nvSpPr>
        <p:spPr>
          <a:xfrm>
            <a:off x="1396154" y="2996575"/>
            <a:ext cx="544158" cy="54415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1396154" y="5223182"/>
            <a:ext cx="544158" cy="54415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503831" y="4079855"/>
            <a:ext cx="544158" cy="54415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6" idx="6"/>
            <a:endCxn id="9" idx="2"/>
          </p:cNvCxnSpPr>
          <p:nvPr/>
        </p:nvCxnSpPr>
        <p:spPr>
          <a:xfrm>
            <a:off x="1940312" y="3268654"/>
            <a:ext cx="1563519" cy="108328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9" idx="2"/>
          </p:cNvCxnSpPr>
          <p:nvPr/>
        </p:nvCxnSpPr>
        <p:spPr>
          <a:xfrm flipV="1">
            <a:off x="1940312" y="4351934"/>
            <a:ext cx="1563519" cy="11433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8249" y="3569563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sum=-0.51</a:t>
            </a:r>
          </a:p>
          <a:p>
            <a:r>
              <a:rPr lang="hu-HU" dirty="0"/>
              <a:t>output=0.33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6044" y="5767340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sum=0.217</a:t>
            </a:r>
          </a:p>
          <a:p>
            <a:r>
              <a:rPr lang="hu-HU" dirty="0"/>
              <a:t>output=0.76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05203" y="320023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w1=-0.22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19950" y="495934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w2=0.15</a:t>
            </a:r>
          </a:p>
        </p:txBody>
      </p:sp>
    </p:spTree>
    <p:extLst>
      <p:ext uri="{BB962C8B-B14F-4D97-AF65-F5344CB8AC3E}">
        <p14:creationId xmlns:p14="http://schemas.microsoft.com/office/powerpoint/2010/main" val="136643922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Gradient calculation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1756" y="1694985"/>
            <a:ext cx="7545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Calculate the delta for the output layer: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sz="2400" b="1" dirty="0">
                <a:solidFill>
                  <a:srgbClr val="FFFF00"/>
                </a:solidFill>
              </a:rPr>
              <a:t>deltaOutput =    -    E      *      dSigmoid(sum)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17371" y="2618314"/>
            <a:ext cx="699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error</a:t>
            </a:r>
          </a:p>
          <a:p>
            <a:r>
              <a:rPr lang="hu-HU" dirty="0"/>
              <a:t>term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85178" y="2673410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derivative of the</a:t>
            </a:r>
          </a:p>
          <a:p>
            <a:r>
              <a:rPr lang="hu-HU" dirty="0"/>
              <a:t>activation function</a:t>
            </a:r>
          </a:p>
        </p:txBody>
      </p:sp>
      <p:sp>
        <p:nvSpPr>
          <p:cNvPr id="6" name="Oval 5"/>
          <p:cNvSpPr/>
          <p:nvPr/>
        </p:nvSpPr>
        <p:spPr>
          <a:xfrm>
            <a:off x="1396154" y="2996575"/>
            <a:ext cx="544158" cy="54415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1396154" y="5223182"/>
            <a:ext cx="544158" cy="54415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503831" y="4079855"/>
            <a:ext cx="544158" cy="54415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6" idx="6"/>
            <a:endCxn id="9" idx="2"/>
          </p:cNvCxnSpPr>
          <p:nvPr/>
        </p:nvCxnSpPr>
        <p:spPr>
          <a:xfrm>
            <a:off x="1940312" y="3268654"/>
            <a:ext cx="1563519" cy="108328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9" idx="2"/>
          </p:cNvCxnSpPr>
          <p:nvPr/>
        </p:nvCxnSpPr>
        <p:spPr>
          <a:xfrm flipV="1">
            <a:off x="1940312" y="4351934"/>
            <a:ext cx="1563519" cy="11433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8249" y="3569563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sum=-0.51</a:t>
            </a:r>
          </a:p>
          <a:p>
            <a:r>
              <a:rPr lang="hu-HU" dirty="0"/>
              <a:t>output=0.33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6044" y="5767340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sum=0.217</a:t>
            </a:r>
          </a:p>
          <a:p>
            <a:r>
              <a:rPr lang="hu-HU" dirty="0"/>
              <a:t>output=0.76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05203" y="320023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w1=-0.22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19950" y="495934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w2=0.15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2859" y="3992262"/>
            <a:ext cx="4309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sum = 0.33*(-0.22)+0.76*0.15 = 0.0414</a:t>
            </a:r>
          </a:p>
          <a:p>
            <a:r>
              <a:rPr lang="hu-HU" dirty="0"/>
              <a:t>output=sigmoid(sum) = 0.51</a:t>
            </a:r>
          </a:p>
          <a:p>
            <a:r>
              <a:rPr lang="hu-HU" dirty="0"/>
              <a:t>ideal: should be 1 ( training data !!!!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96107" y="5328676"/>
                <a:ext cx="558473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E = actual – ideal = 0.51 – 1 = -0.49</a:t>
                </a:r>
              </a:p>
              <a:p>
                <a:endParaRPr lang="hu-H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=0.49 ∗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𝑑𝑆𝑖𝑔𝑚𝑜𝑖𝑑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0.0414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hu-HU" dirty="0"/>
                  <a:t>0.49 * 0.249 = 0.122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107" y="5328676"/>
                <a:ext cx="5584734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983" t="-3289" r="-109" b="-92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903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23170</TotalTime>
  <Words>5711</Words>
  <Application>Microsoft Office PowerPoint</Application>
  <PresentationFormat>와이드스크린</PresentationFormat>
  <Paragraphs>1891</Paragraphs>
  <Slides>154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154</vt:i4>
      </vt:variant>
    </vt:vector>
  </HeadingPairs>
  <TitlesOfParts>
    <vt:vector size="161" baseType="lpstr">
      <vt:lpstr>맑은 고딕</vt:lpstr>
      <vt:lpstr>Arial</vt:lpstr>
      <vt:lpstr>Cambria Math</vt:lpstr>
      <vt:lpstr>Century Gothic</vt:lpstr>
      <vt:lpstr>Wingdings</vt:lpstr>
      <vt:lpstr>Wingdings 3</vt:lpstr>
      <vt:lpstr>Ion</vt:lpstr>
      <vt:lpstr>NEURAL NETWORKS</vt:lpstr>
      <vt:lpstr>Neural networks</vt:lpstr>
      <vt:lpstr>Neural networks</vt:lpstr>
      <vt:lpstr>Neural networks</vt:lpstr>
      <vt:lpstr>Modeling the nature</vt:lpstr>
      <vt:lpstr>PowerPoint 프레젠테이션</vt:lpstr>
      <vt:lpstr>PowerPoint 프레젠테이션</vt:lpstr>
      <vt:lpstr>Model</vt:lpstr>
      <vt:lpstr>Model</vt:lpstr>
      <vt:lpstr>PowerPoint 프레젠테이션</vt:lpstr>
      <vt:lpstr>PowerPoint 프레젠테이션</vt:lpstr>
      <vt:lpstr>PowerPoint 프레젠테이션</vt:lpstr>
      <vt:lpstr>Learning paradigms</vt:lpstr>
      <vt:lpstr>Supervised learning</vt:lpstr>
      <vt:lpstr>Unsupervised learning</vt:lpstr>
      <vt:lpstr>PowerPoint 프레젠테이션</vt:lpstr>
      <vt:lpstr>Model</vt:lpstr>
      <vt:lpstr>Model</vt:lpstr>
      <vt:lpstr>Model</vt:lpstr>
      <vt:lpstr>Model</vt:lpstr>
      <vt:lpstr>PowerPoint 프레젠테이션</vt:lpstr>
      <vt:lpstr>PowerPoint 프레젠테이션</vt:lpstr>
      <vt:lpstr>Activation functions</vt:lpstr>
      <vt:lpstr>PowerPoint 프레젠테이션</vt:lpstr>
      <vt:lpstr>PowerPoint 프레젠테이션</vt:lpstr>
      <vt:lpstr>PowerPoint 프레젠테이션</vt:lpstr>
      <vt:lpstr>PowerPoint 프레젠테이션</vt:lpstr>
      <vt:lpstr>The big picture</vt:lpstr>
      <vt:lpstr>PowerPoint 프레젠테이션</vt:lpstr>
      <vt:lpstr>PowerPoint 프레젠테이션</vt:lpstr>
      <vt:lpstr>PowerPoint 프레젠테이션</vt:lpstr>
      <vt:lpstr>PowerPoint 프레젠테이션</vt:lpstr>
      <vt:lpstr>Applications of neural networks</vt:lpstr>
      <vt:lpstr>Feedforward neural network</vt:lpstr>
      <vt:lpstr>PowerPoint 프레젠테이션</vt:lpstr>
      <vt:lpstr>AND logical relation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Optimization</vt:lpstr>
      <vt:lpstr>Optimization</vt:lpstr>
      <vt:lpstr>PowerPoint 프레젠테이션</vt:lpstr>
      <vt:lpstr>PowerPoint 프레젠테이션</vt:lpstr>
      <vt:lpstr>Training our AND neural network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Error calculation</vt:lpstr>
      <vt:lpstr>PowerPoint 프레젠테이션</vt:lpstr>
      <vt:lpstr>PowerPoint 프레젠테이션</vt:lpstr>
      <vt:lpstr>PowerPoint 프레젠테이션</vt:lpstr>
      <vt:lpstr>PowerPoint 프레젠테이션</vt:lpstr>
      <vt:lpstr>Bias unit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The algorithm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Error calculation</vt:lpstr>
      <vt:lpstr>Error calculation</vt:lpstr>
      <vt:lpstr>Error calculation</vt:lpstr>
      <vt:lpstr>Gradient calculation</vt:lpstr>
      <vt:lpstr>Gradient calculation</vt:lpstr>
      <vt:lpstr>Gradient calculation</vt:lpstr>
      <vt:lpstr>Gradient calculation</vt:lpstr>
      <vt:lpstr>Gradient calculation</vt:lpstr>
      <vt:lpstr>Gradient calculation</vt:lpstr>
      <vt:lpstr>Gradient calculation</vt:lpstr>
      <vt:lpstr>Gradient calculation</vt:lpstr>
      <vt:lpstr>Backpropagation</vt:lpstr>
      <vt:lpstr>Backpropagation</vt:lpstr>
      <vt:lpstr>Backpropagation</vt:lpstr>
      <vt:lpstr>Resilient propagation</vt:lpstr>
      <vt:lpstr>Resilient propagation</vt:lpstr>
      <vt:lpstr>Resilient propagation</vt:lpstr>
      <vt:lpstr>Resilient propagation</vt:lpstr>
      <vt:lpstr>Resilient propagation</vt:lpstr>
      <vt:lpstr>Resilient propagation</vt:lpstr>
      <vt:lpstr>Resilient propagation</vt:lpstr>
      <vt:lpstr>Applications of neural networks</vt:lpstr>
      <vt:lpstr>Optical character recognition</vt:lpstr>
      <vt:lpstr>PowerPoint 프레젠테이션</vt:lpstr>
      <vt:lpstr>PowerPoint 프레젠테이션</vt:lpstr>
      <vt:lpstr>Stock market forecast</vt:lpstr>
      <vt:lpstr>Stock market forecast</vt:lpstr>
      <vt:lpstr>NEURAL NETWORKS</vt:lpstr>
      <vt:lpstr>Deep learning</vt:lpstr>
      <vt:lpstr>PowerPoint 프레젠테이션</vt:lpstr>
      <vt:lpstr>Deep learning</vt:lpstr>
      <vt:lpstr>PowerPoint 프레젠테이션</vt:lpstr>
      <vt:lpstr>Problems</vt:lpstr>
      <vt:lpstr>HOPFIELD NETWORKS</vt:lpstr>
      <vt:lpstr>Hopfield network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Problems</vt:lpstr>
      <vt:lpstr>Problems</vt:lpstr>
      <vt:lpstr>Problems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Program structure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AND logical relation</vt:lpstr>
      <vt:lpstr>XOR logical relation</vt:lpstr>
      <vt:lpstr>OR logical 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User</dc:creator>
  <cp:lastModifiedBy>Woohyun</cp:lastModifiedBy>
  <cp:revision>411</cp:revision>
  <dcterms:created xsi:type="dcterms:W3CDTF">2015-02-11T17:35:44Z</dcterms:created>
  <dcterms:modified xsi:type="dcterms:W3CDTF">2018-07-30T00:33:04Z</dcterms:modified>
</cp:coreProperties>
</file>