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A06BF-407F-4016-9A57-98EC62D03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FE240C-4BD9-4C57-BD99-3C144E3CA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1C714-CDD3-4937-A92E-16B5AE3F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DBFE-7C54-4CEF-A181-7ACE46B2AB7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C1519-5549-4E48-91A6-A9513C23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FA6A5-03FB-4136-AE08-C014270B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602-DE4B-4533-9912-F768C36BA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EDE02-384C-43EF-98D7-042F23E7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A09834-B0C1-448E-8425-9DE0E3C97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22BAB-A9E4-4D94-9015-76D06725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DBFE-7C54-4CEF-A181-7ACE46B2AB7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99E57-279A-4F72-A5DA-5AAF7FBF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B2A47-106D-4A20-B3E6-07D77F89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602-DE4B-4533-9912-F768C36BA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8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2A0395-749E-49F9-BAB7-2CF134A60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C55C7-F019-46CD-8830-0A10F13F0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B1E81-2732-4C1C-A9C3-96FAC9F1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DBFE-7C54-4CEF-A181-7ACE46B2AB7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07BFB-E0B0-42CC-B492-474577A6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F23F2-5489-4370-BB94-3D895A18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602-DE4B-4533-9912-F768C36BA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9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1FAF9-4D27-4A03-BD0D-67063429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64CD1-CDA9-4AD6-B15D-7E69A2B6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C3E65-92EF-412D-B17F-2AE0FB3C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DBFE-7C54-4CEF-A181-7ACE46B2AB7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14D6A-CFBC-4669-98A9-A310CC4D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78587-AA14-4E9C-8D2D-9DB0A9AA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602-DE4B-4533-9912-F768C36BA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EFDC4-D9A3-4C1C-B7A0-F55F9B3C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1D243-A078-4757-AF75-74B4501E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0CA37-AD46-4DA3-BA5C-4379FBF4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DBFE-7C54-4CEF-A181-7ACE46B2AB7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B460B-D7D6-4E8A-AF90-1472A24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6ADAA-5FC5-4794-A8AF-7FBA8A4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602-DE4B-4533-9912-F768C36BA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8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C548B-154F-4CFD-AF8B-931961BC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EABEF-E414-47FE-AC53-93BD1E6A7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257BB8-391A-4DAF-AB19-766D5D359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C74D4B-ED55-4553-9DE0-EA095B9B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DBFE-7C54-4CEF-A181-7ACE46B2AB7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160DDE-F130-44CC-A622-968A9539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6DDF9-2943-422B-B138-0BD11F85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602-DE4B-4533-9912-F768C36BA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6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23B01-EEBB-4EA0-8080-C2435F75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7DAA0-08C4-4060-B916-8A78ED72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B37325-9EAE-476E-A850-1ED2176E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C63E09-20A7-4717-AE80-325D89CE4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3DDAE-F138-41C7-88C8-2BE7D3386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7A0BEF-5A0C-4E46-8F47-78124D37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DBFE-7C54-4CEF-A181-7ACE46B2AB7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0EE848-5C57-47F5-8CDB-AFDB1EDE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F88AE4-CE5D-4744-941D-12927C5E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602-DE4B-4533-9912-F768C36BA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3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37BFA-B5B1-44CD-A262-25FE120B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E9BC0-079D-460D-A46F-756070DD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DBFE-7C54-4CEF-A181-7ACE46B2AB7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316A6C-2A9C-4F17-B0A4-B0F05545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63B68-5BC4-4CC5-8FDF-CC6CFE9F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602-DE4B-4533-9912-F768C36BA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7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9D4AC4-3F6E-4C8D-89F2-4DC40459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DBFE-7C54-4CEF-A181-7ACE46B2AB7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A0F34-4768-468F-9878-3D53331C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192F6-3D2D-4686-ACDC-5056D84E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602-DE4B-4533-9912-F768C36BA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5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C35AE-4B13-427D-A897-1ACF266C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3D840-7356-4FFD-812A-72CEFC93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C122EB-0E0B-43F2-ABD5-2F7C30116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74E47-4325-4DBF-9715-71408F49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DBFE-7C54-4CEF-A181-7ACE46B2AB7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C9B309-6191-4FA5-91A9-D3816FE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0F4D1-83F4-412C-B89F-EBCD56E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602-DE4B-4533-9912-F768C36BA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6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92A92-E561-4546-85E8-F112C24D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6F7D29-D543-4159-BD91-1B19DB637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4B933-09E7-45CD-8273-2994E00CB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C21D4-43CC-457A-A5BE-CF3DBDE8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FDBFE-7C54-4CEF-A181-7ACE46B2AB7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C4AC77-602F-4CAD-A95E-CB705A62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8200E-6691-4C28-A924-1B6AEDB5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3E602-DE4B-4533-9912-F768C36BA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9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62D24B-163A-4E94-9E19-820690AD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AE3B0A-9030-4C66-BAA8-FF267677C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750CB-3D05-40DA-9073-3D3A406E7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FDBFE-7C54-4CEF-A181-7ACE46B2AB79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A02C2-AA17-4BCE-BD48-514BDA757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95477-D660-446E-8294-99F61947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E602-DE4B-4533-9912-F768C36BA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54631-D672-4D9D-8992-96E4DBB5A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13</a:t>
            </a:r>
            <a:r>
              <a:rPr lang="ko-KR" altLang="en-US" dirty="0"/>
              <a:t>주차과제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7954C5-DF52-4A3D-91C2-3BE4F0363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2021254004</a:t>
            </a:r>
          </a:p>
          <a:p>
            <a:pPr algn="r"/>
            <a:r>
              <a:rPr lang="ko-KR" altLang="en-US" dirty="0"/>
              <a:t>산업인공지능학과</a:t>
            </a:r>
            <a:endParaRPr lang="en-US" altLang="ko-KR" dirty="0"/>
          </a:p>
          <a:p>
            <a:pPr algn="r"/>
            <a:r>
              <a:rPr lang="ko-KR" altLang="en-US" dirty="0"/>
              <a:t>우상진</a:t>
            </a:r>
          </a:p>
        </p:txBody>
      </p:sp>
    </p:spTree>
    <p:extLst>
      <p:ext uri="{BB962C8B-B14F-4D97-AF65-F5344CB8AC3E}">
        <p14:creationId xmlns:p14="http://schemas.microsoft.com/office/powerpoint/2010/main" val="30670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84053B-E9B0-4263-B1EB-E467475A0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714"/>
          <a:stretch/>
        </p:blipFill>
        <p:spPr>
          <a:xfrm>
            <a:off x="335825" y="1464040"/>
            <a:ext cx="5293720" cy="7053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4C33B8-0D98-45A6-9C00-6A592BB2A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b="73461"/>
          <a:stretch/>
        </p:blipFill>
        <p:spPr>
          <a:xfrm>
            <a:off x="335825" y="3195208"/>
            <a:ext cx="5293720" cy="10101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AE6C58-958E-4F4B-9F59-73DD1386F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64" b="54031"/>
          <a:stretch/>
        </p:blipFill>
        <p:spPr>
          <a:xfrm>
            <a:off x="335825" y="5280576"/>
            <a:ext cx="5293720" cy="1227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8ABEAF-4F82-4426-B6AA-E4D704E8D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92" b="46920"/>
          <a:stretch/>
        </p:blipFill>
        <p:spPr>
          <a:xfrm>
            <a:off x="6435635" y="1831972"/>
            <a:ext cx="5293720" cy="383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D9B80E-0DC5-42AE-A2CC-6A3CA89EB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03" b="39810"/>
          <a:stretch/>
        </p:blipFill>
        <p:spPr>
          <a:xfrm>
            <a:off x="6435635" y="2949908"/>
            <a:ext cx="5293720" cy="3831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832DCC-DF24-4789-A7FE-DF0A375E0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14"/>
          <a:stretch/>
        </p:blipFill>
        <p:spPr>
          <a:xfrm>
            <a:off x="6435635" y="3882851"/>
            <a:ext cx="5293720" cy="2625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FA7865-2F00-4973-9842-E964E3714704}"/>
              </a:ext>
            </a:extLst>
          </p:cNvPr>
          <p:cNvSpPr txBox="1"/>
          <p:nvPr/>
        </p:nvSpPr>
        <p:spPr>
          <a:xfrm>
            <a:off x="335825" y="1203453"/>
            <a:ext cx="5293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/>
              <a:t>관련 라이브러리 </a:t>
            </a:r>
            <a:r>
              <a:rPr lang="en-US" altLang="ko-KR" sz="1200" dirty="0"/>
              <a:t>import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56FCB-AF6E-45A9-A984-DD44DB516804}"/>
              </a:ext>
            </a:extLst>
          </p:cNvPr>
          <p:cNvSpPr txBox="1"/>
          <p:nvPr/>
        </p:nvSpPr>
        <p:spPr>
          <a:xfrm>
            <a:off x="335825" y="2355664"/>
            <a:ext cx="5293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#Mnist </a:t>
            </a:r>
            <a:r>
              <a:rPr lang="ko-KR" altLang="en-US" sz="1200" dirty="0"/>
              <a:t>데이터 </a:t>
            </a:r>
            <a:r>
              <a:rPr lang="en-US" altLang="ko-KR" sz="1200" dirty="0"/>
              <a:t>load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로드한다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#Train </a:t>
            </a:r>
            <a:r>
              <a:rPr lang="ko-KR" altLang="en-US" sz="1200" dirty="0"/>
              <a:t>데이터 </a:t>
            </a:r>
            <a:r>
              <a:rPr lang="en-US" altLang="ko-KR" sz="1200" dirty="0"/>
              <a:t>60000, test </a:t>
            </a:r>
            <a:r>
              <a:rPr lang="ko-KR" altLang="en-US" sz="1200" dirty="0"/>
              <a:t>데이터 </a:t>
            </a:r>
            <a:r>
              <a:rPr lang="en-US" altLang="ko-KR" sz="1200" dirty="0"/>
              <a:t>10000</a:t>
            </a:r>
            <a:r>
              <a:rPr lang="ko-KR" altLang="en-US" sz="1200" dirty="0"/>
              <a:t>이며 </a:t>
            </a:r>
            <a:r>
              <a:rPr lang="en-US" altLang="ko-KR" sz="1200" dirty="0"/>
              <a:t>28*28</a:t>
            </a:r>
            <a:r>
              <a:rPr lang="ko-KR" altLang="en-US" sz="1200" dirty="0"/>
              <a:t>크기의 </a:t>
            </a:r>
            <a:r>
              <a:rPr lang="en-US" altLang="ko-KR" sz="1200" dirty="0"/>
              <a:t>2</a:t>
            </a:r>
            <a:r>
              <a:rPr lang="ko-KR" altLang="en-US" sz="1200" dirty="0"/>
              <a:t>차원 </a:t>
            </a:r>
            <a:r>
              <a:rPr lang="ko-KR" altLang="en-US" sz="1200" dirty="0" err="1"/>
              <a:t>텐서형태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정수를 실수형으로 바꾼 후 </a:t>
            </a:r>
            <a:r>
              <a:rPr lang="en-US" altLang="ko-KR" sz="1200" dirty="0"/>
              <a:t>255</a:t>
            </a:r>
            <a:r>
              <a:rPr lang="ko-KR" altLang="en-US" sz="1200" dirty="0"/>
              <a:t>로 나누어 </a:t>
            </a:r>
            <a:r>
              <a:rPr lang="en-US" altLang="ko-KR" sz="1200" dirty="0"/>
              <a:t>0,1</a:t>
            </a:r>
            <a:r>
              <a:rPr lang="ko-KR" altLang="en-US" sz="1200" dirty="0"/>
              <a:t>범위로 정규화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 err="1"/>
              <a:t>원핫</a:t>
            </a:r>
            <a:r>
              <a:rPr lang="ko-KR" altLang="en-US" sz="1200" dirty="0"/>
              <a:t> 코드로 변환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1AE2B-391B-43F7-A9F7-78008DBA8366}"/>
              </a:ext>
            </a:extLst>
          </p:cNvPr>
          <p:cNvSpPr txBox="1"/>
          <p:nvPr/>
        </p:nvSpPr>
        <p:spPr>
          <a:xfrm>
            <a:off x="335825" y="4449579"/>
            <a:ext cx="5293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/>
              <a:t>신경망 모델 설계 </a:t>
            </a:r>
            <a:r>
              <a:rPr lang="en-US" altLang="ko-KR" sz="1200" dirty="0"/>
              <a:t>(</a:t>
            </a:r>
            <a:r>
              <a:rPr lang="ko-KR" altLang="en-US" sz="1200" dirty="0"/>
              <a:t>순차모델사용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#Conv-MaxPooling-Conv-MaxPooling-Conv-FC-FC </a:t>
            </a:r>
            <a:r>
              <a:rPr lang="ko-KR" altLang="en-US" sz="1200" dirty="0"/>
              <a:t>순서로 설계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최종적으로 </a:t>
            </a:r>
            <a:r>
              <a:rPr lang="en-US" altLang="ko-KR" sz="1200" dirty="0"/>
              <a:t>10</a:t>
            </a:r>
            <a:r>
              <a:rPr lang="ko-KR" altLang="en-US" sz="1200" dirty="0"/>
              <a:t>개의 클래스를 분류 </a:t>
            </a:r>
            <a:r>
              <a:rPr lang="ko-KR" altLang="en-US" sz="1200" dirty="0" err="1"/>
              <a:t>해야하기</a:t>
            </a:r>
            <a:r>
              <a:rPr lang="ko-KR" altLang="en-US" sz="1200" dirty="0"/>
              <a:t> 때문에 마지막 활성화 함수로 </a:t>
            </a:r>
            <a:r>
              <a:rPr lang="en-US" altLang="ko-KR" sz="1200" dirty="0" err="1"/>
              <a:t>Softmax</a:t>
            </a:r>
            <a:r>
              <a:rPr lang="ko-KR" altLang="en-US" sz="1200" dirty="0"/>
              <a:t>를 사용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9935AC-5A53-4920-804B-E8094D341CB1}"/>
              </a:ext>
            </a:extLst>
          </p:cNvPr>
          <p:cNvSpPr txBox="1"/>
          <p:nvPr/>
        </p:nvSpPr>
        <p:spPr>
          <a:xfrm>
            <a:off x="6435635" y="2672909"/>
            <a:ext cx="5293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 err="1"/>
              <a:t>정확률</a:t>
            </a:r>
            <a:r>
              <a:rPr lang="ko-KR" altLang="en-US" sz="1200" dirty="0"/>
              <a:t> 측정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D17E6-D4E5-4C52-B68A-B050023B2773}"/>
              </a:ext>
            </a:extLst>
          </p:cNvPr>
          <p:cNvSpPr txBox="1"/>
          <p:nvPr/>
        </p:nvSpPr>
        <p:spPr>
          <a:xfrm>
            <a:off x="6435635" y="1203453"/>
            <a:ext cx="529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/>
              <a:t>신경망 모델 학습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손실함수는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크로스엔트로피</a:t>
            </a:r>
            <a:r>
              <a:rPr lang="en-US" altLang="ko-KR" sz="1200" dirty="0"/>
              <a:t>’, </a:t>
            </a:r>
            <a:r>
              <a:rPr lang="ko-KR" altLang="en-US" sz="1200" dirty="0"/>
              <a:t>최적화는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adam</a:t>
            </a:r>
            <a:r>
              <a:rPr lang="en-US" altLang="ko-KR" sz="1200" dirty="0"/>
              <a:t>’</a:t>
            </a:r>
            <a:r>
              <a:rPr lang="ko-KR" altLang="en-US" sz="1200" dirty="0"/>
              <a:t>을 사용</a:t>
            </a:r>
            <a:endParaRPr lang="en-US" altLang="ko-KR" sz="1200" dirty="0"/>
          </a:p>
          <a:p>
            <a:r>
              <a:rPr lang="en-US" altLang="ko-KR" sz="1200" dirty="0"/>
              <a:t>#Batch_size =</a:t>
            </a:r>
            <a:r>
              <a:rPr lang="ko-KR" altLang="en-US" sz="1200" dirty="0"/>
              <a:t> </a:t>
            </a:r>
            <a:r>
              <a:rPr lang="en-US" altLang="ko-KR" sz="1200" dirty="0"/>
              <a:t>128, epochs = 30</a:t>
            </a:r>
            <a:r>
              <a:rPr lang="ko-KR" altLang="en-US" sz="1200" dirty="0"/>
              <a:t>으로 설정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EED8A7-FEBA-44C3-8E9F-EBD5CD767EBC}"/>
              </a:ext>
            </a:extLst>
          </p:cNvPr>
          <p:cNvSpPr txBox="1"/>
          <p:nvPr/>
        </p:nvSpPr>
        <p:spPr>
          <a:xfrm>
            <a:off x="6435635" y="3605852"/>
            <a:ext cx="5293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 err="1"/>
              <a:t>정확률</a:t>
            </a:r>
            <a:r>
              <a:rPr lang="ko-KR" altLang="en-US" sz="1200" dirty="0"/>
              <a:t> 그래프와 손실 함수 시각화를 위한 그래프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73DD69-E0EF-4C74-8292-FC0F2F9C777C}"/>
              </a:ext>
            </a:extLst>
          </p:cNvPr>
          <p:cNvSpPr txBox="1"/>
          <p:nvPr/>
        </p:nvSpPr>
        <p:spPr>
          <a:xfrm>
            <a:off x="335825" y="217714"/>
            <a:ext cx="199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en-US" altLang="ko-KR" dirty="0"/>
              <a:t>6-1</a:t>
            </a:r>
          </a:p>
          <a:p>
            <a:r>
              <a:rPr lang="en-US" altLang="ko-KR" dirty="0"/>
              <a:t>1)</a:t>
            </a:r>
            <a:r>
              <a:rPr lang="ko-KR" altLang="en-US" dirty="0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177684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F007A0-D53D-4C37-BD2E-63E8EF589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" t="1143" r="1216" b="1714"/>
          <a:stretch/>
        </p:blipFill>
        <p:spPr>
          <a:xfrm>
            <a:off x="1323705" y="1263070"/>
            <a:ext cx="3918857" cy="27494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D586E9-0E73-42E2-B8B2-C6F33D19E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" t="1016" r="780" b="1587"/>
          <a:stretch/>
        </p:blipFill>
        <p:spPr>
          <a:xfrm>
            <a:off x="6252755" y="1263070"/>
            <a:ext cx="3968173" cy="2749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AA3D85-EBE9-4C02-9A13-019881AC1D16}"/>
              </a:ext>
            </a:extLst>
          </p:cNvPr>
          <p:cNvSpPr txBox="1"/>
          <p:nvPr/>
        </p:nvSpPr>
        <p:spPr>
          <a:xfrm>
            <a:off x="335825" y="217714"/>
            <a:ext cx="199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en-US" altLang="ko-KR" dirty="0"/>
              <a:t>6-1</a:t>
            </a:r>
          </a:p>
          <a:p>
            <a:r>
              <a:rPr lang="en-US" altLang="ko-KR" dirty="0"/>
              <a:t>2)</a:t>
            </a:r>
            <a:r>
              <a:rPr lang="ko-KR" altLang="en-US" dirty="0"/>
              <a:t>결과그래프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934A12-3002-4FE8-8DA9-6815B4ED4F60}"/>
              </a:ext>
            </a:extLst>
          </p:cNvPr>
          <p:cNvSpPr txBox="1"/>
          <p:nvPr/>
        </p:nvSpPr>
        <p:spPr>
          <a:xfrm>
            <a:off x="1323705" y="4197531"/>
            <a:ext cx="3918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4Epoch </a:t>
            </a:r>
            <a:r>
              <a:rPr lang="ko-KR" altLang="en-US" dirty="0"/>
              <a:t>부터 </a:t>
            </a:r>
            <a:r>
              <a:rPr lang="en-US" altLang="ko-KR" dirty="0"/>
              <a:t>Train </a:t>
            </a:r>
            <a:r>
              <a:rPr lang="ko-KR" altLang="en-US" dirty="0"/>
              <a:t>데이터에 대한 정확도가 </a:t>
            </a:r>
            <a:r>
              <a:rPr lang="en-US" altLang="ko-KR" dirty="0"/>
              <a:t>99%</a:t>
            </a:r>
            <a:r>
              <a:rPr lang="ko-KR" altLang="en-US" dirty="0"/>
              <a:t> 넘을 정도로 학습속도가 상당히 빠르고 </a:t>
            </a:r>
            <a:r>
              <a:rPr lang="en-US" altLang="ko-KR" dirty="0"/>
              <a:t>Validation </a:t>
            </a:r>
            <a:r>
              <a:rPr lang="ko-KR" altLang="en-US" dirty="0"/>
              <a:t>데이터에 대한 정확도 또한 </a:t>
            </a:r>
            <a:r>
              <a:rPr lang="en-US" altLang="ko-KR" dirty="0"/>
              <a:t>98~99%</a:t>
            </a:r>
            <a:r>
              <a:rPr lang="ko-KR" altLang="en-US" dirty="0"/>
              <a:t>로 상당히 높은 수치를 유지하고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71EA8-F743-4025-B536-73E909DBE2CB}"/>
              </a:ext>
            </a:extLst>
          </p:cNvPr>
          <p:cNvSpPr txBox="1"/>
          <p:nvPr/>
        </p:nvSpPr>
        <p:spPr>
          <a:xfrm>
            <a:off x="6252755" y="4197531"/>
            <a:ext cx="3918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</a:t>
            </a:r>
            <a:r>
              <a:rPr lang="ko-KR" altLang="en-US" dirty="0"/>
              <a:t>데이터에 대한 손실함수가 빠르게 감소하는 것을 확인할 수 있으며 </a:t>
            </a:r>
            <a:r>
              <a:rPr lang="en-US" altLang="ko-KR" dirty="0"/>
              <a:t>Validation</a:t>
            </a:r>
            <a:r>
              <a:rPr lang="ko-KR" altLang="en-US" dirty="0"/>
              <a:t>데이터에 대한 손실함수는 </a:t>
            </a:r>
            <a:r>
              <a:rPr lang="en-US" altLang="ko-KR" dirty="0"/>
              <a:t>0.05</a:t>
            </a:r>
            <a:r>
              <a:rPr lang="ko-KR" altLang="en-US" dirty="0"/>
              <a:t>수준을 유지하고 있으며 미세하지만 학습이 증가함에 따라 조금씩 높아지는 것을 확인 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900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221AD9-6968-4ABB-B745-C26140AD0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59" y="1753443"/>
            <a:ext cx="4717422" cy="45381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3F5E9B-78F5-47E1-A99D-631531816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11" y="2249831"/>
            <a:ext cx="5150777" cy="3351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746163-CD81-45FC-B8F4-DF8994642D99}"/>
              </a:ext>
            </a:extLst>
          </p:cNvPr>
          <p:cNvSpPr txBox="1"/>
          <p:nvPr/>
        </p:nvSpPr>
        <p:spPr>
          <a:xfrm>
            <a:off x="335825" y="217714"/>
            <a:ext cx="199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en-US" altLang="ko-KR" dirty="0"/>
              <a:t>6-1</a:t>
            </a:r>
          </a:p>
          <a:p>
            <a:r>
              <a:rPr lang="en-US" altLang="ko-KR" dirty="0"/>
              <a:t>3)</a:t>
            </a:r>
            <a:r>
              <a:rPr lang="ko-KR" altLang="en-US" dirty="0"/>
              <a:t>학습결과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99A3C-9224-4387-8D8B-79E6D451EBC1}"/>
              </a:ext>
            </a:extLst>
          </p:cNvPr>
          <p:cNvSpPr txBox="1"/>
          <p:nvPr/>
        </p:nvSpPr>
        <p:spPr>
          <a:xfrm>
            <a:off x="647059" y="966651"/>
            <a:ext cx="10534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컨볼루션</a:t>
            </a:r>
            <a:r>
              <a:rPr lang="ko-KR" altLang="en-US" dirty="0"/>
              <a:t> 신경망은 특징추출과 분류를 동시에 최적화하는 학습방법 이므로 따로 최적화한 후 결합하는 학습 방법에 비해 좋은 성능이 나올 가능성이 높습니다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89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32F780B-450A-4C41-964E-97CD33F5F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825"/>
          <a:stretch/>
        </p:blipFill>
        <p:spPr>
          <a:xfrm>
            <a:off x="335825" y="1480452"/>
            <a:ext cx="5281106" cy="7663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F37A70-7365-4E0B-959E-21F38FB82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72699"/>
          <a:stretch/>
        </p:blipFill>
        <p:spPr>
          <a:xfrm>
            <a:off x="335825" y="3186661"/>
            <a:ext cx="5281106" cy="1036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E48F29-599E-4F2E-BCA2-27FBDA174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9" b="46032"/>
          <a:stretch/>
        </p:blipFill>
        <p:spPr>
          <a:xfrm>
            <a:off x="6448249" y="1849784"/>
            <a:ext cx="5281106" cy="4354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776174-9D32-4043-9C13-ED0766700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57" b="38794"/>
          <a:stretch/>
        </p:blipFill>
        <p:spPr>
          <a:xfrm>
            <a:off x="6448249" y="2941157"/>
            <a:ext cx="5281106" cy="43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0BB349-3F2F-4098-A0C3-EC7D82E07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64" b="53650"/>
          <a:stretch/>
        </p:blipFill>
        <p:spPr>
          <a:xfrm>
            <a:off x="348439" y="5247083"/>
            <a:ext cx="5281106" cy="12540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6692ED5-37D7-47B6-82F6-B34FEB588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22"/>
          <a:stretch/>
        </p:blipFill>
        <p:spPr>
          <a:xfrm>
            <a:off x="6448249" y="3917687"/>
            <a:ext cx="5281106" cy="2590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FB2548-83C0-4CF5-970B-0D85B77DAF7E}"/>
              </a:ext>
            </a:extLst>
          </p:cNvPr>
          <p:cNvSpPr txBox="1"/>
          <p:nvPr/>
        </p:nvSpPr>
        <p:spPr>
          <a:xfrm>
            <a:off x="335825" y="1203453"/>
            <a:ext cx="5293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/>
              <a:t>관련 라이브러리 </a:t>
            </a:r>
            <a:r>
              <a:rPr lang="en-US" altLang="ko-KR" sz="1200" dirty="0"/>
              <a:t>import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4A720-A834-4211-A8E5-71023DAB7E02}"/>
              </a:ext>
            </a:extLst>
          </p:cNvPr>
          <p:cNvSpPr txBox="1"/>
          <p:nvPr/>
        </p:nvSpPr>
        <p:spPr>
          <a:xfrm>
            <a:off x="6435635" y="1203453"/>
            <a:ext cx="529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/>
              <a:t>신경망 모델 학습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손실함수는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크로스엔트로피</a:t>
            </a:r>
            <a:r>
              <a:rPr lang="en-US" altLang="ko-KR" sz="1200" dirty="0"/>
              <a:t>’, </a:t>
            </a:r>
            <a:r>
              <a:rPr lang="ko-KR" altLang="en-US" sz="1200" dirty="0"/>
              <a:t>최적화는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adam</a:t>
            </a:r>
            <a:r>
              <a:rPr lang="en-US" altLang="ko-KR" sz="1200" dirty="0"/>
              <a:t>’</a:t>
            </a:r>
            <a:r>
              <a:rPr lang="ko-KR" altLang="en-US" sz="1200" dirty="0"/>
              <a:t>을 사용</a:t>
            </a:r>
            <a:endParaRPr lang="en-US" altLang="ko-KR" sz="1200" dirty="0"/>
          </a:p>
          <a:p>
            <a:r>
              <a:rPr lang="en-US" altLang="ko-KR" sz="1200" dirty="0"/>
              <a:t>#Batch_size =</a:t>
            </a:r>
            <a:r>
              <a:rPr lang="ko-KR" altLang="en-US" sz="1200" dirty="0"/>
              <a:t> </a:t>
            </a:r>
            <a:r>
              <a:rPr lang="en-US" altLang="ko-KR" sz="1200" dirty="0"/>
              <a:t>128, epochs = 12</a:t>
            </a:r>
            <a:r>
              <a:rPr lang="ko-KR" altLang="en-US" sz="1200" dirty="0"/>
              <a:t>로 설정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52FB83-0404-408C-98F8-037B0FB16A77}"/>
              </a:ext>
            </a:extLst>
          </p:cNvPr>
          <p:cNvSpPr txBox="1"/>
          <p:nvPr/>
        </p:nvSpPr>
        <p:spPr>
          <a:xfrm>
            <a:off x="6435635" y="2672909"/>
            <a:ext cx="5293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 err="1"/>
              <a:t>정확률</a:t>
            </a:r>
            <a:r>
              <a:rPr lang="ko-KR" altLang="en-US" sz="1200" dirty="0"/>
              <a:t> 측정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DFC9F-A0DB-48E7-BB81-514C8C5F84F9}"/>
              </a:ext>
            </a:extLst>
          </p:cNvPr>
          <p:cNvSpPr txBox="1"/>
          <p:nvPr/>
        </p:nvSpPr>
        <p:spPr>
          <a:xfrm>
            <a:off x="6435635" y="3605852"/>
            <a:ext cx="5293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 err="1"/>
              <a:t>정확률</a:t>
            </a:r>
            <a:r>
              <a:rPr lang="ko-KR" altLang="en-US" sz="1200" dirty="0"/>
              <a:t> 그래프와 손실 함수 시각화를 위한 그래프 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D411C-D680-4D3C-B8E0-EC18CACDFDAE}"/>
              </a:ext>
            </a:extLst>
          </p:cNvPr>
          <p:cNvSpPr txBox="1"/>
          <p:nvPr/>
        </p:nvSpPr>
        <p:spPr>
          <a:xfrm>
            <a:off x="335825" y="2355664"/>
            <a:ext cx="5293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#Mnist </a:t>
            </a:r>
            <a:r>
              <a:rPr lang="ko-KR" altLang="en-US" sz="1200" dirty="0"/>
              <a:t>데이터 </a:t>
            </a:r>
            <a:r>
              <a:rPr lang="en-US" altLang="ko-KR" sz="1200" dirty="0"/>
              <a:t>load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로드한다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#Train </a:t>
            </a:r>
            <a:r>
              <a:rPr lang="ko-KR" altLang="en-US" sz="1200" dirty="0"/>
              <a:t>데이터 </a:t>
            </a:r>
            <a:r>
              <a:rPr lang="en-US" altLang="ko-KR" sz="1200" dirty="0"/>
              <a:t>60000, test </a:t>
            </a:r>
            <a:r>
              <a:rPr lang="ko-KR" altLang="en-US" sz="1200" dirty="0"/>
              <a:t>데이터 </a:t>
            </a:r>
            <a:r>
              <a:rPr lang="en-US" altLang="ko-KR" sz="1200" dirty="0"/>
              <a:t>10000</a:t>
            </a:r>
            <a:r>
              <a:rPr lang="ko-KR" altLang="en-US" sz="1200" dirty="0"/>
              <a:t>이며 </a:t>
            </a:r>
            <a:r>
              <a:rPr lang="en-US" altLang="ko-KR" sz="1200" dirty="0"/>
              <a:t>28*28</a:t>
            </a:r>
            <a:r>
              <a:rPr lang="ko-KR" altLang="en-US" sz="1200" dirty="0"/>
              <a:t>크기의 </a:t>
            </a:r>
            <a:r>
              <a:rPr lang="en-US" altLang="ko-KR" sz="1200" dirty="0"/>
              <a:t>2</a:t>
            </a:r>
            <a:r>
              <a:rPr lang="ko-KR" altLang="en-US" sz="1200" dirty="0"/>
              <a:t>차원 </a:t>
            </a:r>
            <a:r>
              <a:rPr lang="ko-KR" altLang="en-US" sz="1200" dirty="0" err="1"/>
              <a:t>텐서형태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정수를 실수형으로 바꾼 후 </a:t>
            </a:r>
            <a:r>
              <a:rPr lang="en-US" altLang="ko-KR" sz="1200" dirty="0"/>
              <a:t>255</a:t>
            </a:r>
            <a:r>
              <a:rPr lang="ko-KR" altLang="en-US" sz="1200" dirty="0"/>
              <a:t>로 나누어 </a:t>
            </a:r>
            <a:r>
              <a:rPr lang="en-US" altLang="ko-KR" sz="1200" dirty="0"/>
              <a:t>0,1</a:t>
            </a:r>
            <a:r>
              <a:rPr lang="ko-KR" altLang="en-US" sz="1200" dirty="0"/>
              <a:t>범위로 정규화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 err="1"/>
              <a:t>원핫</a:t>
            </a:r>
            <a:r>
              <a:rPr lang="ko-KR" altLang="en-US" sz="1200" dirty="0"/>
              <a:t> 코드로 변환</a:t>
            </a:r>
            <a:endParaRPr lang="en-US" altLang="ko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80F6B-D6F5-41E0-A1FE-6456ACE74326}"/>
              </a:ext>
            </a:extLst>
          </p:cNvPr>
          <p:cNvSpPr txBox="1"/>
          <p:nvPr/>
        </p:nvSpPr>
        <p:spPr>
          <a:xfrm>
            <a:off x="335825" y="4449579"/>
            <a:ext cx="5293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</a:t>
            </a:r>
            <a:r>
              <a:rPr lang="ko-KR" altLang="en-US" sz="1200" dirty="0"/>
              <a:t>신경망 모델 설계 </a:t>
            </a:r>
            <a:r>
              <a:rPr lang="en-US" altLang="ko-KR" sz="1200" dirty="0"/>
              <a:t>(</a:t>
            </a:r>
            <a:r>
              <a:rPr lang="ko-KR" altLang="en-US" sz="1200" dirty="0"/>
              <a:t>순차모델사용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#Conv-Conv-MaxPooling-Dropout-FC-Dropout-FC </a:t>
            </a:r>
            <a:r>
              <a:rPr lang="ko-KR" altLang="en-US" sz="1200" dirty="0"/>
              <a:t>순서로 설계</a:t>
            </a:r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최종적으로 </a:t>
            </a:r>
            <a:r>
              <a:rPr lang="en-US" altLang="ko-KR" sz="1200" dirty="0"/>
              <a:t>10</a:t>
            </a:r>
            <a:r>
              <a:rPr lang="ko-KR" altLang="en-US" sz="1200" dirty="0"/>
              <a:t>개의 클래스를 분류 </a:t>
            </a:r>
            <a:r>
              <a:rPr lang="ko-KR" altLang="en-US" sz="1200" dirty="0" err="1"/>
              <a:t>해야하기</a:t>
            </a:r>
            <a:r>
              <a:rPr lang="ko-KR" altLang="en-US" sz="1200" dirty="0"/>
              <a:t> 때문에 마지막 활성화 함수로 </a:t>
            </a:r>
            <a:r>
              <a:rPr lang="en-US" altLang="ko-KR" sz="1200" dirty="0" err="1"/>
              <a:t>Softmax</a:t>
            </a:r>
            <a:r>
              <a:rPr lang="ko-KR" altLang="en-US" sz="1200" dirty="0"/>
              <a:t>를 사용</a:t>
            </a:r>
            <a:endParaRPr lang="en-US" altLang="ko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A43136-ECEB-41C5-944E-1F976098465C}"/>
              </a:ext>
            </a:extLst>
          </p:cNvPr>
          <p:cNvSpPr txBox="1"/>
          <p:nvPr/>
        </p:nvSpPr>
        <p:spPr>
          <a:xfrm>
            <a:off x="335825" y="217714"/>
            <a:ext cx="199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en-US" altLang="ko-KR" dirty="0"/>
              <a:t>6-2</a:t>
            </a:r>
          </a:p>
          <a:p>
            <a:r>
              <a:rPr lang="en-US" altLang="ko-KR" dirty="0"/>
              <a:t>1)</a:t>
            </a:r>
            <a:r>
              <a:rPr lang="ko-KR" altLang="en-US" dirty="0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267038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EB7F8F-A0B5-402F-A30E-D47618536FE2}"/>
              </a:ext>
            </a:extLst>
          </p:cNvPr>
          <p:cNvSpPr txBox="1"/>
          <p:nvPr/>
        </p:nvSpPr>
        <p:spPr>
          <a:xfrm>
            <a:off x="335825" y="217714"/>
            <a:ext cx="199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en-US" altLang="ko-KR" dirty="0"/>
              <a:t>6-2</a:t>
            </a:r>
          </a:p>
          <a:p>
            <a:r>
              <a:rPr lang="en-US" altLang="ko-KR" dirty="0"/>
              <a:t>2)</a:t>
            </a:r>
            <a:r>
              <a:rPr lang="ko-KR" altLang="en-US" dirty="0"/>
              <a:t>결과그래프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277B4E-15E2-4C45-87DC-AA90BB584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" t="1269" r="458" b="1207"/>
          <a:stretch/>
        </p:blipFill>
        <p:spPr>
          <a:xfrm>
            <a:off x="1333775" y="1263070"/>
            <a:ext cx="3908787" cy="2769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49255D-9355-454E-900A-B9D9184856AA}"/>
              </a:ext>
            </a:extLst>
          </p:cNvPr>
          <p:cNvSpPr txBox="1"/>
          <p:nvPr/>
        </p:nvSpPr>
        <p:spPr>
          <a:xfrm>
            <a:off x="1323705" y="4197531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전체적으로 </a:t>
            </a:r>
            <a:r>
              <a:rPr lang="en-US" altLang="ko-KR" dirty="0"/>
              <a:t>Validation</a:t>
            </a:r>
            <a:r>
              <a:rPr lang="ko-KR" altLang="en-US" dirty="0"/>
              <a:t>데이터에 대한 정확도가 </a:t>
            </a:r>
            <a:r>
              <a:rPr lang="en-US" altLang="ko-KR" dirty="0"/>
              <a:t>Train </a:t>
            </a:r>
            <a:r>
              <a:rPr lang="ko-KR" altLang="en-US" dirty="0"/>
              <a:t>데이터보다 더 높은 정확도를 보이고 있으며 총 </a:t>
            </a:r>
            <a:r>
              <a:rPr lang="en-US" altLang="ko-KR" dirty="0"/>
              <a:t>12Epoch</a:t>
            </a:r>
            <a:r>
              <a:rPr lang="ko-KR" altLang="en-US" dirty="0"/>
              <a:t>만에 </a:t>
            </a:r>
            <a:r>
              <a:rPr lang="en-US" altLang="ko-KR" dirty="0"/>
              <a:t>Validation </a:t>
            </a:r>
            <a:r>
              <a:rPr lang="ko-KR" altLang="en-US" dirty="0"/>
              <a:t>데이터에 대한 정확도</a:t>
            </a:r>
            <a:r>
              <a:rPr lang="en-US" altLang="ko-KR" dirty="0"/>
              <a:t>99.19%</a:t>
            </a:r>
            <a:r>
              <a:rPr lang="ko-KR" altLang="en-US" dirty="0"/>
              <a:t>에 도달하였습니다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1DA19-167D-4129-82D7-7DDCFDC28896}"/>
              </a:ext>
            </a:extLst>
          </p:cNvPr>
          <p:cNvSpPr txBox="1"/>
          <p:nvPr/>
        </p:nvSpPr>
        <p:spPr>
          <a:xfrm>
            <a:off x="6252755" y="4197531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</a:t>
            </a:r>
            <a:r>
              <a:rPr lang="ko-KR" altLang="en-US" dirty="0"/>
              <a:t>데이터에 대한 손실함수가 빠르게 감소하는 것을 확인할 수 있으며 </a:t>
            </a:r>
            <a:r>
              <a:rPr lang="en-US" altLang="ko-KR" dirty="0"/>
              <a:t>Validation</a:t>
            </a:r>
            <a:r>
              <a:rPr lang="ko-KR" altLang="en-US" dirty="0"/>
              <a:t>데이터에 대한 손실함수가 이전의 예제보다 더 </a:t>
            </a:r>
            <a:r>
              <a:rPr lang="ko-KR" altLang="en-US" dirty="0" err="1"/>
              <a:t>낮아진것을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54F1D4-33FB-4728-827E-7E1CB4546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5" t="1270" r="541" b="953"/>
          <a:stretch/>
        </p:blipFill>
        <p:spPr>
          <a:xfrm>
            <a:off x="6252755" y="1263069"/>
            <a:ext cx="3915922" cy="26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5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21F210-9660-48CC-8C64-BDDD32285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8" y="1715588"/>
            <a:ext cx="7911873" cy="4764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2598F-FFE5-4C6A-BC9D-9282CC789AC7}"/>
              </a:ext>
            </a:extLst>
          </p:cNvPr>
          <p:cNvSpPr txBox="1"/>
          <p:nvPr/>
        </p:nvSpPr>
        <p:spPr>
          <a:xfrm>
            <a:off x="335825" y="217714"/>
            <a:ext cx="199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en-US" altLang="ko-KR" dirty="0"/>
              <a:t>6-2</a:t>
            </a:r>
          </a:p>
          <a:p>
            <a:r>
              <a:rPr lang="en-US" altLang="ko-KR" dirty="0"/>
              <a:t>3)</a:t>
            </a:r>
            <a:r>
              <a:rPr lang="ko-KR" altLang="en-US" dirty="0"/>
              <a:t>학습결과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56359-A2EE-4AC1-8052-6096F104E803}"/>
              </a:ext>
            </a:extLst>
          </p:cNvPr>
          <p:cNvSpPr txBox="1"/>
          <p:nvPr/>
        </p:nvSpPr>
        <p:spPr>
          <a:xfrm>
            <a:off x="647059" y="966651"/>
            <a:ext cx="1072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신경망에 </a:t>
            </a:r>
            <a:r>
              <a:rPr lang="en-US" altLang="ko-KR" dirty="0"/>
              <a:t>Dropout</a:t>
            </a:r>
            <a:r>
              <a:rPr lang="ko-KR" altLang="en-US" dirty="0"/>
              <a:t>계층을 추가함으로써 상대적으로 적은 학습횟수로 높은 정확도를 가질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62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380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13주차과제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WSJ</dc:creator>
  <cp:lastModifiedBy>WSJ</cp:lastModifiedBy>
  <cp:revision>24</cp:revision>
  <dcterms:created xsi:type="dcterms:W3CDTF">2021-06-02T04:34:06Z</dcterms:created>
  <dcterms:modified xsi:type="dcterms:W3CDTF">2021-06-04T05:06:02Z</dcterms:modified>
</cp:coreProperties>
</file>