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19CE9-DBE4-4379-A6BA-A81355D6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94A5F-B9C3-45C6-99E2-224693F8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90916-10CB-4D22-90A9-30842D9F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AB294-D06B-4CE8-A52D-5CEFFA63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8492F-ED48-45AE-830C-60FAB93D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CDA28-FF3F-4FEE-86A4-F79182A1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B2D32-9427-4C6B-981B-DF64C8045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84D5B-4981-4527-9C89-C5CCC2FC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6B675-8557-4204-915D-66B19E2E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73CA9-1248-48C9-AA0B-39A1FF12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5C43FA-8640-4C62-9D6D-42E1D6A8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3335C-9A62-4E6F-8F75-F7B1D1C9F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3C40F-0605-49C7-81C1-D7CBA02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B8B-0F30-46E9-A5C7-82952BA3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E563B-0F2F-4FFF-BCCB-899B3D67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D0E9-BA9F-4DE4-BF4C-B15F9AE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EE035-05EB-45F4-90B6-DDC9A508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67BBC-D1BA-4620-9277-13AF8978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99C76-9CE4-45B8-9485-8A66910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0E59D-A429-4377-985F-44428667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A9AB-2591-4018-A450-E171922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77B62-0599-498D-9DE1-BB02B2EB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95A4-101A-48F1-BE9C-10A4CEB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57267-F0B6-4965-97BE-773F095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6E46C-2013-47C3-9CB9-96C41F07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1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E685-91F8-463D-B49C-5B832F40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27F7-454F-4A3D-BDB6-BE52AE0A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28D81-6593-4A7C-AD40-C47D47C3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5AAD9-F571-4C6C-AEE2-72EED2D6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B17BD-0FC3-47A0-9A7C-4E4E141C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C1549-A51C-4899-B201-AD19B265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4325-4BD9-436C-BA36-51F8F989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AC4D8-5633-44E8-A355-6DFF1D9F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9D87A-3CE2-4A13-8526-776D3B65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C5AD8B-884B-4A0F-AB04-06A6ED61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39A8F-9CC4-4772-B370-318396BF9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51003-1ECB-43EC-83DC-41D2AA5C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2494E5-3F11-4DFB-B65D-7928E1E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34C458-A690-4ECC-ADC3-7D293414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F5D4-419C-4A9A-B5D4-895B347B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F3A9D-4131-4846-BA35-A077972A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A49A9-B780-48DC-B8B9-0B33655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F6676-143A-4020-A127-4C2130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C1F6A4-1E39-44D0-BE4F-301AF949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DBE84-18D5-4E10-B722-21FC5FF6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087E5-14E3-453B-8D7E-3B028546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2C9C5-CCB1-4F0B-B3F1-413CFB1F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B05B6-4685-4D12-B4A3-45314991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2ACB3-390E-415D-915A-C89A5634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FA78F-67D8-4F68-B9AD-73F5457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EA510-5132-40E4-BF3E-4E6226D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18245-148F-4AAB-A60A-F9662902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B306-A21E-461F-9AFF-0F30CE3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E8A0D-4BE1-45E7-825C-F691898D3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9AE53-FBD5-463E-80CF-537263D7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58C7C-3895-4587-97B2-D23A30C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5BBAF-9615-439E-903A-3219F2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8E655A-6C10-4165-B84C-7D6722CA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55094-04F1-49B1-B33F-D43A8181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3F1A3-17F8-4068-8ECE-141C9EA2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47C24-3DC2-4D93-8126-058F62C7A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C3C9-F63B-49A6-9633-E0F1CBB28C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9CB7C-D873-4A59-9D6D-F6BFF9432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70461-7603-46A0-A0AD-21AAC3077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5165840-2CAD-4575-A7F7-95D0480C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86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분석 데이터 발표자료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D4D31-1907-42DA-8746-ABFC745CBD0E}"/>
              </a:ext>
            </a:extLst>
          </p:cNvPr>
          <p:cNvSpPr txBox="1"/>
          <p:nvPr/>
        </p:nvSpPr>
        <p:spPr>
          <a:xfrm>
            <a:off x="7759336" y="5033554"/>
            <a:ext cx="361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29099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125D71-DC34-4FD6-A730-3DCC6DFE4648}"/>
              </a:ext>
            </a:extLst>
          </p:cNvPr>
          <p:cNvGrpSpPr/>
          <p:nvPr/>
        </p:nvGrpSpPr>
        <p:grpSpPr>
          <a:xfrm>
            <a:off x="260384" y="565182"/>
            <a:ext cx="5536187" cy="3545193"/>
            <a:chOff x="208700" y="1199590"/>
            <a:chExt cx="5536187" cy="354519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D4E58ED-FF0A-496E-A143-79BA33BF109E}"/>
                </a:ext>
              </a:extLst>
            </p:cNvPr>
            <p:cNvGrpSpPr/>
            <p:nvPr/>
          </p:nvGrpSpPr>
          <p:grpSpPr>
            <a:xfrm>
              <a:off x="208700" y="1199590"/>
              <a:ext cx="5536187" cy="3545193"/>
              <a:chOff x="1683564" y="322598"/>
              <a:chExt cx="9033877" cy="624727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5A1C09C-2085-4651-B9B9-067AB9354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1078" y="552994"/>
                <a:ext cx="6038850" cy="5943600"/>
              </a:xfrm>
              <a:prstGeom prst="rect">
                <a:avLst/>
              </a:prstGeom>
            </p:spPr>
          </p:pic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E8E5C112-4BE6-4D2E-AAE4-980D690B4684}"/>
                  </a:ext>
                </a:extLst>
              </p:cNvPr>
              <p:cNvCxnSpPr/>
              <p:nvPr/>
            </p:nvCxnSpPr>
            <p:spPr>
              <a:xfrm flipV="1">
                <a:off x="5721531" y="1271451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74F05A63-5F19-45B8-86AF-AADF0DFDC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6743" y="1358538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D824DC4D-D9D3-4FBC-AC48-823CF0BC823A}"/>
                  </a:ext>
                </a:extLst>
              </p:cNvPr>
              <p:cNvCxnSpPr/>
              <p:nvPr/>
            </p:nvCxnSpPr>
            <p:spPr>
              <a:xfrm flipV="1">
                <a:off x="5730240" y="4410891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BEF7A44-244C-4D97-A030-30C6BBC4F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452" y="4497978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8024A82-AE06-4F86-B51E-FF0745F505AA}"/>
                  </a:ext>
                </a:extLst>
              </p:cNvPr>
              <p:cNvCxnSpPr/>
              <p:nvPr/>
            </p:nvCxnSpPr>
            <p:spPr>
              <a:xfrm flipV="1">
                <a:off x="8416834" y="2342606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A6182B64-F461-4706-9CAE-3AF42D496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6834" y="3657601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98D69DA-4F6A-4B13-9834-BE49EA39BE61}"/>
                  </a:ext>
                </a:extLst>
              </p:cNvPr>
              <p:cNvCxnSpPr/>
              <p:nvPr/>
            </p:nvCxnSpPr>
            <p:spPr>
              <a:xfrm flipV="1">
                <a:off x="3892731" y="2357845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132DDEF-54B3-43D4-9044-F153F0CD9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731" y="3672840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FE96EC-12DA-4988-9C99-E469BD0F17B0}"/>
                  </a:ext>
                </a:extLst>
              </p:cNvPr>
              <p:cNvSpPr txBox="1"/>
              <p:nvPr/>
            </p:nvSpPr>
            <p:spPr>
              <a:xfrm>
                <a:off x="5563512" y="322598"/>
                <a:ext cx="1475447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EAST(0)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6D3469-C934-4A65-8D78-86C5606B4E3E}"/>
                  </a:ext>
                </a:extLst>
              </p:cNvPr>
              <p:cNvSpPr txBox="1"/>
              <p:nvPr/>
            </p:nvSpPr>
            <p:spPr>
              <a:xfrm>
                <a:off x="5564343" y="5919045"/>
                <a:ext cx="1701678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WEST(1)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19D51-D237-4EBD-81D6-DAACAF954B46}"/>
                  </a:ext>
                </a:extLst>
              </p:cNvPr>
              <p:cNvSpPr txBox="1"/>
              <p:nvPr/>
            </p:nvSpPr>
            <p:spPr>
              <a:xfrm>
                <a:off x="8791441" y="3229094"/>
                <a:ext cx="1926000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SOUTH(2)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CFA813-ECF5-470E-AB99-27EFD68DDA2F}"/>
                  </a:ext>
                </a:extLst>
              </p:cNvPr>
              <p:cNvSpPr txBox="1"/>
              <p:nvPr/>
            </p:nvSpPr>
            <p:spPr>
              <a:xfrm>
                <a:off x="1683564" y="3103585"/>
                <a:ext cx="2067779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NORTH(3)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47392EF6-7066-4AA9-B729-1FCDDBBBB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703" y="4247607"/>
                <a:ext cx="0" cy="459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A4A0415-9FAD-4877-AE0E-E99048F2B624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81" y="2997642"/>
              <a:ext cx="3065228" cy="19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4B5DBA0-BBC3-41A0-AD30-64EE0F718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5135" y="1568922"/>
              <a:ext cx="0" cy="2825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44ABAC5-C613-42C1-AF51-246C8F358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69245"/>
              </p:ext>
            </p:extLst>
          </p:nvPr>
        </p:nvGraphicFramePr>
        <p:xfrm>
          <a:off x="745002" y="4715536"/>
          <a:ext cx="5283200" cy="142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20980352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1689268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328494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30123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943706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5110813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453958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2117805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WEST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ACCU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434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0:00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2075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3027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2488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2271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5805000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4231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6:01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3139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10:56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1565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11:16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2713610"/>
                  </a:ext>
                </a:extLst>
              </a:tr>
              <a:tr h="53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11:33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2827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0557815"/>
                  </a:ext>
                </a:extLst>
              </a:tr>
              <a:tr h="1200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12:34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5809000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009029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C4B937E-0819-43B9-B254-CD448D83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26096"/>
              </p:ext>
            </p:extLst>
          </p:nvPr>
        </p:nvGraphicFramePr>
        <p:xfrm>
          <a:off x="7299296" y="4715536"/>
          <a:ext cx="1168400" cy="142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56542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24220818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5917669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2850546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532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8507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4515603"/>
                  </a:ext>
                </a:extLst>
              </a:tr>
              <a:tr h="71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761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53009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210DE51-C303-4B4A-9D4D-5954EA28C80D}"/>
              </a:ext>
            </a:extLst>
          </p:cNvPr>
          <p:cNvSpPr txBox="1"/>
          <p:nvPr/>
        </p:nvSpPr>
        <p:spPr>
          <a:xfrm>
            <a:off x="1658862" y="2987744"/>
            <a:ext cx="88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ABS(4)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3916F9-AEAA-4067-8272-B31A0F000E2E}"/>
              </a:ext>
            </a:extLst>
          </p:cNvPr>
          <p:cNvSpPr txBox="1"/>
          <p:nvPr/>
        </p:nvSpPr>
        <p:spPr>
          <a:xfrm>
            <a:off x="745009" y="4361928"/>
            <a:ext cx="52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 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C0EBA-F3D2-44D7-9962-5357E046EC2C}"/>
              </a:ext>
            </a:extLst>
          </p:cNvPr>
          <p:cNvSpPr txBox="1"/>
          <p:nvPr/>
        </p:nvSpPr>
        <p:spPr>
          <a:xfrm>
            <a:off x="6907070" y="4361928"/>
            <a:ext cx="19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 데이터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E9D6E-E9DD-4FD6-AD5D-6786DC1F5118}"/>
              </a:ext>
            </a:extLst>
          </p:cNvPr>
          <p:cNvSpPr txBox="1"/>
          <p:nvPr/>
        </p:nvSpPr>
        <p:spPr>
          <a:xfrm>
            <a:off x="6280106" y="761214"/>
            <a:ext cx="5021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19:00 ~ 05:59  NIGHT</a:t>
            </a:r>
            <a:r>
              <a:rPr lang="ko-KR" altLang="en-US" dirty="0"/>
              <a:t>모드 동작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2. 06:00 ~ 18:59  </a:t>
            </a:r>
            <a:r>
              <a:rPr lang="ko-KR" altLang="en-US" dirty="0"/>
              <a:t>추적모드</a:t>
            </a:r>
            <a:endParaRPr lang="en-US" altLang="ko-KR" dirty="0"/>
          </a:p>
          <a:p>
            <a:r>
              <a:rPr lang="en-US" altLang="ko-KR" dirty="0"/>
              <a:t> 1) </a:t>
            </a:r>
            <a:r>
              <a:rPr lang="ko-KR" altLang="en-US" dirty="0" err="1"/>
              <a:t>절대광량이</a:t>
            </a:r>
            <a:r>
              <a:rPr lang="ko-KR" altLang="en-US" dirty="0"/>
              <a:t> </a:t>
            </a:r>
            <a:r>
              <a:rPr lang="en-US" altLang="ko-KR" dirty="0"/>
              <a:t>4050</a:t>
            </a:r>
            <a:r>
              <a:rPr lang="ko-KR" altLang="en-US" dirty="0"/>
              <a:t>보다 낮다면 </a:t>
            </a:r>
            <a:r>
              <a:rPr lang="en-US" altLang="ko-KR" dirty="0"/>
              <a:t>GPS</a:t>
            </a:r>
            <a:r>
              <a:rPr lang="ko-KR" altLang="en-US" dirty="0"/>
              <a:t>모드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 err="1"/>
              <a:t>절대광량이</a:t>
            </a:r>
            <a:r>
              <a:rPr lang="ko-KR" altLang="en-US" dirty="0"/>
              <a:t> </a:t>
            </a:r>
            <a:r>
              <a:rPr lang="en-US" altLang="ko-KR" dirty="0"/>
              <a:t>4050</a:t>
            </a:r>
            <a:r>
              <a:rPr lang="ko-KR" altLang="en-US" dirty="0"/>
              <a:t>보다 높다면 </a:t>
            </a:r>
            <a:r>
              <a:rPr lang="ko-KR" altLang="en-US" dirty="0" err="1"/>
              <a:t>광센서추종</a:t>
            </a:r>
            <a:endParaRPr lang="en-US" altLang="ko-KR" dirty="0"/>
          </a:p>
          <a:p>
            <a:r>
              <a:rPr lang="en-US" altLang="ko-KR" dirty="0"/>
              <a:t>  (1) EAST, WEST</a:t>
            </a:r>
            <a:r>
              <a:rPr lang="ko-KR" altLang="en-US" dirty="0"/>
              <a:t>의 값을 연산하여 </a:t>
            </a:r>
            <a:r>
              <a:rPr lang="en-US" altLang="ko-KR" dirty="0"/>
              <a:t>X</a:t>
            </a:r>
            <a:r>
              <a:rPr lang="ko-KR" altLang="en-US" dirty="0" err="1"/>
              <a:t>축조정</a:t>
            </a:r>
            <a:endParaRPr lang="en-US" altLang="ko-KR" dirty="0"/>
          </a:p>
          <a:p>
            <a:r>
              <a:rPr lang="en-US" altLang="ko-KR" dirty="0"/>
              <a:t>  (2) SOUTH,NORTH</a:t>
            </a:r>
            <a:r>
              <a:rPr lang="ko-KR" altLang="en-US" dirty="0"/>
              <a:t>의 값을 연산하여 </a:t>
            </a:r>
            <a:r>
              <a:rPr lang="en-US" altLang="ko-KR" dirty="0"/>
              <a:t>Y</a:t>
            </a:r>
            <a:r>
              <a:rPr lang="ko-KR" altLang="en-US" dirty="0" err="1"/>
              <a:t>축조정</a:t>
            </a:r>
            <a:endParaRPr lang="en-US" altLang="ko-KR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7AC18A-3E80-42E8-BEDC-62D8490A6F30}"/>
              </a:ext>
            </a:extLst>
          </p:cNvPr>
          <p:cNvSpPr/>
          <p:nvPr/>
        </p:nvSpPr>
        <p:spPr>
          <a:xfrm>
            <a:off x="745002" y="4722451"/>
            <a:ext cx="3986562" cy="142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6AB142-C10A-4567-83EC-48F83CE4E341}"/>
              </a:ext>
            </a:extLst>
          </p:cNvPr>
          <p:cNvSpPr/>
          <p:nvPr/>
        </p:nvSpPr>
        <p:spPr>
          <a:xfrm>
            <a:off x="7283931" y="4715536"/>
            <a:ext cx="1183765" cy="142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04AED5-CBD5-4EA2-971F-77DD567B42B8}"/>
              </a:ext>
            </a:extLst>
          </p:cNvPr>
          <p:cNvSpPr txBox="1"/>
          <p:nvPr/>
        </p:nvSpPr>
        <p:spPr>
          <a:xfrm>
            <a:off x="8973650" y="4908502"/>
            <a:ext cx="2664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기존 입출력 데이터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6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6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75E84F-2853-4E44-B647-7038F73641F4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/>
              <a:t>양축식</a:t>
            </a:r>
            <a:r>
              <a:rPr lang="ko-KR" altLang="en-US" sz="2500" dirty="0"/>
              <a:t> 태양광 </a:t>
            </a:r>
            <a:r>
              <a:rPr lang="ko-KR" altLang="en-US" sz="2500" dirty="0" err="1"/>
              <a:t>트래커</a:t>
            </a:r>
            <a:endParaRPr lang="ko-KR" altLang="en-US" sz="2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8047D-4CBC-4D34-A5B1-FAF0113F8EED}"/>
              </a:ext>
            </a:extLst>
          </p:cNvPr>
          <p:cNvSpPr/>
          <p:nvPr/>
        </p:nvSpPr>
        <p:spPr>
          <a:xfrm>
            <a:off x="6286540" y="1289310"/>
            <a:ext cx="4896113" cy="1536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F3C00-27BE-4D0A-9DC5-92B3CD46DEE7}"/>
              </a:ext>
            </a:extLst>
          </p:cNvPr>
          <p:cNvSpPr txBox="1"/>
          <p:nvPr/>
        </p:nvSpPr>
        <p:spPr>
          <a:xfrm>
            <a:off x="599092" y="885485"/>
            <a:ext cx="138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ko-KR" altLang="en-US" dirty="0" err="1"/>
              <a:t>광센서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402DD-BD9B-4A93-B715-A14A0B9373E4}"/>
              </a:ext>
            </a:extLst>
          </p:cNvPr>
          <p:cNvSpPr txBox="1"/>
          <p:nvPr/>
        </p:nvSpPr>
        <p:spPr>
          <a:xfrm>
            <a:off x="6278879" y="3146147"/>
            <a:ext cx="519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양축식</a:t>
            </a:r>
            <a:r>
              <a:rPr lang="ko-KR" altLang="en-US" dirty="0"/>
              <a:t> </a:t>
            </a:r>
            <a:r>
              <a:rPr lang="ko-KR" altLang="en-US" dirty="0" err="1"/>
              <a:t>트래커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(24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로그를 </a:t>
            </a:r>
            <a:r>
              <a:rPr lang="en-US" altLang="ko-KR" dirty="0"/>
              <a:t>1</a:t>
            </a:r>
            <a:r>
              <a:rPr lang="ko-KR" altLang="en-US" dirty="0"/>
              <a:t>분단위로 총 </a:t>
            </a:r>
            <a:r>
              <a:rPr lang="en-US" altLang="ko-KR" dirty="0"/>
              <a:t>1440</a:t>
            </a:r>
            <a:r>
              <a:rPr lang="ko-KR" altLang="en-US" dirty="0"/>
              <a:t>개의 데이터 획득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의미있는</a:t>
            </a:r>
            <a:r>
              <a:rPr lang="ko-KR" altLang="en-US" dirty="0"/>
              <a:t> 데이터는 </a:t>
            </a:r>
            <a:r>
              <a:rPr lang="en-US" altLang="ko-KR" dirty="0"/>
              <a:t>780</a:t>
            </a:r>
            <a:r>
              <a:rPr lang="ko-KR" altLang="en-US" dirty="0"/>
              <a:t>여개정도예상 </a:t>
            </a:r>
          </a:p>
        </p:txBody>
      </p:sp>
    </p:spTree>
    <p:extLst>
      <p:ext uri="{BB962C8B-B14F-4D97-AF65-F5344CB8AC3E}">
        <p14:creationId xmlns:p14="http://schemas.microsoft.com/office/powerpoint/2010/main" val="265104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DD00AB-66C1-442C-AA9A-8D566F94F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64819"/>
              </p:ext>
            </p:extLst>
          </p:nvPr>
        </p:nvGraphicFramePr>
        <p:xfrm>
          <a:off x="1104789" y="2980635"/>
          <a:ext cx="5283200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6262278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45088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713671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754531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902508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453461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1546650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42292802"/>
                    </a:ext>
                  </a:extLst>
                </a:gridCol>
              </a:tblGrid>
              <a:tr h="8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0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12:28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2616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1700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4010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1047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5138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0828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01142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6933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1051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2315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0551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91714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1182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8658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7762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39872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8650E7-3463-4B27-929D-ACA1BC6D4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8084"/>
              </p:ext>
            </p:extLst>
          </p:nvPr>
        </p:nvGraphicFramePr>
        <p:xfrm>
          <a:off x="7839985" y="2975224"/>
          <a:ext cx="1828800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989851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16712143"/>
                    </a:ext>
                  </a:extLst>
                </a:gridCol>
              </a:tblGrid>
              <a:tr h="696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240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14721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76526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08879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35075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15859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022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9146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42436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1047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06109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95166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75152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63356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74136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AD8702-003E-480E-8C36-4459B35838FB}"/>
              </a:ext>
            </a:extLst>
          </p:cNvPr>
          <p:cNvSpPr txBox="1"/>
          <p:nvPr/>
        </p:nvSpPr>
        <p:spPr>
          <a:xfrm>
            <a:off x="1104796" y="2605892"/>
            <a:ext cx="52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05438-69FD-4A85-AF1E-F548EAFF5854}"/>
              </a:ext>
            </a:extLst>
          </p:cNvPr>
          <p:cNvSpPr txBox="1"/>
          <p:nvPr/>
        </p:nvSpPr>
        <p:spPr>
          <a:xfrm>
            <a:off x="7839985" y="2605892"/>
            <a:ext cx="19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1B57A-7206-4F7D-9CB7-B8907396BD33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/>
              <a:t>양축식</a:t>
            </a:r>
            <a:r>
              <a:rPr lang="ko-KR" altLang="en-US" sz="2500" dirty="0"/>
              <a:t> 태양광 </a:t>
            </a:r>
            <a:r>
              <a:rPr lang="ko-KR" altLang="en-US" sz="2500" dirty="0" err="1"/>
              <a:t>트래커</a:t>
            </a:r>
            <a:endParaRPr lang="ko-KR" altLang="en-US" sz="2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2C49F-AA4C-45AB-9F94-BF8277E14B48}"/>
              </a:ext>
            </a:extLst>
          </p:cNvPr>
          <p:cNvSpPr/>
          <p:nvPr/>
        </p:nvSpPr>
        <p:spPr>
          <a:xfrm>
            <a:off x="1104790" y="2980636"/>
            <a:ext cx="5283200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6A636-56E8-4D4A-9ED8-68CA853800FD}"/>
              </a:ext>
            </a:extLst>
          </p:cNvPr>
          <p:cNvSpPr/>
          <p:nvPr/>
        </p:nvSpPr>
        <p:spPr>
          <a:xfrm>
            <a:off x="7839983" y="2975224"/>
            <a:ext cx="1828801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994C5-B16B-4C43-9EFC-1157B675C0F2}"/>
              </a:ext>
            </a:extLst>
          </p:cNvPr>
          <p:cNvSpPr txBox="1"/>
          <p:nvPr/>
        </p:nvSpPr>
        <p:spPr>
          <a:xfrm>
            <a:off x="1152940" y="789101"/>
            <a:ext cx="9104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문제점</a:t>
            </a:r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 err="1"/>
              <a:t>절대광량은</a:t>
            </a:r>
            <a:r>
              <a:rPr lang="ko-KR" altLang="en-US" dirty="0"/>
              <a:t> 높지만 </a:t>
            </a:r>
            <a:r>
              <a:rPr lang="ko-KR" altLang="en-US" dirty="0" err="1"/>
              <a:t>흐린날씨에는</a:t>
            </a:r>
            <a:r>
              <a:rPr lang="ko-KR" altLang="en-US" dirty="0"/>
              <a:t> </a:t>
            </a:r>
            <a:r>
              <a:rPr lang="ko-KR" altLang="en-US" dirty="0" err="1"/>
              <a:t>트래커가</a:t>
            </a:r>
            <a:r>
              <a:rPr lang="ko-KR" altLang="en-US" dirty="0"/>
              <a:t> </a:t>
            </a:r>
            <a:r>
              <a:rPr lang="ko-KR" altLang="en-US" dirty="0" err="1"/>
              <a:t>해매는경우가생김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(EAST, WEST,SOUTH,NORTH</a:t>
            </a:r>
            <a:r>
              <a:rPr lang="ko-KR" altLang="en-US" dirty="0"/>
              <a:t>데이터 또한 </a:t>
            </a:r>
            <a:r>
              <a:rPr lang="ko-KR" altLang="en-US" dirty="0" err="1"/>
              <a:t>신용할수가없음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날씨가 좋지 </a:t>
            </a:r>
            <a:r>
              <a:rPr lang="ko-KR" altLang="en-US" dirty="0" err="1"/>
              <a:t>않은경우에는</a:t>
            </a:r>
            <a:r>
              <a:rPr lang="ko-KR" altLang="en-US" dirty="0"/>
              <a:t> 굳이 </a:t>
            </a:r>
            <a:r>
              <a:rPr lang="ko-KR" altLang="en-US" dirty="0" err="1"/>
              <a:t>트래킹을</a:t>
            </a:r>
            <a:r>
              <a:rPr lang="ko-KR" altLang="en-US" dirty="0"/>
              <a:t> 할 </a:t>
            </a:r>
            <a:r>
              <a:rPr lang="ko-KR" altLang="en-US" dirty="0" err="1"/>
              <a:t>필요가없음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DBE8C6-BF97-4125-B32A-5F56BFD6A38C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/>
              <a:t>양축식</a:t>
            </a:r>
            <a:r>
              <a:rPr lang="ko-KR" altLang="en-US" sz="2500" dirty="0"/>
              <a:t> 태양광 </a:t>
            </a:r>
            <a:r>
              <a:rPr lang="ko-KR" altLang="en-US" sz="2500" dirty="0" err="1"/>
              <a:t>트래커</a:t>
            </a:r>
            <a:endParaRPr lang="ko-KR" altLang="en-US" sz="25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C60876-BA9C-4BF0-86BC-520E46022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4561"/>
              </p:ext>
            </p:extLst>
          </p:nvPr>
        </p:nvGraphicFramePr>
        <p:xfrm>
          <a:off x="1104789" y="2975224"/>
          <a:ext cx="5283200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6262278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45088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713671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754531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902508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453461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1546650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42292802"/>
                    </a:ext>
                  </a:extLst>
                </a:gridCol>
              </a:tblGrid>
              <a:tr h="8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0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12:28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2616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1700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4010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2590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1047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2550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5138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12:31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1700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0828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01142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6933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1051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2315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0551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91714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1182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8658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7762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3987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6295550-4FE4-4E64-B8C3-5AD32C2C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3749"/>
              </p:ext>
            </p:extLst>
          </p:nvPr>
        </p:nvGraphicFramePr>
        <p:xfrm>
          <a:off x="7875764" y="2975223"/>
          <a:ext cx="1828800" cy="3154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98985181"/>
                    </a:ext>
                  </a:extLst>
                </a:gridCol>
              </a:tblGrid>
              <a:tr h="184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05267"/>
                  </a:ext>
                </a:extLst>
              </a:tr>
              <a:tr h="2970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14721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9B68DB-6C6E-45FF-B3AA-7B2337398860}"/>
              </a:ext>
            </a:extLst>
          </p:cNvPr>
          <p:cNvSpPr txBox="1"/>
          <p:nvPr/>
        </p:nvSpPr>
        <p:spPr>
          <a:xfrm>
            <a:off x="1104796" y="2605892"/>
            <a:ext cx="52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 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5F1EE-E7B1-4E5A-AFD8-EF31DAFC7FFA}"/>
              </a:ext>
            </a:extLst>
          </p:cNvPr>
          <p:cNvSpPr txBox="1"/>
          <p:nvPr/>
        </p:nvSpPr>
        <p:spPr>
          <a:xfrm>
            <a:off x="7875764" y="260589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 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3F083-ED67-439C-ADA7-CEAB44184E02}"/>
              </a:ext>
            </a:extLst>
          </p:cNvPr>
          <p:cNvSpPr/>
          <p:nvPr/>
        </p:nvSpPr>
        <p:spPr>
          <a:xfrm>
            <a:off x="1104790" y="2980636"/>
            <a:ext cx="5283200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414BA-02D4-44A6-B6CC-8647903477DE}"/>
              </a:ext>
            </a:extLst>
          </p:cNvPr>
          <p:cNvSpPr/>
          <p:nvPr/>
        </p:nvSpPr>
        <p:spPr>
          <a:xfrm>
            <a:off x="7875762" y="2975224"/>
            <a:ext cx="1828801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817D0-FDCA-4911-A49C-A1E0C5E96547}"/>
              </a:ext>
            </a:extLst>
          </p:cNvPr>
          <p:cNvSpPr txBox="1"/>
          <p:nvPr/>
        </p:nvSpPr>
        <p:spPr>
          <a:xfrm>
            <a:off x="899100" y="1143559"/>
            <a:ext cx="197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입출력 데이터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6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B7106-B135-471C-BA13-A605259382FF}"/>
              </a:ext>
            </a:extLst>
          </p:cNvPr>
          <p:cNvSpPr txBox="1"/>
          <p:nvPr/>
        </p:nvSpPr>
        <p:spPr>
          <a:xfrm>
            <a:off x="3782773" y="1146106"/>
            <a:ext cx="19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입출력 데이터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8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971CD-9119-446E-BEB1-3CD4DBB59A77}"/>
              </a:ext>
            </a:extLst>
          </p:cNvPr>
          <p:cNvSpPr/>
          <p:nvPr/>
        </p:nvSpPr>
        <p:spPr>
          <a:xfrm>
            <a:off x="984233" y="1455311"/>
            <a:ext cx="844566" cy="27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E77D0C-4792-409E-88A3-FEACAD8215AA}"/>
              </a:ext>
            </a:extLst>
          </p:cNvPr>
          <p:cNvSpPr/>
          <p:nvPr/>
        </p:nvSpPr>
        <p:spPr>
          <a:xfrm>
            <a:off x="3849306" y="1455311"/>
            <a:ext cx="844566" cy="27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03901F8-9E89-4180-802C-D9D91D2EF22E}"/>
              </a:ext>
            </a:extLst>
          </p:cNvPr>
          <p:cNvSpPr/>
          <p:nvPr/>
        </p:nvSpPr>
        <p:spPr>
          <a:xfrm>
            <a:off x="2989669" y="1420558"/>
            <a:ext cx="48105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8BB7E-424A-4C1E-BA5F-8AAB1D23BA10}"/>
              </a:ext>
            </a:extLst>
          </p:cNvPr>
          <p:cNvSpPr txBox="1"/>
          <p:nvPr/>
        </p:nvSpPr>
        <p:spPr>
          <a:xfrm>
            <a:off x="6096000" y="1271181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광센서제어방식에 인버터 발전량을 추가하여 </a:t>
            </a:r>
            <a:r>
              <a:rPr lang="ko-KR" altLang="en-US" dirty="0" err="1"/>
              <a:t>트래커의</a:t>
            </a:r>
            <a:r>
              <a:rPr lang="ko-KR" altLang="en-US" dirty="0"/>
              <a:t> 동작모드를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AE4F556-68F2-431A-8124-E0B1838B2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95287"/>
              </p:ext>
            </p:extLst>
          </p:nvPr>
        </p:nvGraphicFramePr>
        <p:xfrm>
          <a:off x="10207959" y="3949182"/>
          <a:ext cx="1168400" cy="142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56542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24220818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5917669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2850546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532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8507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4515603"/>
                  </a:ext>
                </a:extLst>
              </a:tr>
              <a:tr h="71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761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5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6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0AE40-EFA0-40D6-9421-0C598DE6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2400"/>
            <a:ext cx="88487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547</Words>
  <Application>Microsoft Office PowerPoint</Application>
  <PresentationFormat>와이드스크린</PresentationFormat>
  <Paragraphs>393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분석 데이터 발표자료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15</cp:revision>
  <dcterms:created xsi:type="dcterms:W3CDTF">2021-04-28T00:24:35Z</dcterms:created>
  <dcterms:modified xsi:type="dcterms:W3CDTF">2021-04-29T09:53:20Z</dcterms:modified>
</cp:coreProperties>
</file>