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5805C-7A90-47A9-9EAB-78224B1D4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393CB-66B6-4C97-8B31-5D237BD6D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0FF87-0F79-405F-B63B-C7AE154F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8A51F-62AB-412A-B665-166067C5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0CF01-53D9-4079-B0E1-140C7243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9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B7BB-AB63-4931-9649-3D3EAE3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9AE1F-2E93-4AB8-BAED-AF582B54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C3979-2F0F-40E6-AEE4-B343CA88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1F95D-8DFD-4361-BB7E-E85B7C10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A1DD3-6458-4A97-9252-9947DA98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6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252DED-120F-4110-9491-C99738038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CB6E0C-FE7D-4225-B0C8-434518F7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41E64-7094-4DAF-A92D-538C7C8E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B330-0ACD-4C1F-B52F-06523705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BDD61-47CC-49E8-ADE0-2EA2AD5C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6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A34DB-5B17-4079-9270-A046B0FA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E01B9-1647-419C-913F-E7A4C3F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4BDCB-1E10-4763-8E0B-480386C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D627B-1853-4C6B-9F63-42643A07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40A5D-262C-4E77-8C83-706CC5B2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7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E1A1-C7A6-473B-9EB3-EADEF852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D3BB-3ED5-4530-B5DB-C2B75881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1CB20-CE86-4518-93B1-40402D6F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F6C4-2FAF-401C-82FD-2F370DA1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FD4C-47E7-40C2-955D-50654895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22E4-D81D-4126-951D-3E00FEC2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D7E97-7C56-4DBF-A841-C2F753AAF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585DB-682E-4F0A-B690-2A2337BC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33B29-02A7-498E-81EB-4C5A87E4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743B7-194C-4108-9FC2-5A1942EC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5CC98-9CA7-4DE6-AAA5-35DC0127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E0FC3-B349-4039-A358-FA14F6AC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F05E9-16CC-4264-A77D-099DD2B3F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FE8AC-079C-4DC7-8FC9-37636C0FB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C2A9E-50DC-4DA4-95DA-56DBA5192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9AB04E-EA27-41E6-AAA4-6A562DFA6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ADE26B-B335-4F1E-B26C-7693F39D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6A2E92-901C-470E-AEEE-1A71300C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546603-706D-42ED-A8C1-6AF958BC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6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99CD-2CF0-4E31-AE94-98FD17DE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68783D-4CB4-4B3C-B1C1-FDA32C27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3CC5A-2C81-4BAF-B005-D7EFE4CE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09F82C-5554-4A2D-9D2F-7DC1DD2A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4B5E8F-2387-4889-882E-6976AC83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F9A0DB-0AA3-4C88-877A-52181A78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AAF67-109C-4FE2-A545-A98420E3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5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B761C-0F92-4978-8CD7-916AA442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18414-418B-4BD1-AD52-3AA59E56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87C1C-6AD1-449B-BFAC-F7756477D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A00C2-BF63-4545-89D7-14C71441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8E9513-AA93-4EFF-910C-A1FAF790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BAD6B3-D5A3-40E9-8A9C-CDA0B828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B5374-3D7F-4F8F-A0D9-E3EEC0D0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6892DD-645C-4C54-AAE0-C12C1DF8E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327B2-42F2-48AC-AE79-A9FCBDC51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BE566-2E1E-49C3-B6FC-52EAA79F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A2962-B683-4684-BF8A-6B665473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084FF-4D1E-4EB4-B5E0-EC7B31AC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5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B9085B-F657-4C4C-A826-1CD42BE3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629EA-F379-41E8-99CF-A4829230D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DF8A5-E6F6-44AC-B8D6-4D5335B41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7FA8-66D9-4D2C-8939-8F37F74B43C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B9C01-0167-4942-86DB-01A3EC7EA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AA538-7DF0-4192-8763-2C394DB83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0E7B-0018-4044-8B72-6354D08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61EE3D3-FC94-486E-9D5B-281D701D9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7"/>
          <a:stretch/>
        </p:blipFill>
        <p:spPr>
          <a:xfrm>
            <a:off x="819856" y="485098"/>
            <a:ext cx="2939242" cy="19853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1E199B-4C72-4265-8CF1-1CE78417B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295" r="2005" b="3332"/>
          <a:stretch/>
        </p:blipFill>
        <p:spPr>
          <a:xfrm>
            <a:off x="4251342" y="485097"/>
            <a:ext cx="2926406" cy="19853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12AB49-DA62-4D37-AF72-9A266D40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665" y="3808810"/>
            <a:ext cx="2953601" cy="20235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876C5DC-1053-4DC0-844D-AAE10BB686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2" r="1353"/>
          <a:stretch/>
        </p:blipFill>
        <p:spPr>
          <a:xfrm>
            <a:off x="7850161" y="3808810"/>
            <a:ext cx="2953602" cy="20235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60A7AA-BDCF-4734-9A0A-7BACEA0FEDC5}"/>
              </a:ext>
            </a:extLst>
          </p:cNvPr>
          <p:cNvSpPr txBox="1"/>
          <p:nvPr/>
        </p:nvSpPr>
        <p:spPr>
          <a:xfrm>
            <a:off x="817563" y="2627405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Batch_size</a:t>
            </a:r>
            <a:r>
              <a:rPr lang="en-US" altLang="ko-KR" dirty="0"/>
              <a:t> =10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A8FFFE-682E-4B63-8DF1-D02430D4C25E}"/>
              </a:ext>
            </a:extLst>
          </p:cNvPr>
          <p:cNvSpPr txBox="1"/>
          <p:nvPr/>
        </p:nvSpPr>
        <p:spPr>
          <a:xfrm>
            <a:off x="4251342" y="2627405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Batch_size</a:t>
            </a:r>
            <a:r>
              <a:rPr lang="en-US" altLang="ko-KR" dirty="0"/>
              <a:t> =20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10DC7-06D3-4513-A78F-4B9D9041B37B}"/>
              </a:ext>
            </a:extLst>
          </p:cNvPr>
          <p:cNvSpPr txBox="1"/>
          <p:nvPr/>
        </p:nvSpPr>
        <p:spPr>
          <a:xfrm>
            <a:off x="7963198" y="2627405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Batch_size</a:t>
            </a:r>
            <a:r>
              <a:rPr lang="en-US" altLang="ko-KR" dirty="0"/>
              <a:t> =50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7ACFAC-B9BF-4009-AA58-6D8FDC14727C}"/>
              </a:ext>
            </a:extLst>
          </p:cNvPr>
          <p:cNvSpPr txBox="1"/>
          <p:nvPr/>
        </p:nvSpPr>
        <p:spPr>
          <a:xfrm>
            <a:off x="718886" y="5997441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Batch_size</a:t>
            </a:r>
            <a:r>
              <a:rPr lang="en-US" altLang="ko-KR" dirty="0"/>
              <a:t> =100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3B6465-3B8E-4C4F-AC6A-18705B136C89}"/>
              </a:ext>
            </a:extLst>
          </p:cNvPr>
          <p:cNvSpPr txBox="1"/>
          <p:nvPr/>
        </p:nvSpPr>
        <p:spPr>
          <a:xfrm>
            <a:off x="4152665" y="5997441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Batch_size</a:t>
            </a:r>
            <a:r>
              <a:rPr lang="en-US" altLang="ko-KR" dirty="0"/>
              <a:t> =1000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618A9-2547-49D5-A48A-2978008254AF}"/>
              </a:ext>
            </a:extLst>
          </p:cNvPr>
          <p:cNvSpPr txBox="1"/>
          <p:nvPr/>
        </p:nvSpPr>
        <p:spPr>
          <a:xfrm>
            <a:off x="7864521" y="5997441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Batch_size</a:t>
            </a:r>
            <a:r>
              <a:rPr lang="en-US" altLang="ko-KR" dirty="0"/>
              <a:t> =10000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9DE798-9334-4412-B48F-9583A7731B7E}"/>
              </a:ext>
            </a:extLst>
          </p:cNvPr>
          <p:cNvSpPr txBox="1"/>
          <p:nvPr/>
        </p:nvSpPr>
        <p:spPr>
          <a:xfrm>
            <a:off x="923109" y="2996737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0.928, Test acc 0.930</a:t>
            </a:r>
            <a:endParaRPr lang="ko-KR" altLang="en-US" sz="13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0A25C5-94E1-458D-93BE-15B728981FA0}"/>
              </a:ext>
            </a:extLst>
          </p:cNvPr>
          <p:cNvSpPr txBox="1"/>
          <p:nvPr/>
        </p:nvSpPr>
        <p:spPr>
          <a:xfrm>
            <a:off x="4341759" y="2996737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0.942, Test acc 0.943</a:t>
            </a:r>
            <a:endParaRPr lang="ko-KR" altLang="en-US" sz="13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BF3D53-D886-4667-BCD9-602ED953354C}"/>
              </a:ext>
            </a:extLst>
          </p:cNvPr>
          <p:cNvSpPr txBox="1"/>
          <p:nvPr/>
        </p:nvSpPr>
        <p:spPr>
          <a:xfrm>
            <a:off x="8014824" y="2996737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0.944, Test acc 0.943</a:t>
            </a:r>
            <a:endParaRPr lang="ko-KR" altLang="en-US" sz="13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89C6DC-8DD7-4BD6-80BD-7A3099C767C6}"/>
              </a:ext>
            </a:extLst>
          </p:cNvPr>
          <p:cNvSpPr txBox="1"/>
          <p:nvPr/>
        </p:nvSpPr>
        <p:spPr>
          <a:xfrm>
            <a:off x="923109" y="6341183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0.946, Test acc 0.944</a:t>
            </a:r>
            <a:endParaRPr lang="ko-KR" altLang="en-US" sz="13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3B3D85-44AA-4428-81E2-51371A5954EE}"/>
              </a:ext>
            </a:extLst>
          </p:cNvPr>
          <p:cNvSpPr txBox="1"/>
          <p:nvPr/>
        </p:nvSpPr>
        <p:spPr>
          <a:xfrm>
            <a:off x="4341759" y="6341183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0.948, Test acc 0.948</a:t>
            </a:r>
            <a:endParaRPr lang="ko-KR" altLang="en-US" sz="13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AD03DF-9365-4AF4-B754-9D96617E79E6}"/>
              </a:ext>
            </a:extLst>
          </p:cNvPr>
          <p:cNvSpPr txBox="1"/>
          <p:nvPr/>
        </p:nvSpPr>
        <p:spPr>
          <a:xfrm>
            <a:off x="8014824" y="6341183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0.948, Test acc 0.947</a:t>
            </a:r>
            <a:endParaRPr lang="ko-KR" altLang="en-US" sz="13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415F62-54DF-4553-93C2-C53124B32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086" y="485097"/>
            <a:ext cx="2926405" cy="19853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B1C1414-929C-4A42-B2D6-95DF3A52B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882" y="3790222"/>
            <a:ext cx="2944540" cy="202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1852B-29BE-41B1-8781-145D07CAB388}"/>
              </a:ext>
            </a:extLst>
          </p:cNvPr>
          <p:cNvSpPr txBox="1"/>
          <p:nvPr/>
        </p:nvSpPr>
        <p:spPr>
          <a:xfrm>
            <a:off x="1088571" y="740229"/>
            <a:ext cx="990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Mini Batch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훈련데이터 중 </a:t>
            </a:r>
            <a:r>
              <a:rPr lang="en-US" altLang="ko-KR" dirty="0"/>
              <a:t>n</a:t>
            </a:r>
            <a:r>
              <a:rPr lang="ko-KR" altLang="en-US" dirty="0"/>
              <a:t>개를 무작위로 꺼내서 학습을 진행한다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배치 사이즈에 따라 학습시간과 정확도에 영향을 미친다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F4BC-32CA-4980-B59A-97262AB5DDDC}"/>
              </a:ext>
            </a:extLst>
          </p:cNvPr>
          <p:cNvSpPr txBox="1"/>
          <p:nvPr/>
        </p:nvSpPr>
        <p:spPr>
          <a:xfrm>
            <a:off x="1088571" y="2455817"/>
            <a:ext cx="10171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기준 </a:t>
            </a:r>
            <a:r>
              <a:rPr lang="en-US" altLang="ko-KR" dirty="0" err="1"/>
              <a:t>batch_size</a:t>
            </a:r>
            <a:r>
              <a:rPr lang="en-US" altLang="ko-KR" dirty="0"/>
              <a:t> = 100</a:t>
            </a:r>
          </a:p>
          <a:p>
            <a:r>
              <a:rPr lang="en-US" altLang="ko-KR" dirty="0"/>
              <a:t>  - 3epochs </a:t>
            </a:r>
            <a:r>
              <a:rPr lang="ko-KR" altLang="en-US" dirty="0"/>
              <a:t>부터 </a:t>
            </a:r>
            <a:r>
              <a:rPr lang="en-US" altLang="ko-KR" dirty="0"/>
              <a:t>train data, test data</a:t>
            </a:r>
            <a:r>
              <a:rPr lang="ko-KR" altLang="en-US" dirty="0"/>
              <a:t>에 대한</a:t>
            </a:r>
            <a:r>
              <a:rPr lang="en-US" altLang="ko-KR" dirty="0"/>
              <a:t> 90%</a:t>
            </a:r>
            <a:r>
              <a:rPr lang="ko-KR" altLang="en-US" dirty="0"/>
              <a:t>의 정확도를 내고 있으며 </a:t>
            </a:r>
            <a:r>
              <a:rPr lang="en-US" altLang="ko-KR" dirty="0"/>
              <a:t>16epochs</a:t>
            </a:r>
            <a:r>
              <a:rPr lang="ko-KR" altLang="en-US" dirty="0"/>
              <a:t>까지 정확도가 균등하게 증가한 후 </a:t>
            </a:r>
            <a:r>
              <a:rPr lang="en-US" altLang="ko-KR" dirty="0"/>
              <a:t>train acc = 0.946, test acc = 0.944 </a:t>
            </a:r>
            <a:r>
              <a:rPr lang="ko-KR" altLang="en-US" dirty="0"/>
              <a:t>의 정확도를 출력하고 학습을 마침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배치 사이즈를 줄이는 경우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배치 사이즈를 일정한 사이즈까지 줄였을 경우 학습속도가 감소하였고 정확도는 배치사이즈를 줄이기 전과 크게 차이가 없었으며 배치사이즈를 너무 줄일 경우 정확도를 측정할 수 없거나 정확도가 상대적으로 낮은 결과가 출력됨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배치 사이즈를 늘리는 경우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배치 사이즈를 일정한 사이즈까지 늘리는 경우 미세하지만 정확도가 증가하는 것을 확인할 수 있었으나 그에 비해 학습시간이 너무 많이 늘어나는 경향이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전체적으로 </a:t>
            </a:r>
            <a:r>
              <a:rPr lang="en-US" altLang="ko-KR" dirty="0"/>
              <a:t>train acc</a:t>
            </a:r>
            <a:r>
              <a:rPr lang="ko-KR" altLang="en-US" dirty="0"/>
              <a:t>와 </a:t>
            </a:r>
            <a:r>
              <a:rPr lang="en-US" altLang="ko-KR" dirty="0"/>
              <a:t>test acc</a:t>
            </a:r>
            <a:r>
              <a:rPr lang="ko-KR" altLang="en-US" dirty="0"/>
              <a:t>는 유사한 값을 출력함</a:t>
            </a:r>
          </a:p>
        </p:txBody>
      </p:sp>
    </p:spTree>
    <p:extLst>
      <p:ext uri="{BB962C8B-B14F-4D97-AF65-F5344CB8AC3E}">
        <p14:creationId xmlns:p14="http://schemas.microsoft.com/office/powerpoint/2010/main" val="356368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54D5E2-EDEA-4D2F-B20D-EEE5AC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" r="1029"/>
          <a:stretch/>
        </p:blipFill>
        <p:spPr>
          <a:xfrm>
            <a:off x="4047910" y="270320"/>
            <a:ext cx="3116673" cy="2073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40388F-E01C-4AEE-A71F-03AB747AFC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5" b="1258"/>
          <a:stretch/>
        </p:blipFill>
        <p:spPr>
          <a:xfrm>
            <a:off x="7830386" y="244395"/>
            <a:ext cx="3020427" cy="20812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FFD484-98A9-4C36-8C26-0289CE690C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7" b="3314"/>
          <a:stretch/>
        </p:blipFill>
        <p:spPr>
          <a:xfrm>
            <a:off x="701700" y="3941288"/>
            <a:ext cx="2933044" cy="18574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F72C6C0-1E9B-4345-B9E2-B614FC753D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48"/>
          <a:stretch/>
        </p:blipFill>
        <p:spPr>
          <a:xfrm>
            <a:off x="710192" y="270319"/>
            <a:ext cx="2933044" cy="20730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D34AF1-9788-42CE-B18B-8103971EFF84}"/>
              </a:ext>
            </a:extLst>
          </p:cNvPr>
          <p:cNvSpPr txBox="1"/>
          <p:nvPr/>
        </p:nvSpPr>
        <p:spPr>
          <a:xfrm>
            <a:off x="701700" y="2508420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Hidden neuron =5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2D144-4166-4B8C-9EED-A1C052DFBDC6}"/>
              </a:ext>
            </a:extLst>
          </p:cNvPr>
          <p:cNvSpPr txBox="1"/>
          <p:nvPr/>
        </p:nvSpPr>
        <p:spPr>
          <a:xfrm>
            <a:off x="4135479" y="2508420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neuron =10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9A80F-4BB9-42D3-BC28-BC75271F0010}"/>
              </a:ext>
            </a:extLst>
          </p:cNvPr>
          <p:cNvSpPr txBox="1"/>
          <p:nvPr/>
        </p:nvSpPr>
        <p:spPr>
          <a:xfrm>
            <a:off x="7847335" y="2508420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neuron =50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9695E6-A6DB-43D7-9DC5-24643D8394AB}"/>
              </a:ext>
            </a:extLst>
          </p:cNvPr>
          <p:cNvSpPr txBox="1"/>
          <p:nvPr/>
        </p:nvSpPr>
        <p:spPr>
          <a:xfrm>
            <a:off x="701700" y="5864700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neuron =200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5D0C1-CBCA-47EE-B28C-8E600CBC4ACD}"/>
              </a:ext>
            </a:extLst>
          </p:cNvPr>
          <p:cNvSpPr txBox="1"/>
          <p:nvPr/>
        </p:nvSpPr>
        <p:spPr>
          <a:xfrm>
            <a:off x="4135479" y="5864700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neuron =3000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B9F43-6EF1-4D34-86AC-87891786B1D2}"/>
              </a:ext>
            </a:extLst>
          </p:cNvPr>
          <p:cNvSpPr txBox="1"/>
          <p:nvPr/>
        </p:nvSpPr>
        <p:spPr>
          <a:xfrm>
            <a:off x="7847335" y="5864700"/>
            <a:ext cx="294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 neuron =8000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211D005-A62D-4521-89D6-4D047DB33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972" y="3941288"/>
            <a:ext cx="2933043" cy="185743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94C87C4-3DF1-4DB3-93FF-935911A869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42" b="1511"/>
          <a:stretch/>
        </p:blipFill>
        <p:spPr>
          <a:xfrm>
            <a:off x="7917770" y="3889488"/>
            <a:ext cx="2933043" cy="200455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FB87906-0664-4287-920F-7C52B15BC9E1}"/>
              </a:ext>
            </a:extLst>
          </p:cNvPr>
          <p:cNvSpPr txBox="1"/>
          <p:nvPr/>
        </p:nvSpPr>
        <p:spPr>
          <a:xfrm>
            <a:off x="923109" y="2996737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0.871, Test acc 0.870</a:t>
            </a:r>
            <a:endParaRPr lang="ko-KR" altLang="en-US" sz="1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A1B00C-78AF-4A15-8AC9-A9C5CEE1AB87}"/>
              </a:ext>
            </a:extLst>
          </p:cNvPr>
          <p:cNvSpPr txBox="1"/>
          <p:nvPr/>
        </p:nvSpPr>
        <p:spPr>
          <a:xfrm>
            <a:off x="4341759" y="2996737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0.924, Test acc 0.923</a:t>
            </a:r>
            <a:endParaRPr lang="ko-KR" altLang="en-US" sz="13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32D8D1-D435-4C1B-A075-C0E940A7DD3D}"/>
              </a:ext>
            </a:extLst>
          </p:cNvPr>
          <p:cNvSpPr txBox="1"/>
          <p:nvPr/>
        </p:nvSpPr>
        <p:spPr>
          <a:xfrm>
            <a:off x="8014824" y="2996737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0.948, Test acc 0.943</a:t>
            </a:r>
            <a:endParaRPr lang="ko-KR" altLang="en-US" sz="1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2D7392-3909-4592-80A7-4030C8BEDD77}"/>
              </a:ext>
            </a:extLst>
          </p:cNvPr>
          <p:cNvSpPr txBox="1"/>
          <p:nvPr/>
        </p:nvSpPr>
        <p:spPr>
          <a:xfrm>
            <a:off x="923109" y="6341183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0.942, Test acc 0.941</a:t>
            </a:r>
            <a:endParaRPr lang="ko-KR" altLang="en-US" sz="13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27C09F-AF2A-4E3C-8E95-32634CBB515B}"/>
              </a:ext>
            </a:extLst>
          </p:cNvPr>
          <p:cNvSpPr txBox="1"/>
          <p:nvPr/>
        </p:nvSpPr>
        <p:spPr>
          <a:xfrm>
            <a:off x="4341759" y="6341183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0.924, Test acc 0.923</a:t>
            </a:r>
            <a:endParaRPr lang="ko-KR" altLang="en-US" sz="13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BE7E1A-E367-4A47-895B-B140D4AD1DC2}"/>
              </a:ext>
            </a:extLst>
          </p:cNvPr>
          <p:cNvSpPr txBox="1"/>
          <p:nvPr/>
        </p:nvSpPr>
        <p:spPr>
          <a:xfrm>
            <a:off x="8014824" y="6341183"/>
            <a:ext cx="2835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Train acc 0.923, Test acc 0.925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7769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1852B-29BE-41B1-8781-145D07CAB388}"/>
              </a:ext>
            </a:extLst>
          </p:cNvPr>
          <p:cNvSpPr txBox="1"/>
          <p:nvPr/>
        </p:nvSpPr>
        <p:spPr>
          <a:xfrm>
            <a:off x="1088571" y="740229"/>
            <a:ext cx="990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Hidden neuron</a:t>
            </a:r>
          </a:p>
          <a:p>
            <a:r>
              <a:rPr lang="en-US" altLang="ko-KR" dirty="0"/>
              <a:t>- Hidden neuron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따라 학습시간과 정확도에 영향을 미친다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F4BC-32CA-4980-B59A-97262AB5DDDC}"/>
              </a:ext>
            </a:extLst>
          </p:cNvPr>
          <p:cNvSpPr txBox="1"/>
          <p:nvPr/>
        </p:nvSpPr>
        <p:spPr>
          <a:xfrm>
            <a:off x="1010194" y="2351314"/>
            <a:ext cx="101716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기준 </a:t>
            </a:r>
            <a:r>
              <a:rPr lang="en-US" altLang="ko-KR" dirty="0"/>
              <a:t> Hidden neuron = 50</a:t>
            </a:r>
          </a:p>
          <a:p>
            <a:r>
              <a:rPr lang="en-US" altLang="ko-KR" dirty="0"/>
              <a:t> - 4epochs </a:t>
            </a:r>
            <a:r>
              <a:rPr lang="ko-KR" altLang="en-US" dirty="0"/>
              <a:t>부터 </a:t>
            </a:r>
            <a:r>
              <a:rPr lang="en-US" altLang="ko-KR" dirty="0"/>
              <a:t>train data, test data</a:t>
            </a:r>
            <a:r>
              <a:rPr lang="ko-KR" altLang="en-US" dirty="0"/>
              <a:t>에 대한</a:t>
            </a:r>
            <a:r>
              <a:rPr lang="en-US" altLang="ko-KR" dirty="0"/>
              <a:t> 90%</a:t>
            </a:r>
            <a:r>
              <a:rPr lang="ko-KR" altLang="en-US" dirty="0"/>
              <a:t>의 정확도를 내고 있으며 </a:t>
            </a:r>
            <a:r>
              <a:rPr lang="en-US" altLang="ko-KR" dirty="0"/>
              <a:t>16epochs</a:t>
            </a:r>
            <a:r>
              <a:rPr lang="ko-KR" altLang="en-US" dirty="0"/>
              <a:t>까지 정확도가 균등하게 증가한 후 </a:t>
            </a:r>
            <a:r>
              <a:rPr lang="en-US" altLang="ko-KR" dirty="0"/>
              <a:t>train acc = 0.948, test acc = 0.943 </a:t>
            </a:r>
            <a:r>
              <a:rPr lang="ko-KR" altLang="en-US" dirty="0"/>
              <a:t>의 정확도를 출력하고 학습을 마침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Hidden neuron</a:t>
            </a:r>
            <a:r>
              <a:rPr lang="ko-KR" altLang="en-US" dirty="0"/>
              <a:t>를 줄이는 경우</a:t>
            </a:r>
            <a:endParaRPr lang="en-US" altLang="ko-KR" dirty="0"/>
          </a:p>
          <a:p>
            <a:r>
              <a:rPr lang="en-US" altLang="ko-KR" dirty="0"/>
              <a:t> - Hidden neuron</a:t>
            </a:r>
            <a:r>
              <a:rPr lang="ko-KR" altLang="en-US" dirty="0"/>
              <a:t>을 줄이는 경우 동일한 </a:t>
            </a:r>
            <a:r>
              <a:rPr lang="en-US" altLang="ko-KR" dirty="0"/>
              <a:t>epochs</a:t>
            </a:r>
            <a:r>
              <a:rPr lang="ko-KR" altLang="en-US" dirty="0"/>
              <a:t>까지 학습을 했음에도 불구하고 정확도가 확연히 떨어지는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Hidden neuron </a:t>
            </a:r>
            <a:r>
              <a:rPr lang="ko-KR" altLang="en-US" dirty="0"/>
              <a:t>를 늘리는 경우</a:t>
            </a:r>
            <a:endParaRPr lang="en-US" altLang="ko-KR" dirty="0"/>
          </a:p>
          <a:p>
            <a:r>
              <a:rPr lang="en-US" altLang="ko-KR" dirty="0"/>
              <a:t> - Hidden neuron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늘리는 경우 일정한 수치까지는 정확도 그래프가 개선되는 것을 볼 수 있으나 </a:t>
            </a:r>
            <a:r>
              <a:rPr lang="en-US" altLang="ko-KR" dirty="0"/>
              <a:t>Hidden neuron = 3000</a:t>
            </a:r>
            <a:r>
              <a:rPr lang="ko-KR" altLang="en-US" dirty="0"/>
              <a:t>정도 부터 정확도 그래프가 </a:t>
            </a:r>
            <a:r>
              <a:rPr lang="ko-KR" altLang="en-US" dirty="0" err="1"/>
              <a:t>흔들리는것을</a:t>
            </a:r>
            <a:r>
              <a:rPr lang="ko-KR" altLang="en-US" dirty="0"/>
              <a:t> 볼 수 있습니다</a:t>
            </a:r>
            <a:r>
              <a:rPr lang="en-US" altLang="ko-KR" dirty="0"/>
              <a:t>. Hidden neuron</a:t>
            </a:r>
            <a:r>
              <a:rPr lang="ko-KR" altLang="en-US" dirty="0"/>
              <a:t>를 그 이상으로 높였을 경우 학습시간도 더욱 많이 늘어났으며 정확도 또한 </a:t>
            </a:r>
            <a:r>
              <a:rPr lang="ko-KR" altLang="en-US" dirty="0" err="1"/>
              <a:t>떨어진것을</a:t>
            </a:r>
            <a:r>
              <a:rPr lang="ko-KR" altLang="en-US" dirty="0"/>
              <a:t> 볼 수 있었습니다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30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33B4F-E466-461E-AFDD-9169BF0299C5}"/>
              </a:ext>
            </a:extLst>
          </p:cNvPr>
          <p:cNvSpPr txBox="1"/>
          <p:nvPr/>
        </p:nvSpPr>
        <p:spPr>
          <a:xfrm>
            <a:off x="1010194" y="557348"/>
            <a:ext cx="10171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오버피팅문제</a:t>
            </a:r>
            <a:r>
              <a:rPr lang="en-US" altLang="ko-KR" dirty="0"/>
              <a:t>(overfitting)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학습데이터를 과하게 학습한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과한 학습으로 인해 오류</a:t>
            </a:r>
            <a:r>
              <a:rPr lang="en-US" altLang="ko-KR" dirty="0"/>
              <a:t>,</a:t>
            </a:r>
            <a:r>
              <a:rPr lang="ko-KR" altLang="en-US" dirty="0"/>
              <a:t>잡음이 같이 학습되어 학습 데이터에 대한 정확도는 높지만 학습되지않은 테스트 데이터에 대한 정확도가 떨어짐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6D77B-29F8-4056-B8A3-FCD3E29D0B4F}"/>
              </a:ext>
            </a:extLst>
          </p:cNvPr>
          <p:cNvSpPr txBox="1"/>
          <p:nvPr/>
        </p:nvSpPr>
        <p:spPr>
          <a:xfrm>
            <a:off x="1010194" y="2351314"/>
            <a:ext cx="10171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일반적으로 </a:t>
            </a:r>
            <a:r>
              <a:rPr lang="ko-KR" altLang="en-US" dirty="0" err="1"/>
              <a:t>오버피팅문제는</a:t>
            </a:r>
            <a:r>
              <a:rPr lang="ko-KR" altLang="en-US" dirty="0"/>
              <a:t> 훈련데이터에 대해 과하게 학습이 되었기 때문에 발생하는 문제점으로 </a:t>
            </a:r>
            <a:r>
              <a:rPr lang="en-US" altLang="ko-KR" dirty="0" err="1"/>
              <a:t>Batch_size</a:t>
            </a:r>
            <a:r>
              <a:rPr lang="en-US" altLang="ko-KR" dirty="0"/>
              <a:t> </a:t>
            </a:r>
            <a:r>
              <a:rPr lang="ko-KR" altLang="en-US" dirty="0"/>
              <a:t>사이즈가 너무 크거나 </a:t>
            </a:r>
            <a:r>
              <a:rPr lang="en-US" altLang="ko-KR" dirty="0"/>
              <a:t>Hidden neuron</a:t>
            </a:r>
            <a:r>
              <a:rPr lang="ko-KR" altLang="en-US" dirty="0"/>
              <a:t>이 과도하게 많을 경우 학습데이터에 대한 정확도는 높으나 학습되지않은 데이터</a:t>
            </a:r>
            <a:r>
              <a:rPr lang="en-US" altLang="ko-KR" dirty="0"/>
              <a:t>(test data)</a:t>
            </a:r>
            <a:r>
              <a:rPr lang="ko-KR" altLang="en-US" dirty="0"/>
              <a:t>에 대한 정확도는 </a:t>
            </a:r>
            <a:r>
              <a:rPr lang="ko-KR" altLang="en-US" dirty="0" err="1"/>
              <a:t>낮은결과를</a:t>
            </a:r>
            <a:r>
              <a:rPr lang="ko-KR" altLang="en-US" dirty="0"/>
              <a:t> 보입니다</a:t>
            </a:r>
            <a:r>
              <a:rPr lang="en-US" altLang="ko-KR" dirty="0"/>
              <a:t>. MNIST</a:t>
            </a:r>
            <a:r>
              <a:rPr lang="ko-KR" altLang="en-US" dirty="0"/>
              <a:t>데이터셋을 사용하여 학습하였고 </a:t>
            </a:r>
            <a:r>
              <a:rPr lang="en-US" altLang="ko-KR" dirty="0" err="1"/>
              <a:t>Batch_size</a:t>
            </a:r>
            <a:r>
              <a:rPr lang="ko-KR" altLang="en-US" dirty="0"/>
              <a:t>와 </a:t>
            </a:r>
            <a:r>
              <a:rPr lang="en-US" altLang="ko-KR" dirty="0"/>
              <a:t>test data</a:t>
            </a:r>
            <a:r>
              <a:rPr lang="ko-KR" altLang="en-US" dirty="0"/>
              <a:t>를 변화해가며 정확도를 측정해보았지만 </a:t>
            </a:r>
            <a:r>
              <a:rPr lang="en-US" altLang="ko-KR" dirty="0"/>
              <a:t>train data, test data</a:t>
            </a:r>
            <a:r>
              <a:rPr lang="ko-KR" altLang="en-US" dirty="0"/>
              <a:t>가 유사하게 정확도가 떨어지는 경우를 확인하였고 두가지 데이터가 유사하게 출력되었습니다</a:t>
            </a:r>
            <a:r>
              <a:rPr lang="en-US" altLang="ko-KR" dirty="0"/>
              <a:t>. </a:t>
            </a:r>
            <a:r>
              <a:rPr lang="ko-KR" altLang="en-US" dirty="0"/>
              <a:t>이보다 더 많은 데이터를 학습한다면 조금 더 확실한 </a:t>
            </a:r>
            <a:r>
              <a:rPr lang="ko-KR" altLang="en-US" dirty="0" err="1"/>
              <a:t>오버피팅문제를</a:t>
            </a:r>
            <a:r>
              <a:rPr lang="ko-KR" altLang="en-US" dirty="0"/>
              <a:t> 확인할 수 있을 것으로 예상됩니다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55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529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WSJ</dc:creator>
  <cp:lastModifiedBy>WSJ</cp:lastModifiedBy>
  <cp:revision>18</cp:revision>
  <dcterms:created xsi:type="dcterms:W3CDTF">2021-04-29T12:06:34Z</dcterms:created>
  <dcterms:modified xsi:type="dcterms:W3CDTF">2021-04-30T01:00:39Z</dcterms:modified>
</cp:coreProperties>
</file>