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2" r:id="rId6"/>
    <p:sldId id="263" r:id="rId7"/>
    <p:sldId id="282" r:id="rId8"/>
    <p:sldId id="283" r:id="rId9"/>
    <p:sldId id="264" r:id="rId10"/>
    <p:sldId id="268" r:id="rId11"/>
    <p:sldId id="273" r:id="rId12"/>
    <p:sldId id="275" r:id="rId13"/>
    <p:sldId id="285" r:id="rId14"/>
    <p:sldId id="271" r:id="rId15"/>
    <p:sldId id="28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F9FD"/>
    <a:srgbClr val="09A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3" autoAdjust="0"/>
    <p:restoredTop sz="94485" autoAdjust="0"/>
  </p:normalViewPr>
  <p:slideViewPr>
    <p:cSldViewPr snapToGrid="0">
      <p:cViewPr varScale="1">
        <p:scale>
          <a:sx n="107" d="100"/>
          <a:sy n="107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1858A-6ABB-4293-BAE3-843753FF1DE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8062-34B8-49FF-872A-3E77A9C55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9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70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6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7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8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6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7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1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7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1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29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8062-34B8-49FF-872A-3E77A9C55F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6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0F37C-C444-4F5C-955D-3D475DC4C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9E457-7AAA-46F2-959A-E5414640B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AD539-1A78-4A7B-8B36-DE1C8CAF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6D163-8BC4-4D61-9034-4F9E138E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3A708-69D4-4A05-880A-89D24DFD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6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AF350-B145-4A17-8DBF-061F8DAE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A701E-DD51-4619-9FFC-E2D72D1B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87926-CE75-4FF1-BCA1-8B23F5E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679D5-017C-420B-B6C7-2FEF59FE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95539-532D-4A90-A5B6-E205A0FF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18F12D-D8C0-4BFA-B045-75C8AFE3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713BB-D4EC-43C2-AEA0-4ECD4937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62246-D728-4013-AC5F-57E1A075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B38EF-1A7A-4EBE-9167-C40B6A53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DEFE-0073-471C-BFB4-A939F05D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6A499-80ED-4F3B-B307-63954661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05D50-3460-4ABF-9AC5-1D42B76A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A0A0D-DC6B-4BF7-A2B1-424D152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628F6-6EDF-44B1-8FDE-E3C402E8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179B8-285C-416A-8F8B-9C60872E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1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660D6-90AC-42AB-B1AF-EBE7396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33032-E8BD-4D99-AFB8-F57D8AD02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5F18E-3EF7-4CBB-A0A8-A4B0C441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BB5BD-5FE9-411E-AE2A-1F6B36D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03119-65BA-4004-ADBE-796D54C6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2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DC2-C91B-463A-89FF-0B34B441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97DEC-54B4-450C-9CC0-CEE1B344B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F04C4E-D90C-4347-B02A-F30BA079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3C365-BD5A-4596-BA99-EC578813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26302-197E-455A-AEEF-8046AD4F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CD343-A223-4C91-977A-FFDA165A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EFEA9-92FE-483F-AD03-58A21C60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D717F-791B-4C64-B9CC-A902439C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D2F25-B629-4CC8-A460-7FF9DC0A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A2659E-1B65-4E6E-8A19-59F50FE5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476C08-75A8-4A69-923C-BB70F9F99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A642F8-6850-4F31-A934-7B3BEFD6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848163-A707-4DEC-960F-6ADBE44E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2EF2F1-38DD-4BB3-B1BC-0F56A3F6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4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DE3C-5491-4636-9768-D58AF71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BF99CB-BF79-41B4-B1EE-3A4A5467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5A7241-C7D6-43F7-A05F-23C559D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53F93-85DE-4DB9-BED6-A380BCD5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0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F73251-6576-41AE-A061-7EEC5F30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A5FC1-1C43-4060-BFFB-FEC51E15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52F93-C990-4511-AAC4-E9B68961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4FAF5-F2A7-4BED-8B26-F0499938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6D290-A010-4F4A-9C05-0E41447B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6BEB1-103F-49E4-AD16-876CDA435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7A11F-2246-4B53-98AE-5386DBD2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05D6D-3D71-4B6B-BDBD-C262D380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D5C68-1CCE-4EC4-B3C3-8C0E3B7F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5AC76-F9AF-4115-8917-DABA3433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4671EC-C17E-49A0-B2B9-C1C6554D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47A3E-204E-4AB9-BF97-B0FD21B3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85672-EEF2-4B9E-9BFF-DC0875DC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C4A1D-FF9C-45B6-87FE-87EEA12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29DC8-B432-4EAD-87B2-784B4C8F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0194E7-796D-4972-AD71-FF5D49CD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F77C7-A16D-4ADB-8660-2BBDECB5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F738E-9C4C-421C-956D-D53B6BE59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9818-2F89-4381-9CCD-B37F3B689E8F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D627D-9CAD-422E-A72A-224D55F4B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C8432-E555-442A-988E-556D33F4E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776D-CE14-41A9-841C-15E0778DE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6.01497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7AE5-7DB2-4177-A120-726170712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R-CNN </a:t>
            </a:r>
            <a:r>
              <a:rPr lang="ko-KR" altLang="en-US" dirty="0"/>
              <a:t>계열 </a:t>
            </a:r>
            <a:br>
              <a:rPr lang="en-US" altLang="ko-KR" dirty="0"/>
            </a:br>
            <a:r>
              <a:rPr lang="ko-KR" altLang="en-US" dirty="0"/>
              <a:t>모델 구조 및 성능 비교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D51CE8F-9A98-4E97-9520-CAA27FD7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480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21-6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en-US" altLang="ko-KR" dirty="0"/>
              <a:t>2021254005 </a:t>
            </a:r>
            <a:r>
              <a:rPr lang="ko-KR" altLang="en-US" dirty="0" err="1"/>
              <a:t>김준태</a:t>
            </a:r>
            <a:endParaRPr lang="en-US" altLang="ko-KR" dirty="0"/>
          </a:p>
          <a:p>
            <a:pPr algn="r"/>
            <a:r>
              <a:rPr lang="ko-KR" altLang="en-US" dirty="0"/>
              <a:t> </a:t>
            </a:r>
            <a:r>
              <a:rPr lang="en-US" altLang="ko-KR" dirty="0"/>
              <a:t>2021254004 </a:t>
            </a:r>
            <a:r>
              <a:rPr lang="ko-KR" altLang="en-US" dirty="0"/>
              <a:t>우상진</a:t>
            </a:r>
          </a:p>
        </p:txBody>
      </p:sp>
    </p:spTree>
    <p:extLst>
      <p:ext uri="{BB962C8B-B14F-4D97-AF65-F5344CB8AC3E}">
        <p14:creationId xmlns:p14="http://schemas.microsoft.com/office/powerpoint/2010/main" val="337602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8363F3D-3986-4B9E-A0F5-7399AE526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02" y="1568852"/>
            <a:ext cx="5726498" cy="236665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25A98B-64B8-4159-9451-E0A23A91A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0136"/>
            <a:ext cx="5348863" cy="2766366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6002D45-67B8-41BC-8915-4B5C101EDDBA}"/>
              </a:ext>
            </a:extLst>
          </p:cNvPr>
          <p:cNvSpPr txBox="1">
            <a:spLocks/>
          </p:cNvSpPr>
          <p:nvPr/>
        </p:nvSpPr>
        <p:spPr>
          <a:xfrm>
            <a:off x="6669740" y="1515037"/>
            <a:ext cx="4612341" cy="498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/>
              <a:t>(1) RoI Projection </a:t>
            </a:r>
            <a:r>
              <a:rPr lang="ko-KR" altLang="en-US" sz="1800"/>
              <a:t>구조 변경</a:t>
            </a:r>
            <a:endParaRPr lang="en-US" altLang="ko-KR" sz="1800" dirty="0"/>
          </a:p>
          <a:p>
            <a:r>
              <a:rPr lang="en-US" altLang="ko-KR" sz="1800"/>
              <a:t>CNN</a:t>
            </a:r>
            <a:r>
              <a:rPr lang="ko-KR" altLang="en-US" sz="1800"/>
              <a:t>으로 추출한 </a:t>
            </a:r>
            <a:r>
              <a:rPr lang="en-US" altLang="ko-KR" sz="1800"/>
              <a:t>feature </a:t>
            </a:r>
            <a:r>
              <a:rPr lang="en-US" altLang="ko-KR" sz="1800" dirty="0"/>
              <a:t>map</a:t>
            </a:r>
            <a:r>
              <a:rPr lang="ko-KR" altLang="en-US" sz="1800"/>
              <a:t>에 </a:t>
            </a:r>
            <a:br>
              <a:rPr lang="en-US" altLang="ko-KR" sz="1800"/>
            </a:br>
            <a:r>
              <a:rPr lang="en-US" altLang="ko-KR" sz="1800"/>
              <a:t>RoI </a:t>
            </a:r>
            <a:r>
              <a:rPr lang="en-US" altLang="ko-KR" sz="1800" dirty="0"/>
              <a:t>Projection</a:t>
            </a:r>
            <a:r>
              <a:rPr lang="ko-KR" altLang="en-US" sz="1800" dirty="0"/>
              <a:t>하는 방식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/>
              <a:t>(2) RoI Pooling Layer</a:t>
            </a:r>
          </a:p>
          <a:p>
            <a:r>
              <a:rPr lang="en-US" altLang="ko-KR" sz="1800"/>
              <a:t>Selective </a:t>
            </a:r>
            <a:r>
              <a:rPr lang="en-US" altLang="ko-KR" sz="1800" dirty="0"/>
              <a:t>Search</a:t>
            </a:r>
            <a:r>
              <a:rPr lang="ko-KR" altLang="en-US" sz="1800" dirty="0"/>
              <a:t>를 통해 </a:t>
            </a:r>
            <a:r>
              <a:rPr lang="ko-KR" altLang="en-US" sz="1800"/>
              <a:t>구해진 </a:t>
            </a:r>
            <a:br>
              <a:rPr lang="en-US" altLang="ko-KR" sz="1800"/>
            </a:br>
            <a:r>
              <a:rPr lang="en-US" altLang="ko-KR" sz="1800"/>
              <a:t>RoI </a:t>
            </a:r>
            <a:r>
              <a:rPr lang="ko-KR" altLang="en-US" sz="1800" dirty="0"/>
              <a:t>영역은 크기가 각각 다름</a:t>
            </a:r>
            <a:endParaRPr lang="en-US" altLang="ko-KR" sz="1800" dirty="0"/>
          </a:p>
          <a:p>
            <a:r>
              <a:rPr lang="ko-KR" altLang="en-US" sz="1800"/>
              <a:t>영역 크기에 </a:t>
            </a:r>
            <a:r>
              <a:rPr lang="ko-KR" altLang="en-US" sz="1800" dirty="0"/>
              <a:t>따라 </a:t>
            </a:r>
            <a:r>
              <a:rPr lang="en-US" altLang="ko-KR" sz="1800" dirty="0"/>
              <a:t>Stride</a:t>
            </a:r>
            <a:r>
              <a:rPr lang="ko-KR" altLang="en-US" sz="1800"/>
              <a:t>를 다르게</a:t>
            </a:r>
            <a:r>
              <a:rPr lang="en-US" altLang="ko-KR" sz="1800"/>
              <a:t> Pooling</a:t>
            </a:r>
            <a:r>
              <a:rPr lang="ko-KR" altLang="en-US" sz="1800"/>
              <a:t>하여 </a:t>
            </a:r>
            <a:r>
              <a:rPr lang="en-US" altLang="ko-KR" sz="1800"/>
              <a:t>Output </a:t>
            </a:r>
            <a:r>
              <a:rPr lang="ko-KR" altLang="en-US" sz="1800"/>
              <a:t>사이즈를 맞춤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/>
              <a:t>(3) Back Propagation</a:t>
            </a:r>
          </a:p>
          <a:p>
            <a:r>
              <a:rPr lang="en-US" altLang="ko-KR" sz="1800"/>
              <a:t>Classifier</a:t>
            </a:r>
            <a:r>
              <a:rPr lang="ko-KR" altLang="en-US" sz="1800" dirty="0"/>
              <a:t>로 </a:t>
            </a:r>
            <a:r>
              <a:rPr lang="en-US" altLang="ko-KR" sz="1800" dirty="0" err="1"/>
              <a:t>Softmax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r>
              <a:rPr lang="en-US" altLang="ko-KR" sz="1800" dirty="0"/>
              <a:t>Classification</a:t>
            </a:r>
            <a:r>
              <a:rPr lang="ko-KR" altLang="en-US" sz="1800" dirty="0"/>
              <a:t>의</a:t>
            </a:r>
            <a:r>
              <a:rPr lang="en-US" altLang="ko-KR" sz="1800" dirty="0"/>
              <a:t> Loss</a:t>
            </a:r>
            <a:r>
              <a:rPr lang="ko-KR" altLang="en-US" sz="1800" dirty="0"/>
              <a:t>와 </a:t>
            </a:r>
            <a:r>
              <a:rPr lang="en-US" altLang="ko-KR" sz="1800" dirty="0"/>
              <a:t>Bounding Box Regression</a:t>
            </a:r>
            <a:r>
              <a:rPr lang="ko-KR" altLang="en-US" sz="1800" dirty="0"/>
              <a:t>의 </a:t>
            </a:r>
            <a:r>
              <a:rPr lang="en-US" altLang="ko-KR" sz="1800" dirty="0"/>
              <a:t>Loss</a:t>
            </a:r>
            <a:r>
              <a:rPr lang="ko-KR" altLang="en-US" sz="1800" dirty="0"/>
              <a:t>를 동시에 </a:t>
            </a:r>
            <a:r>
              <a:rPr lang="ko-KR" altLang="en-US" sz="1800"/>
              <a:t>학습할 수</a:t>
            </a:r>
            <a:br>
              <a:rPr lang="en-US" altLang="ko-KR" sz="1800"/>
            </a:br>
            <a:r>
              <a:rPr lang="ko-KR" altLang="en-US" sz="1800"/>
              <a:t>있도록 </a:t>
            </a:r>
            <a:r>
              <a:rPr lang="en-US" altLang="ko-KR" sz="1800" dirty="0"/>
              <a:t>Loss Function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54072-E323-450D-A189-65E2FDC9A4D8}"/>
              </a:ext>
            </a:extLst>
          </p:cNvPr>
          <p:cNvSpPr txBox="1"/>
          <p:nvPr/>
        </p:nvSpPr>
        <p:spPr>
          <a:xfrm>
            <a:off x="4226739" y="1831161"/>
            <a:ext cx="44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CF9FD"/>
                </a:solidFill>
              </a:rPr>
              <a:t>(2)</a:t>
            </a:r>
            <a:endParaRPr lang="ko-KR" altLang="en-US" b="1" dirty="0">
              <a:solidFill>
                <a:srgbClr val="6CF9FD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7C6B2C-3108-4C90-BD05-28812930D984}"/>
              </a:ext>
            </a:extLst>
          </p:cNvPr>
          <p:cNvSpPr/>
          <p:nvPr/>
        </p:nvSpPr>
        <p:spPr>
          <a:xfrm>
            <a:off x="4147167" y="1882567"/>
            <a:ext cx="604205" cy="1405705"/>
          </a:xfrm>
          <a:prstGeom prst="rect">
            <a:avLst/>
          </a:prstGeom>
          <a:noFill/>
          <a:ln w="38100">
            <a:solidFill>
              <a:srgbClr val="6CF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9D78B-1D2D-45BC-A2AF-79F10C3E9DD4}"/>
              </a:ext>
            </a:extLst>
          </p:cNvPr>
          <p:cNvSpPr txBox="1"/>
          <p:nvPr/>
        </p:nvSpPr>
        <p:spPr>
          <a:xfrm>
            <a:off x="5774935" y="1384186"/>
            <a:ext cx="44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CF9FD"/>
                </a:solidFill>
              </a:rPr>
              <a:t>(3)</a:t>
            </a:r>
            <a:endParaRPr lang="ko-KR" altLang="en-US" b="1" dirty="0">
              <a:solidFill>
                <a:srgbClr val="6CF9FD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14A096-6FAA-464D-9166-4B049DE6C3F9}"/>
              </a:ext>
            </a:extLst>
          </p:cNvPr>
          <p:cNvSpPr/>
          <p:nvPr/>
        </p:nvSpPr>
        <p:spPr>
          <a:xfrm>
            <a:off x="4751372" y="1690688"/>
            <a:ext cx="1577709" cy="2136618"/>
          </a:xfrm>
          <a:prstGeom prst="rect">
            <a:avLst/>
          </a:prstGeom>
          <a:noFill/>
          <a:ln w="38100">
            <a:solidFill>
              <a:srgbClr val="6CF9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69D11-E5A4-4F6D-89CC-A2687D3BDD4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8172689-2503-4946-8D2D-D3AC61B8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781"/>
            <a:ext cx="10515600" cy="654907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◆ </a:t>
            </a:r>
            <a:r>
              <a:rPr lang="en-US" altLang="ko-KR" sz="3000" dirty="0"/>
              <a:t>Fast R-CNN(ICCV 2015)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3145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9865-AC6E-4FE2-AA8D-973DCB92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913"/>
            <a:ext cx="10515600" cy="5847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◆ </a:t>
            </a:r>
            <a:r>
              <a:rPr lang="en-US" altLang="ko-KR" sz="3000" dirty="0"/>
              <a:t>Faster R-CNN(NIPS 2015)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07FDB-A8E7-4932-82B8-3F047A1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926"/>
            <a:ext cx="10515600" cy="3926462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논문 </a:t>
            </a:r>
            <a:r>
              <a:rPr lang="en-US" altLang="ko-KR" sz="2200" dirty="0"/>
              <a:t>: Faster R-CNN: Towards Real-Time Object Detection with Region Proposal Networks ( </a:t>
            </a:r>
            <a:r>
              <a:rPr lang="en-US" altLang="ko-KR" sz="2200" dirty="0">
                <a:hlinkClick r:id="rId3"/>
              </a:rPr>
              <a:t>https://arxiv.org/pdf/1506.01497.pdf</a:t>
            </a:r>
            <a:r>
              <a:rPr lang="en-US" altLang="ko-KR" sz="2200" dirty="0"/>
              <a:t> )</a:t>
            </a:r>
          </a:p>
          <a:p>
            <a:endParaRPr lang="en-US" altLang="ko-KR" sz="2200" dirty="0"/>
          </a:p>
          <a:p>
            <a:r>
              <a:rPr lang="en-US" altLang="ko-KR" sz="2200" dirty="0"/>
              <a:t>Fast R-CNN</a:t>
            </a:r>
            <a:r>
              <a:rPr lang="ko-KR" altLang="en-US" sz="2200" dirty="0"/>
              <a:t>의 단점을 해결하기 위한 구조</a:t>
            </a:r>
            <a:endParaRPr lang="en-US" altLang="ko-KR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rgbClr val="FF0000"/>
                </a:solidFill>
              </a:rPr>
              <a:t>RPN</a:t>
            </a:r>
            <a:r>
              <a:rPr lang="en-US" altLang="ko-KR" sz="2200" dirty="0">
                <a:solidFill>
                  <a:srgbClr val="FF0000"/>
                </a:solidFill>
              </a:rPr>
              <a:t>(Region Proposal Networks) </a:t>
            </a:r>
            <a:r>
              <a:rPr lang="en-US" altLang="ko-KR" sz="2200" dirty="0"/>
              <a:t>: Selective Search</a:t>
            </a:r>
            <a:r>
              <a:rPr lang="ko-KR" altLang="en-US" sz="2200" dirty="0"/>
              <a:t>를 </a:t>
            </a:r>
            <a:r>
              <a:rPr lang="ko-KR" altLang="en-US" sz="2200"/>
              <a:t>활용한 </a:t>
            </a:r>
            <a:br>
              <a:rPr lang="en-US" altLang="ko-KR" sz="2200"/>
            </a:br>
            <a:r>
              <a:rPr lang="en-US" altLang="ko-KR" sz="2200"/>
              <a:t>Region </a:t>
            </a:r>
            <a:r>
              <a:rPr lang="en-US" altLang="ko-KR" sz="2200" dirty="0"/>
              <a:t>Proposal</a:t>
            </a:r>
            <a:r>
              <a:rPr lang="ko-KR" altLang="en-US" sz="2200" dirty="0"/>
              <a:t>을 </a:t>
            </a:r>
            <a:r>
              <a:rPr lang="en-US" altLang="ko-KR" sz="2200" dirty="0"/>
              <a:t>GPU</a:t>
            </a:r>
            <a:r>
              <a:rPr lang="ko-KR" altLang="en-US" sz="2200" dirty="0"/>
              <a:t>를 통한 학습을 통해 진행하기 위한 구조</a:t>
            </a:r>
            <a:endParaRPr lang="en-US" altLang="ko-KR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sz="2200"/>
              <a:t> Input </a:t>
            </a:r>
            <a:r>
              <a:rPr lang="en-US" altLang="ko-KR" sz="2200" dirty="0"/>
              <a:t>~ Image Feature Map -&gt; Output ~ </a:t>
            </a:r>
            <a:r>
              <a:rPr lang="en-US" altLang="ko-KR" sz="2200"/>
              <a:t>ROI Proposal</a:t>
            </a:r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47781-9204-4B3E-89D4-1CAD169D08C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60695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FEE286-EF54-4C6F-872D-C6D60AF25C8F}"/>
              </a:ext>
            </a:extLst>
          </p:cNvPr>
          <p:cNvSpPr txBox="1">
            <a:spLocks/>
          </p:cNvSpPr>
          <p:nvPr/>
        </p:nvSpPr>
        <p:spPr>
          <a:xfrm>
            <a:off x="927212" y="3510384"/>
            <a:ext cx="6687065" cy="301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50E92-00DC-41ED-919F-9FEA98E3578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3DEC4DD-DB60-4401-8CE5-C8909CA1D334}"/>
              </a:ext>
            </a:extLst>
          </p:cNvPr>
          <p:cNvSpPr txBox="1">
            <a:spLocks/>
          </p:cNvSpPr>
          <p:nvPr/>
        </p:nvSpPr>
        <p:spPr>
          <a:xfrm>
            <a:off x="838200" y="1105913"/>
            <a:ext cx="10515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◆ </a:t>
            </a:r>
            <a:r>
              <a:rPr lang="en-US" altLang="ko-KR" sz="3000"/>
              <a:t>Faster R-CNN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BF13B-A793-4364-8421-678E9B0D474F}"/>
              </a:ext>
            </a:extLst>
          </p:cNvPr>
          <p:cNvSpPr txBox="1"/>
          <p:nvPr/>
        </p:nvSpPr>
        <p:spPr>
          <a:xfrm>
            <a:off x="1152245" y="1697689"/>
            <a:ext cx="294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&lt;RPN&gt;</a:t>
            </a:r>
            <a:endParaRPr lang="ko-KR" altLang="en-US" sz="2000" b="1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D577674-82B8-4CA4-BBE7-3391526BC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75" y="2211826"/>
            <a:ext cx="9791049" cy="41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2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07FDB-A8E7-4932-82B8-3F047A10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83" y="2251510"/>
            <a:ext cx="7836462" cy="770380"/>
          </a:xfrm>
        </p:spPr>
        <p:txBody>
          <a:bodyPr>
            <a:normAutofit/>
          </a:bodyPr>
          <a:lstStyle/>
          <a:p>
            <a:r>
              <a:rPr lang="en-US" altLang="ko-KR" sz="1500"/>
              <a:t>Feature </a:t>
            </a:r>
            <a:r>
              <a:rPr lang="en-US" altLang="ko-KR" sz="1500" dirty="0"/>
              <a:t>map</a:t>
            </a:r>
            <a:r>
              <a:rPr lang="ko-KR" altLang="en-US" sz="1500" dirty="0"/>
              <a:t>에 </a:t>
            </a:r>
            <a:r>
              <a:rPr lang="en-US" altLang="ko-KR" sz="1500" dirty="0"/>
              <a:t>Sliding </a:t>
            </a:r>
            <a:r>
              <a:rPr lang="en-US" altLang="ko-KR" sz="1500"/>
              <a:t>Window </a:t>
            </a:r>
            <a:r>
              <a:rPr lang="ko-KR" altLang="en-US" sz="1500"/>
              <a:t>방법으로</a:t>
            </a:r>
            <a:br>
              <a:rPr lang="en-US" altLang="ko-KR" sz="1500"/>
            </a:br>
            <a:r>
              <a:rPr lang="ko-KR" altLang="en-US" sz="1500"/>
              <a:t>각 </a:t>
            </a:r>
            <a:r>
              <a:rPr lang="ko-KR" altLang="en-US" sz="1500" dirty="0"/>
              <a:t>중심 좌표에서 </a:t>
            </a:r>
            <a:r>
              <a:rPr lang="en-US" altLang="ko-KR" sz="1500" dirty="0"/>
              <a:t>9</a:t>
            </a:r>
            <a:r>
              <a:rPr lang="ko-KR" altLang="en-US" sz="1500" dirty="0"/>
              <a:t>개의 </a:t>
            </a:r>
            <a:r>
              <a:rPr lang="en-US" altLang="ko-KR" sz="1500" dirty="0"/>
              <a:t>Anchor box</a:t>
            </a:r>
            <a:r>
              <a:rPr lang="ko-KR" altLang="en-US" sz="1500"/>
              <a:t>를 만듦</a:t>
            </a:r>
            <a:br>
              <a:rPr lang="en-US" altLang="ko-KR" sz="1500"/>
            </a:br>
            <a:r>
              <a:rPr lang="en-US" altLang="ko-KR" sz="1500"/>
              <a:t>(</a:t>
            </a:r>
            <a:r>
              <a:rPr lang="en-US" altLang="ko-KR" sz="1500" dirty="0"/>
              <a:t>scale 3</a:t>
            </a:r>
            <a:r>
              <a:rPr lang="ko-KR" altLang="en-US" sz="1500" dirty="0"/>
              <a:t>개</a:t>
            </a:r>
            <a:r>
              <a:rPr lang="en-US" altLang="ko-KR" sz="1500" dirty="0"/>
              <a:t>, ratio</a:t>
            </a:r>
            <a:r>
              <a:rPr lang="ko-KR" altLang="en-US" sz="1500" dirty="0"/>
              <a:t> </a:t>
            </a:r>
            <a:r>
              <a:rPr lang="en-US" altLang="ko-KR" sz="1500" dirty="0"/>
              <a:t>3</a:t>
            </a:r>
            <a:r>
              <a:rPr lang="ko-KR" altLang="en-US" sz="1500" dirty="0"/>
              <a:t>개</a:t>
            </a:r>
            <a:r>
              <a:rPr lang="en-US" altLang="ko-KR" sz="1500" dirty="0"/>
              <a:t>)</a:t>
            </a:r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469469-EAE5-4E34-82F6-C94A07E7B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604" y="1690688"/>
            <a:ext cx="2254622" cy="2425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50E92-00DC-41ED-919F-9FEA98E3578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3DEC4DD-DB60-4401-8CE5-C8909CA1D334}"/>
              </a:ext>
            </a:extLst>
          </p:cNvPr>
          <p:cNvSpPr txBox="1">
            <a:spLocks/>
          </p:cNvSpPr>
          <p:nvPr/>
        </p:nvSpPr>
        <p:spPr>
          <a:xfrm>
            <a:off x="838200" y="1105913"/>
            <a:ext cx="10515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◆ </a:t>
            </a:r>
            <a:r>
              <a:rPr lang="en-US" altLang="ko-KR" sz="3000"/>
              <a:t>Faster R-CNN</a:t>
            </a:r>
            <a:endParaRPr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BA8093-04A0-4641-8FCE-B425A070C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5" y="2994918"/>
            <a:ext cx="7490012" cy="895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F2FAE8-F70A-49A0-8917-86878058ED6C}"/>
              </a:ext>
            </a:extLst>
          </p:cNvPr>
          <p:cNvSpPr txBox="1"/>
          <p:nvPr/>
        </p:nvSpPr>
        <p:spPr>
          <a:xfrm>
            <a:off x="1152245" y="1697689"/>
            <a:ext cx="294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&lt;RPN&gt;</a:t>
            </a:r>
            <a:endParaRPr lang="ko-KR" altLang="en-US" sz="2000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F58563C-A0BB-451E-919A-300F804BF8BB}"/>
              </a:ext>
            </a:extLst>
          </p:cNvPr>
          <p:cNvSpPr txBox="1">
            <a:spLocks/>
          </p:cNvSpPr>
          <p:nvPr/>
        </p:nvSpPr>
        <p:spPr>
          <a:xfrm>
            <a:off x="1062598" y="4342730"/>
            <a:ext cx="7490012" cy="2067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Anchor Box</a:t>
            </a:r>
            <a:r>
              <a:rPr lang="ko-KR" altLang="en-US" sz="1600"/>
              <a:t> 안에 물체 포함 여부</a:t>
            </a:r>
            <a:r>
              <a:rPr lang="en-US" altLang="ko-KR" sz="1600"/>
              <a:t>, Bbox </a:t>
            </a:r>
            <a:r>
              <a:rPr lang="ko-KR" altLang="en-US" sz="1600"/>
              <a:t>위치 </a:t>
            </a:r>
            <a:r>
              <a:rPr lang="en-US" altLang="ko-KR" sz="1600"/>
              <a:t>Prediction,</a:t>
            </a:r>
            <a:br>
              <a:rPr lang="en-US" altLang="ko-KR" sz="1600"/>
            </a:br>
            <a:r>
              <a:rPr lang="ko-KR" altLang="en-US" sz="1600"/>
              <a:t>각</a:t>
            </a:r>
            <a:r>
              <a:rPr lang="en-US" altLang="ko-KR" sz="1600"/>
              <a:t> Anchor Box</a:t>
            </a:r>
            <a:r>
              <a:rPr lang="ko-KR" altLang="en-US" sz="1600"/>
              <a:t>와 </a:t>
            </a:r>
            <a:r>
              <a:rPr lang="en-US" altLang="ko-KR" sz="1600"/>
              <a:t>Ground Truth Box</a:t>
            </a:r>
            <a:r>
              <a:rPr lang="ko-KR" altLang="en-US" sz="1600"/>
              <a:t>의 </a:t>
            </a:r>
            <a:r>
              <a:rPr lang="en-US" altLang="ko-KR" sz="1600"/>
              <a:t>IoU</a:t>
            </a:r>
            <a:r>
              <a:rPr lang="ko-KR" altLang="en-US" sz="1600"/>
              <a:t> 계산을 통한 </a:t>
            </a:r>
            <a:r>
              <a:rPr lang="en-US" altLang="ko-KR" sz="1600"/>
              <a:t>Ground Truth Label,</a:t>
            </a:r>
            <a:br>
              <a:rPr lang="en-US" altLang="ko-KR" sz="1600"/>
            </a:br>
            <a:r>
              <a:rPr lang="en-US" altLang="ko-KR" sz="1600"/>
              <a:t>GT Box </a:t>
            </a:r>
            <a:r>
              <a:rPr lang="ko-KR" altLang="en-US" sz="1600"/>
              <a:t>좌표값을 </a:t>
            </a:r>
            <a:r>
              <a:rPr lang="en-US" altLang="ko-KR" sz="1600"/>
              <a:t>Loss Fuction</a:t>
            </a:r>
            <a:r>
              <a:rPr lang="ko-KR" altLang="en-US" sz="1600"/>
              <a:t>에 반영하여 학습</a:t>
            </a:r>
            <a:br>
              <a:rPr lang="en-US" altLang="ko-KR" sz="1600"/>
            </a:br>
            <a:endParaRPr lang="en-US" altLang="ko-KR" sz="16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51346C4-00DA-4868-AA98-A1C2D4E610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2" r="3646"/>
          <a:stretch/>
        </p:blipFill>
        <p:spPr>
          <a:xfrm>
            <a:off x="8728790" y="4342730"/>
            <a:ext cx="1475540" cy="19612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F46760-E0F8-4D31-B518-6CD4363AB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63" y="5160311"/>
            <a:ext cx="6429849" cy="15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4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C53C3-3E79-4DE3-BAF5-35C0EAF1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6690"/>
            <a:ext cx="10515600" cy="553998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◆ </a:t>
            </a:r>
            <a:r>
              <a:rPr lang="en-US" altLang="ko-KR" sz="3000" dirty="0"/>
              <a:t>R-CNN </a:t>
            </a:r>
            <a:r>
              <a:rPr lang="ko-KR" altLang="en-US" sz="3000" dirty="0"/>
              <a:t>계열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8CC921-71C5-4043-95EE-2DED244C9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96" y="1825625"/>
            <a:ext cx="7789807" cy="4351338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29F394-19FF-45A0-B5A9-A4994D138E7E}"/>
              </a:ext>
            </a:extLst>
          </p:cNvPr>
          <p:cNvSpPr/>
          <p:nvPr/>
        </p:nvSpPr>
        <p:spPr>
          <a:xfrm>
            <a:off x="4800496" y="3333919"/>
            <a:ext cx="2474244" cy="1128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2CDDD7-94A6-4D80-A985-EF08038BEB7F}"/>
              </a:ext>
            </a:extLst>
          </p:cNvPr>
          <p:cNvSpPr/>
          <p:nvPr/>
        </p:nvSpPr>
        <p:spPr>
          <a:xfrm>
            <a:off x="3542977" y="4774301"/>
            <a:ext cx="1150403" cy="475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24AE09-5EFA-481F-BCFF-EEEFBF32FAF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977448" y="4529910"/>
            <a:ext cx="565532" cy="353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F40F8C-ED4D-4B44-BAFD-0577092A21DA}"/>
              </a:ext>
            </a:extLst>
          </p:cNvPr>
          <p:cNvSpPr txBox="1"/>
          <p:nvPr/>
        </p:nvSpPr>
        <p:spPr>
          <a:xfrm>
            <a:off x="1780247" y="4368327"/>
            <a:ext cx="11972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FC -&gt; RPN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E36F1-13C0-42E7-87CE-2F9287821E12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R-CNN </a:t>
            </a:r>
            <a:r>
              <a:rPr lang="ko-KR" altLang="en-US" sz="3000" dirty="0"/>
              <a:t>구조 비교</a:t>
            </a:r>
          </a:p>
        </p:txBody>
      </p:sp>
    </p:spTree>
    <p:extLst>
      <p:ext uri="{BB962C8B-B14F-4D97-AF65-F5344CB8AC3E}">
        <p14:creationId xmlns:p14="http://schemas.microsoft.com/office/powerpoint/2010/main" val="291945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D1B04DFD-D457-45E5-B350-4C7F42994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88" y="2723904"/>
            <a:ext cx="5902465" cy="186296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87EF170-1421-4356-8D58-5D4E42A97D85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/>
              <a:t>0.2</a:t>
            </a:r>
            <a:r>
              <a:rPr lang="ko-KR" altLang="en-US" sz="2200" dirty="0"/>
              <a:t>초의 </a:t>
            </a:r>
            <a:r>
              <a:rPr lang="en-US" altLang="ko-KR" sz="2200" dirty="0"/>
              <a:t>test time</a:t>
            </a:r>
            <a:r>
              <a:rPr lang="ko-KR" altLang="en-US" sz="2200" dirty="0"/>
              <a:t>으로는 실시간</a:t>
            </a:r>
            <a:r>
              <a:rPr lang="en-US" altLang="ko-KR" sz="2200" dirty="0"/>
              <a:t> Detector</a:t>
            </a:r>
            <a:r>
              <a:rPr lang="ko-KR" altLang="en-US" sz="2200" dirty="0"/>
              <a:t>로 부족한 점이 있음</a:t>
            </a:r>
            <a:endParaRPr lang="en-US" altLang="ko-KR" sz="2200" dirty="0"/>
          </a:p>
          <a:p>
            <a:r>
              <a:rPr lang="ko-KR" altLang="en-US" sz="2200" dirty="0"/>
              <a:t>이를 보완하기 위해 </a:t>
            </a:r>
            <a:r>
              <a:rPr lang="en-US" altLang="ko-KR" sz="2200" dirty="0"/>
              <a:t>1-stage</a:t>
            </a:r>
            <a:r>
              <a:rPr lang="ko-KR" altLang="en-US" sz="2200" dirty="0"/>
              <a:t> </a:t>
            </a:r>
            <a:r>
              <a:rPr lang="en-US" altLang="ko-KR" sz="2200" dirty="0"/>
              <a:t>detector</a:t>
            </a:r>
            <a:r>
              <a:rPr lang="ko-KR" altLang="en-US" sz="2200" dirty="0"/>
              <a:t>가 </a:t>
            </a:r>
            <a:r>
              <a:rPr lang="ko-KR" altLang="en-US" sz="2200"/>
              <a:t>연구</a:t>
            </a:r>
            <a:r>
              <a:rPr lang="en-US" altLang="ko-KR" sz="2200"/>
              <a:t>, </a:t>
            </a:r>
            <a:r>
              <a:rPr lang="ko-KR" altLang="en-US" sz="2200"/>
              <a:t>발표됨</a:t>
            </a: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46D28-1D34-4519-AD66-3359C10745C6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R-CNN </a:t>
            </a:r>
            <a:r>
              <a:rPr lang="ko-KR" altLang="en-US" sz="3000" dirty="0"/>
              <a:t>성능 비교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06403D-1455-487E-91AF-4D57E94F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41" y="1917073"/>
            <a:ext cx="4278426" cy="3023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99B331-E2CE-4360-80E0-E456C70C8FFF}"/>
              </a:ext>
            </a:extLst>
          </p:cNvPr>
          <p:cNvSpPr/>
          <p:nvPr/>
        </p:nvSpPr>
        <p:spPr>
          <a:xfrm>
            <a:off x="946947" y="19691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mAP</a:t>
            </a:r>
            <a:r>
              <a:rPr lang="en-US" altLang="ko-KR" dirty="0"/>
              <a:t>(mean Average </a:t>
            </a:r>
            <a:r>
              <a:rPr lang="en-US" altLang="ko-KR" err="1"/>
              <a:t>Precion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   </a:t>
            </a:r>
            <a:r>
              <a:rPr lang="en-US" altLang="ko-KR" dirty="0"/>
              <a:t>: </a:t>
            </a:r>
            <a:r>
              <a:rPr lang="ko-KR" altLang="en-US" dirty="0"/>
              <a:t>각 클래스의 </a:t>
            </a:r>
            <a:r>
              <a:rPr lang="en-US" altLang="ko-KR" dirty="0"/>
              <a:t>Average Precision</a:t>
            </a:r>
            <a:r>
              <a:rPr lang="ko-KR" altLang="en-US" dirty="0"/>
              <a:t>을 </a:t>
            </a:r>
            <a:r>
              <a:rPr lang="ko-KR" altLang="en-US" dirty="0" err="1"/>
              <a:t>평균낸</a:t>
            </a:r>
            <a:r>
              <a:rPr lang="ko-KR" altLang="en-US" dirty="0"/>
              <a:t> 값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518C7A2-3CC3-40F0-9EB6-EE92272D8F29}"/>
              </a:ext>
            </a:extLst>
          </p:cNvPr>
          <p:cNvSpPr txBox="1">
            <a:spLocks/>
          </p:cNvSpPr>
          <p:nvPr/>
        </p:nvSpPr>
        <p:spPr>
          <a:xfrm>
            <a:off x="838200" y="1136690"/>
            <a:ext cx="10515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◆ </a:t>
            </a:r>
            <a:r>
              <a:rPr lang="en-US" altLang="ko-KR" sz="3000" dirty="0"/>
              <a:t>R-CNN </a:t>
            </a:r>
            <a:r>
              <a:rPr lang="ko-KR" altLang="en-US" sz="3000" dirty="0"/>
              <a:t>계열 모델 결과 비교</a:t>
            </a:r>
          </a:p>
        </p:txBody>
      </p:sp>
    </p:spTree>
    <p:extLst>
      <p:ext uri="{BB962C8B-B14F-4D97-AF65-F5344CB8AC3E}">
        <p14:creationId xmlns:p14="http://schemas.microsoft.com/office/powerpoint/2010/main" val="378644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BA6A-CF40-49C9-AC43-1BB647F8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◆ 목   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B330-2D09-4BC5-B240-3A5423CC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1. 2-Stage </a:t>
            </a:r>
            <a:r>
              <a:rPr lang="en-US" altLang="ko-KR" dirty="0"/>
              <a:t>Detector vs</a:t>
            </a:r>
            <a:r>
              <a:rPr lang="ko-KR" altLang="en-US" dirty="0"/>
              <a:t> </a:t>
            </a:r>
            <a:r>
              <a:rPr lang="en-US" altLang="ko-KR" dirty="0"/>
              <a:t>1-Stage Detector</a:t>
            </a:r>
          </a:p>
          <a:p>
            <a:pPr marL="0" indent="0">
              <a:buNone/>
            </a:pPr>
            <a:r>
              <a:rPr lang="en-US" altLang="ko-KR" sz="2000" dirty="0"/>
              <a:t> 1</a:t>
            </a:r>
            <a:r>
              <a:rPr lang="en-US" altLang="ko-KR" sz="2000"/>
              <a:t>) Object Detection </a:t>
            </a:r>
            <a:r>
              <a:rPr lang="ko-KR" altLang="en-US" sz="2000"/>
              <a:t>논문 흐름</a:t>
            </a:r>
            <a:r>
              <a:rPr lang="en-US" altLang="ko-KR" sz="2000"/>
              <a:t>(2019)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/>
              <a:t>2) 2-Stage Detector vs</a:t>
            </a:r>
            <a:r>
              <a:rPr lang="ko-KR" altLang="en-US" sz="2000"/>
              <a:t> </a:t>
            </a:r>
            <a:r>
              <a:rPr lang="en-US" altLang="ko-KR" sz="2000"/>
              <a:t>1-Stage Detector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모델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1)</a:t>
            </a:r>
            <a:r>
              <a:rPr lang="ko-KR" altLang="en-US" sz="2000" dirty="0"/>
              <a:t> </a:t>
            </a:r>
            <a:r>
              <a:rPr lang="en-US" altLang="ko-KR" sz="2000" dirty="0"/>
              <a:t>R-CNN</a:t>
            </a:r>
            <a:r>
              <a:rPr lang="ko-KR" altLang="en-US" sz="2000" dirty="0"/>
              <a:t>계열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2) Fast R-CNN</a:t>
            </a:r>
            <a:r>
              <a:rPr lang="ko-KR" altLang="en-US" sz="2000" dirty="0"/>
              <a:t>계열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3) Faster R-CNN</a:t>
            </a:r>
            <a:r>
              <a:rPr lang="ko-KR" altLang="en-US" sz="2000" dirty="0"/>
              <a:t>계열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모델 </a:t>
            </a:r>
            <a:r>
              <a:rPr lang="ko-KR" altLang="en-US" dirty="0"/>
              <a:t>구조 및 성능 비교</a:t>
            </a:r>
          </a:p>
        </p:txBody>
      </p:sp>
    </p:spTree>
    <p:extLst>
      <p:ext uri="{BB962C8B-B14F-4D97-AF65-F5344CB8AC3E}">
        <p14:creationId xmlns:p14="http://schemas.microsoft.com/office/powerpoint/2010/main" val="91192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1505-51A5-42C7-B613-474C719B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124"/>
            <a:ext cx="10515600" cy="80056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◆ </a:t>
            </a:r>
            <a:r>
              <a:rPr lang="en-US" altLang="ko-KR" sz="3000" dirty="0"/>
              <a:t>Object Detection </a:t>
            </a:r>
            <a:r>
              <a:rPr lang="ko-KR" altLang="en-US" sz="3000" dirty="0"/>
              <a:t>논문 흐름</a:t>
            </a:r>
            <a:r>
              <a:rPr lang="en-US" altLang="ko-KR" sz="3000" dirty="0"/>
              <a:t>(2019)</a:t>
            </a:r>
            <a:endParaRPr lang="ko-KR" altLang="en-US" sz="3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EAD7DA8-2F02-480F-8B99-19A57BAD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7173"/>
            <a:ext cx="10515600" cy="34011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591B3-758B-4550-993D-3A603E0811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2-Stage Detector vs</a:t>
            </a:r>
            <a:r>
              <a:rPr lang="ko-KR" altLang="en-US" sz="3200" dirty="0"/>
              <a:t> </a:t>
            </a:r>
            <a:r>
              <a:rPr lang="en-US" altLang="ko-KR" sz="3200" dirty="0"/>
              <a:t>1-Stage Detector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A259C-010B-458F-9B0A-A472D6BA7DB8}"/>
              </a:ext>
            </a:extLst>
          </p:cNvPr>
          <p:cNvSpPr txBox="1"/>
          <p:nvPr/>
        </p:nvSpPr>
        <p:spPr>
          <a:xfrm>
            <a:off x="1485900" y="168126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※Object Detection</a:t>
            </a:r>
            <a:r>
              <a:rPr lang="ko-KR" altLang="en-US" sz="1500" dirty="0"/>
              <a:t>이란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ko-KR" altLang="en-US" sz="1500" dirty="0"/>
              <a:t>한 물체가 아닌 여러 물체에 대해 어떤 물체인지 클래스를 분류하는 </a:t>
            </a:r>
            <a:r>
              <a:rPr lang="en-US" altLang="ko-KR" sz="1500"/>
              <a:t>Classification </a:t>
            </a:r>
            <a:r>
              <a:rPr lang="ko-KR" altLang="en-US" sz="1500"/>
              <a:t>문제와</a:t>
            </a:r>
            <a:endParaRPr lang="en-US" altLang="ko-KR" sz="1500"/>
          </a:p>
          <a:p>
            <a:r>
              <a:rPr lang="en-US" altLang="ko-KR" sz="1500"/>
              <a:t>   </a:t>
            </a:r>
            <a:r>
              <a:rPr lang="ko-KR" altLang="en-US" sz="1500" dirty="0"/>
              <a:t>그 물체의 위치 정보를 나타내는 </a:t>
            </a:r>
            <a:r>
              <a:rPr lang="en-US" altLang="ko-KR" sz="1500" dirty="0"/>
              <a:t>Localization</a:t>
            </a:r>
            <a:r>
              <a:rPr lang="ko-KR" altLang="en-US" sz="1500" dirty="0"/>
              <a:t>을 포함한다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44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C1CFA-4F7D-4268-9156-D65134FA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45" y="3875181"/>
            <a:ext cx="10515600" cy="315533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◆ </a:t>
            </a:r>
            <a:r>
              <a:rPr lang="en-US" altLang="ko-KR" sz="1500" dirty="0"/>
              <a:t>1-Stage Detector</a:t>
            </a:r>
            <a:endParaRPr lang="ko-KR" altLang="en-US" sz="1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A85D37-37E6-4726-ABF3-5217AD800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5" y="946988"/>
            <a:ext cx="10407707" cy="1698493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C1B9ECD-D0CF-47DF-B04D-E4885497D9F0}"/>
              </a:ext>
            </a:extLst>
          </p:cNvPr>
          <p:cNvSpPr txBox="1">
            <a:spLocks/>
          </p:cNvSpPr>
          <p:nvPr/>
        </p:nvSpPr>
        <p:spPr>
          <a:xfrm>
            <a:off x="1005435" y="2672622"/>
            <a:ext cx="10515600" cy="89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물체의 위치를 찾는 </a:t>
            </a:r>
            <a:r>
              <a:rPr lang="en-US" altLang="ko-KR" sz="1200" dirty="0"/>
              <a:t>Localization</a:t>
            </a:r>
            <a:r>
              <a:rPr lang="ko-KR" altLang="en-US" sz="1200" dirty="0"/>
              <a:t>과 물체를 식별하는 </a:t>
            </a:r>
            <a:r>
              <a:rPr lang="en-US" altLang="ko-KR" sz="1200" dirty="0"/>
              <a:t>classification</a:t>
            </a:r>
            <a:r>
              <a:rPr lang="ko-KR" altLang="en-US" sz="1200" dirty="0"/>
              <a:t>을 순차적으로 진행</a:t>
            </a:r>
            <a:endParaRPr lang="en-US" altLang="ko-KR" sz="1200" dirty="0"/>
          </a:p>
          <a:p>
            <a:r>
              <a:rPr lang="ko-KR" altLang="en-US" sz="1200" dirty="0"/>
              <a:t>비교적 느리지만 높은 정확도</a:t>
            </a:r>
            <a:endParaRPr lang="en-US" altLang="ko-KR" sz="1200" dirty="0"/>
          </a:p>
          <a:p>
            <a:r>
              <a:rPr lang="ko-KR" altLang="en-US" sz="1200" dirty="0"/>
              <a:t>대표 모델 </a:t>
            </a:r>
            <a:r>
              <a:rPr lang="en-US" altLang="ko-KR" sz="1200" dirty="0"/>
              <a:t>: R-CNN, Fast R-CNN, Faster R-CNN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8F32BC-BD2B-460F-A42B-834240C9EE3F}"/>
              </a:ext>
            </a:extLst>
          </p:cNvPr>
          <p:cNvSpPr txBox="1">
            <a:spLocks/>
          </p:cNvSpPr>
          <p:nvPr/>
        </p:nvSpPr>
        <p:spPr>
          <a:xfrm>
            <a:off x="792345" y="655071"/>
            <a:ext cx="10515600" cy="42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◆ </a:t>
            </a:r>
            <a:r>
              <a:rPr lang="en-US" altLang="ko-KR" sz="1500" dirty="0"/>
              <a:t>2-Stage Detector</a:t>
            </a:r>
            <a:endParaRPr lang="ko-KR" altLang="en-US" sz="15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395AA881-288B-4573-BF56-EE2E9D6F4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542" y="4150764"/>
            <a:ext cx="10515600" cy="149702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42FAD42-6048-4FBD-80FA-D56E95324B17}"/>
              </a:ext>
            </a:extLst>
          </p:cNvPr>
          <p:cNvSpPr txBox="1">
            <a:spLocks/>
          </p:cNvSpPr>
          <p:nvPr/>
        </p:nvSpPr>
        <p:spPr>
          <a:xfrm>
            <a:off x="1005435" y="5774342"/>
            <a:ext cx="10515600" cy="8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Localization</a:t>
            </a:r>
            <a:r>
              <a:rPr lang="ko-KR" altLang="en-US" sz="1200" dirty="0"/>
              <a:t>과 </a:t>
            </a:r>
            <a:r>
              <a:rPr lang="en-US" altLang="ko-KR" sz="1200" dirty="0"/>
              <a:t>Classification</a:t>
            </a:r>
            <a:r>
              <a:rPr lang="ko-KR" altLang="en-US" sz="1200" dirty="0"/>
              <a:t>을 동시에 진행</a:t>
            </a:r>
            <a:endParaRPr lang="en-US" altLang="ko-KR" sz="1200" dirty="0"/>
          </a:p>
          <a:p>
            <a:r>
              <a:rPr lang="ko-KR" altLang="en-US" sz="1200" dirty="0"/>
              <a:t>비교적 빠르지만 낮은 정확도</a:t>
            </a:r>
            <a:endParaRPr lang="en-US" altLang="ko-KR" sz="1200" dirty="0"/>
          </a:p>
          <a:p>
            <a:r>
              <a:rPr lang="ko-KR" altLang="en-US" sz="1200" dirty="0"/>
              <a:t>대표 모델 </a:t>
            </a:r>
            <a:r>
              <a:rPr lang="en-US" altLang="ko-KR" sz="1200" dirty="0"/>
              <a:t>: YOLO, SSD, </a:t>
            </a:r>
            <a:r>
              <a:rPr lang="en-US" altLang="ko-KR" sz="1200" dirty="0" err="1"/>
              <a:t>RetinaNet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BFF75-A5A8-4C9E-99DF-3B741909295A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2-Stage Detector vs</a:t>
            </a:r>
            <a:r>
              <a:rPr lang="ko-KR" altLang="en-US" sz="3200" dirty="0"/>
              <a:t> </a:t>
            </a:r>
            <a:r>
              <a:rPr lang="en-US" altLang="ko-KR" sz="3200" dirty="0"/>
              <a:t>1-Stage Detector</a:t>
            </a:r>
          </a:p>
        </p:txBody>
      </p:sp>
    </p:spTree>
    <p:extLst>
      <p:ext uri="{BB962C8B-B14F-4D97-AF65-F5344CB8AC3E}">
        <p14:creationId xmlns:p14="http://schemas.microsoft.com/office/powerpoint/2010/main" val="4031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9865-AC6E-4FE2-AA8D-973DCB92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228"/>
            <a:ext cx="10515600" cy="703460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◆ </a:t>
            </a:r>
            <a:r>
              <a:rPr lang="en-US" altLang="ko-KR" sz="3000"/>
              <a:t>R-CNN(Regions</a:t>
            </a:r>
            <a:r>
              <a:rPr lang="ko-KR" altLang="en-US" sz="3000"/>
              <a:t> </a:t>
            </a:r>
            <a:r>
              <a:rPr lang="en-US" altLang="ko-KR" sz="3000"/>
              <a:t>with CNN)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07FDB-A8E7-4932-82B8-3F047A10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/>
              <a:t>Computer</a:t>
            </a:r>
            <a:r>
              <a:rPr lang="ko-KR" altLang="en-US" sz="2200"/>
              <a:t> </a:t>
            </a:r>
            <a:r>
              <a:rPr lang="en-US" altLang="ko-KR" sz="2200"/>
              <a:t>Vision</a:t>
            </a:r>
            <a:r>
              <a:rPr lang="ko-KR" altLang="en-US" sz="2200"/>
              <a:t> </a:t>
            </a:r>
            <a:r>
              <a:rPr lang="en-US" altLang="ko-KR" sz="2200"/>
              <a:t>and</a:t>
            </a:r>
            <a:r>
              <a:rPr lang="ko-KR" altLang="en-US" sz="2200"/>
              <a:t> </a:t>
            </a:r>
            <a:r>
              <a:rPr lang="en-US" altLang="ko-KR" sz="2200"/>
              <a:t>Pattern</a:t>
            </a:r>
            <a:r>
              <a:rPr lang="ko-KR" altLang="en-US" sz="2200"/>
              <a:t> </a:t>
            </a:r>
            <a:r>
              <a:rPr lang="en-US" altLang="ko-KR" sz="2200"/>
              <a:t>Recognition(CVPR)</a:t>
            </a:r>
            <a:r>
              <a:rPr lang="ko-KR" altLang="en-US" sz="2200"/>
              <a:t> 학회에 </a:t>
            </a:r>
            <a:r>
              <a:rPr lang="en-US" altLang="ko-KR" sz="2200"/>
              <a:t>2014</a:t>
            </a:r>
            <a:r>
              <a:rPr lang="ko-KR" altLang="en-US" sz="2200"/>
              <a:t>년 발표된 논문</a:t>
            </a:r>
            <a:endParaRPr lang="en-US" altLang="ko-KR" sz="2200" dirty="0"/>
          </a:p>
          <a:p>
            <a:r>
              <a:rPr lang="ko-KR" altLang="en-US" sz="2200" dirty="0"/>
              <a:t>선택 탐색 알고리즘을 기반으로 추출된 다수의 </a:t>
            </a:r>
            <a:r>
              <a:rPr lang="en-US" altLang="ko-KR" sz="2200" dirty="0"/>
              <a:t>Region Proposals</a:t>
            </a:r>
            <a:r>
              <a:rPr lang="ko-KR" altLang="en-US" sz="2200" dirty="0"/>
              <a:t>들을 </a:t>
            </a:r>
            <a:r>
              <a:rPr lang="en-US" altLang="ko-KR" sz="2200" dirty="0"/>
              <a:t>CNN </a:t>
            </a:r>
            <a:r>
              <a:rPr lang="ko-KR" altLang="en-US" sz="2200" dirty="0"/>
              <a:t>연산을 통해</a:t>
            </a:r>
            <a:r>
              <a:rPr lang="en-US" altLang="ko-KR" sz="2200" dirty="0"/>
              <a:t>Object Detection</a:t>
            </a:r>
            <a:r>
              <a:rPr lang="ko-KR" altLang="en-US" sz="2200" dirty="0"/>
              <a:t>을 수행하는 신경망</a:t>
            </a:r>
            <a:endParaRPr lang="en-US" altLang="ko-KR" sz="2200" dirty="0"/>
          </a:p>
          <a:p>
            <a:r>
              <a:rPr lang="en-US" altLang="ko-KR" sz="2200" dirty="0"/>
              <a:t>Visual Object </a:t>
            </a:r>
            <a:r>
              <a:rPr lang="en-US" altLang="ko-KR" sz="2200"/>
              <a:t>classes Challenge(VOC) </a:t>
            </a:r>
            <a:r>
              <a:rPr lang="en-US" altLang="ko-KR" sz="2200" dirty="0"/>
              <a:t>2012</a:t>
            </a:r>
            <a:r>
              <a:rPr lang="ko-KR" altLang="en-US" sz="2200" dirty="0"/>
              <a:t>에서 이전 방법보다 </a:t>
            </a:r>
            <a:r>
              <a:rPr lang="en-US" altLang="ko-KR" sz="2200" dirty="0"/>
              <a:t>30%</a:t>
            </a:r>
            <a:r>
              <a:rPr lang="ko-KR" altLang="en-US" sz="2200"/>
              <a:t>가 넘는</a:t>
            </a:r>
            <a:br>
              <a:rPr lang="en-US" altLang="ko-KR" sz="2200"/>
            </a:br>
            <a:r>
              <a:rPr lang="ko-KR" altLang="en-US" sz="2200"/>
              <a:t>큰 </a:t>
            </a:r>
            <a:r>
              <a:rPr lang="ko-KR" altLang="en-US" sz="2200" dirty="0"/>
              <a:t>성능 향상을 보여 이후 연구에도 큰 영향을 줌</a:t>
            </a:r>
            <a:endParaRPr lang="en-US" altLang="ko-KR" sz="2200" dirty="0"/>
          </a:p>
          <a:p>
            <a:r>
              <a:rPr lang="ko-KR" altLang="en-US" sz="2200" dirty="0"/>
              <a:t>모듈 구조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FF0000"/>
                </a:solidFill>
              </a:rPr>
              <a:t>1) Region Proposal </a:t>
            </a:r>
            <a:r>
              <a:rPr lang="en-US" altLang="ko-KR" sz="2200"/>
              <a:t>: Selective </a:t>
            </a:r>
            <a:r>
              <a:rPr lang="en-US" altLang="ko-KR" sz="2200" dirty="0"/>
              <a:t>Search + Bounding </a:t>
            </a:r>
            <a:r>
              <a:rPr lang="en-US" altLang="ko-KR" sz="2200"/>
              <a:t>Box Regression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FF0000"/>
                </a:solidFill>
              </a:rPr>
              <a:t>2</a:t>
            </a:r>
            <a:r>
              <a:rPr lang="en-US" altLang="ko-KR" sz="2200">
                <a:solidFill>
                  <a:srgbClr val="FF0000"/>
                </a:solidFill>
              </a:rPr>
              <a:t>) CNN </a:t>
            </a:r>
            <a:r>
              <a:rPr lang="en-US" altLang="ko-KR" sz="2200"/>
              <a:t>: feature map </a:t>
            </a:r>
            <a:r>
              <a:rPr lang="ko-KR" altLang="en-US" sz="2200"/>
              <a:t>추출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FF0000"/>
                </a:solidFill>
              </a:rPr>
              <a:t>3) SVM</a:t>
            </a:r>
            <a:r>
              <a:rPr lang="en-US" altLang="ko-KR" sz="2200" dirty="0"/>
              <a:t> : </a:t>
            </a:r>
            <a:r>
              <a:rPr lang="ko-KR" altLang="en-US" sz="2200" dirty="0"/>
              <a:t>주로 사용되는 </a:t>
            </a:r>
            <a:r>
              <a:rPr lang="en-US" altLang="ko-KR" sz="2200" dirty="0"/>
              <a:t>classifier</a:t>
            </a:r>
            <a:r>
              <a:rPr lang="ko-KR" altLang="en-US" sz="2200" dirty="0"/>
              <a:t>인 </a:t>
            </a:r>
            <a:r>
              <a:rPr lang="en-US" altLang="ko-KR" sz="2200" dirty="0" err="1"/>
              <a:t>softmax</a:t>
            </a:r>
            <a:r>
              <a:rPr lang="ko-KR" altLang="en-US" sz="2200" dirty="0"/>
              <a:t>은 </a:t>
            </a:r>
            <a:r>
              <a:rPr lang="en-US" altLang="ko-KR" sz="2200" dirty="0" err="1"/>
              <a:t>mAP</a:t>
            </a:r>
            <a:r>
              <a:rPr lang="en-US" altLang="ko-KR" sz="2200" dirty="0"/>
              <a:t> </a:t>
            </a:r>
            <a:r>
              <a:rPr lang="ko-KR" altLang="en-US" sz="2200" dirty="0"/>
              <a:t>값이 </a:t>
            </a:r>
            <a:r>
              <a:rPr lang="ko-KR" altLang="en-US" sz="2200"/>
              <a:t>낮게 나와 </a:t>
            </a:r>
            <a:br>
              <a:rPr lang="en-US" altLang="ko-KR" sz="2200"/>
            </a:br>
            <a:r>
              <a:rPr lang="en-US" altLang="ko-KR" sz="2200"/>
              <a:t>            SVM</a:t>
            </a:r>
            <a:r>
              <a:rPr lang="ko-KR" altLang="en-US" sz="2200" dirty="0"/>
              <a:t>을 </a:t>
            </a:r>
            <a:r>
              <a:rPr lang="ko-KR" altLang="en-US" sz="2200"/>
              <a:t>대신 사용</a:t>
            </a:r>
            <a:endParaRPr lang="ko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540D7-9B67-40E0-8E91-254B8ED2C88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668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834FF1-1BA4-4D35-9D86-C2B8D73A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171" y="2111347"/>
            <a:ext cx="7409658" cy="2071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F2F43-C037-466E-BF68-B7E54A8CF57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00496-C16A-4A5C-A9CB-898510EDE46E}"/>
              </a:ext>
            </a:extLst>
          </p:cNvPr>
          <p:cNvSpPr txBox="1"/>
          <p:nvPr/>
        </p:nvSpPr>
        <p:spPr>
          <a:xfrm>
            <a:off x="1485900" y="4603524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Selective search</a:t>
            </a:r>
            <a:r>
              <a:rPr lang="ko-KR" altLang="en-US" sz="2000" dirty="0"/>
              <a:t>를 이용해 </a:t>
            </a:r>
            <a:r>
              <a:rPr lang="en-US" altLang="ko-KR" sz="2000" dirty="0"/>
              <a:t>2000</a:t>
            </a:r>
            <a:r>
              <a:rPr lang="ko-KR" altLang="en-US" sz="2000" dirty="0"/>
              <a:t>개의 </a:t>
            </a:r>
            <a:r>
              <a:rPr lang="en-US" altLang="ko-KR" sz="2000" dirty="0"/>
              <a:t>ROI(</a:t>
            </a:r>
            <a:r>
              <a:rPr lang="ko-KR" altLang="en-US" sz="2000" dirty="0"/>
              <a:t>관심영역</a:t>
            </a:r>
            <a:r>
              <a:rPr lang="en-US" altLang="ko-KR" sz="2000" dirty="0"/>
              <a:t>) </a:t>
            </a:r>
            <a:r>
              <a:rPr lang="ko-KR" altLang="en-US" sz="2000" dirty="0"/>
              <a:t>추출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Warped image</a:t>
            </a:r>
            <a:r>
              <a:rPr lang="ko-KR" altLang="en-US" sz="2000" dirty="0"/>
              <a:t>를 </a:t>
            </a:r>
            <a:r>
              <a:rPr lang="en-US" altLang="ko-KR" sz="2000" dirty="0"/>
              <a:t>CNN</a:t>
            </a:r>
            <a:r>
              <a:rPr lang="ko-KR" altLang="en-US" sz="2000" dirty="0"/>
              <a:t>에 넣어서 </a:t>
            </a:r>
            <a:r>
              <a:rPr lang="en-US" altLang="ko-KR" sz="2000" dirty="0"/>
              <a:t>feature map</a:t>
            </a:r>
            <a:r>
              <a:rPr lang="ko-KR" altLang="en-US" sz="2000"/>
              <a:t>을 추출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/>
              <a:t>추출된 </a:t>
            </a:r>
            <a:r>
              <a:rPr lang="en-US" altLang="ko-KR" sz="2000"/>
              <a:t>feature map</a:t>
            </a:r>
            <a:r>
              <a:rPr lang="ko-KR" altLang="en-US" sz="2000"/>
              <a:t>을 </a:t>
            </a:r>
            <a:r>
              <a:rPr lang="en-US" altLang="ko-KR" sz="2000"/>
              <a:t>SVM</a:t>
            </a:r>
            <a:r>
              <a:rPr lang="ko-KR" altLang="en-US" sz="2000"/>
              <a:t>을 통해 </a:t>
            </a:r>
            <a:r>
              <a:rPr lang="en-US" altLang="ko-KR" sz="2000"/>
              <a:t>Class </a:t>
            </a:r>
            <a:r>
              <a:rPr lang="ko-KR" altLang="en-US" sz="2000"/>
              <a:t>분류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/>
              <a:t>추출된 </a:t>
            </a:r>
            <a:r>
              <a:rPr lang="en-US" altLang="ko-KR" sz="2000"/>
              <a:t>feature map</a:t>
            </a:r>
            <a:r>
              <a:rPr lang="ko-KR" altLang="en-US" sz="2000"/>
              <a:t>을 </a:t>
            </a:r>
            <a:r>
              <a:rPr lang="en-US" altLang="ko-KR" sz="2000"/>
              <a:t>regressor</a:t>
            </a:r>
            <a:r>
              <a:rPr lang="ko-KR" altLang="en-US" sz="2000"/>
              <a:t>를 통해 위치</a:t>
            </a:r>
            <a:r>
              <a:rPr lang="en-US" altLang="ko-KR" sz="2000"/>
              <a:t>(Bbox</a:t>
            </a:r>
            <a:r>
              <a:rPr lang="ko-KR" altLang="en-US" sz="2000"/>
              <a:t> 좌표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r>
              <a:rPr lang="ko-KR" altLang="en-US" sz="2000" dirty="0"/>
              <a:t>예측</a:t>
            </a:r>
            <a:endParaRPr lang="en-US" altLang="ko-KR" sz="20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394060-B99B-4649-940B-16818648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228"/>
            <a:ext cx="10515600" cy="703460"/>
          </a:xfrm>
        </p:spPr>
        <p:txBody>
          <a:bodyPr>
            <a:normAutofit/>
          </a:bodyPr>
          <a:lstStyle/>
          <a:p>
            <a:r>
              <a:rPr lang="ko-KR" altLang="en-US" sz="3000"/>
              <a:t>◆ </a:t>
            </a:r>
            <a:r>
              <a:rPr lang="en-US" altLang="ko-KR" sz="3000"/>
              <a:t>R-CNN(Regions</a:t>
            </a:r>
            <a:r>
              <a:rPr lang="ko-KR" altLang="en-US" sz="3000"/>
              <a:t> </a:t>
            </a:r>
            <a:r>
              <a:rPr lang="en-US" altLang="ko-KR" sz="3000"/>
              <a:t>with CNN)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2180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8F2F43-C037-466E-BF68-B7E54A8CF57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394060-B99B-4649-940B-16818648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228"/>
            <a:ext cx="10515600" cy="703460"/>
          </a:xfrm>
        </p:spPr>
        <p:txBody>
          <a:bodyPr>
            <a:normAutofit/>
          </a:bodyPr>
          <a:lstStyle/>
          <a:p>
            <a:r>
              <a:rPr lang="ko-KR" altLang="en-US" sz="3000"/>
              <a:t>◆ </a:t>
            </a:r>
            <a:r>
              <a:rPr lang="en-US" altLang="ko-KR" sz="3000"/>
              <a:t>R-CNN(Regions</a:t>
            </a:r>
            <a:r>
              <a:rPr lang="ko-KR" altLang="en-US" sz="3000"/>
              <a:t> </a:t>
            </a:r>
            <a:r>
              <a:rPr lang="en-US" altLang="ko-KR" sz="3000"/>
              <a:t>with CNN)</a:t>
            </a:r>
            <a:endParaRPr lang="ko-KR" altLang="en-US" sz="3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ED2567F-FF4E-41A5-B22E-386BD328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6318" cy="424516"/>
          </a:xfrm>
        </p:spPr>
        <p:txBody>
          <a:bodyPr>
            <a:normAutofit/>
          </a:bodyPr>
          <a:lstStyle/>
          <a:p>
            <a:r>
              <a:rPr lang="en-US" altLang="ko-KR" sz="2200"/>
              <a:t>Selective Search</a:t>
            </a:r>
            <a:endParaRPr lang="en-US" altLang="ko-KR" sz="2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EB1525-33F6-4C4B-9F4A-E978BE30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7" y="2398525"/>
            <a:ext cx="2667372" cy="76210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B24B9D9-945A-47E1-8BE5-C7797DCB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7" y="3309015"/>
            <a:ext cx="6325483" cy="1352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68A13D-02FE-401C-8A30-475136F993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62"/>
          <a:stretch/>
        </p:blipFill>
        <p:spPr>
          <a:xfrm>
            <a:off x="1015067" y="4810138"/>
            <a:ext cx="8895508" cy="14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8F2F43-C037-466E-BF68-B7E54A8CF57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394060-B99B-4649-940B-16818648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228"/>
            <a:ext cx="10515600" cy="703460"/>
          </a:xfrm>
        </p:spPr>
        <p:txBody>
          <a:bodyPr>
            <a:normAutofit/>
          </a:bodyPr>
          <a:lstStyle/>
          <a:p>
            <a:r>
              <a:rPr lang="ko-KR" altLang="en-US" sz="3000"/>
              <a:t>◆ </a:t>
            </a:r>
            <a:r>
              <a:rPr lang="en-US" altLang="ko-KR" sz="3000"/>
              <a:t>R-CNN(Regions</a:t>
            </a:r>
            <a:r>
              <a:rPr lang="ko-KR" altLang="en-US" sz="3000"/>
              <a:t> </a:t>
            </a:r>
            <a:r>
              <a:rPr lang="en-US" altLang="ko-KR" sz="3000"/>
              <a:t>with CNN)</a:t>
            </a:r>
            <a:endParaRPr lang="ko-KR" altLang="en-US" sz="3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ED2567F-FF4E-41A5-B22E-386BD328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6318" cy="424516"/>
          </a:xfrm>
        </p:spPr>
        <p:txBody>
          <a:bodyPr>
            <a:normAutofit/>
          </a:bodyPr>
          <a:lstStyle/>
          <a:p>
            <a:r>
              <a:rPr lang="en-US" altLang="ko-KR" sz="2200"/>
              <a:t>Selective Search</a:t>
            </a:r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9FE7A-0651-4EC5-9B32-D3DA8EB76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9" t="8527" r="21772" b="6306"/>
          <a:stretch/>
        </p:blipFill>
        <p:spPr>
          <a:xfrm>
            <a:off x="275955" y="2480576"/>
            <a:ext cx="2477784" cy="35276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0A5627-7097-43E4-AE2F-C24A548C20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0" t="10270" r="21772" b="6306"/>
          <a:stretch/>
        </p:blipFill>
        <p:spPr>
          <a:xfrm>
            <a:off x="2965268" y="2545439"/>
            <a:ext cx="2460992" cy="352767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779564-1591-4075-8564-303F95A0C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90" y="3072259"/>
            <a:ext cx="6278255" cy="2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07FDB-A8E7-4932-82B8-3F047A10D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&lt;</a:t>
            </a:r>
            <a:r>
              <a:rPr lang="ko-KR" altLang="en-US" sz="2200"/>
              <a:t>한계점</a:t>
            </a:r>
            <a:r>
              <a:rPr lang="en-US" altLang="ko-KR" sz="2200"/>
              <a:t>&gt;</a:t>
            </a:r>
          </a:p>
          <a:p>
            <a:r>
              <a:rPr lang="ko-KR" altLang="en-US" sz="2200"/>
              <a:t>시간이 </a:t>
            </a:r>
            <a:r>
              <a:rPr lang="ko-KR" altLang="en-US" sz="2200" dirty="0"/>
              <a:t>오래 걸림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- Selective Search</a:t>
            </a:r>
            <a:r>
              <a:rPr lang="ko-KR" altLang="en-US" sz="2200" dirty="0"/>
              <a:t>로 찾은 </a:t>
            </a:r>
            <a:r>
              <a:rPr lang="en-US" altLang="ko-KR" sz="2200" dirty="0"/>
              <a:t>2000</a:t>
            </a:r>
            <a:r>
              <a:rPr lang="ko-KR" altLang="en-US" sz="2200" dirty="0"/>
              <a:t>개 영역 이미지를 모두 </a:t>
            </a:r>
            <a:r>
              <a:rPr lang="en-US" altLang="ko-KR" sz="2200" dirty="0"/>
              <a:t>CNN </a:t>
            </a:r>
            <a:r>
              <a:rPr lang="ko-KR" altLang="en-US" sz="2200" dirty="0"/>
              <a:t>모델로 학습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- Selective Search</a:t>
            </a:r>
            <a:r>
              <a:rPr lang="ko-KR" altLang="en-US" sz="2200" dirty="0"/>
              <a:t>가 </a:t>
            </a:r>
            <a:r>
              <a:rPr lang="en-US" altLang="ko-KR" sz="2200" dirty="0"/>
              <a:t>CPU</a:t>
            </a:r>
            <a:r>
              <a:rPr lang="ko-KR" altLang="en-US" sz="2200" dirty="0"/>
              <a:t>를 사용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- </a:t>
            </a:r>
            <a:r>
              <a:rPr lang="ko-KR" altLang="en-US" sz="2200" dirty="0"/>
              <a:t>학습 및 테스트 시간 역시 최근 논문에 비교하여 오래 걸림</a:t>
            </a:r>
            <a:endParaRPr lang="en-US" altLang="ko-KR" sz="2200" dirty="0"/>
          </a:p>
          <a:p>
            <a:r>
              <a:rPr lang="ko-KR" altLang="en-US" sz="2200" dirty="0"/>
              <a:t>복잡한 구조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- Bounding Box Regression, CNN, SVM</a:t>
            </a:r>
            <a:r>
              <a:rPr lang="ko-KR" altLang="en-US" sz="2200" dirty="0"/>
              <a:t>까지 </a:t>
            </a:r>
            <a:r>
              <a:rPr lang="en-US" altLang="ko-KR" sz="2200" dirty="0"/>
              <a:t>3</a:t>
            </a:r>
            <a:r>
              <a:rPr lang="ko-KR" altLang="en-US" sz="2200" dirty="0"/>
              <a:t>가지 모델을 필요로 하는 구조</a:t>
            </a:r>
            <a:r>
              <a:rPr lang="en-US" altLang="ko-KR" sz="2200" dirty="0"/>
              <a:t> </a:t>
            </a:r>
          </a:p>
          <a:p>
            <a:r>
              <a:rPr lang="en-US" altLang="ko-KR" sz="2200" dirty="0"/>
              <a:t>Back Propagation </a:t>
            </a:r>
            <a:r>
              <a:rPr lang="ko-KR" altLang="en-US" sz="2200" dirty="0"/>
              <a:t>문제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en-US" altLang="ko-KR" sz="2200" dirty="0"/>
              <a:t>- Bounding Box Regression, SVM</a:t>
            </a:r>
            <a:r>
              <a:rPr lang="ko-KR" altLang="en-US" sz="2200" dirty="0"/>
              <a:t>은 </a:t>
            </a:r>
            <a:r>
              <a:rPr lang="en-US" altLang="ko-KR" sz="2200" dirty="0"/>
              <a:t>CNN </a:t>
            </a:r>
            <a:r>
              <a:rPr lang="ko-KR" altLang="en-US" sz="2200" dirty="0"/>
              <a:t>모델의 업데이트에 관여하지 못 함</a:t>
            </a:r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E397D-40E9-4E5F-8392-9E8E26AD6466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모델 소개</a:t>
            </a:r>
            <a:endParaRPr lang="en-US" altLang="ko-KR" sz="3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710B62-FF8E-4FA8-BEA7-7E7DEB2B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228"/>
            <a:ext cx="10515600" cy="703460"/>
          </a:xfrm>
        </p:spPr>
        <p:txBody>
          <a:bodyPr>
            <a:normAutofit/>
          </a:bodyPr>
          <a:lstStyle/>
          <a:p>
            <a:r>
              <a:rPr lang="ko-KR" altLang="en-US" sz="3000"/>
              <a:t>◆ </a:t>
            </a:r>
            <a:r>
              <a:rPr lang="en-US" altLang="ko-KR" sz="3000"/>
              <a:t>R-CNN(Regions</a:t>
            </a:r>
            <a:r>
              <a:rPr lang="ko-KR" altLang="en-US" sz="3000"/>
              <a:t> </a:t>
            </a:r>
            <a:r>
              <a:rPr lang="en-US" altLang="ko-KR" sz="3000"/>
              <a:t>with CNN)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8136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736</Words>
  <Application>Microsoft Office PowerPoint</Application>
  <PresentationFormat>와이드스크린</PresentationFormat>
  <Paragraphs>111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Linux Libertine</vt:lpstr>
      <vt:lpstr>맑은 고딕</vt:lpstr>
      <vt:lpstr>Arial</vt:lpstr>
      <vt:lpstr>Wingdings</vt:lpstr>
      <vt:lpstr>Office 테마</vt:lpstr>
      <vt:lpstr>R-CNN 계열  모델 구조 및 성능 비교</vt:lpstr>
      <vt:lpstr>◆ 목    차</vt:lpstr>
      <vt:lpstr>◆ Object Detection 논문 흐름(2019)</vt:lpstr>
      <vt:lpstr>◆ 1-Stage Detector</vt:lpstr>
      <vt:lpstr>◆ R-CNN(Regions with CNN)</vt:lpstr>
      <vt:lpstr>◆ R-CNN(Regions with CNN)</vt:lpstr>
      <vt:lpstr>◆ R-CNN(Regions with CNN)</vt:lpstr>
      <vt:lpstr>◆ R-CNN(Regions with CNN)</vt:lpstr>
      <vt:lpstr>◆ R-CNN(Regions with CNN)</vt:lpstr>
      <vt:lpstr>◆ Fast R-CNN(ICCV 2015)</vt:lpstr>
      <vt:lpstr>◆ Faster R-CNN(NIPS 2015)</vt:lpstr>
      <vt:lpstr>PowerPoint 프레젠테이션</vt:lpstr>
      <vt:lpstr>PowerPoint 프레젠테이션</vt:lpstr>
      <vt:lpstr>◆ R-CNN 계열 구조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R-CNN 계열 모델 구조 및 성능 비교</dc:title>
  <dc:creator>김준태</dc:creator>
  <cp:lastModifiedBy>김준태</cp:lastModifiedBy>
  <cp:revision>75</cp:revision>
  <dcterms:created xsi:type="dcterms:W3CDTF">2022-05-09T03:11:57Z</dcterms:created>
  <dcterms:modified xsi:type="dcterms:W3CDTF">2022-05-10T16:01:38Z</dcterms:modified>
</cp:coreProperties>
</file>