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96" r:id="rId3"/>
  </p:sldMasterIdLst>
  <p:sldIdLst>
    <p:sldId id="256" r:id="rId4"/>
    <p:sldId id="262" r:id="rId5"/>
    <p:sldId id="257" r:id="rId6"/>
    <p:sldId id="272" r:id="rId7"/>
    <p:sldId id="273" r:id="rId8"/>
    <p:sldId id="260" r:id="rId9"/>
    <p:sldId id="274" r:id="rId10"/>
    <p:sldId id="275" r:id="rId11"/>
    <p:sldId id="276" r:id="rId12"/>
    <p:sldId id="271" r:id="rId13"/>
    <p:sldId id="258" r:id="rId14"/>
    <p:sldId id="266" r:id="rId15"/>
    <p:sldId id="259" r:id="rId16"/>
    <p:sldId id="261" r:id="rId17"/>
  </p:sldIdLst>
  <p:sldSz cx="12192000" cy="6858000"/>
  <p:notesSz cx="6858000" cy="9144000"/>
  <p:embeddedFontLst>
    <p:embeddedFont>
      <p:font typeface="Palatino Linotype" panose="02040502050505030304" pitchFamily="18" charset="0"/>
      <p:regular r:id="rId18"/>
      <p:bold r:id="rId19"/>
      <p:italic r:id="rId20"/>
      <p:boldItalic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0CE"/>
    <a:srgbClr val="EA6321"/>
    <a:srgbClr val="2C2A25"/>
    <a:srgbClr val="BF1338"/>
    <a:srgbClr val="2BACC2"/>
    <a:srgbClr val="1C919B"/>
    <a:srgbClr val="4BC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8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26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02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88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01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29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113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434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713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72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74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85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22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674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03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62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3737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878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200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926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79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07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428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61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307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399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6534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5269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2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78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85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4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39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15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1D0B-A894-413D-A25C-8CF554A397D3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6C3-C241-4EC6-9D53-C9F8BA68D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91D0B-A894-413D-A25C-8CF554A397D3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26C3-C241-4EC6-9D53-C9F8BA68D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0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91D0B-A894-413D-A25C-8CF554A397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26C3-C241-4EC6-9D53-C9F8BA68DB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15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91D0B-A894-413D-A25C-8CF554A397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26C3-C241-4EC6-9D53-C9F8BA68DB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4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NZgVnm5m07w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0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293113" y="1690996"/>
            <a:ext cx="4422169" cy="4422169"/>
          </a:xfrm>
          <a:prstGeom prst="ellipse">
            <a:avLst/>
          </a:prstGeom>
          <a:solidFill>
            <a:srgbClr val="BF1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4425" y="697831"/>
            <a:ext cx="5578836" cy="2626681"/>
          </a:xfrm>
          <a:prstGeom prst="rect">
            <a:avLst/>
          </a:prstGeom>
          <a:blipFill dpi="0" rotWithShape="1">
            <a:blip r:embed="rId2">
              <a:alphaModFix amt="41000"/>
            </a:blip>
            <a:srcRect/>
            <a:tile tx="0" ty="0" sx="100000" sy="100000" flip="none" algn="tl"/>
          </a:blipFill>
          <a:ln w="15875">
            <a:solidFill>
              <a:schemeClr val="bg2">
                <a:lumMod val="75000"/>
                <a:alpha val="93000"/>
              </a:schemeClr>
            </a:solidFill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dirty="0">
                <a:ln>
                  <a:solidFill>
                    <a:srgbClr val="2C2A25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no Pro Smbd Caption" panose="02020702040506020403" pitchFamily="18" charset="0"/>
              </a:rPr>
              <a:t> </a:t>
            </a:r>
            <a:r>
              <a:rPr lang="ko-KR" altLang="en-US" sz="6500" dirty="0">
                <a:ln>
                  <a:solidFill>
                    <a:srgbClr val="2C2A25">
                      <a:alpha val="0"/>
                    </a:srgbClr>
                  </a:solidFill>
                </a:ln>
                <a:latin typeface="Arno Pro Smbd Caption" panose="02020702040506020403" pitchFamily="18" charset="0"/>
              </a:rPr>
              <a:t>보드</a:t>
            </a:r>
            <a:r>
              <a:rPr lang="en-US" altLang="ko-KR" sz="6500" dirty="0">
                <a:ln>
                  <a:solidFill>
                    <a:srgbClr val="2C2A25">
                      <a:alpha val="0"/>
                    </a:srgbClr>
                  </a:solidFill>
                </a:ln>
                <a:latin typeface="Arno Pro Smbd Caption" panose="02020702040506020403" pitchFamily="18" charset="0"/>
              </a:rPr>
              <a:t>GO</a:t>
            </a:r>
          </a:p>
          <a:p>
            <a:pPr algn="ctr">
              <a:lnSpc>
                <a:spcPct val="150000"/>
              </a:lnSpc>
            </a:pPr>
            <a:r>
              <a:rPr lang="ko-KR" altLang="en-US" sz="5000" dirty="0">
                <a:ln>
                  <a:solidFill>
                    <a:srgbClr val="2C2A25">
                      <a:alpha val="0"/>
                    </a:srgbClr>
                  </a:solidFill>
                </a:ln>
                <a:latin typeface="Arno Pro Smbd Caption" panose="02020702040506020403" pitchFamily="18" charset="0"/>
              </a:rPr>
              <a:t> </a:t>
            </a:r>
            <a:r>
              <a:rPr lang="ko-KR" altLang="en-US" sz="4800" dirty="0">
                <a:ln>
                  <a:solidFill>
                    <a:srgbClr val="2C2A25">
                      <a:alpha val="0"/>
                    </a:srgbClr>
                  </a:solidFill>
                </a:ln>
                <a:latin typeface="Arno Pro Smbd Caption" panose="02020702040506020403" pitchFamily="18" charset="0"/>
              </a:rPr>
              <a:t>멀 티 전 동 보 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43805" y="3159448"/>
            <a:ext cx="19207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b="1" dirty="0">
              <a:ln>
                <a:solidFill>
                  <a:srgbClr val="2C2A25">
                    <a:alpha val="0"/>
                  </a:srgbClr>
                </a:solidFill>
              </a:ln>
              <a:solidFill>
                <a:schemeClr val="bg1"/>
              </a:solidFill>
              <a:latin typeface="Arno Pro Smbd Caption" panose="02020702040506020403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rgbClr val="2C2A25">
                      <a:alpha val="0"/>
                    </a:srgbClr>
                  </a:solidFill>
                </a:ln>
                <a:solidFill>
                  <a:schemeClr val="bg1"/>
                </a:solidFill>
                <a:latin typeface="Arno Pro Smbd Caption" panose="02020702040506020403" pitchFamily="18" charset="0"/>
              </a:rPr>
              <a:t>1201028 </a:t>
            </a:r>
            <a:r>
              <a:rPr lang="ko-KR" altLang="en-US" sz="2000" b="1" dirty="0">
                <a:ln>
                  <a:solidFill>
                    <a:srgbClr val="2C2A25">
                      <a:alpha val="0"/>
                    </a:srgbClr>
                  </a:solidFill>
                </a:ln>
                <a:solidFill>
                  <a:schemeClr val="bg1"/>
                </a:solidFill>
                <a:latin typeface="Arno Pro Smbd Caption" panose="02020702040506020403" pitchFamily="18" charset="0"/>
              </a:rPr>
              <a:t>우상진</a:t>
            </a:r>
            <a:endParaRPr lang="en-US" altLang="ko-KR" sz="2000" b="1" dirty="0">
              <a:ln>
                <a:solidFill>
                  <a:srgbClr val="2C2A25">
                    <a:alpha val="0"/>
                  </a:srgbClr>
                </a:solidFill>
              </a:ln>
              <a:solidFill>
                <a:schemeClr val="bg1"/>
              </a:solidFill>
              <a:latin typeface="Arno Pro Smbd Caption" panose="02020702040506020403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rgbClr val="2C2A25">
                      <a:alpha val="0"/>
                    </a:srgbClr>
                  </a:solidFill>
                </a:ln>
                <a:solidFill>
                  <a:schemeClr val="bg1"/>
                </a:solidFill>
                <a:latin typeface="Arno Pro Smbd Caption" panose="02020702040506020403" pitchFamily="18" charset="0"/>
              </a:rPr>
              <a:t>1101040 </a:t>
            </a:r>
            <a:r>
              <a:rPr lang="ko-KR" altLang="en-US" sz="2000" b="1" dirty="0" err="1">
                <a:ln>
                  <a:solidFill>
                    <a:srgbClr val="2C2A25">
                      <a:alpha val="0"/>
                    </a:srgbClr>
                  </a:solidFill>
                </a:ln>
                <a:solidFill>
                  <a:schemeClr val="bg1"/>
                </a:solidFill>
                <a:latin typeface="Arno Pro Smbd Caption" panose="02020702040506020403" pitchFamily="18" charset="0"/>
              </a:rPr>
              <a:t>박재권</a:t>
            </a:r>
            <a:endParaRPr lang="en-US" altLang="ko-KR" sz="2000" b="1" dirty="0">
              <a:ln>
                <a:solidFill>
                  <a:srgbClr val="2C2A25">
                    <a:alpha val="0"/>
                  </a:srgbClr>
                </a:solidFill>
              </a:ln>
              <a:solidFill>
                <a:schemeClr val="bg1"/>
              </a:solidFill>
              <a:latin typeface="Arno Pro Smbd Caption" panose="02020702040506020403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rgbClr val="2C2A25">
                      <a:alpha val="0"/>
                    </a:srgbClr>
                  </a:solidFill>
                </a:ln>
                <a:solidFill>
                  <a:schemeClr val="bg1"/>
                </a:solidFill>
                <a:latin typeface="Arno Pro Smbd Caption" panose="02020702040506020403" pitchFamily="18" charset="0"/>
              </a:rPr>
              <a:t>1201035 </a:t>
            </a:r>
            <a:r>
              <a:rPr lang="ko-KR" altLang="en-US" sz="2000" b="1" dirty="0" err="1">
                <a:ln>
                  <a:solidFill>
                    <a:srgbClr val="2C2A25">
                      <a:alpha val="0"/>
                    </a:srgbClr>
                  </a:solidFill>
                </a:ln>
                <a:solidFill>
                  <a:schemeClr val="bg1"/>
                </a:solidFill>
                <a:latin typeface="Arno Pro Smbd Caption" panose="02020702040506020403" pitchFamily="18" charset="0"/>
              </a:rPr>
              <a:t>이승묵</a:t>
            </a:r>
            <a:endParaRPr lang="en-US" altLang="ko-KR" sz="2000" b="1" dirty="0">
              <a:ln>
                <a:solidFill>
                  <a:srgbClr val="2C2A25">
                    <a:alpha val="0"/>
                  </a:srgbClr>
                </a:solidFill>
              </a:ln>
              <a:solidFill>
                <a:schemeClr val="bg1"/>
              </a:solidFill>
              <a:latin typeface="Arno Pro Smbd Caption" panose="02020702040506020403" pitchFamily="18" charset="0"/>
            </a:endParaRPr>
          </a:p>
          <a:p>
            <a:pPr algn="r">
              <a:lnSpc>
                <a:spcPct val="150000"/>
              </a:lnSpc>
            </a:pPr>
            <a:endParaRPr lang="ko-KR" altLang="en-US" b="1" dirty="0">
              <a:ln>
                <a:solidFill>
                  <a:srgbClr val="2C2A25">
                    <a:alpha val="0"/>
                  </a:srgbClr>
                </a:solidFill>
              </a:ln>
              <a:solidFill>
                <a:schemeClr val="bg1"/>
              </a:solidFill>
              <a:latin typeface="Arno Pro Smbd Caption" panose="02020702040506020403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1F03DE-D5DF-4C4E-A229-11E91A5AF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25" y="3582897"/>
            <a:ext cx="57816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9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0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081485" y="986971"/>
            <a:ext cx="2925003" cy="508000"/>
          </a:xfrm>
          <a:prstGeom prst="rect">
            <a:avLst/>
          </a:prstGeom>
          <a:solidFill>
            <a:srgbClr val="2C2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59657" y="986971"/>
            <a:ext cx="11727543" cy="0"/>
          </a:xfrm>
          <a:prstGeom prst="line">
            <a:avLst/>
          </a:prstGeom>
          <a:ln w="95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7746" y="1040602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ln>
                  <a:solidFill>
                    <a:srgbClr val="2C2A25">
                      <a:alpha val="0"/>
                    </a:srgbClr>
                  </a:solidFill>
                </a:ln>
                <a:latin typeface="Arno Pro Smbd Caption" panose="02020702040506020403" pitchFamily="18" charset="0"/>
              </a:defRPr>
            </a:lvl1pPr>
          </a:lstStyle>
          <a:p>
            <a:pPr algn="r"/>
            <a:r>
              <a:rPr lang="ko-KR" altLang="en-US" dirty="0"/>
              <a:t>작품개요 및 필요성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36100" y="102146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ln>
                  <a:solidFill>
                    <a:srgbClr val="2C2A25">
                      <a:alpha val="0"/>
                    </a:srgbClr>
                  </a:solidFill>
                </a:ln>
                <a:solidFill>
                  <a:srgbClr val="4BC3F1"/>
                </a:solidFill>
                <a:latin typeface="Arno Pro Smbd Caption" panose="02020702040506020403" pitchFamily="18" charset="0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제작결과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59657" y="1491341"/>
            <a:ext cx="11727543" cy="0"/>
          </a:xfrm>
          <a:prstGeom prst="line">
            <a:avLst/>
          </a:prstGeom>
          <a:ln w="95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9657" y="174171"/>
            <a:ext cx="11727543" cy="0"/>
          </a:xfrm>
          <a:prstGeom prst="line">
            <a:avLst/>
          </a:prstGeom>
          <a:ln w="222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10800000">
            <a:off x="7410636" y="1494971"/>
            <a:ext cx="266700" cy="229914"/>
          </a:xfrm>
          <a:prstGeom prst="triangle">
            <a:avLst/>
          </a:prstGeom>
          <a:solidFill>
            <a:srgbClr val="2C2A25"/>
          </a:solidFill>
          <a:ln>
            <a:solidFill>
              <a:srgbClr val="2C2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2AA967-145C-4045-A1B6-6A69A58F5509}"/>
              </a:ext>
            </a:extLst>
          </p:cNvPr>
          <p:cNvSpPr txBox="1"/>
          <p:nvPr/>
        </p:nvSpPr>
        <p:spPr>
          <a:xfrm>
            <a:off x="3705924" y="10333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rgbClr val="2C2A25"/>
                </a:solidFill>
                <a:latin typeface="Arno Pro Smbd Caption" panose="02020702040506020403" pitchFamily="18" charset="0"/>
              </a:rPr>
              <a:t>제작과정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81C6BE-118A-4241-A867-BBF802086730}"/>
              </a:ext>
            </a:extLst>
          </p:cNvPr>
          <p:cNvSpPr txBox="1"/>
          <p:nvPr/>
        </p:nvSpPr>
        <p:spPr>
          <a:xfrm>
            <a:off x="9529816" y="103330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2C2A25">
                      <a:alpha val="0"/>
                    </a:srgbClr>
                  </a:solidFill>
                </a:ln>
                <a:latin typeface="Arno Pro Smbd Caption" panose="02020702040506020403" pitchFamily="18" charset="0"/>
              </a:rPr>
              <a:t>작품동영상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478B05-DBDD-4866-BD7D-83955CFED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08" y="2840736"/>
            <a:ext cx="4858350" cy="29766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682F29-F712-417C-921A-6CE6C6D46930}"/>
              </a:ext>
            </a:extLst>
          </p:cNvPr>
          <p:cNvSpPr txBox="1"/>
          <p:nvPr/>
        </p:nvSpPr>
        <p:spPr>
          <a:xfrm>
            <a:off x="4411487" y="1995711"/>
            <a:ext cx="2743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/>
              <a:t>전동보드</a:t>
            </a:r>
            <a:r>
              <a:rPr lang="en-US" altLang="ko-KR" sz="3000" b="1" dirty="0"/>
              <a:t>(</a:t>
            </a:r>
            <a:r>
              <a:rPr lang="ko-KR" altLang="en-US" sz="3000" b="1" dirty="0"/>
              <a:t>본체</a:t>
            </a:r>
            <a:r>
              <a:rPr lang="en-US" altLang="ko-KR" sz="3000" b="1" dirty="0"/>
              <a:t>)</a:t>
            </a:r>
            <a:endParaRPr lang="ko-KR" altLang="en-US" sz="3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39A3F-7A6E-4C46-9E49-F583944EA23B}"/>
              </a:ext>
            </a:extLst>
          </p:cNvPr>
          <p:cNvSpPr txBox="1"/>
          <p:nvPr/>
        </p:nvSpPr>
        <p:spPr>
          <a:xfrm>
            <a:off x="5938664" y="2840736"/>
            <a:ext cx="5791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한 개의 압력센서의 값이 들어올 경우 작동 </a:t>
            </a:r>
            <a:r>
              <a:rPr lang="en-US" altLang="ko-KR" sz="2000" dirty="0"/>
              <a:t>X</a:t>
            </a:r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압력센서의 값이 유사할 경우 중립상태유지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진행방향으로 몸이 기울어질 경우 가속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진행반대방향으로 몸이 기울어질 경우 감속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8643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0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081485" y="986971"/>
            <a:ext cx="2925003" cy="508000"/>
          </a:xfrm>
          <a:prstGeom prst="rect">
            <a:avLst/>
          </a:prstGeom>
          <a:solidFill>
            <a:srgbClr val="2C2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59657" y="986971"/>
            <a:ext cx="11727543" cy="0"/>
          </a:xfrm>
          <a:prstGeom prst="line">
            <a:avLst/>
          </a:prstGeom>
          <a:ln w="95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59657" y="1461333"/>
            <a:ext cx="11727543" cy="0"/>
          </a:xfrm>
          <a:prstGeom prst="line">
            <a:avLst/>
          </a:prstGeom>
          <a:ln w="95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9657" y="174171"/>
            <a:ext cx="11727543" cy="0"/>
          </a:xfrm>
          <a:prstGeom prst="line">
            <a:avLst/>
          </a:prstGeom>
          <a:ln w="222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10800000">
            <a:off x="7410636" y="1494971"/>
            <a:ext cx="266700" cy="229914"/>
          </a:xfrm>
          <a:prstGeom prst="triangle">
            <a:avLst/>
          </a:prstGeom>
          <a:solidFill>
            <a:srgbClr val="2C2A25"/>
          </a:solidFill>
          <a:ln>
            <a:solidFill>
              <a:srgbClr val="2C2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D7A4A5-CED3-4615-9042-B722209C4BCB}"/>
              </a:ext>
            </a:extLst>
          </p:cNvPr>
          <p:cNvSpPr txBox="1"/>
          <p:nvPr/>
        </p:nvSpPr>
        <p:spPr>
          <a:xfrm>
            <a:off x="247746" y="1040602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ln>
                  <a:solidFill>
                    <a:srgbClr val="2C2A25">
                      <a:alpha val="0"/>
                    </a:srgbClr>
                  </a:solidFill>
                </a:ln>
                <a:latin typeface="Arno Pro Smbd Caption" panose="02020702040506020403" pitchFamily="18" charset="0"/>
              </a:defRPr>
            </a:lvl1pPr>
          </a:lstStyle>
          <a:p>
            <a:pPr algn="r"/>
            <a:r>
              <a:rPr lang="ko-KR" altLang="en-US" dirty="0"/>
              <a:t>작품개요 및 필요성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AA75EB-9EC5-4676-BE51-93D054B2659D}"/>
              </a:ext>
            </a:extLst>
          </p:cNvPr>
          <p:cNvSpPr txBox="1"/>
          <p:nvPr/>
        </p:nvSpPr>
        <p:spPr>
          <a:xfrm>
            <a:off x="3705924" y="10333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rgbClr val="2C2A25"/>
                </a:solidFill>
                <a:latin typeface="Arno Pro Smbd Caption" panose="02020702040506020403" pitchFamily="18" charset="0"/>
              </a:rPr>
              <a:t>제작과정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E038AF-0042-4279-9BD3-EC870531507C}"/>
              </a:ext>
            </a:extLst>
          </p:cNvPr>
          <p:cNvSpPr txBox="1"/>
          <p:nvPr/>
        </p:nvSpPr>
        <p:spPr>
          <a:xfrm>
            <a:off x="6836100" y="102146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ln>
                  <a:solidFill>
                    <a:srgbClr val="2C2A25">
                      <a:alpha val="0"/>
                    </a:srgbClr>
                  </a:solidFill>
                </a:ln>
                <a:solidFill>
                  <a:srgbClr val="4BC3F1"/>
                </a:solidFill>
                <a:latin typeface="Arno Pro Smbd Caption" panose="02020702040506020403" pitchFamily="18" charset="0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제작결과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614FF3-535D-4653-9E6A-E5747CE758F9}"/>
              </a:ext>
            </a:extLst>
          </p:cNvPr>
          <p:cNvSpPr txBox="1"/>
          <p:nvPr/>
        </p:nvSpPr>
        <p:spPr>
          <a:xfrm>
            <a:off x="9529816" y="103330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2C2A25">
                      <a:alpha val="0"/>
                    </a:srgbClr>
                  </a:solidFill>
                </a:ln>
                <a:latin typeface="Arno Pro Smbd Caption" panose="02020702040506020403" pitchFamily="18" charset="0"/>
              </a:rPr>
              <a:t>작품동영상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56D93F-A447-4AAC-AAAD-0791678AD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185" y="1957488"/>
            <a:ext cx="3329373" cy="44806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C91F50-F51C-4AD0-AFB0-E2422D74A73C}"/>
              </a:ext>
            </a:extLst>
          </p:cNvPr>
          <p:cNvSpPr txBox="1"/>
          <p:nvPr/>
        </p:nvSpPr>
        <p:spPr>
          <a:xfrm>
            <a:off x="9748344" y="3758253"/>
            <a:ext cx="2138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내부배치</a:t>
            </a:r>
            <a:endParaRPr lang="ko-KR" altLang="en-US" sz="20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867FC94-2AA6-41B4-83B2-CD72E5328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15" y="2595545"/>
            <a:ext cx="4858351" cy="272552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38D575D-AD85-4593-B58B-CE12ADDE5537}"/>
              </a:ext>
            </a:extLst>
          </p:cNvPr>
          <p:cNvSpPr txBox="1"/>
          <p:nvPr/>
        </p:nvSpPr>
        <p:spPr>
          <a:xfrm>
            <a:off x="1640114" y="5655062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측면도</a:t>
            </a:r>
          </a:p>
        </p:txBody>
      </p:sp>
    </p:spTree>
    <p:extLst>
      <p:ext uri="{BB962C8B-B14F-4D97-AF65-F5344CB8AC3E}">
        <p14:creationId xmlns:p14="http://schemas.microsoft.com/office/powerpoint/2010/main" val="78001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0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081485" y="986971"/>
            <a:ext cx="2925003" cy="508000"/>
          </a:xfrm>
          <a:prstGeom prst="rect">
            <a:avLst/>
          </a:prstGeom>
          <a:solidFill>
            <a:srgbClr val="2C2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59657" y="986971"/>
            <a:ext cx="11727543" cy="0"/>
          </a:xfrm>
          <a:prstGeom prst="line">
            <a:avLst/>
          </a:prstGeom>
          <a:ln w="95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59657" y="1491341"/>
            <a:ext cx="11727543" cy="0"/>
          </a:xfrm>
          <a:prstGeom prst="line">
            <a:avLst/>
          </a:prstGeom>
          <a:ln w="95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9657" y="174171"/>
            <a:ext cx="11727543" cy="0"/>
          </a:xfrm>
          <a:prstGeom prst="line">
            <a:avLst/>
          </a:prstGeom>
          <a:ln w="222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10800000">
            <a:off x="7410636" y="1494971"/>
            <a:ext cx="266700" cy="229914"/>
          </a:xfrm>
          <a:prstGeom prst="triangle">
            <a:avLst/>
          </a:prstGeom>
          <a:solidFill>
            <a:srgbClr val="2C2A25"/>
          </a:solidFill>
          <a:ln>
            <a:solidFill>
              <a:srgbClr val="2C2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BF7131-84D4-4286-935C-F945AEB98AC0}"/>
              </a:ext>
            </a:extLst>
          </p:cNvPr>
          <p:cNvSpPr txBox="1"/>
          <p:nvPr/>
        </p:nvSpPr>
        <p:spPr>
          <a:xfrm>
            <a:off x="247746" y="1040602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ln>
                  <a:solidFill>
                    <a:srgbClr val="2C2A25">
                      <a:alpha val="0"/>
                    </a:srgbClr>
                  </a:solidFill>
                </a:ln>
                <a:latin typeface="Arno Pro Smbd Caption" panose="02020702040506020403" pitchFamily="18" charset="0"/>
              </a:defRPr>
            </a:lvl1pPr>
          </a:lstStyle>
          <a:p>
            <a:pPr algn="r"/>
            <a:r>
              <a:rPr lang="ko-KR" altLang="en-US" dirty="0"/>
              <a:t>작품개요 및 필요성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575A9D-EC18-4A44-A834-F670FCFAE455}"/>
              </a:ext>
            </a:extLst>
          </p:cNvPr>
          <p:cNvSpPr txBox="1"/>
          <p:nvPr/>
        </p:nvSpPr>
        <p:spPr>
          <a:xfrm>
            <a:off x="3705924" y="10333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rgbClr val="2C2A25"/>
                </a:solidFill>
                <a:latin typeface="Arno Pro Smbd Caption" panose="02020702040506020403" pitchFamily="18" charset="0"/>
              </a:rPr>
              <a:t>제작과정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FB222E-51CA-4129-87FC-57CAF08E1EDB}"/>
              </a:ext>
            </a:extLst>
          </p:cNvPr>
          <p:cNvSpPr txBox="1"/>
          <p:nvPr/>
        </p:nvSpPr>
        <p:spPr>
          <a:xfrm>
            <a:off x="6836100" y="102146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ln>
                  <a:solidFill>
                    <a:srgbClr val="2C2A25">
                      <a:alpha val="0"/>
                    </a:srgbClr>
                  </a:solidFill>
                </a:ln>
                <a:solidFill>
                  <a:srgbClr val="4BC3F1"/>
                </a:solidFill>
                <a:latin typeface="Arno Pro Smbd Caption" panose="02020702040506020403" pitchFamily="18" charset="0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제작결과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045FF-6293-4098-BF76-E74903D1BBA4}"/>
              </a:ext>
            </a:extLst>
          </p:cNvPr>
          <p:cNvSpPr txBox="1"/>
          <p:nvPr/>
        </p:nvSpPr>
        <p:spPr>
          <a:xfrm>
            <a:off x="9529816" y="103330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2C2A25">
                      <a:alpha val="0"/>
                    </a:srgbClr>
                  </a:solidFill>
                </a:ln>
                <a:latin typeface="Arno Pro Smbd Caption" panose="02020702040506020403" pitchFamily="18" charset="0"/>
              </a:rPr>
              <a:t>작품동영상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63EF6E-706D-4292-AF99-01DD2279E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13" y="2401864"/>
            <a:ext cx="3443611" cy="25827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CAE3825-498E-4ABA-ADF7-7D412B11AA97}"/>
              </a:ext>
            </a:extLst>
          </p:cNvPr>
          <p:cNvSpPr txBox="1"/>
          <p:nvPr/>
        </p:nvSpPr>
        <p:spPr>
          <a:xfrm>
            <a:off x="612518" y="5366659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정면도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DC91B7-C13E-41F0-BED2-6C71BAAC5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872" y="2401864"/>
            <a:ext cx="3443612" cy="258270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7AE2A6A-7FEA-48B2-BB55-BCD81953AD17}"/>
              </a:ext>
            </a:extLst>
          </p:cNvPr>
          <p:cNvSpPr txBox="1"/>
          <p:nvPr/>
        </p:nvSpPr>
        <p:spPr>
          <a:xfrm>
            <a:off x="8602078" y="5166604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하단부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AACD47-F7A8-4976-AEDF-FF32CEAB3C69}"/>
              </a:ext>
            </a:extLst>
          </p:cNvPr>
          <p:cNvSpPr txBox="1"/>
          <p:nvPr/>
        </p:nvSpPr>
        <p:spPr>
          <a:xfrm>
            <a:off x="4413810" y="1849844"/>
            <a:ext cx="2743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err="1"/>
              <a:t>오뚜기</a:t>
            </a:r>
            <a:r>
              <a:rPr lang="ko-KR" altLang="en-US" sz="2500" b="1" dirty="0"/>
              <a:t> 센서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56B30D-50F0-43EE-B2F8-1E739AE04655}"/>
              </a:ext>
            </a:extLst>
          </p:cNvPr>
          <p:cNvSpPr txBox="1"/>
          <p:nvPr/>
        </p:nvSpPr>
        <p:spPr>
          <a:xfrm>
            <a:off x="4037188" y="2776777"/>
            <a:ext cx="3972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가로 </a:t>
            </a:r>
            <a:r>
              <a:rPr lang="en-US" altLang="ko-KR" dirty="0"/>
              <a:t>5cm x </a:t>
            </a:r>
            <a:r>
              <a:rPr lang="ko-KR" altLang="en-US" dirty="0"/>
              <a:t>세로 </a:t>
            </a:r>
            <a:r>
              <a:rPr lang="en-US" altLang="ko-KR" dirty="0"/>
              <a:t>5cm x </a:t>
            </a:r>
            <a:r>
              <a:rPr lang="ko-KR" altLang="en-US" dirty="0"/>
              <a:t>높이 </a:t>
            </a:r>
            <a:r>
              <a:rPr lang="en-US" altLang="ko-KR" dirty="0"/>
              <a:t>5cm</a:t>
            </a:r>
          </a:p>
          <a:p>
            <a:endParaRPr lang="en-US" altLang="ko-KR" dirty="0"/>
          </a:p>
          <a:p>
            <a:r>
              <a:rPr lang="en-US" altLang="ko-KR" dirty="0"/>
              <a:t>- 1</a:t>
            </a:r>
            <a:r>
              <a:rPr lang="ko-KR" altLang="en-US" dirty="0"/>
              <a:t>축의 </a:t>
            </a:r>
            <a:r>
              <a:rPr lang="ko-KR" altLang="en-US" dirty="0" err="1"/>
              <a:t>기울기값을</a:t>
            </a:r>
            <a:r>
              <a:rPr lang="ko-KR" altLang="en-US" dirty="0"/>
              <a:t> 측정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전원 </a:t>
            </a:r>
            <a:r>
              <a:rPr lang="en-US" altLang="ko-KR" dirty="0"/>
              <a:t>on</a:t>
            </a:r>
            <a:r>
              <a:rPr lang="ko-KR" altLang="en-US" dirty="0"/>
              <a:t>시점을 기준</a:t>
            </a:r>
            <a:r>
              <a:rPr lang="en-US" altLang="ko-KR" dirty="0"/>
              <a:t>(0)</a:t>
            </a:r>
            <a:r>
              <a:rPr lang="ko-KR" altLang="en-US" dirty="0"/>
              <a:t>으로 지정</a:t>
            </a:r>
            <a:r>
              <a:rPr lang="en-US" altLang="ko-KR" dirty="0"/>
              <a:t> </a:t>
            </a:r>
            <a:r>
              <a:rPr lang="ko-KR" altLang="en-US" dirty="0" err="1"/>
              <a:t>기울기값</a:t>
            </a:r>
            <a:r>
              <a:rPr lang="ko-KR" altLang="en-US" dirty="0"/>
              <a:t> 측정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36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0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8962197" y="986971"/>
            <a:ext cx="2925003" cy="508000"/>
          </a:xfrm>
          <a:prstGeom prst="rect">
            <a:avLst/>
          </a:prstGeom>
          <a:solidFill>
            <a:srgbClr val="2C2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59657" y="986971"/>
            <a:ext cx="11727543" cy="0"/>
          </a:xfrm>
          <a:prstGeom prst="line">
            <a:avLst/>
          </a:prstGeom>
          <a:ln w="95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81485" y="10296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2C2A25">
                      <a:alpha val="0"/>
                    </a:srgbClr>
                  </a:solidFill>
                </a:ln>
                <a:latin typeface="Arno Pro Smbd Caption" panose="02020702040506020403" pitchFamily="18" charset="0"/>
              </a:rPr>
              <a:t>세부설명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649650" y="101013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ln>
                  <a:solidFill>
                    <a:srgbClr val="2C2A25">
                      <a:alpha val="0"/>
                    </a:srgbClr>
                  </a:solidFill>
                </a:ln>
                <a:solidFill>
                  <a:srgbClr val="4BC3F1"/>
                </a:solidFill>
                <a:latin typeface="Arno Pro Smbd Caption" panose="02020702040506020403" pitchFamily="18" charset="0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작품동영상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59657" y="1491341"/>
            <a:ext cx="11727543" cy="0"/>
          </a:xfrm>
          <a:prstGeom prst="line">
            <a:avLst/>
          </a:prstGeom>
          <a:ln w="95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9657" y="174171"/>
            <a:ext cx="11727543" cy="0"/>
          </a:xfrm>
          <a:prstGeom prst="line">
            <a:avLst/>
          </a:prstGeom>
          <a:ln w="222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10800000">
            <a:off x="10378075" y="1494971"/>
            <a:ext cx="266700" cy="229914"/>
          </a:xfrm>
          <a:prstGeom prst="triangle">
            <a:avLst/>
          </a:prstGeom>
          <a:solidFill>
            <a:srgbClr val="2C2A25"/>
          </a:solidFill>
          <a:ln>
            <a:solidFill>
              <a:srgbClr val="2C2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DB28BA-6ECD-4A81-AE69-F9CB2703C549}"/>
              </a:ext>
            </a:extLst>
          </p:cNvPr>
          <p:cNvSpPr txBox="1"/>
          <p:nvPr/>
        </p:nvSpPr>
        <p:spPr>
          <a:xfrm>
            <a:off x="247746" y="1040602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ln>
                  <a:solidFill>
                    <a:srgbClr val="2C2A25">
                      <a:alpha val="0"/>
                    </a:srgbClr>
                  </a:solidFill>
                </a:ln>
                <a:latin typeface="Arno Pro Smbd Caption" panose="02020702040506020403" pitchFamily="18" charset="0"/>
              </a:defRPr>
            </a:lvl1pPr>
          </a:lstStyle>
          <a:p>
            <a:pPr algn="r"/>
            <a:r>
              <a:rPr lang="ko-KR" altLang="en-US" dirty="0"/>
              <a:t>작품개요 및 필요성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FC152B-77CD-4878-BBD0-3091CE96E365}"/>
              </a:ext>
            </a:extLst>
          </p:cNvPr>
          <p:cNvSpPr txBox="1"/>
          <p:nvPr/>
        </p:nvSpPr>
        <p:spPr>
          <a:xfrm>
            <a:off x="3705924" y="10333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rgbClr val="2C2A25"/>
                </a:solidFill>
                <a:latin typeface="Arno Pro Smbd Caption" panose="02020702040506020403" pitchFamily="18" charset="0"/>
              </a:rPr>
              <a:t>제작과정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C252D59-4779-4F15-8D32-7C5E5944825F}"/>
              </a:ext>
            </a:extLst>
          </p:cNvPr>
          <p:cNvSpPr/>
          <p:nvPr/>
        </p:nvSpPr>
        <p:spPr>
          <a:xfrm>
            <a:off x="2297874" y="3023616"/>
            <a:ext cx="7351776" cy="1450840"/>
          </a:xfrm>
          <a:prstGeom prst="roundRect">
            <a:avLst/>
          </a:prstGeom>
          <a:solidFill>
            <a:srgbClr val="E8E0CE"/>
          </a:solidFill>
          <a:ln w="38100">
            <a:solidFill>
              <a:srgbClr val="EA63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hlinkClick r:id="rId2"/>
              </a:rPr>
              <a:t>https://youtu.be/NZgVnm5m07w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31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0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996425" y="2473861"/>
            <a:ext cx="2585975" cy="1522869"/>
            <a:chOff x="8958325" y="2473861"/>
            <a:chExt cx="2585975" cy="1522869"/>
          </a:xfrm>
        </p:grpSpPr>
        <p:sp>
          <p:nvSpPr>
            <p:cNvPr id="5" name="TextBox 4"/>
            <p:cNvSpPr txBox="1"/>
            <p:nvPr/>
          </p:nvSpPr>
          <p:spPr>
            <a:xfrm>
              <a:off x="9085325" y="2473861"/>
              <a:ext cx="19896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ln>
                    <a:solidFill>
                      <a:srgbClr val="2C2A25">
                        <a:alpha val="0"/>
                      </a:srgbClr>
                    </a:solidFill>
                  </a:ln>
                  <a:latin typeface="Arno Pro Smbd Caption" panose="02020702040506020403" pitchFamily="18" charset="0"/>
                </a:rPr>
                <a:t>Thank</a:t>
              </a:r>
              <a:endParaRPr lang="ko-KR" altLang="en-US" sz="5400" dirty="0">
                <a:ln>
                  <a:solidFill>
                    <a:srgbClr val="2C2A25">
                      <a:alpha val="0"/>
                    </a:srgbClr>
                  </a:solidFill>
                </a:ln>
                <a:latin typeface="Arno Pro Smbd Caption" panose="02020702040506020403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085324" y="3073400"/>
              <a:ext cx="24589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5400" dirty="0">
                  <a:ln>
                    <a:solidFill>
                      <a:srgbClr val="2C2A25">
                        <a:alpha val="0"/>
                      </a:srgbClr>
                    </a:solidFill>
                  </a:ln>
                  <a:latin typeface="Arno Pro Smbd Caption" panose="02020702040506020403" pitchFamily="18" charset="0"/>
                  <a:ea typeface="Adobe Fan Heiti Std B" panose="020B0700000000000000" pitchFamily="34" charset="-128"/>
                </a:rPr>
                <a:t>You</a:t>
              </a:r>
              <a:endParaRPr lang="ko-KR" altLang="en-US" sz="5400" dirty="0">
                <a:ln>
                  <a:solidFill>
                    <a:srgbClr val="2C2A25">
                      <a:alpha val="0"/>
                    </a:srgbClr>
                  </a:solidFill>
                </a:ln>
                <a:latin typeface="Arno Pro Smbd Caption" panose="02020702040506020403" pitchFamily="18" charset="0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8958325" y="2521032"/>
              <a:ext cx="2416046" cy="0"/>
            </a:xfrm>
            <a:prstGeom prst="line">
              <a:avLst/>
            </a:prstGeom>
            <a:ln w="22225">
              <a:solidFill>
                <a:srgbClr val="2C2A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356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0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971550" y="2183081"/>
            <a:ext cx="10248900" cy="2542639"/>
            <a:chOff x="971550" y="2283361"/>
            <a:chExt cx="10248900" cy="2542639"/>
          </a:xfrm>
        </p:grpSpPr>
        <p:sp>
          <p:nvSpPr>
            <p:cNvPr id="9" name="직사각형 8"/>
            <p:cNvSpPr/>
            <p:nvPr/>
          </p:nvSpPr>
          <p:spPr>
            <a:xfrm>
              <a:off x="971550" y="2387600"/>
              <a:ext cx="7696200" cy="2006600"/>
            </a:xfrm>
            <a:prstGeom prst="rect">
              <a:avLst/>
            </a:prstGeom>
            <a:solidFill>
              <a:srgbClr val="2C2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467350" y="2387600"/>
              <a:ext cx="5753100" cy="609600"/>
            </a:xfrm>
            <a:prstGeom prst="rect">
              <a:avLst/>
            </a:prstGeom>
            <a:solidFill>
              <a:srgbClr val="1C91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2800" b="1" dirty="0">
                  <a:solidFill>
                    <a:srgbClr val="2C2A25"/>
                  </a:solidFill>
                  <a:latin typeface="Arno Pro Smbd Caption" panose="02020702040506020403" pitchFamily="18" charset="0"/>
                </a:rPr>
                <a:t>작품개요 및 필요성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305550" y="2997200"/>
              <a:ext cx="4914900" cy="609600"/>
            </a:xfrm>
            <a:prstGeom prst="rect">
              <a:avLst/>
            </a:prstGeom>
            <a:solidFill>
              <a:srgbClr val="2BAC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2800" b="1" dirty="0">
                  <a:solidFill>
                    <a:srgbClr val="2C2A25"/>
                  </a:solidFill>
                  <a:latin typeface="Arno Pro Smbd Caption" panose="02020702040506020403" pitchFamily="18" charset="0"/>
                </a:rPr>
                <a:t>제작과정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156450" y="3606800"/>
              <a:ext cx="4064000" cy="609600"/>
            </a:xfrm>
            <a:prstGeom prst="rect">
              <a:avLst/>
            </a:prstGeom>
            <a:solidFill>
              <a:srgbClr val="EA6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2800" b="1" dirty="0">
                  <a:solidFill>
                    <a:srgbClr val="2C2A25"/>
                  </a:solidFill>
                  <a:latin typeface="Arno Pro Smbd Caption" panose="02020702040506020403" pitchFamily="18" charset="0"/>
                </a:rPr>
                <a:t>제작결과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584950" y="4216400"/>
              <a:ext cx="4635500" cy="609600"/>
            </a:xfrm>
            <a:prstGeom prst="rect">
              <a:avLst/>
            </a:prstGeom>
            <a:solidFill>
              <a:srgbClr val="BF13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2800" b="1" dirty="0">
                  <a:solidFill>
                    <a:srgbClr val="2C2A25"/>
                  </a:solidFill>
                  <a:latin typeface="Arno Pro Smbd Caption" panose="02020702040506020403" pitchFamily="18" charset="0"/>
                </a:rPr>
                <a:t>작품동영상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78565" y="2283361"/>
              <a:ext cx="34435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n>
                    <a:solidFill>
                      <a:srgbClr val="2C2A25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Arno Pro Smbd Caption" panose="02020702040506020403" pitchFamily="18" charset="0"/>
                  <a:ea typeface="Adobe Fan Heiti Std B" panose="020B0700000000000000" pitchFamily="34" charset="-128"/>
                </a:rPr>
                <a:t>INDEX</a:t>
              </a:r>
              <a:endParaRPr lang="ko-KR" altLang="en-US" sz="8000" dirty="0">
                <a:ln>
                  <a:solidFill>
                    <a:srgbClr val="2C2A25">
                      <a:alpha val="0"/>
                    </a:srgbClr>
                  </a:solidFill>
                </a:ln>
                <a:solidFill>
                  <a:schemeClr val="bg1"/>
                </a:solidFill>
                <a:latin typeface="Arno Pro Smbd Caption" panose="020207020405060204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00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0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59657" y="692605"/>
            <a:ext cx="2925003" cy="508000"/>
          </a:xfrm>
          <a:prstGeom prst="rect">
            <a:avLst/>
          </a:prstGeom>
          <a:solidFill>
            <a:srgbClr val="2C2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59657" y="692605"/>
            <a:ext cx="11727543" cy="0"/>
          </a:xfrm>
          <a:prstGeom prst="line">
            <a:avLst/>
          </a:prstGeom>
          <a:ln w="95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3060" y="729469"/>
            <a:ext cx="278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Arno Pro Smbd Caption" panose="02020702040506020403" pitchFamily="18" charset="0"/>
              </a:rPr>
              <a:t>작품개요 및 필요성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05924" y="75055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rgbClr val="2C2A25"/>
                </a:solidFill>
                <a:latin typeface="Arno Pro Smbd Caption" panose="02020702040506020403" pitchFamily="18" charset="0"/>
              </a:rPr>
              <a:t>제작과정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617870" y="738940"/>
            <a:ext cx="14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rgbClr val="2C2A25"/>
                </a:solidFill>
                <a:latin typeface="Arno Pro Smbd Caption" panose="02020702040506020403" pitchFamily="18" charset="0"/>
              </a:rPr>
              <a:t>제작결과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29816" y="73894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2C2A25">
                      <a:alpha val="0"/>
                    </a:srgbClr>
                  </a:solidFill>
                </a:ln>
                <a:latin typeface="Arno Pro Smbd Caption" panose="02020702040506020403" pitchFamily="18" charset="0"/>
              </a:rPr>
              <a:t>작품동영상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159657" y="1196975"/>
            <a:ext cx="11727543" cy="0"/>
          </a:xfrm>
          <a:prstGeom prst="line">
            <a:avLst/>
          </a:prstGeom>
          <a:ln w="95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159657" y="174171"/>
            <a:ext cx="11727543" cy="0"/>
          </a:xfrm>
          <a:prstGeom prst="line">
            <a:avLst/>
          </a:prstGeom>
          <a:ln w="222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이등변 삼각형 42"/>
          <p:cNvSpPr/>
          <p:nvPr/>
        </p:nvSpPr>
        <p:spPr>
          <a:xfrm rot="10800000">
            <a:off x="1488808" y="1200605"/>
            <a:ext cx="266700" cy="229914"/>
          </a:xfrm>
          <a:prstGeom prst="triangle">
            <a:avLst/>
          </a:prstGeom>
          <a:solidFill>
            <a:srgbClr val="2C2A25"/>
          </a:solidFill>
          <a:ln>
            <a:solidFill>
              <a:srgbClr val="2C2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17D364BE-2EE5-4921-B2E3-B5459ABF3B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93"/>
          <a:stretch/>
        </p:blipFill>
        <p:spPr bwMode="auto">
          <a:xfrm>
            <a:off x="3579173" y="4056802"/>
            <a:ext cx="24506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4848E836-548F-40AE-AAA6-16F03DB82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31" y="1552466"/>
            <a:ext cx="2667782" cy="234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 descr="스마트 폰, 전화, 타자, 키잉, 모바일, 화면, Sms를, 보내, 통화">
            <a:extLst>
              <a:ext uri="{FF2B5EF4-FFF2-40B4-BE49-F238E27FC236}">
                <a16:creationId xmlns:a16="http://schemas.microsoft.com/office/drawing/2014/main" id="{1495C9FA-0A01-41E0-A460-0FD89ECCE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332" y="1477089"/>
            <a:ext cx="2922530" cy="242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&quot;없음&quot; 기호 1">
            <a:extLst>
              <a:ext uri="{FF2B5EF4-FFF2-40B4-BE49-F238E27FC236}">
                <a16:creationId xmlns:a16="http://schemas.microsoft.com/office/drawing/2014/main" id="{DEA73977-2B52-4D8A-A557-B1E3C3D16506}"/>
              </a:ext>
            </a:extLst>
          </p:cNvPr>
          <p:cNvSpPr/>
          <p:nvPr/>
        </p:nvSpPr>
        <p:spPr bwMode="auto">
          <a:xfrm>
            <a:off x="8719445" y="1400890"/>
            <a:ext cx="2409825" cy="2168525"/>
          </a:xfrm>
          <a:prstGeom prst="noSmoking">
            <a:avLst>
              <a:gd name="adj" fmla="val 8098"/>
            </a:avLst>
          </a:prstGeom>
          <a:solidFill>
            <a:srgbClr val="C0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latinLnBrk="1" hangingPunct="1">
              <a:buFontTx/>
              <a:buChar char="•"/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왼쪽/오른쪽 화살표 2">
            <a:extLst>
              <a:ext uri="{FF2B5EF4-FFF2-40B4-BE49-F238E27FC236}">
                <a16:creationId xmlns:a16="http://schemas.microsoft.com/office/drawing/2014/main" id="{39C8EDDE-AD30-4AC3-A455-6D4BB3992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184" y="2281255"/>
            <a:ext cx="2376488" cy="684213"/>
          </a:xfrm>
          <a:prstGeom prst="leftRightArrow">
            <a:avLst>
              <a:gd name="adj1" fmla="val 50000"/>
              <a:gd name="adj2" fmla="val 50041"/>
            </a:avLst>
          </a:prstGeom>
          <a:solidFill>
            <a:schemeClr val="accent2"/>
          </a:solidFill>
          <a:ln w="1905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ko-KR" altLang="en-US" sz="1400">
              <a:solidFill>
                <a:schemeClr val="tx2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EFE79D-10F7-41B2-B0B8-2D112A319347}"/>
              </a:ext>
            </a:extLst>
          </p:cNvPr>
          <p:cNvSpPr txBox="1"/>
          <p:nvPr/>
        </p:nvSpPr>
        <p:spPr>
          <a:xfrm>
            <a:off x="3847330" y="3055890"/>
            <a:ext cx="4161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rgbClr val="2C2A25"/>
                </a:solidFill>
                <a:latin typeface="Arno Pro Smbd Caption" panose="02020702040506020403" pitchFamily="18" charset="0"/>
              </a:rPr>
              <a:t>스마트폰</a:t>
            </a:r>
            <a:r>
              <a:rPr lang="en-US" altLang="ko-KR" sz="2400" dirty="0">
                <a:solidFill>
                  <a:srgbClr val="2C2A25"/>
                </a:solidFill>
                <a:latin typeface="Arno Pro Smbd Caption" panose="02020702040506020403" pitchFamily="18" charset="0"/>
              </a:rPr>
              <a:t>, </a:t>
            </a:r>
            <a:r>
              <a:rPr lang="ko-KR" altLang="en-US" sz="2400" dirty="0">
                <a:solidFill>
                  <a:srgbClr val="2C2A25"/>
                </a:solidFill>
                <a:latin typeface="Arno Pro Smbd Caption" panose="02020702040506020403" pitchFamily="18" charset="0"/>
              </a:rPr>
              <a:t>조종기에 의한 조정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6997AB3B-C32F-47B3-A3ED-1E8F5ED898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15" t="449" r="-254" b="-449"/>
          <a:stretch/>
        </p:blipFill>
        <p:spPr bwMode="auto">
          <a:xfrm>
            <a:off x="5973623" y="4056802"/>
            <a:ext cx="2476097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68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0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59657" y="692605"/>
            <a:ext cx="2925003" cy="508000"/>
          </a:xfrm>
          <a:prstGeom prst="rect">
            <a:avLst/>
          </a:prstGeom>
          <a:solidFill>
            <a:srgbClr val="2C2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59657" y="692605"/>
            <a:ext cx="11727543" cy="0"/>
          </a:xfrm>
          <a:prstGeom prst="line">
            <a:avLst/>
          </a:prstGeom>
          <a:ln w="95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3060" y="729469"/>
            <a:ext cx="278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Arno Pro Smbd Caption" panose="02020702040506020403" pitchFamily="18" charset="0"/>
              </a:rPr>
              <a:t>작품개요 및 필요성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05924" y="75055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rgbClr val="2C2A25"/>
                </a:solidFill>
                <a:latin typeface="Arno Pro Smbd Caption" panose="02020702040506020403" pitchFamily="18" charset="0"/>
              </a:rPr>
              <a:t>제작과정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617870" y="738940"/>
            <a:ext cx="14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rgbClr val="2C2A25"/>
                </a:solidFill>
                <a:latin typeface="Arno Pro Smbd Caption" panose="02020702040506020403" pitchFamily="18" charset="0"/>
              </a:rPr>
              <a:t>제작결과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29816" y="73894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2C2A25">
                      <a:alpha val="0"/>
                    </a:srgbClr>
                  </a:solidFill>
                </a:ln>
                <a:latin typeface="Arno Pro Smbd Caption" panose="02020702040506020403" pitchFamily="18" charset="0"/>
              </a:rPr>
              <a:t>작품동영상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159657" y="1196975"/>
            <a:ext cx="11727543" cy="0"/>
          </a:xfrm>
          <a:prstGeom prst="line">
            <a:avLst/>
          </a:prstGeom>
          <a:ln w="95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159657" y="174171"/>
            <a:ext cx="11727543" cy="0"/>
          </a:xfrm>
          <a:prstGeom prst="line">
            <a:avLst/>
          </a:prstGeom>
          <a:ln w="222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이등변 삼각형 42"/>
          <p:cNvSpPr/>
          <p:nvPr/>
        </p:nvSpPr>
        <p:spPr>
          <a:xfrm rot="10800000">
            <a:off x="1488808" y="1200605"/>
            <a:ext cx="266700" cy="229914"/>
          </a:xfrm>
          <a:prstGeom prst="triangle">
            <a:avLst/>
          </a:prstGeom>
          <a:solidFill>
            <a:srgbClr val="2C2A25"/>
          </a:solidFill>
          <a:ln>
            <a:solidFill>
              <a:srgbClr val="2C2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746E40-44C0-4881-92C4-05208B0A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21" y="2576342"/>
            <a:ext cx="7648575" cy="15133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4DBC7CC-BE56-4506-B165-4CA737354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809" y="2075995"/>
            <a:ext cx="6789406" cy="444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0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0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59657" y="692605"/>
            <a:ext cx="2925003" cy="508000"/>
          </a:xfrm>
          <a:prstGeom prst="rect">
            <a:avLst/>
          </a:prstGeom>
          <a:solidFill>
            <a:srgbClr val="2C2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59657" y="692605"/>
            <a:ext cx="11727543" cy="0"/>
          </a:xfrm>
          <a:prstGeom prst="line">
            <a:avLst/>
          </a:prstGeom>
          <a:ln w="95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3060" y="729469"/>
            <a:ext cx="278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Arno Pro Smbd Caption" panose="02020702040506020403" pitchFamily="18" charset="0"/>
              </a:rPr>
              <a:t>작품개요 및 필요성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05924" y="75055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rgbClr val="2C2A25"/>
                </a:solidFill>
                <a:latin typeface="Arno Pro Smbd Caption" panose="02020702040506020403" pitchFamily="18" charset="0"/>
              </a:rPr>
              <a:t>제작과정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617870" y="738940"/>
            <a:ext cx="14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rgbClr val="2C2A25"/>
                </a:solidFill>
                <a:latin typeface="Arno Pro Smbd Caption" panose="02020702040506020403" pitchFamily="18" charset="0"/>
              </a:rPr>
              <a:t>제작결과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29816" y="73894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2C2A25">
                      <a:alpha val="0"/>
                    </a:srgbClr>
                  </a:solidFill>
                </a:ln>
                <a:latin typeface="Arno Pro Smbd Caption" panose="02020702040506020403" pitchFamily="18" charset="0"/>
              </a:rPr>
              <a:t>작품동영상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159657" y="1196975"/>
            <a:ext cx="11727543" cy="0"/>
          </a:xfrm>
          <a:prstGeom prst="line">
            <a:avLst/>
          </a:prstGeom>
          <a:ln w="95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159657" y="174171"/>
            <a:ext cx="11727543" cy="0"/>
          </a:xfrm>
          <a:prstGeom prst="line">
            <a:avLst/>
          </a:prstGeom>
          <a:ln w="222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이등변 삼각형 42"/>
          <p:cNvSpPr/>
          <p:nvPr/>
        </p:nvSpPr>
        <p:spPr>
          <a:xfrm rot="10800000">
            <a:off x="1488808" y="1200605"/>
            <a:ext cx="266700" cy="229914"/>
          </a:xfrm>
          <a:prstGeom prst="triangle">
            <a:avLst/>
          </a:prstGeom>
          <a:solidFill>
            <a:srgbClr val="2C2A25"/>
          </a:solidFill>
          <a:ln>
            <a:solidFill>
              <a:srgbClr val="2C2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A798357-DC26-488A-BC57-46D83BE28F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20" t="-157" b="157"/>
          <a:stretch/>
        </p:blipFill>
        <p:spPr>
          <a:xfrm>
            <a:off x="1488808" y="1520759"/>
            <a:ext cx="3547872" cy="5074819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0787DBBD-BEC4-4124-8675-22C1D990EA62}"/>
              </a:ext>
            </a:extLst>
          </p:cNvPr>
          <p:cNvSpPr/>
          <p:nvPr/>
        </p:nvSpPr>
        <p:spPr>
          <a:xfrm>
            <a:off x="2245696" y="5261641"/>
            <a:ext cx="548640" cy="5120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EEE6167-4A17-4C4C-A4F8-AAF7B31A768A}"/>
              </a:ext>
            </a:extLst>
          </p:cNvPr>
          <p:cNvSpPr/>
          <p:nvPr/>
        </p:nvSpPr>
        <p:spPr>
          <a:xfrm>
            <a:off x="3487756" y="5261641"/>
            <a:ext cx="548640" cy="5120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CC0FBF6-204E-4D76-89EB-A2D858137962}"/>
              </a:ext>
            </a:extLst>
          </p:cNvPr>
          <p:cNvSpPr/>
          <p:nvPr/>
        </p:nvSpPr>
        <p:spPr>
          <a:xfrm>
            <a:off x="2794336" y="2614576"/>
            <a:ext cx="548640" cy="5120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D3C9F00-F052-4144-B45B-CCB8573AD7DA}"/>
              </a:ext>
            </a:extLst>
          </p:cNvPr>
          <p:cNvCxnSpPr>
            <a:cxnSpLocks/>
          </p:cNvCxnSpPr>
          <p:nvPr/>
        </p:nvCxnSpPr>
        <p:spPr>
          <a:xfrm flipH="1" flipV="1">
            <a:off x="3651472" y="2011578"/>
            <a:ext cx="1024706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06D75E6-3834-4F57-B788-30D05954BC21}"/>
              </a:ext>
            </a:extLst>
          </p:cNvPr>
          <p:cNvCxnSpPr>
            <a:cxnSpLocks/>
          </p:cNvCxnSpPr>
          <p:nvPr/>
        </p:nvCxnSpPr>
        <p:spPr>
          <a:xfrm flipH="1">
            <a:off x="4045664" y="1990771"/>
            <a:ext cx="594442" cy="8662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63C7AF4-EC8C-47A4-BA46-63335D1006D0}"/>
              </a:ext>
            </a:extLst>
          </p:cNvPr>
          <p:cNvCxnSpPr>
            <a:cxnSpLocks/>
          </p:cNvCxnSpPr>
          <p:nvPr/>
        </p:nvCxnSpPr>
        <p:spPr>
          <a:xfrm flipH="1">
            <a:off x="4617622" y="2011578"/>
            <a:ext cx="30882" cy="118756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15B1195-610B-4B01-9F9F-47875C01D870}"/>
              </a:ext>
            </a:extLst>
          </p:cNvPr>
          <p:cNvSpPr txBox="1"/>
          <p:nvPr/>
        </p:nvSpPr>
        <p:spPr>
          <a:xfrm>
            <a:off x="3425689" y="1545316"/>
            <a:ext cx="40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04F997-91F4-43F5-9968-4FF0DF234E4D}"/>
              </a:ext>
            </a:extLst>
          </p:cNvPr>
          <p:cNvSpPr txBox="1"/>
          <p:nvPr/>
        </p:nvSpPr>
        <p:spPr>
          <a:xfrm>
            <a:off x="4808092" y="2772519"/>
            <a:ext cx="40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541E44-B71C-4147-B0DD-DC23E6439FAE}"/>
              </a:ext>
            </a:extLst>
          </p:cNvPr>
          <p:cNvSpPr txBox="1"/>
          <p:nvPr/>
        </p:nvSpPr>
        <p:spPr>
          <a:xfrm>
            <a:off x="3739302" y="2490816"/>
            <a:ext cx="40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63A213-22B1-44ED-A6DA-817F80EE7AFB}"/>
              </a:ext>
            </a:extLst>
          </p:cNvPr>
          <p:cNvSpPr txBox="1"/>
          <p:nvPr/>
        </p:nvSpPr>
        <p:spPr>
          <a:xfrm>
            <a:off x="5371652" y="1875373"/>
            <a:ext cx="671484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조종기를 사용하지 않으므로 손의 자유도 증가</a:t>
            </a: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압력센서 </a:t>
            </a:r>
            <a:r>
              <a:rPr lang="en-US" altLang="ko-KR" sz="2000" dirty="0"/>
              <a:t>2</a:t>
            </a:r>
            <a:r>
              <a:rPr lang="ko-KR" altLang="en-US" sz="2000" dirty="0"/>
              <a:t>개를 사용하여 몸의 대략적인 기울기 측정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   1) </a:t>
            </a:r>
            <a:r>
              <a:rPr lang="ko-KR" altLang="en-US" sz="2000" dirty="0" err="1"/>
              <a:t>차렷자세</a:t>
            </a:r>
            <a:r>
              <a:rPr lang="ko-KR" altLang="en-US" sz="2000" dirty="0"/>
              <a:t>                 </a:t>
            </a:r>
            <a:r>
              <a:rPr lang="en-US" altLang="ko-KR" sz="2000" dirty="0"/>
              <a:t>-&gt;     </a:t>
            </a:r>
            <a:r>
              <a:rPr lang="ko-KR" altLang="en-US" sz="2000" dirty="0"/>
              <a:t>중립상태</a:t>
            </a:r>
            <a:endParaRPr lang="en-US" altLang="ko-KR" sz="2000" dirty="0"/>
          </a:p>
          <a:p>
            <a:r>
              <a:rPr lang="en-US" altLang="ko-KR" sz="2000" dirty="0"/>
              <a:t>    2) </a:t>
            </a:r>
            <a:r>
              <a:rPr lang="ko-KR" altLang="en-US" sz="2000" dirty="0"/>
              <a:t>앞으로 기울인 자세   </a:t>
            </a:r>
            <a:r>
              <a:rPr lang="en-US" altLang="ko-KR" sz="2000" dirty="0"/>
              <a:t>-&gt;      </a:t>
            </a:r>
            <a:r>
              <a:rPr lang="ko-KR" altLang="en-US" sz="2000" dirty="0"/>
              <a:t>가속</a:t>
            </a:r>
            <a:endParaRPr lang="en-US" altLang="ko-KR" sz="2000" dirty="0"/>
          </a:p>
          <a:p>
            <a:r>
              <a:rPr lang="en-US" altLang="ko-KR" sz="2000" dirty="0"/>
              <a:t>    3) </a:t>
            </a:r>
            <a:r>
              <a:rPr lang="ko-KR" altLang="en-US" sz="2000" dirty="0"/>
              <a:t>뒤로 기울인 자세      </a:t>
            </a:r>
            <a:r>
              <a:rPr lang="en-US" altLang="ko-KR" sz="2000" dirty="0"/>
              <a:t>-&gt;      </a:t>
            </a:r>
            <a:r>
              <a:rPr lang="ko-KR" altLang="en-US" sz="2000" dirty="0"/>
              <a:t>감속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</a:p>
          <a:p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 err="1"/>
              <a:t>자이로센서를</a:t>
            </a:r>
            <a:r>
              <a:rPr lang="ko-KR" altLang="en-US" sz="2000" dirty="0"/>
              <a:t> 상체에 장착하여 몸의 기울기를 측정하                </a:t>
            </a:r>
            <a:endParaRPr lang="en-US" altLang="ko-KR" sz="2000" dirty="0"/>
          </a:p>
          <a:p>
            <a:r>
              <a:rPr lang="en-US" altLang="ko-KR" sz="2000" dirty="0"/>
              <a:t>   </a:t>
            </a:r>
            <a:r>
              <a:rPr lang="ko-KR" altLang="en-US" sz="2000" dirty="0"/>
              <a:t>여 몸의 기울기가 진행 반대방향으로 </a:t>
            </a:r>
            <a:r>
              <a:rPr lang="en-US" altLang="ko-KR" sz="2000" dirty="0"/>
              <a:t>20</a:t>
            </a:r>
            <a:r>
              <a:rPr lang="en-US" altLang="ko-KR" dirty="0"/>
              <a:t>°</a:t>
            </a:r>
            <a:r>
              <a:rPr lang="ko-KR" altLang="en-US" sz="2000" dirty="0"/>
              <a:t>를 넘을 경우      </a:t>
            </a:r>
            <a:endParaRPr lang="en-US" altLang="ko-KR" sz="2000" dirty="0"/>
          </a:p>
          <a:p>
            <a:r>
              <a:rPr lang="en-US" altLang="ko-KR" sz="2000" dirty="0"/>
              <a:t>   </a:t>
            </a:r>
            <a:r>
              <a:rPr lang="ko-KR" altLang="en-US" sz="2000" dirty="0"/>
              <a:t>감속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479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0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3098425" y="679234"/>
            <a:ext cx="2925003" cy="508000"/>
          </a:xfrm>
          <a:prstGeom prst="rect">
            <a:avLst/>
          </a:prstGeom>
          <a:solidFill>
            <a:srgbClr val="2C2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59657" y="679234"/>
            <a:ext cx="11727543" cy="0"/>
          </a:xfrm>
          <a:prstGeom prst="line">
            <a:avLst/>
          </a:prstGeom>
          <a:ln w="95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8971" y="721939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ln>
                  <a:solidFill>
                    <a:srgbClr val="2C2A25">
                      <a:alpha val="0"/>
                    </a:srgbClr>
                  </a:solidFill>
                </a:ln>
                <a:latin typeface="Arno Pro Smbd Caption" panose="02020702040506020403" pitchFamily="18" charset="0"/>
              </a:defRPr>
            </a:lvl1pPr>
          </a:lstStyle>
          <a:p>
            <a:pPr algn="r"/>
            <a:r>
              <a:rPr lang="ko-KR" altLang="en-US" dirty="0"/>
              <a:t>작품개요 및 필요성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53040" y="7291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ln>
                  <a:solidFill>
                    <a:srgbClr val="2C2A25">
                      <a:alpha val="0"/>
                    </a:srgbClr>
                  </a:solidFill>
                </a:ln>
                <a:solidFill>
                  <a:srgbClr val="4BC3F1"/>
                </a:solidFill>
                <a:latin typeface="Arno Pro Smbd Caption" panose="02020702040506020403" pitchFamily="18" charset="0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제작과정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59657" y="1183604"/>
            <a:ext cx="11727543" cy="0"/>
          </a:xfrm>
          <a:prstGeom prst="line">
            <a:avLst/>
          </a:prstGeom>
          <a:ln w="95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9657" y="174171"/>
            <a:ext cx="11727543" cy="0"/>
          </a:xfrm>
          <a:prstGeom prst="line">
            <a:avLst/>
          </a:prstGeom>
          <a:ln w="222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10800000">
            <a:off x="4434100" y="1187234"/>
            <a:ext cx="266700" cy="229914"/>
          </a:xfrm>
          <a:prstGeom prst="triangle">
            <a:avLst/>
          </a:prstGeom>
          <a:solidFill>
            <a:srgbClr val="2C2A25"/>
          </a:solidFill>
          <a:ln>
            <a:solidFill>
              <a:srgbClr val="2C2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39944" y="2307770"/>
            <a:ext cx="8947768" cy="3785652"/>
          </a:xfrm>
          <a:prstGeom prst="rect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  <a:ln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/>
              <a:t>팀장 </a:t>
            </a:r>
            <a:r>
              <a:rPr lang="en-US" altLang="ko-KR" sz="2400" dirty="0"/>
              <a:t>: </a:t>
            </a:r>
            <a:r>
              <a:rPr lang="ko-KR" altLang="en-US" sz="2400" dirty="0"/>
              <a:t>우상진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/>
              <a:t>팀원 및 역할담당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/>
              <a:t>우상진 </a:t>
            </a:r>
            <a:r>
              <a:rPr lang="en-US" altLang="ko-KR" sz="2400" dirty="0"/>
              <a:t>: </a:t>
            </a:r>
            <a:r>
              <a:rPr lang="ko-KR" altLang="en-US" sz="2400" dirty="0"/>
              <a:t>모터제어 및 회로설계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 err="1"/>
              <a:t>박재권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블루투스통신</a:t>
            </a:r>
            <a:r>
              <a:rPr lang="ko-KR" altLang="en-US" sz="2400" dirty="0"/>
              <a:t> 및 </a:t>
            </a:r>
            <a:r>
              <a:rPr lang="ko-KR" altLang="en-US" sz="2400" dirty="0" err="1"/>
              <a:t>자이로센서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 err="1"/>
              <a:t>이승묵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압력센서 및 </a:t>
            </a:r>
            <a:r>
              <a:rPr lang="ko-KR" altLang="en-US" sz="2400" dirty="0" err="1"/>
              <a:t>기구부</a:t>
            </a:r>
            <a:endParaRPr lang="en-US" altLang="ko-KR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DA9F17-5D40-418D-ADDA-DBF66ED3491A}"/>
              </a:ext>
            </a:extLst>
          </p:cNvPr>
          <p:cNvSpPr txBox="1"/>
          <p:nvPr/>
        </p:nvSpPr>
        <p:spPr>
          <a:xfrm>
            <a:off x="6617870" y="725569"/>
            <a:ext cx="14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rgbClr val="2C2A25"/>
                </a:solidFill>
                <a:latin typeface="Arno Pro Smbd Caption" panose="02020702040506020403" pitchFamily="18" charset="0"/>
              </a:rPr>
              <a:t>제작결과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F9CCE-3A4B-453F-9353-78BB52B34595}"/>
              </a:ext>
            </a:extLst>
          </p:cNvPr>
          <p:cNvSpPr txBox="1"/>
          <p:nvPr/>
        </p:nvSpPr>
        <p:spPr>
          <a:xfrm>
            <a:off x="9529816" y="7255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2C2A25">
                      <a:alpha val="0"/>
                    </a:srgbClr>
                  </a:solidFill>
                </a:ln>
                <a:latin typeface="Arno Pro Smbd Caption" panose="02020702040506020403" pitchFamily="18" charset="0"/>
              </a:rPr>
              <a:t>작품동영상</a:t>
            </a:r>
          </a:p>
        </p:txBody>
      </p:sp>
    </p:spTree>
    <p:extLst>
      <p:ext uri="{BB962C8B-B14F-4D97-AF65-F5344CB8AC3E}">
        <p14:creationId xmlns:p14="http://schemas.microsoft.com/office/powerpoint/2010/main" val="305933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0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3098424" y="651923"/>
            <a:ext cx="2925003" cy="508000"/>
          </a:xfrm>
          <a:prstGeom prst="rect">
            <a:avLst/>
          </a:prstGeom>
          <a:solidFill>
            <a:srgbClr val="2C2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59656" y="651923"/>
            <a:ext cx="11727543" cy="0"/>
          </a:xfrm>
          <a:prstGeom prst="line">
            <a:avLst/>
          </a:prstGeom>
          <a:ln w="95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8970" y="694628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ln>
                  <a:solidFill>
                    <a:srgbClr val="2C2A25">
                      <a:alpha val="0"/>
                    </a:srgbClr>
                  </a:solidFill>
                </a:ln>
                <a:latin typeface="Arno Pro Smbd Caption" panose="02020702040506020403" pitchFamily="18" charset="0"/>
              </a:defRPr>
            </a:lvl1pPr>
          </a:lstStyle>
          <a:p>
            <a:pPr algn="r"/>
            <a:r>
              <a:rPr lang="ko-KR" altLang="en-US" dirty="0"/>
              <a:t>작품개요 및 필요성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53039" y="70188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ln>
                  <a:solidFill>
                    <a:srgbClr val="2C2A25">
                      <a:alpha val="0"/>
                    </a:srgbClr>
                  </a:solidFill>
                </a:ln>
                <a:solidFill>
                  <a:srgbClr val="4BC3F1"/>
                </a:solidFill>
                <a:latin typeface="Arno Pro Smbd Caption" panose="02020702040506020403" pitchFamily="18" charset="0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제작과정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59656" y="1156293"/>
            <a:ext cx="11727543" cy="0"/>
          </a:xfrm>
          <a:prstGeom prst="line">
            <a:avLst/>
          </a:prstGeom>
          <a:ln w="95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9657" y="174171"/>
            <a:ext cx="11727543" cy="0"/>
          </a:xfrm>
          <a:prstGeom prst="line">
            <a:avLst/>
          </a:prstGeom>
          <a:ln w="222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10800000">
            <a:off x="4427575" y="1152613"/>
            <a:ext cx="266700" cy="229914"/>
          </a:xfrm>
          <a:prstGeom prst="triangle">
            <a:avLst/>
          </a:prstGeom>
          <a:solidFill>
            <a:srgbClr val="2C2A25"/>
          </a:solidFill>
          <a:ln>
            <a:solidFill>
              <a:srgbClr val="2C2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DA9F17-5D40-418D-ADDA-DBF66ED3491A}"/>
              </a:ext>
            </a:extLst>
          </p:cNvPr>
          <p:cNvSpPr txBox="1"/>
          <p:nvPr/>
        </p:nvSpPr>
        <p:spPr>
          <a:xfrm>
            <a:off x="6617869" y="698258"/>
            <a:ext cx="14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rgbClr val="2C2A25"/>
                </a:solidFill>
                <a:latin typeface="Arno Pro Smbd Caption" panose="02020702040506020403" pitchFamily="18" charset="0"/>
              </a:rPr>
              <a:t>제작결과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F9CCE-3A4B-453F-9353-78BB52B34595}"/>
              </a:ext>
            </a:extLst>
          </p:cNvPr>
          <p:cNvSpPr txBox="1"/>
          <p:nvPr/>
        </p:nvSpPr>
        <p:spPr>
          <a:xfrm>
            <a:off x="9529815" y="69825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2C2A25">
                      <a:alpha val="0"/>
                    </a:srgbClr>
                  </a:solidFill>
                </a:ln>
                <a:latin typeface="Arno Pro Smbd Caption" panose="02020702040506020403" pitchFamily="18" charset="0"/>
              </a:rPr>
              <a:t>작품동영상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A63B596-C9DD-4F01-A64B-BB66235C7462}"/>
              </a:ext>
            </a:extLst>
          </p:cNvPr>
          <p:cNvSpPr txBox="1">
            <a:spLocks/>
          </p:cNvSpPr>
          <p:nvPr/>
        </p:nvSpPr>
        <p:spPr>
          <a:xfrm>
            <a:off x="896112" y="2002969"/>
            <a:ext cx="10259568" cy="4599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800" dirty="0"/>
              <a:t>1.</a:t>
            </a:r>
            <a:r>
              <a:rPr lang="ko-KR" altLang="en-US" sz="2800" dirty="0"/>
              <a:t>아이디어 회의                        </a:t>
            </a:r>
            <a:r>
              <a:rPr lang="ko-KR" altLang="en-US" sz="1600" dirty="0"/>
              <a:t>더욱 안전하고 재미있게 즐길 수 있는 방법 조사</a:t>
            </a:r>
            <a:endParaRPr lang="en-US" altLang="ko-KR" dirty="0"/>
          </a:p>
          <a:p>
            <a:pPr algn="l">
              <a:lnSpc>
                <a:spcPct val="150000"/>
              </a:lnSpc>
            </a:pPr>
            <a:r>
              <a:rPr lang="en-US" altLang="ko-KR" sz="2800" dirty="0"/>
              <a:t>2.</a:t>
            </a:r>
            <a:r>
              <a:rPr lang="ko-KR" altLang="en-US" sz="2800" dirty="0"/>
              <a:t>시중의 제품 벤치마킹</a:t>
            </a:r>
            <a:r>
              <a:rPr lang="ko-KR" altLang="en-US" dirty="0"/>
              <a:t>                 </a:t>
            </a:r>
            <a:r>
              <a:rPr lang="ko-KR" altLang="en-US" sz="1600" dirty="0"/>
              <a:t>제품들에 사용된 기술들에 대해 자세히 조사</a:t>
            </a:r>
            <a:endParaRPr lang="en-US" altLang="ko-KR" sz="1600" dirty="0"/>
          </a:p>
          <a:p>
            <a:pPr algn="l">
              <a:lnSpc>
                <a:spcPct val="150000"/>
              </a:lnSpc>
            </a:pPr>
            <a:r>
              <a:rPr lang="en-US" altLang="ko-KR" sz="2800" dirty="0"/>
              <a:t>3.</a:t>
            </a:r>
            <a:r>
              <a:rPr lang="ko-KR" altLang="en-US" sz="2800" dirty="0"/>
              <a:t>구매물품 조사</a:t>
            </a:r>
            <a:r>
              <a:rPr lang="en-US" altLang="ko-KR" sz="2800" dirty="0"/>
              <a:t>, </a:t>
            </a:r>
            <a:r>
              <a:rPr lang="ko-KR" altLang="en-US" sz="2800" dirty="0"/>
              <a:t>구매</a:t>
            </a:r>
            <a:r>
              <a:rPr lang="ko-KR" altLang="en-US" dirty="0"/>
              <a:t>                    </a:t>
            </a:r>
            <a:r>
              <a:rPr lang="ko-KR" altLang="en-US" sz="1600" dirty="0"/>
              <a:t>회의를 통해 결정된 작품에 맞는 물품 구매</a:t>
            </a:r>
            <a:endParaRPr lang="en-US" altLang="ko-KR" dirty="0"/>
          </a:p>
          <a:p>
            <a:pPr algn="l">
              <a:lnSpc>
                <a:spcPct val="150000"/>
              </a:lnSpc>
            </a:pPr>
            <a:r>
              <a:rPr lang="en-US" altLang="ko-KR" sz="2800" dirty="0"/>
              <a:t>4.</a:t>
            </a:r>
            <a:r>
              <a:rPr lang="ko-KR" altLang="en-US" sz="2800" dirty="0" err="1"/>
              <a:t>팀원별</a:t>
            </a:r>
            <a:r>
              <a:rPr lang="ko-KR" altLang="en-US" sz="2800" dirty="0"/>
              <a:t> 담당역할 수행</a:t>
            </a:r>
            <a:r>
              <a:rPr lang="ko-KR" altLang="en-US" dirty="0"/>
              <a:t>                  </a:t>
            </a:r>
            <a:r>
              <a:rPr lang="ko-KR" altLang="en-US" sz="1600" dirty="0"/>
              <a:t>각 담당역할별로 작품제작</a:t>
            </a:r>
            <a:endParaRPr lang="en-US" altLang="ko-KR" dirty="0"/>
          </a:p>
          <a:p>
            <a:pPr algn="l">
              <a:lnSpc>
                <a:spcPct val="150000"/>
              </a:lnSpc>
            </a:pPr>
            <a:r>
              <a:rPr lang="en-US" altLang="ko-KR" sz="2800" dirty="0"/>
              <a:t>5.</a:t>
            </a:r>
            <a:r>
              <a:rPr lang="ko-KR" altLang="en-US" sz="2800" dirty="0"/>
              <a:t>최종 구동 후 수정 보완</a:t>
            </a:r>
            <a:r>
              <a:rPr lang="ko-KR" altLang="en-US" sz="1600" dirty="0"/>
              <a:t>                        </a:t>
            </a:r>
            <a:r>
              <a:rPr lang="ko-KR" altLang="en-US" sz="1600" dirty="0" err="1"/>
              <a:t>기울기값</a:t>
            </a:r>
            <a:r>
              <a:rPr lang="ko-KR" altLang="en-US" sz="1600" dirty="0"/>
              <a:t> 수정</a:t>
            </a:r>
            <a:endParaRPr lang="en-US" altLang="ko-KR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955DA95-50F2-4A63-B527-58929D9046A1}"/>
              </a:ext>
            </a:extLst>
          </p:cNvPr>
          <p:cNvSpPr/>
          <p:nvPr/>
        </p:nvSpPr>
        <p:spPr>
          <a:xfrm>
            <a:off x="5503904" y="2219302"/>
            <a:ext cx="592096" cy="33962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D8AD145-E2CC-4C36-A9C6-78FA2CC0FD89}"/>
              </a:ext>
            </a:extLst>
          </p:cNvPr>
          <p:cNvSpPr/>
          <p:nvPr/>
        </p:nvSpPr>
        <p:spPr>
          <a:xfrm>
            <a:off x="5503904" y="3002403"/>
            <a:ext cx="592096" cy="33962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9B875E2-01CA-4CE0-BC6F-F49C0581B38D}"/>
              </a:ext>
            </a:extLst>
          </p:cNvPr>
          <p:cNvSpPr/>
          <p:nvPr/>
        </p:nvSpPr>
        <p:spPr>
          <a:xfrm>
            <a:off x="5503904" y="4577467"/>
            <a:ext cx="592096" cy="33962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16332E4-9A04-4D11-A1F4-F14B96F9886F}"/>
              </a:ext>
            </a:extLst>
          </p:cNvPr>
          <p:cNvSpPr/>
          <p:nvPr/>
        </p:nvSpPr>
        <p:spPr>
          <a:xfrm>
            <a:off x="5503904" y="3753288"/>
            <a:ext cx="592096" cy="33962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6718424-77E9-4D63-8A75-78C0C7CFE746}"/>
              </a:ext>
            </a:extLst>
          </p:cNvPr>
          <p:cNvSpPr/>
          <p:nvPr/>
        </p:nvSpPr>
        <p:spPr>
          <a:xfrm>
            <a:off x="5503904" y="5342724"/>
            <a:ext cx="592096" cy="33962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2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0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3098425" y="669883"/>
            <a:ext cx="2925003" cy="508000"/>
          </a:xfrm>
          <a:prstGeom prst="rect">
            <a:avLst/>
          </a:prstGeom>
          <a:solidFill>
            <a:srgbClr val="2C2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59657" y="669883"/>
            <a:ext cx="11727543" cy="0"/>
          </a:xfrm>
          <a:prstGeom prst="line">
            <a:avLst/>
          </a:prstGeom>
          <a:ln w="95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8971" y="712588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ln>
                  <a:solidFill>
                    <a:srgbClr val="2C2A25">
                      <a:alpha val="0"/>
                    </a:srgbClr>
                  </a:solidFill>
                </a:ln>
                <a:latin typeface="Arno Pro Smbd Caption" panose="02020702040506020403" pitchFamily="18" charset="0"/>
              </a:defRPr>
            </a:lvl1pPr>
          </a:lstStyle>
          <a:p>
            <a:pPr algn="r"/>
            <a:r>
              <a:rPr lang="ko-KR" altLang="en-US" dirty="0"/>
              <a:t>작품개요 및 필요성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53040" y="7198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ln>
                  <a:solidFill>
                    <a:srgbClr val="2C2A25">
                      <a:alpha val="0"/>
                    </a:srgbClr>
                  </a:solidFill>
                </a:ln>
                <a:solidFill>
                  <a:srgbClr val="4BC3F1"/>
                </a:solidFill>
                <a:latin typeface="Arno Pro Smbd Caption" panose="02020702040506020403" pitchFamily="18" charset="0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제작과정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59657" y="1174253"/>
            <a:ext cx="11727543" cy="0"/>
          </a:xfrm>
          <a:prstGeom prst="line">
            <a:avLst/>
          </a:prstGeom>
          <a:ln w="95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9657" y="174171"/>
            <a:ext cx="11727543" cy="0"/>
          </a:xfrm>
          <a:prstGeom prst="line">
            <a:avLst/>
          </a:prstGeom>
          <a:ln w="222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10800000">
            <a:off x="4434100" y="1177883"/>
            <a:ext cx="266700" cy="229914"/>
          </a:xfrm>
          <a:prstGeom prst="triangle">
            <a:avLst/>
          </a:prstGeom>
          <a:solidFill>
            <a:srgbClr val="2C2A25"/>
          </a:solidFill>
          <a:ln>
            <a:solidFill>
              <a:srgbClr val="2C2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DA9F17-5D40-418D-ADDA-DBF66ED3491A}"/>
              </a:ext>
            </a:extLst>
          </p:cNvPr>
          <p:cNvSpPr txBox="1"/>
          <p:nvPr/>
        </p:nvSpPr>
        <p:spPr>
          <a:xfrm>
            <a:off x="6617870" y="716218"/>
            <a:ext cx="14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rgbClr val="2C2A25"/>
                </a:solidFill>
                <a:latin typeface="Arno Pro Smbd Caption" panose="02020702040506020403" pitchFamily="18" charset="0"/>
              </a:rPr>
              <a:t>제작결과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F9CCE-3A4B-453F-9353-78BB52B34595}"/>
              </a:ext>
            </a:extLst>
          </p:cNvPr>
          <p:cNvSpPr txBox="1"/>
          <p:nvPr/>
        </p:nvSpPr>
        <p:spPr>
          <a:xfrm>
            <a:off x="9529816" y="71621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2C2A25">
                      <a:alpha val="0"/>
                    </a:srgbClr>
                  </a:solidFill>
                </a:ln>
                <a:latin typeface="Arno Pro Smbd Caption" panose="02020702040506020403" pitchFamily="18" charset="0"/>
              </a:rPr>
              <a:t>작품동영상</a:t>
            </a:r>
          </a:p>
        </p:txBody>
      </p:sp>
      <p:sp>
        <p:nvSpPr>
          <p:cNvPr id="21" name="모서리가 둥근 직사각형 25605">
            <a:extLst>
              <a:ext uri="{FF2B5EF4-FFF2-40B4-BE49-F238E27FC236}">
                <a16:creationId xmlns:a16="http://schemas.microsoft.com/office/drawing/2014/main" id="{2CF90163-E15F-4338-80E9-AD0FCBC5DEA4}"/>
              </a:ext>
            </a:extLst>
          </p:cNvPr>
          <p:cNvSpPr/>
          <p:nvPr/>
        </p:nvSpPr>
        <p:spPr>
          <a:xfrm>
            <a:off x="3991212" y="2163471"/>
            <a:ext cx="2159000" cy="12255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dirty="0">
                <a:solidFill>
                  <a:schemeClr val="tx1"/>
                </a:solidFill>
              </a:rPr>
              <a:t>ATmega128</a:t>
            </a:r>
          </a:p>
        </p:txBody>
      </p:sp>
      <p:sp>
        <p:nvSpPr>
          <p:cNvPr id="22" name="모서리가 둥근 직사각형 25607">
            <a:extLst>
              <a:ext uri="{FF2B5EF4-FFF2-40B4-BE49-F238E27FC236}">
                <a16:creationId xmlns:a16="http://schemas.microsoft.com/office/drawing/2014/main" id="{F374074B-F51F-45D9-90C6-19065E0C8F73}"/>
              </a:ext>
            </a:extLst>
          </p:cNvPr>
          <p:cNvSpPr/>
          <p:nvPr/>
        </p:nvSpPr>
        <p:spPr>
          <a:xfrm>
            <a:off x="3991212" y="4684421"/>
            <a:ext cx="1873250" cy="5048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모터드라이버</a:t>
            </a:r>
          </a:p>
        </p:txBody>
      </p:sp>
      <p:sp>
        <p:nvSpPr>
          <p:cNvPr id="23" name="모서리가 둥근 직사각형 25608">
            <a:extLst>
              <a:ext uri="{FF2B5EF4-FFF2-40B4-BE49-F238E27FC236}">
                <a16:creationId xmlns:a16="http://schemas.microsoft.com/office/drawing/2014/main" id="{01D3C124-8CD1-4D26-8AE2-EA60A01F8FF2}"/>
              </a:ext>
            </a:extLst>
          </p:cNvPr>
          <p:cNvSpPr/>
          <p:nvPr/>
        </p:nvSpPr>
        <p:spPr>
          <a:xfrm>
            <a:off x="3991212" y="5549609"/>
            <a:ext cx="1873250" cy="50323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bldc</a:t>
            </a:r>
            <a:r>
              <a:rPr lang="ko-KR" altLang="en-US">
                <a:solidFill>
                  <a:schemeClr val="tx1"/>
                </a:solidFill>
              </a:rPr>
              <a:t>모터</a:t>
            </a:r>
          </a:p>
        </p:txBody>
      </p:sp>
      <p:sp>
        <p:nvSpPr>
          <p:cNvPr id="24" name="모서리가 둥근 직사각형 25609">
            <a:extLst>
              <a:ext uri="{FF2B5EF4-FFF2-40B4-BE49-F238E27FC236}">
                <a16:creationId xmlns:a16="http://schemas.microsoft.com/office/drawing/2014/main" id="{251F13C5-A135-467B-9332-5784A6570F53}"/>
              </a:ext>
            </a:extLst>
          </p:cNvPr>
          <p:cNvSpPr/>
          <p:nvPr/>
        </p:nvSpPr>
        <p:spPr>
          <a:xfrm>
            <a:off x="8725620" y="5409908"/>
            <a:ext cx="1873250" cy="5048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자이로센서</a:t>
            </a:r>
          </a:p>
        </p:txBody>
      </p:sp>
      <p:sp>
        <p:nvSpPr>
          <p:cNvPr id="25" name="모서리가 둥근 직사각형 25610">
            <a:extLst>
              <a:ext uri="{FF2B5EF4-FFF2-40B4-BE49-F238E27FC236}">
                <a16:creationId xmlns:a16="http://schemas.microsoft.com/office/drawing/2014/main" id="{FCAAB207-B254-45E2-8518-5E97C38C4D3D}"/>
              </a:ext>
            </a:extLst>
          </p:cNvPr>
          <p:cNvSpPr/>
          <p:nvPr/>
        </p:nvSpPr>
        <p:spPr>
          <a:xfrm>
            <a:off x="626572" y="2097685"/>
            <a:ext cx="1871663" cy="5048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압력센서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AE28E9-9416-440B-B89C-149C0DB06CC6}"/>
              </a:ext>
            </a:extLst>
          </p:cNvPr>
          <p:cNvSpPr/>
          <p:nvPr/>
        </p:nvSpPr>
        <p:spPr>
          <a:xfrm>
            <a:off x="3775312" y="4401846"/>
            <a:ext cx="2447925" cy="2159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0ED8B38D-825E-4AB9-B95D-D9390C574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229" y="3971525"/>
            <a:ext cx="108108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500" b="1" dirty="0">
                <a:solidFill>
                  <a:schemeClr val="tx2"/>
                </a:solidFill>
                <a:latin typeface="Palatino Linotype" panose="02040502050505030304" pitchFamily="18" charset="0"/>
              </a:rPr>
              <a:t>동력원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9850C0C-C355-4579-879A-1E2D6AC64B70}"/>
              </a:ext>
            </a:extLst>
          </p:cNvPr>
          <p:cNvCxnSpPr/>
          <p:nvPr/>
        </p:nvCxnSpPr>
        <p:spPr>
          <a:xfrm rot="16200000" flipH="1">
            <a:off x="4315855" y="3929565"/>
            <a:ext cx="12223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4">
            <a:extLst>
              <a:ext uri="{FF2B5EF4-FFF2-40B4-BE49-F238E27FC236}">
                <a16:creationId xmlns:a16="http://schemas.microsoft.com/office/drawing/2014/main" id="{814DBC8B-0CCF-4D66-B66B-1B90300B2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4349" y="3569996"/>
            <a:ext cx="79216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500" b="1" dirty="0" err="1">
                <a:solidFill>
                  <a:schemeClr val="tx2"/>
                </a:solidFill>
                <a:latin typeface="Palatino Linotype" panose="02040502050505030304" pitchFamily="18" charset="0"/>
              </a:rPr>
              <a:t>pwm</a:t>
            </a:r>
            <a:endParaRPr lang="en-US" altLang="ko-KR" sz="1500" b="1" dirty="0">
              <a:solidFill>
                <a:schemeClr val="tx2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57D12E2-9A61-41CE-99DF-F32594FA952B}"/>
              </a:ext>
            </a:extLst>
          </p:cNvPr>
          <p:cNvCxnSpPr/>
          <p:nvPr/>
        </p:nvCxnSpPr>
        <p:spPr>
          <a:xfrm rot="16200000" flipH="1">
            <a:off x="4747655" y="5369428"/>
            <a:ext cx="3603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D9D842C-25B4-43FE-AD2F-45FEE3CBB9FC}"/>
              </a:ext>
            </a:extLst>
          </p:cNvPr>
          <p:cNvCxnSpPr>
            <a:cxnSpLocks/>
          </p:cNvCxnSpPr>
          <p:nvPr/>
        </p:nvCxnSpPr>
        <p:spPr>
          <a:xfrm flipH="1">
            <a:off x="2793161" y="2402219"/>
            <a:ext cx="954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99CD8EB-67ED-46F6-8492-B252A05A6E0E}"/>
              </a:ext>
            </a:extLst>
          </p:cNvPr>
          <p:cNvCxnSpPr/>
          <p:nvPr/>
        </p:nvCxnSpPr>
        <p:spPr>
          <a:xfrm>
            <a:off x="2868899" y="2239672"/>
            <a:ext cx="865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8">
            <a:extLst>
              <a:ext uri="{FF2B5EF4-FFF2-40B4-BE49-F238E27FC236}">
                <a16:creationId xmlns:a16="http://schemas.microsoft.com/office/drawing/2014/main" id="{A4D7CA47-4ED3-4CEE-B556-891D4A347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250" y="2482584"/>
            <a:ext cx="10795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500" b="1" dirty="0">
                <a:solidFill>
                  <a:schemeClr val="tx2"/>
                </a:solidFill>
                <a:latin typeface="Palatino Linotype" panose="02040502050505030304" pitchFamily="18" charset="0"/>
              </a:rPr>
              <a:t>시작신호</a:t>
            </a: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708FB49C-FD58-4A79-B8CB-47C20E3BA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673" y="1851736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lang="en-US" altLang="ko-KR" sz="1400">
              <a:solidFill>
                <a:schemeClr val="tx2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7" name="TextBox 20">
            <a:extLst>
              <a:ext uri="{FF2B5EF4-FFF2-40B4-BE49-F238E27FC236}">
                <a16:creationId xmlns:a16="http://schemas.microsoft.com/office/drawing/2014/main" id="{CF04B9DB-814F-4CA8-832C-7392D3C17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404" y="1865530"/>
            <a:ext cx="158591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500" b="1" dirty="0" err="1">
                <a:solidFill>
                  <a:schemeClr val="tx2"/>
                </a:solidFill>
                <a:latin typeface="Palatino Linotype" panose="02040502050505030304" pitchFamily="18" charset="0"/>
              </a:rPr>
              <a:t>압력값</a:t>
            </a:r>
            <a:r>
              <a:rPr lang="en-US" altLang="ko-KR" sz="1500" b="1" dirty="0">
                <a:solidFill>
                  <a:schemeClr val="tx2"/>
                </a:solidFill>
                <a:latin typeface="Palatino Linotype" panose="02040502050505030304" pitchFamily="18" charset="0"/>
              </a:rPr>
              <a:t>(analog)</a:t>
            </a:r>
            <a:endParaRPr lang="ko-KR" altLang="en-US" sz="1500" b="1" dirty="0">
              <a:solidFill>
                <a:schemeClr val="tx2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38" name="그림 21">
            <a:extLst>
              <a:ext uri="{FF2B5EF4-FFF2-40B4-BE49-F238E27FC236}">
                <a16:creationId xmlns:a16="http://schemas.microsoft.com/office/drawing/2014/main" id="{78796A9C-87C6-41C3-A77B-B6C72D341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41652">
            <a:off x="6233129" y="1745423"/>
            <a:ext cx="684335" cy="64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그림 22">
            <a:extLst>
              <a:ext uri="{FF2B5EF4-FFF2-40B4-BE49-F238E27FC236}">
                <a16:creationId xmlns:a16="http://schemas.microsoft.com/office/drawing/2014/main" id="{D8539CFC-9AF5-4391-A589-F70FE3AAF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095" y="2930233"/>
            <a:ext cx="657225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25635">
            <a:extLst>
              <a:ext uri="{FF2B5EF4-FFF2-40B4-BE49-F238E27FC236}">
                <a16:creationId xmlns:a16="http://schemas.microsoft.com/office/drawing/2014/main" id="{B05DD0E6-A43B-417D-81E4-D06D41ED7A9D}"/>
              </a:ext>
            </a:extLst>
          </p:cNvPr>
          <p:cNvSpPr/>
          <p:nvPr/>
        </p:nvSpPr>
        <p:spPr>
          <a:xfrm>
            <a:off x="8722445" y="3754146"/>
            <a:ext cx="1871663" cy="9366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dirty="0">
                <a:solidFill>
                  <a:schemeClr val="tx1"/>
                </a:solidFill>
              </a:rPr>
              <a:t>Arduino Nano</a:t>
            </a:r>
          </a:p>
          <a:p>
            <a:pPr algn="ctr">
              <a:defRPr lang="ko-KR" altLang="en-US"/>
            </a:pP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722324C-5F27-4F08-8F29-E6BBDB551864}"/>
              </a:ext>
            </a:extLst>
          </p:cNvPr>
          <p:cNvCxnSpPr/>
          <p:nvPr/>
        </p:nvCxnSpPr>
        <p:spPr>
          <a:xfrm rot="16200000">
            <a:off x="9590014" y="5050340"/>
            <a:ext cx="7191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E2044E9-D40C-4963-A9C5-3FABA92A3354}"/>
              </a:ext>
            </a:extLst>
          </p:cNvPr>
          <p:cNvCxnSpPr/>
          <p:nvPr/>
        </p:nvCxnSpPr>
        <p:spPr>
          <a:xfrm rot="5400000">
            <a:off x="8942314" y="5050340"/>
            <a:ext cx="7191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6">
            <a:extLst>
              <a:ext uri="{FF2B5EF4-FFF2-40B4-BE49-F238E27FC236}">
                <a16:creationId xmlns:a16="http://schemas.microsoft.com/office/drawing/2014/main" id="{A3C4A5CD-78EA-4784-A298-19DCFCA29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1882" y="4361108"/>
            <a:ext cx="647700" cy="33855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Palatino Linotype" panose="02040502050505030304" pitchFamily="18" charset="0"/>
              </a:rPr>
              <a:t> I2C</a:t>
            </a:r>
          </a:p>
        </p:txBody>
      </p:sp>
      <p:sp>
        <p:nvSpPr>
          <p:cNvPr id="44" name="TextBox 27">
            <a:extLst>
              <a:ext uri="{FF2B5EF4-FFF2-40B4-BE49-F238E27FC236}">
                <a16:creationId xmlns:a16="http://schemas.microsoft.com/office/drawing/2014/main" id="{1931ACF0-36B9-4A11-B826-B1F4F6A0C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748" y="1787822"/>
            <a:ext cx="12255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500" b="1" dirty="0">
                <a:solidFill>
                  <a:schemeClr val="tx2"/>
                </a:solidFill>
                <a:latin typeface="Palatino Linotype" panose="02040502050505030304" pitchFamily="18" charset="0"/>
              </a:rPr>
              <a:t>RX</a:t>
            </a:r>
          </a:p>
        </p:txBody>
      </p:sp>
      <p:sp>
        <p:nvSpPr>
          <p:cNvPr id="45" name="TextBox 28">
            <a:extLst>
              <a:ext uri="{FF2B5EF4-FFF2-40B4-BE49-F238E27FC236}">
                <a16:creationId xmlns:a16="http://schemas.microsoft.com/office/drawing/2014/main" id="{C80C7502-3D62-404A-BEC3-1DECAD9F4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4445" y="3579521"/>
            <a:ext cx="12255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500" b="1" dirty="0">
                <a:solidFill>
                  <a:schemeClr val="tx2"/>
                </a:solidFill>
                <a:latin typeface="Palatino Linotype" panose="02040502050505030304" pitchFamily="18" charset="0"/>
              </a:rPr>
              <a:t>TX</a:t>
            </a:r>
          </a:p>
        </p:txBody>
      </p:sp>
      <p:sp>
        <p:nvSpPr>
          <p:cNvPr id="46" name="TextBox 29">
            <a:extLst>
              <a:ext uri="{FF2B5EF4-FFF2-40B4-BE49-F238E27FC236}">
                <a16:creationId xmlns:a16="http://schemas.microsoft.com/office/drawing/2014/main" id="{A542DC80-6458-47A5-A010-3EA856216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9358" y="2495258"/>
            <a:ext cx="161643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500" b="1" dirty="0">
                <a:solidFill>
                  <a:schemeClr val="tx2"/>
                </a:solidFill>
                <a:latin typeface="Palatino Linotype" panose="02040502050505030304" pitchFamily="18" charset="0"/>
              </a:rPr>
              <a:t>Bluetooth</a:t>
            </a:r>
            <a:r>
              <a:rPr lang="ko-KR" altLang="en-US" sz="1500" b="1" dirty="0">
                <a:solidFill>
                  <a:schemeClr val="tx2"/>
                </a:solidFill>
                <a:latin typeface="Palatino Linotype" panose="02040502050505030304" pitchFamily="18" charset="0"/>
              </a:rPr>
              <a:t>통신</a:t>
            </a:r>
            <a:endParaRPr lang="en-US" altLang="ko-KR" sz="1500" b="1" dirty="0">
              <a:solidFill>
                <a:schemeClr val="tx2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7" name="TextBox 30">
            <a:extLst>
              <a:ext uri="{FF2B5EF4-FFF2-40B4-BE49-F238E27FC236}">
                <a16:creationId xmlns:a16="http://schemas.microsoft.com/office/drawing/2014/main" id="{051AE144-BF7A-445C-89C7-EAACE6480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4445" y="4908565"/>
            <a:ext cx="12255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500" b="1" dirty="0">
                <a:solidFill>
                  <a:schemeClr val="tx2"/>
                </a:solidFill>
                <a:latin typeface="Palatino Linotype" panose="02040502050505030304" pitchFamily="18" charset="0"/>
              </a:rPr>
              <a:t>시작신호</a:t>
            </a:r>
          </a:p>
        </p:txBody>
      </p:sp>
      <p:sp>
        <p:nvSpPr>
          <p:cNvPr id="48" name="TextBox 31">
            <a:extLst>
              <a:ext uri="{FF2B5EF4-FFF2-40B4-BE49-F238E27FC236}">
                <a16:creationId xmlns:a16="http://schemas.microsoft.com/office/drawing/2014/main" id="{918DF07A-9789-4CC5-9308-DF2B9EA84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2607" y="4887774"/>
            <a:ext cx="16510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500" b="1" dirty="0" err="1">
                <a:solidFill>
                  <a:schemeClr val="tx2"/>
                </a:solidFill>
                <a:latin typeface="Palatino Linotype" panose="02040502050505030304" pitchFamily="18" charset="0"/>
              </a:rPr>
              <a:t>기울기값</a:t>
            </a:r>
            <a:r>
              <a:rPr lang="en-US" altLang="ko-KR" sz="1500" b="1" dirty="0">
                <a:solidFill>
                  <a:schemeClr val="tx2"/>
                </a:solidFill>
                <a:latin typeface="Palatino Linotype" panose="02040502050505030304" pitchFamily="18" charset="0"/>
              </a:rPr>
              <a:t>(digital)</a:t>
            </a:r>
            <a:endParaRPr lang="ko-KR" altLang="en-US" sz="1500" b="1" dirty="0">
              <a:solidFill>
                <a:schemeClr val="tx2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9" name="TextBox 32">
            <a:extLst>
              <a:ext uri="{FF2B5EF4-FFF2-40B4-BE49-F238E27FC236}">
                <a16:creationId xmlns:a16="http://schemas.microsoft.com/office/drawing/2014/main" id="{BCBC4DF0-B0EA-4ABD-8CE2-96D08F27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624" y="2382546"/>
            <a:ext cx="360363" cy="823913"/>
          </a:xfrm>
          <a:prstGeom prst="rect">
            <a:avLst/>
          </a:prstGeom>
          <a:noFill/>
          <a:ln w="9525" cap="rnd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Palatino Linotype" panose="02040502050505030304" pitchFamily="18" charset="0"/>
              </a:rPr>
              <a:t>A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Palatino Linotype" panose="02040502050505030304" pitchFamily="18" charset="0"/>
              </a:rPr>
              <a:t>D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50" name="모서리가 둥근 직사각형 25610">
            <a:extLst>
              <a:ext uri="{FF2B5EF4-FFF2-40B4-BE49-F238E27FC236}">
                <a16:creationId xmlns:a16="http://schemas.microsoft.com/office/drawing/2014/main" id="{147F898D-6429-487B-BBD0-162661AAD3D7}"/>
              </a:ext>
            </a:extLst>
          </p:cNvPr>
          <p:cNvSpPr/>
          <p:nvPr/>
        </p:nvSpPr>
        <p:spPr>
          <a:xfrm>
            <a:off x="582627" y="2984553"/>
            <a:ext cx="1871663" cy="5048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압력센서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CE64965-8050-4486-908E-B909AC8A260C}"/>
              </a:ext>
            </a:extLst>
          </p:cNvPr>
          <p:cNvCxnSpPr>
            <a:cxnSpLocks/>
          </p:cNvCxnSpPr>
          <p:nvPr/>
        </p:nvCxnSpPr>
        <p:spPr>
          <a:xfrm flipH="1">
            <a:off x="2749523" y="3389021"/>
            <a:ext cx="954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AC80AA8-4F7C-4207-8C95-CD080F1B4B0C}"/>
              </a:ext>
            </a:extLst>
          </p:cNvPr>
          <p:cNvCxnSpPr/>
          <p:nvPr/>
        </p:nvCxnSpPr>
        <p:spPr>
          <a:xfrm>
            <a:off x="2795040" y="3206459"/>
            <a:ext cx="865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8">
            <a:extLst>
              <a:ext uri="{FF2B5EF4-FFF2-40B4-BE49-F238E27FC236}">
                <a16:creationId xmlns:a16="http://schemas.microsoft.com/office/drawing/2014/main" id="{09A5884B-C6EF-4059-A71D-C5A24958C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736" y="3574696"/>
            <a:ext cx="10795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500" b="1" dirty="0">
                <a:solidFill>
                  <a:schemeClr val="tx2"/>
                </a:solidFill>
                <a:latin typeface="Palatino Linotype" panose="02040502050505030304" pitchFamily="18" charset="0"/>
              </a:rPr>
              <a:t>시작신호</a:t>
            </a:r>
          </a:p>
        </p:txBody>
      </p:sp>
      <p:sp>
        <p:nvSpPr>
          <p:cNvPr id="55" name="TextBox 20">
            <a:extLst>
              <a:ext uri="{FF2B5EF4-FFF2-40B4-BE49-F238E27FC236}">
                <a16:creationId xmlns:a16="http://schemas.microsoft.com/office/drawing/2014/main" id="{3CC12D36-4499-45E2-89AF-D8C901176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537" y="2814310"/>
            <a:ext cx="158591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500" b="1" dirty="0" err="1">
                <a:solidFill>
                  <a:schemeClr val="tx2"/>
                </a:solidFill>
                <a:latin typeface="Palatino Linotype" panose="02040502050505030304" pitchFamily="18" charset="0"/>
              </a:rPr>
              <a:t>압력값</a:t>
            </a:r>
            <a:r>
              <a:rPr lang="en-US" altLang="ko-KR" sz="1500" b="1" dirty="0">
                <a:solidFill>
                  <a:schemeClr val="tx2"/>
                </a:solidFill>
                <a:latin typeface="Palatino Linotype" panose="02040502050505030304" pitchFamily="18" charset="0"/>
              </a:rPr>
              <a:t>(analog)</a:t>
            </a:r>
            <a:endParaRPr lang="ko-KR" altLang="en-US" sz="1500" b="1" dirty="0">
              <a:solidFill>
                <a:schemeClr val="tx2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8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0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3098425" y="730939"/>
            <a:ext cx="2925003" cy="508000"/>
          </a:xfrm>
          <a:prstGeom prst="rect">
            <a:avLst/>
          </a:prstGeom>
          <a:solidFill>
            <a:srgbClr val="2C2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59657" y="730939"/>
            <a:ext cx="11727543" cy="0"/>
          </a:xfrm>
          <a:prstGeom prst="line">
            <a:avLst/>
          </a:prstGeom>
          <a:ln w="95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8971" y="773644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ln>
                  <a:solidFill>
                    <a:srgbClr val="2C2A25">
                      <a:alpha val="0"/>
                    </a:srgbClr>
                  </a:solidFill>
                </a:ln>
                <a:latin typeface="Arno Pro Smbd Caption" panose="02020702040506020403" pitchFamily="18" charset="0"/>
              </a:defRPr>
            </a:lvl1pPr>
          </a:lstStyle>
          <a:p>
            <a:pPr algn="r"/>
            <a:r>
              <a:rPr lang="ko-KR" altLang="en-US" dirty="0"/>
              <a:t>작품개요 및 필요성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53040" y="7809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ln>
                  <a:solidFill>
                    <a:srgbClr val="2C2A25">
                      <a:alpha val="0"/>
                    </a:srgbClr>
                  </a:solidFill>
                </a:ln>
                <a:solidFill>
                  <a:srgbClr val="4BC3F1"/>
                </a:solidFill>
                <a:latin typeface="Arno Pro Smbd Caption" panose="02020702040506020403" pitchFamily="18" charset="0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제작과정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59657" y="1235309"/>
            <a:ext cx="11727543" cy="0"/>
          </a:xfrm>
          <a:prstGeom prst="line">
            <a:avLst/>
          </a:prstGeom>
          <a:ln w="95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9657" y="174171"/>
            <a:ext cx="11727543" cy="0"/>
          </a:xfrm>
          <a:prstGeom prst="line">
            <a:avLst/>
          </a:prstGeom>
          <a:ln w="22225">
            <a:solidFill>
              <a:srgbClr val="2C2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10800000">
            <a:off x="4434100" y="1238939"/>
            <a:ext cx="266700" cy="229914"/>
          </a:xfrm>
          <a:prstGeom prst="triangle">
            <a:avLst/>
          </a:prstGeom>
          <a:solidFill>
            <a:srgbClr val="2C2A25"/>
          </a:solidFill>
          <a:ln>
            <a:solidFill>
              <a:srgbClr val="2C2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DA9F17-5D40-418D-ADDA-DBF66ED3491A}"/>
              </a:ext>
            </a:extLst>
          </p:cNvPr>
          <p:cNvSpPr txBox="1"/>
          <p:nvPr/>
        </p:nvSpPr>
        <p:spPr>
          <a:xfrm>
            <a:off x="6617870" y="777274"/>
            <a:ext cx="14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rgbClr val="2C2A25"/>
                </a:solidFill>
                <a:latin typeface="Arno Pro Smbd Caption" panose="02020702040506020403" pitchFamily="18" charset="0"/>
              </a:rPr>
              <a:t>제작결과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F9CCE-3A4B-453F-9353-78BB52B34595}"/>
              </a:ext>
            </a:extLst>
          </p:cNvPr>
          <p:cNvSpPr txBox="1"/>
          <p:nvPr/>
        </p:nvSpPr>
        <p:spPr>
          <a:xfrm>
            <a:off x="9529816" y="77727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2C2A25">
                      <a:alpha val="0"/>
                    </a:srgbClr>
                  </a:solidFill>
                </a:ln>
                <a:latin typeface="Arno Pro Smbd Caption" panose="02020702040506020403" pitchFamily="18" charset="0"/>
              </a:rPr>
              <a:t>작품동영상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B4C981-32E2-445F-A285-47F52E597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59" y="2368726"/>
            <a:ext cx="5234148" cy="39256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D9B67C-D7F4-4345-81B7-81AEFCCA4351}"/>
              </a:ext>
            </a:extLst>
          </p:cNvPr>
          <p:cNvSpPr txBox="1"/>
          <p:nvPr/>
        </p:nvSpPr>
        <p:spPr>
          <a:xfrm>
            <a:off x="5379120" y="1458547"/>
            <a:ext cx="27648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기구부</a:t>
            </a:r>
            <a:endParaRPr lang="ko-KR" alt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AA9A8-C546-4427-917F-AEC4041517D7}"/>
              </a:ext>
            </a:extLst>
          </p:cNvPr>
          <p:cNvSpPr txBox="1"/>
          <p:nvPr/>
        </p:nvSpPr>
        <p:spPr>
          <a:xfrm>
            <a:off x="6357895" y="3014902"/>
            <a:ext cx="55293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모터를 트럭에 고정</a:t>
            </a: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모터의 끝부분에 </a:t>
            </a:r>
            <a:r>
              <a:rPr lang="ko-KR" altLang="en-US" sz="2000" dirty="0" err="1"/>
              <a:t>풀리를</a:t>
            </a:r>
            <a:r>
              <a:rPr lang="ko-KR" altLang="en-US" sz="2000" dirty="0"/>
              <a:t> 장착</a:t>
            </a: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바퀴에 </a:t>
            </a:r>
            <a:r>
              <a:rPr lang="ko-KR" altLang="en-US" sz="2000" dirty="0" err="1"/>
              <a:t>풀리를</a:t>
            </a:r>
            <a:r>
              <a:rPr lang="ko-KR" altLang="en-US" sz="2000" dirty="0"/>
              <a:t> 장착</a:t>
            </a: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타이밍벨트를 사용하여 모터의 동력을 전달</a:t>
            </a:r>
          </a:p>
        </p:txBody>
      </p:sp>
    </p:spTree>
    <p:extLst>
      <p:ext uri="{BB962C8B-B14F-4D97-AF65-F5344CB8AC3E}">
        <p14:creationId xmlns:p14="http://schemas.microsoft.com/office/powerpoint/2010/main" val="21875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328</Words>
  <Application>Microsoft Office PowerPoint</Application>
  <PresentationFormat>와이드스크린</PresentationFormat>
  <Paragraphs>134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Palatino Linotype</vt:lpstr>
      <vt:lpstr>굴림</vt:lpstr>
      <vt:lpstr>Adobe Fan Heiti Std B</vt:lpstr>
      <vt:lpstr>Arial</vt:lpstr>
      <vt:lpstr>Arno Pro Smbd Caption</vt:lpstr>
      <vt:lpstr>맑은 고딕</vt:lpstr>
      <vt:lpstr>Office 테마</vt:lpstr>
      <vt:lpstr>1_Office 테마</vt:lpstr>
      <vt:lpstr>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woo</cp:lastModifiedBy>
  <cp:revision>64</cp:revision>
  <dcterms:created xsi:type="dcterms:W3CDTF">2013-12-17T04:03:25Z</dcterms:created>
  <dcterms:modified xsi:type="dcterms:W3CDTF">2017-11-14T14:08:47Z</dcterms:modified>
</cp:coreProperties>
</file>