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7" r:id="rId4"/>
    <p:sldId id="263" r:id="rId5"/>
    <p:sldId id="257" r:id="rId6"/>
    <p:sldId id="268" r:id="rId7"/>
    <p:sldId id="265" r:id="rId8"/>
    <p:sldId id="266" r:id="rId9"/>
    <p:sldId id="285" r:id="rId10"/>
    <p:sldId id="278" r:id="rId11"/>
    <p:sldId id="289" r:id="rId12"/>
    <p:sldId id="290" r:id="rId13"/>
    <p:sldId id="291" r:id="rId14"/>
    <p:sldId id="300" r:id="rId15"/>
    <p:sldId id="297" r:id="rId16"/>
    <p:sldId id="298" r:id="rId17"/>
    <p:sldId id="284" r:id="rId18"/>
    <p:sldId id="299" r:id="rId19"/>
    <p:sldId id="275" r:id="rId20"/>
  </p:sldIdLst>
  <p:sldSz cx="9901238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2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887C"/>
    <a:srgbClr val="570876"/>
    <a:srgbClr val="1E2CB4"/>
    <a:srgbClr val="372ADC"/>
    <a:srgbClr val="2A3B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8032" autoAdjust="0"/>
  </p:normalViewPr>
  <p:slideViewPr>
    <p:cSldViewPr showGuides="1">
      <p:cViewPr>
        <p:scale>
          <a:sx n="100" d="100"/>
          <a:sy n="100" d="100"/>
        </p:scale>
        <p:origin x="-1560" y="-300"/>
      </p:cViewPr>
      <p:guideLst>
        <p:guide orient="horz" pos="2432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_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1"/>
          <c:order val="0"/>
          <c:tx>
            <c:strRef>
              <c:f>Sheet1!$C$1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92C2EB">
                <a:lumMod val="50000"/>
                <a:alpha val="80000"/>
              </a:srgbClr>
            </a:solidFill>
          </c:spPr>
          <c:dLbls>
            <c:dLbl>
              <c:idx val="0"/>
              <c:layout>
                <c:manualLayout>
                  <c:x val="0"/>
                  <c:y val="-2.8459590348547132E-3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858143823054879E-3"/>
                  <c:y val="1.1624339719828562E-3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4858143823054879E-3"/>
                  <c:y val="-2.8459590348547132E-3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971628764611027E-3"/>
                  <c:y val="-6.8543520416923425E-3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Narrow" pitchFamily="34" charset="0"/>
                    </a:defRPr>
                  </a:pPr>
                  <a:endParaRPr lang="ko-KR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1.1624339719829276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>
                        <a:solidFill>
                          <a:srgbClr val="FF0000"/>
                        </a:solidFill>
                      </a:rPr>
                      <a:t>263,883</a:t>
                    </a:r>
                    <a:endParaRPr lang="en-US" altLang="en-US" dirty="0">
                      <a:solidFill>
                        <a:srgbClr val="FF0000"/>
                      </a:solidFill>
                    </a:endParaRPr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defRPr>
                </a:pPr>
                <a:endParaRPr lang="ko-KR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'11</c:v>
                </c:pt>
                <c:pt idx="1">
                  <c:v>'12</c:v>
                </c:pt>
                <c:pt idx="2">
                  <c:v>'13</c:v>
                </c:pt>
                <c:pt idx="3">
                  <c:v>'14</c:v>
                </c:pt>
                <c:pt idx="4">
                  <c:v>'15 </c:v>
                </c:pt>
              </c:strCache>
            </c:strRef>
          </c:cat>
          <c:val>
            <c:numRef>
              <c:f>Sheet1!$C$2:$C$6</c:f>
              <c:numCache>
                <c:formatCode>_-* #,##0_-;\-* #,##0_-;_-* "-"_-;_-@_-</c:formatCode>
                <c:ptCount val="5"/>
                <c:pt idx="0">
                  <c:v>150129</c:v>
                </c:pt>
                <c:pt idx="1">
                  <c:v>178061</c:v>
                </c:pt>
                <c:pt idx="2">
                  <c:v>200655</c:v>
                </c:pt>
                <c:pt idx="3">
                  <c:v>225517</c:v>
                </c:pt>
                <c:pt idx="4" formatCode="#,##0">
                  <c:v>263883</c:v>
                </c:pt>
              </c:numCache>
            </c:numRef>
          </c:val>
        </c:ser>
        <c:axId val="125844480"/>
        <c:axId val="125854464"/>
      </c:barChart>
      <c:catAx>
        <c:axId val="12584448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25854464"/>
        <c:crosses val="autoZero"/>
        <c:auto val="1"/>
        <c:lblAlgn val="ctr"/>
        <c:lblOffset val="100"/>
      </c:catAx>
      <c:valAx>
        <c:axId val="125854464"/>
        <c:scaling>
          <c:orientation val="minMax"/>
        </c:scaling>
        <c:axPos val="l"/>
        <c:numFmt formatCode="_-* #,##0_-;\-* #,##0_-;_-* &quot;-&quot;_-;_-@_-" sourceLinked="1"/>
        <c:majorTickMark val="none"/>
        <c:tickLblPos val="none"/>
        <c:spPr>
          <a:noFill/>
          <a:ln>
            <a:solidFill>
              <a:schemeClr val="bg1"/>
            </a:solidFill>
          </a:ln>
        </c:spPr>
        <c:crossAx val="12584448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000">
          <a:latin typeface="맑은 고딕" pitchFamily="50" charset="-127"/>
          <a:ea typeface="맑은 고딕" pitchFamily="50" charset="-127"/>
        </a:defRPr>
      </a:pPr>
      <a:endParaRPr lang="ko-KR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273858460171309E-2"/>
          <c:y val="3.8801244306188198E-2"/>
          <c:w val="0.92945228307965555"/>
          <c:h val="0.83436590378846798"/>
        </c:manualLayout>
      </c:layout>
      <c:barChart>
        <c:barDir val="col"/>
        <c:grouping val="clustered"/>
        <c:ser>
          <c:idx val="1"/>
          <c:order val="0"/>
          <c:tx>
            <c:strRef>
              <c:f>Sheet1!$C$1</c:f>
              <c:strCache>
                <c:ptCount val="1"/>
                <c:pt idx="0">
                  <c:v>영업이익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80000"/>
              </a:schemeClr>
            </a:solidFill>
          </c:spPr>
          <c:dLbls>
            <c:dLbl>
              <c:idx val="0"/>
              <c:layout>
                <c:manualLayout>
                  <c:x val="0"/>
                  <c:y val="-2.8459590348547132E-3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858143823054888E-3"/>
                  <c:y val="1.1624339719828567E-3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4858143823054888E-3"/>
                  <c:y val="-2.8459590348547132E-3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971628764611027E-3"/>
                  <c:y val="-6.8543520416923034E-3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Narrow" pitchFamily="34" charset="0"/>
                    </a:defRPr>
                  </a:pPr>
                  <a:endParaRPr lang="ko-KR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2067144054701031E-3"/>
                  <c:y val="-1.2947172536384851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>
                        <a:solidFill>
                          <a:srgbClr val="FF0000"/>
                        </a:solidFill>
                      </a:rPr>
                      <a:t>34,161</a:t>
                    </a:r>
                    <a:endParaRPr lang="en-US" altLang="en-US" dirty="0">
                      <a:solidFill>
                        <a:srgbClr val="FF0000"/>
                      </a:solidFill>
                    </a:endParaRPr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defRPr>
                </a:pPr>
                <a:endParaRPr lang="ko-KR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'11</c:v>
                </c:pt>
                <c:pt idx="1">
                  <c:v>'12</c:v>
                </c:pt>
                <c:pt idx="2">
                  <c:v>'13</c:v>
                </c:pt>
                <c:pt idx="3">
                  <c:v>'14</c:v>
                </c:pt>
                <c:pt idx="4">
                  <c:v>'15</c:v>
                </c:pt>
              </c:strCache>
            </c:strRef>
          </c:cat>
          <c:val>
            <c:numRef>
              <c:f>Sheet1!$C$2:$C$6</c:f>
              <c:numCache>
                <c:formatCode>_-* #,##0_-;\-* #,##0_-;_-* "-"_-;_-@_-</c:formatCode>
                <c:ptCount val="5"/>
                <c:pt idx="0">
                  <c:v>14986</c:v>
                </c:pt>
                <c:pt idx="1">
                  <c:v>14675</c:v>
                </c:pt>
                <c:pt idx="2">
                  <c:v>20366</c:v>
                </c:pt>
                <c:pt idx="3" formatCode="#,##0">
                  <c:v>21229.846866</c:v>
                </c:pt>
                <c:pt idx="4" formatCode="#,##0">
                  <c:v>34161</c:v>
                </c:pt>
              </c:numCache>
            </c:numRef>
          </c:val>
        </c:ser>
        <c:axId val="128217472"/>
        <c:axId val="128219008"/>
      </c:barChart>
      <c:catAx>
        <c:axId val="128217472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28219008"/>
        <c:crosses val="autoZero"/>
        <c:auto val="1"/>
        <c:lblAlgn val="ctr"/>
        <c:lblOffset val="100"/>
      </c:catAx>
      <c:valAx>
        <c:axId val="128219008"/>
        <c:scaling>
          <c:orientation val="minMax"/>
        </c:scaling>
        <c:axPos val="l"/>
        <c:numFmt formatCode="_-* #,##0_-;\-* #,##0_-;_-* &quot;-&quot;_-;_-@_-" sourceLinked="1"/>
        <c:majorTickMark val="none"/>
        <c:tickLblPos val="none"/>
        <c:spPr>
          <a:noFill/>
          <a:ln>
            <a:solidFill>
              <a:schemeClr val="bg1"/>
            </a:solidFill>
          </a:ln>
        </c:spPr>
        <c:crossAx val="12821747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000">
          <a:latin typeface="맑은 고딕" pitchFamily="50" charset="-127"/>
          <a:ea typeface="맑은 고딕" pitchFamily="50" charset="-127"/>
        </a:defRPr>
      </a:pPr>
      <a:endParaRPr lang="ko-KR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41E1B-8407-414B-A695-AE2C26E12AF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D5F43-8980-4290-8C77-43FD86FA9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8" descr="Group_cover(4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9741" y="5661250"/>
            <a:ext cx="3303367" cy="71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595" y="2130429"/>
            <a:ext cx="8416053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198091" y="1449520"/>
            <a:ext cx="2268000" cy="30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2622360" y="3105304"/>
            <a:ext cx="2268000" cy="30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5046629" y="1449520"/>
            <a:ext cx="2268000" cy="30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7470899" y="3105304"/>
            <a:ext cx="2268000" cy="306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Line 58"/>
          <p:cNvSpPr>
            <a:spLocks noChangeShapeType="1"/>
          </p:cNvSpPr>
          <p:nvPr userDrawn="1"/>
        </p:nvSpPr>
        <p:spPr bwMode="auto">
          <a:xfrm>
            <a:off x="666143" y="6741368"/>
            <a:ext cx="8568952" cy="0"/>
          </a:xfrm>
          <a:prstGeom prst="line">
            <a:avLst/>
          </a:prstGeom>
          <a:noFill/>
          <a:ln w="38100">
            <a:solidFill>
              <a:srgbClr val="92C2EB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58"/>
          <p:cNvSpPr>
            <a:spLocks noChangeShapeType="1"/>
          </p:cNvSpPr>
          <p:nvPr userDrawn="1"/>
        </p:nvSpPr>
        <p:spPr bwMode="auto">
          <a:xfrm>
            <a:off x="666143" y="188640"/>
            <a:ext cx="8568952" cy="0"/>
          </a:xfrm>
          <a:prstGeom prst="line">
            <a:avLst/>
          </a:prstGeom>
          <a:noFill/>
          <a:ln w="38100">
            <a:solidFill>
              <a:srgbClr val="92C2EB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4" descr="Group_Master(2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60" y="3175"/>
            <a:ext cx="9925049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4"/>
          <p:cNvSpPr txBox="1">
            <a:spLocks noChangeArrowheads="1"/>
          </p:cNvSpPr>
          <p:nvPr userDrawn="1"/>
        </p:nvSpPr>
        <p:spPr bwMode="auto">
          <a:xfrm>
            <a:off x="9201150" y="6610352"/>
            <a:ext cx="7191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486CE9F9-688B-47F0-9B30-DDE11235AAD5}" type="slidenum">
              <a:rPr lang="en-US" altLang="ko-KR" sz="1200" i="1">
                <a:solidFill>
                  <a:srgbClr val="8B94A7"/>
                </a:solidFill>
                <a:latin typeface="Arial" pitchFamily="34" charset="0"/>
                <a:ea typeface="가는각진제목체" pitchFamily="18" charset="-127"/>
              </a:rPr>
              <a:pPr algn="ctr">
                <a:defRPr/>
              </a:pPr>
              <a:t>‹#›</a:t>
            </a:fld>
            <a:r>
              <a:rPr lang="en-US" altLang="ko-KR" sz="1200" i="1" dirty="0">
                <a:solidFill>
                  <a:srgbClr val="8B94A7"/>
                </a:solidFill>
                <a:latin typeface="Arial" pitchFamily="34" charset="0"/>
                <a:ea typeface="가는각진제목체" pitchFamily="18" charset="-127"/>
              </a:rPr>
              <a:t> </a:t>
            </a:r>
            <a:r>
              <a:rPr lang="en-US" altLang="ko-KR" sz="1100" b="0" i="1" dirty="0" smtClean="0">
                <a:solidFill>
                  <a:srgbClr val="8B94A7"/>
                </a:solidFill>
                <a:latin typeface="Arial" pitchFamily="34" charset="0"/>
                <a:ea typeface="가는각진제목체" pitchFamily="18" charset="-127"/>
              </a:rPr>
              <a:t>/19</a:t>
            </a:r>
            <a:endParaRPr lang="en-US" altLang="ko-KR" sz="1100" b="0" i="1" dirty="0">
              <a:solidFill>
                <a:srgbClr val="8B94A7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" name="Line 58"/>
          <p:cNvSpPr>
            <a:spLocks noChangeShapeType="1"/>
          </p:cNvSpPr>
          <p:nvPr userDrawn="1"/>
        </p:nvSpPr>
        <p:spPr bwMode="auto">
          <a:xfrm>
            <a:off x="666143" y="6741368"/>
            <a:ext cx="8568952" cy="0"/>
          </a:xfrm>
          <a:prstGeom prst="line">
            <a:avLst/>
          </a:prstGeom>
          <a:noFill/>
          <a:ln w="38100">
            <a:solidFill>
              <a:srgbClr val="92C2EB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Group_end(1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906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063" y="274638"/>
            <a:ext cx="89111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3" y="1600204"/>
            <a:ext cx="89111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jpeg"/><Relationship Id="rId7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wmf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png"/><Relationship Id="rId7" Type="http://schemas.openxmlformats.org/officeDocument/2006/relationships/image" Target="../media/image30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8977" y="2348880"/>
            <a:ext cx="5669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2"/>
                </a:solidFill>
              </a:rPr>
              <a:t>Company</a:t>
            </a:r>
            <a:r>
              <a:rPr lang="ko-KR" altLang="en-US" sz="5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5400" b="1" dirty="0">
                <a:solidFill>
                  <a:schemeClr val="tx2"/>
                </a:solidFill>
              </a:rPr>
              <a:t>P</a:t>
            </a:r>
            <a:r>
              <a:rPr lang="en-US" altLang="ko-KR" sz="5400" b="1" dirty="0" smtClean="0">
                <a:solidFill>
                  <a:schemeClr val="tx2"/>
                </a:solidFill>
              </a:rPr>
              <a:t>rofile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2637944"/>
              </p:ext>
            </p:extLst>
          </p:nvPr>
        </p:nvGraphicFramePr>
        <p:xfrm>
          <a:off x="301767" y="1628803"/>
          <a:ext cx="4792868" cy="4839255"/>
        </p:xfrm>
        <a:graphic>
          <a:graphicData uri="http://schemas.openxmlformats.org/drawingml/2006/table">
            <a:tbl>
              <a:tblPr/>
              <a:tblGrid>
                <a:gridCol w="1208240"/>
                <a:gridCol w="896157"/>
                <a:gridCol w="896157"/>
                <a:gridCol w="896157"/>
                <a:gridCol w="896157"/>
              </a:tblGrid>
              <a:tr h="50405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 정 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유동자산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95,919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133,279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199,724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204,381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비유동자산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55,077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55,454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46,364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86,555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자산총계</a:t>
                      </a:r>
                      <a:r>
                        <a:rPr lang="ko-KR" altLang="en-US" sz="1200" b="0" i="0" u="none" strike="noStrike" dirty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150,995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188,734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246,088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290,935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유동부채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92,530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109,559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148,413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166,098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비유동부채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3,446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2,466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1,912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876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부채총계</a:t>
                      </a:r>
                      <a:r>
                        <a:rPr lang="ko-KR" altLang="en-US" sz="1200" b="0" i="0" u="none" strike="noStrike" dirty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95,976 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112,025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150,325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166,974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자본금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5,000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기타불입자본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5,113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5,113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5,113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5,113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spc="-13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기타자본구성요소</a:t>
                      </a:r>
                      <a:r>
                        <a:rPr lang="ko-KR" altLang="en-US" sz="1200" b="0" i="0" u="none" strike="noStrike" spc="-13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spc="-13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4,138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8,349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이익잉여금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40,768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58,247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85,650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113,868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1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자본총계</a:t>
                      </a:r>
                      <a:r>
                        <a:rPr lang="ko-KR" altLang="en-US" sz="1200" b="0" i="0" u="none" strike="noStrike" dirty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55,018 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76,709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95,763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123,961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9783913"/>
              </p:ext>
            </p:extLst>
          </p:nvPr>
        </p:nvGraphicFramePr>
        <p:xfrm>
          <a:off x="5281782" y="1628804"/>
          <a:ext cx="4421365" cy="4824535"/>
        </p:xfrm>
        <a:graphic>
          <a:graphicData uri="http://schemas.openxmlformats.org/drawingml/2006/table">
            <a:tbl>
              <a:tblPr/>
              <a:tblGrid>
                <a:gridCol w="960849"/>
                <a:gridCol w="865129"/>
                <a:gridCol w="865129"/>
                <a:gridCol w="865129"/>
                <a:gridCol w="865129"/>
              </a:tblGrid>
              <a:tr h="50405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ea typeface="맑은 고딕" pitchFamily="50" charset="-127"/>
                        </a:rPr>
                        <a:t>계 정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ea typeface="맑은 고딕" pitchFamily="50" charset="-127"/>
                        </a:rPr>
                        <a:t>2012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ea typeface="맑은 고딕" pitchFamily="50" charset="-127"/>
                        </a:rPr>
                        <a:t>년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ea typeface="맑은 고딕" pitchFamily="50" charset="-127"/>
                        </a:rPr>
                        <a:t>2013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ea typeface="맑은 고딕" pitchFamily="50" charset="-127"/>
                        </a:rPr>
                        <a:t>년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F2F2F2"/>
                          </a:solidFill>
                          <a:latin typeface="+mj-lt"/>
                          <a:ea typeface="맑은 고딕" pitchFamily="50" charset="-127"/>
                        </a:rPr>
                        <a:t>2014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F2F2F2"/>
                          </a:solidFill>
                          <a:latin typeface="+mj-lt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F2F2F2"/>
                          </a:solidFill>
                          <a:latin typeface="+mj-lt"/>
                          <a:ea typeface="맑은 고딕" pitchFamily="50" charset="-127"/>
                        </a:rPr>
                        <a:t>2015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F2F2F2"/>
                          </a:solidFill>
                          <a:latin typeface="+mj-lt"/>
                          <a:ea typeface="맑은 고딕" pitchFamily="50" charset="-127"/>
                        </a:rPr>
                        <a:t>년</a:t>
                      </a: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72008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매출액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7800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178,061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200,655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225,517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263,883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매출원가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7800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141,258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156,080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171,403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181,424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매출총이익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7800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36,803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44,575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54,113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76,459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영업이익 </a:t>
                      </a:r>
                    </a:p>
                  </a:txBody>
                  <a:tcPr marL="7800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ko-KR" altLang="en-US" sz="1200" b="1" i="0" u="none" strike="noStrike" dirty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14,675 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20,334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21,230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34,161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</a:tr>
              <a:tr h="72008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법인세비용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7800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2,560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7,232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8,249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ea typeface="맑은 고딕" pitchFamily="50" charset="-127"/>
                        </a:rPr>
                        <a:t>8,652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1" i="0" u="none" strike="noStrike" dirty="0" err="1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당기순이익</a:t>
                      </a:r>
                      <a:r>
                        <a:rPr lang="ko-KR" altLang="en-US" sz="1200" b="0" i="0" u="none" strike="noStrike" dirty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7800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ko-KR" altLang="en-US" sz="1200" b="1" i="0" u="none" strike="noStrike" dirty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10,493 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19,286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29,975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r" rtl="0" fontAlgn="ctr"/>
                      <a:r>
                        <a:rPr lang="en-US" altLang="ko-KR" sz="1200" b="1" i="0" u="none" strike="noStrike" dirty="0" smtClean="0">
                          <a:solidFill>
                            <a:srgbClr val="0000CC"/>
                          </a:solidFill>
                          <a:latin typeface="+mj-lt"/>
                          <a:ea typeface="맑은 고딕" pitchFamily="50" charset="-127"/>
                        </a:rPr>
                        <a:t>30,525</a:t>
                      </a:r>
                      <a:endParaRPr lang="en-US" altLang="ko-KR" sz="1200" b="1" i="0" u="none" strike="noStrike" dirty="0">
                        <a:solidFill>
                          <a:srgbClr val="0000CC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marL="10319" marR="78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611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양쪽 모서리가 둥근 사각형 20"/>
          <p:cNvSpPr/>
          <p:nvPr/>
        </p:nvSpPr>
        <p:spPr>
          <a:xfrm>
            <a:off x="301768" y="1052736"/>
            <a:ext cx="2610109" cy="432048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요약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재무상태표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281782" y="1052736"/>
            <a:ext cx="2610109" cy="432048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요약 포괄손익계산서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주요 재무 실적</a:t>
            </a:r>
            <a:endParaRPr lang="ko-KR" altLang="en-US" b="1" i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시장 경쟁 지위</a:t>
            </a:r>
            <a:endParaRPr lang="ko-KR" altLang="en-US" b="1" i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4" name="그룹 8"/>
          <p:cNvGrpSpPr/>
          <p:nvPr/>
        </p:nvGrpSpPr>
        <p:grpSpPr>
          <a:xfrm>
            <a:off x="270100" y="917346"/>
            <a:ext cx="9465625" cy="1503542"/>
            <a:chOff x="309530" y="931849"/>
            <a:chExt cx="9465625" cy="792164"/>
          </a:xfrm>
        </p:grpSpPr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450728" y="931849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정보통신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은 전국적으로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371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만 개의 가맹점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을 대상으로 오프라인 결제승인 서비스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신용카드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현금영수증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상품권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기타 결제수단 등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를 제공하고 있으며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신용카드 거래승인에 있어서는 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연간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20.7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억 건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b="1" spc="-30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일평균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567</a:t>
              </a:r>
              <a:r>
                <a:rPr lang="ko-KR" altLang="en-US" sz="1600" b="1" spc="-30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만건</a:t>
              </a:r>
              <a:r>
                <a:rPr lang="ko-KR" altLang="en-US" sz="1600" spc="-30" dirty="0" err="1" smtClean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 처리하고 있는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VAN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시장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위 사업자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dirty="0" smtClean="0"/>
            </a:p>
          </p:txBody>
        </p:sp>
        <p:sp>
          <p:nvSpPr>
            <p:cNvPr id="86" name="도넛 85"/>
            <p:cNvSpPr/>
            <p:nvPr/>
          </p:nvSpPr>
          <p:spPr bwMode="auto">
            <a:xfrm>
              <a:off x="309530" y="1113819"/>
              <a:ext cx="144016" cy="79055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0" name="그룹 8"/>
          <p:cNvGrpSpPr/>
          <p:nvPr/>
        </p:nvGrpSpPr>
        <p:grpSpPr>
          <a:xfrm>
            <a:off x="270100" y="1916832"/>
            <a:ext cx="9465625" cy="1503542"/>
            <a:chOff x="309530" y="931849"/>
            <a:chExt cx="9465625" cy="792164"/>
          </a:xfrm>
        </p:grpSpPr>
        <p:sp>
          <p:nvSpPr>
            <p:cNvPr id="91" name="Rectangle 43"/>
            <p:cNvSpPr>
              <a:spLocks noChangeArrowheads="1"/>
            </p:cNvSpPr>
            <p:nvPr/>
          </p:nvSpPr>
          <p:spPr bwMode="auto">
            <a:xfrm>
              <a:off x="450728" y="931849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정보통신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은 온라인 전자상거래의 후발사업자로서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2010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lang="ko-KR" altLang="en-US" sz="1600" spc="-30" dirty="0" err="1" smtClean="0">
                  <a:latin typeface="맑은 고딕" pitchFamily="50" charset="-127"/>
                  <a:ea typeface="맑은 고딕" pitchFamily="50" charset="-127"/>
                </a:rPr>
                <a:t>연매출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600" spc="-30" dirty="0" err="1" smtClean="0">
                  <a:latin typeface="맑은 고딕" pitchFamily="50" charset="-127"/>
                  <a:ea typeface="맑은 고딕" pitchFamily="50" charset="-127"/>
                </a:rPr>
                <a:t>억원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 규모였으나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년간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배 성장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2015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년 매출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500</a:t>
              </a:r>
              <a:r>
                <a:rPr lang="ko-KR" altLang="en-US" sz="1600" spc="-30" dirty="0" err="1" smtClean="0">
                  <a:latin typeface="맑은 고딕" pitchFamily="50" charset="-127"/>
                  <a:ea typeface="맑은 고딕" pitchFamily="50" charset="-127"/>
                </a:rPr>
                <a:t>억원을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 넘어서면서 </a:t>
              </a:r>
              <a:r>
                <a:rPr lang="en-US" altLang="ko-KR" sz="1600" b="1" spc="-30" dirty="0" smtClean="0">
                  <a:latin typeface="맑은 고딕" pitchFamily="50" charset="-127"/>
                  <a:ea typeface="맑은 고딕" pitchFamily="50" charset="-127"/>
                </a:rPr>
                <a:t>PG</a:t>
              </a:r>
              <a:r>
                <a:rPr lang="ko-KR" altLang="en-US" sz="1600" b="1" spc="-30" dirty="0" smtClean="0">
                  <a:latin typeface="맑은 고딕" pitchFamily="50" charset="-127"/>
                  <a:ea typeface="맑은 고딕" pitchFamily="50" charset="-127"/>
                </a:rPr>
                <a:t>시장 </a:t>
              </a:r>
              <a:r>
                <a:rPr lang="en-US" altLang="ko-KR" sz="1600" b="1" spc="-3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b="1" spc="-30" dirty="0" smtClean="0">
                  <a:latin typeface="맑은 고딕" pitchFamily="50" charset="-127"/>
                  <a:ea typeface="맑은 고딕" pitchFamily="50" charset="-127"/>
                </a:rPr>
                <a:t>위 사업자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로 올라섰습니다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dirty="0" smtClean="0"/>
            </a:p>
          </p:txBody>
        </p:sp>
        <p:sp>
          <p:nvSpPr>
            <p:cNvPr id="92" name="도넛 91"/>
            <p:cNvSpPr/>
            <p:nvPr/>
          </p:nvSpPr>
          <p:spPr bwMode="auto">
            <a:xfrm>
              <a:off x="309530" y="1199259"/>
              <a:ext cx="144016" cy="79055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지급결제 네트워크에서의 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VAN</a:t>
            </a: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社의 필수적 역할</a:t>
            </a:r>
            <a:endParaRPr lang="ko-KR" altLang="en-US" b="1" i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V="1">
            <a:off x="6390779" y="3501009"/>
            <a:ext cx="1584176" cy="115195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7859" y="1916832"/>
            <a:ext cx="1368425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>
            <a:off x="6390779" y="4652965"/>
            <a:ext cx="1584176" cy="173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6390779" y="4652965"/>
            <a:ext cx="1584176" cy="864269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294436" y="2727997"/>
            <a:ext cx="902811" cy="845021"/>
            <a:chOff x="801396" y="3520083"/>
            <a:chExt cx="902811" cy="845021"/>
          </a:xfrm>
        </p:grpSpPr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945" y="3520083"/>
              <a:ext cx="818262" cy="5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801396" y="405732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신용카드</a:t>
              </a:r>
              <a:endParaRPr lang="en-US" altLang="ko-KR" sz="1400" b="1" dirty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5130008" y="1916832"/>
            <a:ext cx="1296987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VAN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13" descr="마포2"/>
          <p:cNvPicPr>
            <a:picLocks noChangeAspect="1" noChangeArrowheads="1"/>
          </p:cNvPicPr>
          <p:nvPr/>
        </p:nvPicPr>
        <p:blipFill>
          <a:blip r:embed="rId3" cstate="print"/>
          <a:srcRect l="10558" t="11420" r="28944" b="19810"/>
          <a:stretch>
            <a:fillRect/>
          </a:stretch>
        </p:blipFill>
        <p:spPr bwMode="auto">
          <a:xfrm>
            <a:off x="5364202" y="3861049"/>
            <a:ext cx="828600" cy="153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직선 화살표 연결선 55"/>
          <p:cNvCxnSpPr>
            <a:stCxn id="1026" idx="3"/>
            <a:endCxn id="52" idx="1"/>
          </p:cNvCxnSpPr>
          <p:nvPr/>
        </p:nvCxnSpPr>
        <p:spPr>
          <a:xfrm>
            <a:off x="4086523" y="4591782"/>
            <a:ext cx="1277679" cy="3576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862387" y="1916832"/>
            <a:ext cx="1728788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지급결제수단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Issuer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8"/>
          <p:cNvGrpSpPr/>
          <p:nvPr/>
        </p:nvGrpSpPr>
        <p:grpSpPr>
          <a:xfrm>
            <a:off x="270100" y="1061362"/>
            <a:ext cx="9465625" cy="792164"/>
            <a:chOff x="309530" y="931849"/>
            <a:chExt cx="9465625" cy="792164"/>
          </a:xfrm>
        </p:grpSpPr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450728" y="931849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ko-KR" altLang="en-US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양방향 네트워크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라는 특성을 갖고 있는 사업의 특성을 갖고 있는 지급결제 사업에 있어서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Issuer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들이 회원 유치를 위한 프로모션에 집중할 수 있도록 가맹점 네트워크를 구성하여 공급하는 역할은 필수적</a:t>
              </a:r>
              <a:endParaRPr lang="en-US" altLang="ko-KR" sz="1600" dirty="0" smtClean="0"/>
            </a:p>
          </p:txBody>
        </p:sp>
        <p:sp>
          <p:nvSpPr>
            <p:cNvPr id="68" name="도넛 67"/>
            <p:cNvSpPr/>
            <p:nvPr/>
          </p:nvSpPr>
          <p:spPr bwMode="auto">
            <a:xfrm>
              <a:off x="309530" y="1075881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8014504" y="1954752"/>
            <a:ext cx="1368425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가맹점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43" t="36047" r="52132" b="10332"/>
          <a:stretch/>
        </p:blipFill>
        <p:spPr bwMode="auto">
          <a:xfrm>
            <a:off x="8334995" y="3015009"/>
            <a:ext cx="792088" cy="84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6443" y="4026371"/>
            <a:ext cx="720080" cy="113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3327729" y="5733256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err="1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모바</a:t>
            </a:r>
            <a:r>
              <a:rPr lang="ko-KR" altLang="en-US" sz="1400" dirty="0" err="1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sz="1400" dirty="0" err="1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페이</a:t>
            </a:r>
            <a:endParaRPr lang="en-US" altLang="ko-KR" sz="1400" dirty="0">
              <a:solidFill>
                <a:srgbClr val="374E8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75"/>
          <p:cNvCxnSpPr>
            <a:stCxn id="75" idx="3"/>
            <a:endCxn id="52" idx="1"/>
          </p:cNvCxnSpPr>
          <p:nvPr/>
        </p:nvCxnSpPr>
        <p:spPr>
          <a:xfrm flipV="1">
            <a:off x="4410077" y="4627549"/>
            <a:ext cx="954125" cy="12595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9" idx="3"/>
            <a:endCxn id="52" idx="1"/>
          </p:cNvCxnSpPr>
          <p:nvPr/>
        </p:nvCxnSpPr>
        <p:spPr>
          <a:xfrm>
            <a:off x="4139246" y="3002785"/>
            <a:ext cx="1224956" cy="16247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255" descr="j03437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954683" cy="90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36297" y="5356448"/>
            <a:ext cx="1106810" cy="22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5" name="직선 화살표 연결선 84"/>
          <p:cNvCxnSpPr>
            <a:stCxn id="59" idx="3"/>
            <a:endCxn id="1026" idx="1"/>
          </p:cNvCxnSpPr>
          <p:nvPr/>
        </p:nvCxnSpPr>
        <p:spPr>
          <a:xfrm>
            <a:off x="1366988" y="4319962"/>
            <a:ext cx="1999455" cy="2718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0" idx="3"/>
            <a:endCxn id="1026" idx="1"/>
          </p:cNvCxnSpPr>
          <p:nvPr/>
        </p:nvCxnSpPr>
        <p:spPr>
          <a:xfrm flipV="1">
            <a:off x="1366988" y="4591782"/>
            <a:ext cx="1999455" cy="23223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3"/>
            <a:endCxn id="1026" idx="1"/>
          </p:cNvCxnSpPr>
          <p:nvPr/>
        </p:nvCxnSpPr>
        <p:spPr>
          <a:xfrm>
            <a:off x="1366988" y="3815906"/>
            <a:ext cx="1999455" cy="77587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55" idx="3"/>
            <a:endCxn id="49" idx="1"/>
          </p:cNvCxnSpPr>
          <p:nvPr/>
        </p:nvCxnSpPr>
        <p:spPr>
          <a:xfrm flipV="1">
            <a:off x="1366989" y="3002787"/>
            <a:ext cx="1953997" cy="8131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4" idx="3"/>
            <a:endCxn id="49" idx="1"/>
          </p:cNvCxnSpPr>
          <p:nvPr/>
        </p:nvCxnSpPr>
        <p:spPr>
          <a:xfrm flipV="1">
            <a:off x="1366989" y="3002787"/>
            <a:ext cx="1953997" cy="3090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49" idx="1"/>
          </p:cNvCxnSpPr>
          <p:nvPr/>
        </p:nvCxnSpPr>
        <p:spPr>
          <a:xfrm>
            <a:off x="1494236" y="2780930"/>
            <a:ext cx="1826749" cy="2218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2" idx="3"/>
          </p:cNvCxnSpPr>
          <p:nvPr/>
        </p:nvCxnSpPr>
        <p:spPr>
          <a:xfrm flipV="1">
            <a:off x="1366987" y="5866227"/>
            <a:ext cx="1927447" cy="379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3" idx="3"/>
          </p:cNvCxnSpPr>
          <p:nvPr/>
        </p:nvCxnSpPr>
        <p:spPr>
          <a:xfrm flipV="1">
            <a:off x="1366987" y="5866226"/>
            <a:ext cx="1927447" cy="5419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1" idx="3"/>
          </p:cNvCxnSpPr>
          <p:nvPr/>
        </p:nvCxnSpPr>
        <p:spPr>
          <a:xfrm>
            <a:off x="1366987" y="5400082"/>
            <a:ext cx="1927447" cy="4661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2564906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3068962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3573018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4077074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4581130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5157194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5661250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2188" y="6165306"/>
            <a:ext cx="304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VAN </a:t>
            </a: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사업 내 압도적 지위 확보를 통한 지속 성장</a:t>
            </a:r>
            <a:endParaRPr lang="ko-KR" altLang="en-US" b="1" i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472" y="1988840"/>
            <a:ext cx="9427048" cy="4464496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  <a:ln w="19050">
            <a:solidFill>
              <a:schemeClr val="bg1">
                <a:alpha val="7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rgbClr val="000000">
                  <a:lumMod val="95000"/>
                  <a:lumOff val="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grpSp>
        <p:nvGrpSpPr>
          <p:cNvPr id="38" name="그룹 72"/>
          <p:cNvGrpSpPr>
            <a:grpSpLocks/>
          </p:cNvGrpSpPr>
          <p:nvPr/>
        </p:nvGrpSpPr>
        <p:grpSpPr>
          <a:xfrm>
            <a:off x="3302424" y="3486260"/>
            <a:ext cx="2880000" cy="2880000"/>
            <a:chOff x="2924175" y="2593472"/>
            <a:chExt cx="3295650" cy="3439434"/>
          </a:xfrm>
        </p:grpSpPr>
        <p:sp>
          <p:nvSpPr>
            <p:cNvPr id="39" name="타원 38"/>
            <p:cNvSpPr/>
            <p:nvPr/>
          </p:nvSpPr>
          <p:spPr>
            <a:xfrm>
              <a:off x="2924175" y="2593472"/>
              <a:ext cx="3295650" cy="3295650"/>
            </a:xfrm>
            <a:prstGeom prst="ellipse">
              <a:avLst/>
            </a:prstGeom>
            <a:solidFill>
              <a:sysClr val="window" lastClr="FFFFFF">
                <a:alpha val="30000"/>
              </a:sysClr>
            </a:solidFill>
            <a:ln w="95250" cap="flat" cmpd="sng" algn="ctr">
              <a:solidFill>
                <a:srgbClr val="17375E">
                  <a:alpha val="69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9800000">
              <a:off x="5847153" y="3308995"/>
              <a:ext cx="287566" cy="196847"/>
            </a:xfrm>
            <a:prstGeom prst="triangle">
              <a:avLst/>
            </a:prstGeom>
            <a:solidFill>
              <a:srgbClr val="17375E">
                <a:alpha val="79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685907" flipH="1" flipV="1">
              <a:off x="2973952" y="3377944"/>
              <a:ext cx="287566" cy="196847"/>
            </a:xfrm>
            <a:prstGeom prst="triangle">
              <a:avLst/>
            </a:prstGeom>
            <a:solidFill>
              <a:srgbClr val="17375E">
                <a:alpha val="9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16200000" flipH="1" flipV="1">
              <a:off x="4464348" y="5790699"/>
              <a:ext cx="287566" cy="196847"/>
            </a:xfrm>
            <a:prstGeom prst="triangle">
              <a:avLst/>
            </a:prstGeom>
            <a:solidFill>
              <a:srgbClr val="17375E">
                <a:alpha val="89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997880" y="2492896"/>
            <a:ext cx="1440161" cy="1440000"/>
            <a:chOff x="3944888" y="2492896"/>
            <a:chExt cx="1440161" cy="1440000"/>
          </a:xfrm>
        </p:grpSpPr>
        <p:sp>
          <p:nvSpPr>
            <p:cNvPr id="44" name="타원 43"/>
            <p:cNvSpPr/>
            <p:nvPr/>
          </p:nvSpPr>
          <p:spPr>
            <a:xfrm>
              <a:off x="3944888" y="2492896"/>
              <a:ext cx="1440161" cy="1440000"/>
            </a:xfrm>
            <a:prstGeom prst="ellipse">
              <a:avLst/>
            </a:prstGeom>
            <a:solidFill>
              <a:srgbClr val="4F819A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059408" y="2609148"/>
              <a:ext cx="1210183" cy="1210049"/>
            </a:xfrm>
            <a:prstGeom prst="ellipse">
              <a:avLst/>
            </a:prstGeom>
            <a:solidFill>
              <a:srgbClr val="4F819A"/>
            </a:solidFill>
            <a:ln w="6350">
              <a:solidFill>
                <a:sysClr val="window" lastClr="FFFFFF"/>
              </a:solidFill>
              <a:round/>
              <a:headEnd/>
              <a:tailEnd/>
            </a:ln>
            <a:effectLst>
              <a:innerShdw blurRad="63500" dist="38100" dir="13500000">
                <a:prstClr val="black">
                  <a:alpha val="6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097652" y="3011700"/>
            <a:ext cx="1305306" cy="387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모바일</a:t>
            </a:r>
            <a:r>
              <a:rPr lang="ko-KR" alt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결제 플랫폼 제공</a:t>
            </a:r>
            <a:endParaRPr lang="en-US" altLang="ko-KR" sz="1400" b="1" kern="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47" name="그룹 84"/>
          <p:cNvGrpSpPr/>
          <p:nvPr/>
        </p:nvGrpSpPr>
        <p:grpSpPr>
          <a:xfrm>
            <a:off x="5609820" y="4810274"/>
            <a:ext cx="1440000" cy="1440000"/>
            <a:chOff x="4778892" y="4119333"/>
            <a:chExt cx="2062716" cy="2062716"/>
          </a:xfrm>
        </p:grpSpPr>
        <p:sp>
          <p:nvSpPr>
            <p:cNvPr id="48" name="타원 47"/>
            <p:cNvSpPr/>
            <p:nvPr/>
          </p:nvSpPr>
          <p:spPr>
            <a:xfrm>
              <a:off x="4778892" y="4119333"/>
              <a:ext cx="2062716" cy="2062716"/>
            </a:xfrm>
            <a:prstGeom prst="ellipse">
              <a:avLst/>
            </a:prstGeom>
            <a:solidFill>
              <a:srgbClr val="F79646">
                <a:lumMod val="75000"/>
                <a:alpha val="4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4943589" y="4284029"/>
              <a:ext cx="1733325" cy="1733323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6350">
              <a:solidFill>
                <a:sysClr val="window" lastClr="FFFFFF"/>
              </a:solidFill>
              <a:round/>
              <a:headEnd/>
              <a:tailEnd/>
            </a:ln>
            <a:effectLst>
              <a:innerShdw blurRad="63500" dist="38100" dir="13500000">
                <a:prstClr val="black">
                  <a:alpha val="6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229141" y="5436402"/>
            <a:ext cx="14655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고수익가맹점</a:t>
            </a:r>
            <a:r>
              <a:rPr lang="en-US" altLang="ko-KR" sz="15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5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5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타겟영업</a:t>
            </a:r>
            <a:endParaRPr lang="en-US" altLang="ko-KR" sz="1500" b="1" kern="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5598691" y="5315956"/>
            <a:ext cx="146554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Device </a:t>
            </a:r>
          </a:p>
          <a:p>
            <a:pPr algn="ctr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경쟁력 확보</a:t>
            </a:r>
            <a:endParaRPr lang="en-US" altLang="ko-KR" sz="1400" b="1" kern="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54" name="그룹 84"/>
          <p:cNvGrpSpPr/>
          <p:nvPr/>
        </p:nvGrpSpPr>
        <p:grpSpPr>
          <a:xfrm>
            <a:off x="4010896" y="4149080"/>
            <a:ext cx="1440160" cy="1440000"/>
            <a:chOff x="4778892" y="4119333"/>
            <a:chExt cx="2062716" cy="2062716"/>
          </a:xfrm>
        </p:grpSpPr>
        <p:sp>
          <p:nvSpPr>
            <p:cNvPr id="55" name="타원 54"/>
            <p:cNvSpPr/>
            <p:nvPr/>
          </p:nvSpPr>
          <p:spPr>
            <a:xfrm>
              <a:off x="4778892" y="4119333"/>
              <a:ext cx="2062716" cy="2062716"/>
            </a:xfrm>
            <a:prstGeom prst="ellipse">
              <a:avLst/>
            </a:prstGeom>
            <a:solidFill>
              <a:srgbClr val="F79646">
                <a:lumMod val="75000"/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타원 55"/>
            <p:cNvSpPr>
              <a:spLocks noChangeAspect="1"/>
            </p:cNvSpPr>
            <p:nvPr/>
          </p:nvSpPr>
          <p:spPr>
            <a:xfrm>
              <a:off x="4943589" y="4284029"/>
              <a:ext cx="1733325" cy="1733323"/>
            </a:xfrm>
            <a:prstGeom prst="ellipse">
              <a:avLst/>
            </a:prstGeom>
            <a:solidFill>
              <a:srgbClr val="800000">
                <a:alpha val="80000"/>
              </a:srgbClr>
            </a:solidFill>
            <a:ln w="6350">
              <a:solidFill>
                <a:sysClr val="window" lastClr="FFFFFF"/>
              </a:solidFill>
              <a:round/>
              <a:headEnd/>
              <a:tailEnd/>
            </a:ln>
            <a:effectLst>
              <a:innerShdw blurRad="63500" dist="38100" dir="13500000">
                <a:prstClr val="black">
                  <a:alpha val="6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4036449" y="4712128"/>
            <a:ext cx="1465539" cy="387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VAN</a:t>
            </a:r>
            <a:r>
              <a:rPr lang="ko-KR" alt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서비스 차별화</a:t>
            </a:r>
            <a:endParaRPr lang="en-US" altLang="ko-KR" sz="1400" b="1" kern="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25244" y="2204864"/>
            <a:ext cx="2376264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리베이트 경쟁에서 서비스 경쟁으로 마케팅 전략 변화</a:t>
            </a:r>
            <a:endParaRPr lang="en-US" altLang="ko-KR" sz="133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 Package(O2O, </a:t>
            </a:r>
            <a:r>
              <a:rPr lang="ko-KR" altLang="en-US" sz="133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신결제</a:t>
            </a:r>
            <a:r>
              <a:rPr lang="en-US" altLang="ko-KR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전자상품권</a:t>
            </a:r>
            <a:r>
              <a:rPr lang="en-US" altLang="ko-KR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Device, 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멤버십</a:t>
            </a:r>
            <a:r>
              <a:rPr lang="en-US" altLang="ko-KR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통합매출관리시스템 등</a:t>
            </a:r>
            <a:r>
              <a:rPr lang="en-US" altLang="ko-KR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제공</a:t>
            </a:r>
          </a:p>
        </p:txBody>
      </p:sp>
      <p:grpSp>
        <p:nvGrpSpPr>
          <p:cNvPr id="59" name="그룹 84"/>
          <p:cNvGrpSpPr/>
          <p:nvPr/>
        </p:nvGrpSpPr>
        <p:grpSpPr>
          <a:xfrm>
            <a:off x="2416247" y="4811900"/>
            <a:ext cx="1440000" cy="1440000"/>
            <a:chOff x="4778892" y="4119333"/>
            <a:chExt cx="2062716" cy="2062716"/>
          </a:xfrm>
        </p:grpSpPr>
        <p:sp>
          <p:nvSpPr>
            <p:cNvPr id="60" name="타원 59"/>
            <p:cNvSpPr/>
            <p:nvPr/>
          </p:nvSpPr>
          <p:spPr>
            <a:xfrm>
              <a:off x="4778892" y="4119333"/>
              <a:ext cx="2062716" cy="20627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943589" y="4284029"/>
              <a:ext cx="1733325" cy="17333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ysClr val="window" lastClr="FFFFFF"/>
              </a:solidFill>
              <a:round/>
              <a:headEnd/>
              <a:tailEnd/>
            </a:ln>
            <a:effectLst>
              <a:innerShdw blurRad="63500" dist="38100" dir="13500000">
                <a:prstClr val="black">
                  <a:alpha val="6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416087" y="5363023"/>
            <a:ext cx="146554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유커</a:t>
            </a:r>
            <a:r>
              <a:rPr lang="ko-KR" alt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대상 </a:t>
            </a:r>
            <a:endParaRPr lang="en-US" altLang="ko-KR" sz="1400" b="1" kern="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결제수단 제휴</a:t>
            </a:r>
            <a:endParaRPr lang="en-US" altLang="ko-KR" sz="1400" b="1" kern="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25244" y="4005064"/>
            <a:ext cx="23762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33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텐페이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3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기제휴</a:t>
            </a:r>
            <a:endParaRPr lang="en-US" altLang="ko-KR" sz="133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중국 관광객 대상 결제수단 추가 확보 추진 중</a:t>
            </a:r>
            <a:endParaRPr lang="en-US" altLang="ko-KR" sz="133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977972" y="2348880"/>
            <a:ext cx="2376264" cy="12388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33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공통모듈 통한 </a:t>
            </a:r>
            <a:r>
              <a:rPr lang="ko-KR" altLang="en-US" sz="133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신용카드 결제 플랫폼 제공</a:t>
            </a:r>
            <a:endParaRPr lang="en-US" altLang="ko-KR" sz="133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각종 페이 </a:t>
            </a:r>
            <a:r>
              <a:rPr lang="ko-KR" altLang="en-US" sz="133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발급자와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적극 제휴</a:t>
            </a:r>
            <a:endParaRPr lang="en-US" altLang="ko-KR" sz="133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977972" y="3803788"/>
            <a:ext cx="2376264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33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신결제수단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수용 가능한 차세대 단말기 보급</a:t>
            </a:r>
            <a:endParaRPr lang="en-US" altLang="ko-KR" sz="133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6213" indent="-176213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33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브랜드 이미지 강화를 통한 영업 확대</a:t>
            </a:r>
            <a:endParaRPr lang="en-US" altLang="ko-KR" sz="133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연결선 65"/>
          <p:cNvCxnSpPr>
            <a:stCxn id="58" idx="3"/>
            <a:endCxn id="56" idx="1"/>
          </p:cNvCxnSpPr>
          <p:nvPr/>
        </p:nvCxnSpPr>
        <p:spPr bwMode="auto">
          <a:xfrm>
            <a:off x="2801508" y="3032956"/>
            <a:ext cx="1501604" cy="140830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hape 66"/>
          <p:cNvCxnSpPr>
            <a:stCxn id="62" idx="1"/>
            <a:endCxn id="63" idx="2"/>
          </p:cNvCxnSpPr>
          <p:nvPr/>
        </p:nvCxnSpPr>
        <p:spPr bwMode="auto">
          <a:xfrm rot="10800000">
            <a:off x="1613377" y="4869160"/>
            <a:ext cx="802711" cy="687762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hape 67"/>
          <p:cNvCxnSpPr>
            <a:stCxn id="65" idx="2"/>
            <a:endCxn id="48" idx="6"/>
          </p:cNvCxnSpPr>
          <p:nvPr/>
        </p:nvCxnSpPr>
        <p:spPr bwMode="auto">
          <a:xfrm rot="5400000">
            <a:off x="7248775" y="4612945"/>
            <a:ext cx="718374" cy="1116284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5495300" y="3083708"/>
            <a:ext cx="14400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그룹 8"/>
          <p:cNvGrpSpPr/>
          <p:nvPr/>
        </p:nvGrpSpPr>
        <p:grpSpPr>
          <a:xfrm>
            <a:off x="270100" y="692696"/>
            <a:ext cx="9465625" cy="1503542"/>
            <a:chOff x="309530" y="813489"/>
            <a:chExt cx="9465625" cy="792164"/>
          </a:xfrm>
        </p:grpSpPr>
        <p:sp>
          <p:nvSpPr>
            <p:cNvPr id="77" name="Rectangle 43"/>
            <p:cNvSpPr>
              <a:spLocks noChangeArrowheads="1"/>
            </p:cNvSpPr>
            <p:nvPr/>
          </p:nvSpPr>
          <p:spPr bwMode="auto">
            <a:xfrm>
              <a:off x="450728" y="813489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정보통신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VAN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서비스 차별화를 통해 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오프라인 결제에서의 압도적 지배력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을 확보하고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더 나아가 대한민국 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지급결제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Processing Network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의 필수적 사업자로서의 확고한 지위를 공고화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할 것입니다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dirty="0" smtClean="0"/>
            </a:p>
          </p:txBody>
        </p:sp>
        <p:sp>
          <p:nvSpPr>
            <p:cNvPr id="78" name="도넛 77"/>
            <p:cNvSpPr/>
            <p:nvPr/>
          </p:nvSpPr>
          <p:spPr bwMode="auto">
            <a:xfrm>
              <a:off x="309530" y="1093745"/>
              <a:ext cx="144016" cy="79055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On/Off-line </a:t>
            </a: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융합결제를 선도하는 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PG </a:t>
            </a: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사업자</a:t>
            </a:r>
            <a:endParaRPr lang="ko-KR" altLang="en-US" b="1" i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472" y="1988840"/>
            <a:ext cx="9427048" cy="4464496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  <a:ln w="19050">
            <a:solidFill>
              <a:schemeClr val="bg1">
                <a:alpha val="7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rgbClr val="000000">
                  <a:lumMod val="95000"/>
                  <a:lumOff val="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grpSp>
        <p:nvGrpSpPr>
          <p:cNvPr id="8" name="그룹 8"/>
          <p:cNvGrpSpPr/>
          <p:nvPr/>
        </p:nvGrpSpPr>
        <p:grpSpPr>
          <a:xfrm>
            <a:off x="270100" y="701323"/>
            <a:ext cx="9465625" cy="1503542"/>
            <a:chOff x="309530" y="818034"/>
            <a:chExt cx="9465625" cy="792164"/>
          </a:xfrm>
        </p:grpSpPr>
        <p:sp>
          <p:nvSpPr>
            <p:cNvPr id="77" name="Rectangle 43"/>
            <p:cNvSpPr>
              <a:spLocks noChangeArrowheads="1"/>
            </p:cNvSpPr>
            <p:nvPr/>
          </p:nvSpPr>
          <p:spPr bwMode="auto">
            <a:xfrm>
              <a:off x="450728" y="818034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정보통신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O2O</a:t>
              </a:r>
              <a:r>
                <a:rPr lang="ko-KR" altLang="en-US" sz="1600" b="1" spc="-3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융합결제를 선도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함으로써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기존의 전통적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PG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사업의 영역을 넘어 성장함으로써 전자상거래 시장의 미래를 주도해갈 것입니다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dirty="0" smtClean="0"/>
            </a:p>
          </p:txBody>
        </p:sp>
        <p:sp>
          <p:nvSpPr>
            <p:cNvPr id="78" name="도넛 77"/>
            <p:cNvSpPr/>
            <p:nvPr/>
          </p:nvSpPr>
          <p:spPr bwMode="auto">
            <a:xfrm>
              <a:off x="309530" y="1093745"/>
              <a:ext cx="144016" cy="79055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5044292" y="2204864"/>
            <a:ext cx="4517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성장사업</a:t>
            </a:r>
            <a:r>
              <a:rPr lang="en-US" altLang="ko-KR" sz="1200" b="1" dirty="0" smtClean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(Growing Biz.)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신규시장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(O2O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시장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오프라인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PG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시장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중국인 대상 결제시장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104775">
              <a:lnSpc>
                <a:spcPct val="150000"/>
              </a:lnSpc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의 기회를 적극 포착함으로써 성장을 견인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424" y="2662562"/>
            <a:ext cx="48376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교두보사업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(Bridgehead Biz.)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인도네시아 사업 안착 후 베트남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말레이시아 등으로 추가 진출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- PG </a:t>
            </a: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이외 </a:t>
            </a:r>
            <a:r>
              <a:rPr lang="en-US" altLang="ko-KR" sz="11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VAN, </a:t>
            </a: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신용평가 등의 영역으로의 사업 확대  </a:t>
            </a:r>
            <a:endParaRPr lang="en-US" altLang="ko-KR" sz="11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92079" y="5229204"/>
            <a:ext cx="38988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기반사업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(Foundation Biz.)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 B2C/B2B/CMS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PG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영업확대와 수익성 제고 전략 수행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28"/>
          <p:cNvGrpSpPr/>
          <p:nvPr/>
        </p:nvGrpSpPr>
        <p:grpSpPr>
          <a:xfrm>
            <a:off x="2563074" y="3105177"/>
            <a:ext cx="4424889" cy="2124027"/>
            <a:chOff x="1641828" y="2483718"/>
            <a:chExt cx="5714523" cy="2457450"/>
          </a:xfrm>
        </p:grpSpPr>
        <p:grpSp>
          <p:nvGrpSpPr>
            <p:cNvPr id="52" name="Group 15"/>
            <p:cNvGrpSpPr>
              <a:grpSpLocks/>
            </p:cNvGrpSpPr>
            <p:nvPr/>
          </p:nvGrpSpPr>
          <p:grpSpPr bwMode="auto">
            <a:xfrm>
              <a:off x="2380725" y="2483718"/>
              <a:ext cx="4975626" cy="2457450"/>
              <a:chOff x="1200" y="1592"/>
              <a:chExt cx="3355" cy="1791"/>
            </a:xfrm>
          </p:grpSpPr>
          <p:sp>
            <p:nvSpPr>
              <p:cNvPr id="71" name="Freeform 8"/>
              <p:cNvSpPr>
                <a:spLocks/>
              </p:cNvSpPr>
              <p:nvPr/>
            </p:nvSpPr>
            <p:spPr bwMode="gray">
              <a:xfrm>
                <a:off x="1702" y="2521"/>
                <a:ext cx="2853" cy="862"/>
              </a:xfrm>
              <a:custGeom>
                <a:avLst/>
                <a:gdLst>
                  <a:gd name="T0" fmla="*/ 531 w 2298"/>
                  <a:gd name="T1" fmla="*/ 361 h 900"/>
                  <a:gd name="T2" fmla="*/ 999 w 2298"/>
                  <a:gd name="T3" fmla="*/ 406 h 900"/>
                  <a:gd name="T4" fmla="*/ 1547 w 2298"/>
                  <a:gd name="T5" fmla="*/ 188 h 900"/>
                  <a:gd name="T6" fmla="*/ 1325 w 2298"/>
                  <a:gd name="T7" fmla="*/ 131 h 900"/>
                  <a:gd name="T8" fmla="*/ 2005 w 2298"/>
                  <a:gd name="T9" fmla="*/ 0 h 900"/>
                  <a:gd name="T10" fmla="*/ 2298 w 2298"/>
                  <a:gd name="T11" fmla="*/ 425 h 900"/>
                  <a:gd name="T12" fmla="*/ 2054 w 2298"/>
                  <a:gd name="T13" fmla="*/ 340 h 900"/>
                  <a:gd name="T14" fmla="*/ 1120 w 2298"/>
                  <a:gd name="T15" fmla="*/ 816 h 900"/>
                  <a:gd name="T16" fmla="*/ 0 w 2298"/>
                  <a:gd name="T17" fmla="*/ 608 h 900"/>
                  <a:gd name="T18" fmla="*/ 401 w 2298"/>
                  <a:gd name="T19" fmla="*/ 633 h 900"/>
                  <a:gd name="T20" fmla="*/ 531 w 2298"/>
                  <a:gd name="T21" fmla="*/ 361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98" h="900">
                    <a:moveTo>
                      <a:pt x="531" y="361"/>
                    </a:moveTo>
                    <a:cubicBezTo>
                      <a:pt x="623" y="386"/>
                      <a:pt x="670" y="427"/>
                      <a:pt x="999" y="406"/>
                    </a:cubicBezTo>
                    <a:cubicBezTo>
                      <a:pt x="1329" y="385"/>
                      <a:pt x="1493" y="233"/>
                      <a:pt x="1547" y="188"/>
                    </a:cubicBezTo>
                    <a:lnTo>
                      <a:pt x="1325" y="131"/>
                    </a:lnTo>
                    <a:lnTo>
                      <a:pt x="2005" y="0"/>
                    </a:lnTo>
                    <a:lnTo>
                      <a:pt x="2298" y="425"/>
                    </a:lnTo>
                    <a:lnTo>
                      <a:pt x="2054" y="340"/>
                    </a:lnTo>
                    <a:cubicBezTo>
                      <a:pt x="1934" y="456"/>
                      <a:pt x="1774" y="732"/>
                      <a:pt x="1120" y="816"/>
                    </a:cubicBezTo>
                    <a:cubicBezTo>
                      <a:pt x="466" y="900"/>
                      <a:pt x="119" y="633"/>
                      <a:pt x="0" y="608"/>
                    </a:cubicBezTo>
                    <a:lnTo>
                      <a:pt x="401" y="633"/>
                    </a:lnTo>
                    <a:lnTo>
                      <a:pt x="531" y="36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F81BD">
                      <a:gamma/>
                      <a:tint val="73725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>
                <a:noFill/>
              </a:ln>
              <a:effectLst>
                <a:outerShdw dist="107763" dir="2700000" algn="ctr" rotWithShape="0">
                  <a:srgbClr val="0A206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gray">
              <a:xfrm>
                <a:off x="1200" y="1835"/>
                <a:ext cx="1264" cy="1235"/>
              </a:xfrm>
              <a:custGeom>
                <a:avLst/>
                <a:gdLst>
                  <a:gd name="T0" fmla="*/ 0 w 1018"/>
                  <a:gd name="T1" fmla="*/ 1220 h 1289"/>
                  <a:gd name="T2" fmla="*/ 774 w 1018"/>
                  <a:gd name="T3" fmla="*/ 1289 h 1289"/>
                  <a:gd name="T4" fmla="*/ 966 w 1018"/>
                  <a:gd name="T5" fmla="*/ 866 h 1289"/>
                  <a:gd name="T6" fmla="*/ 733 w 1018"/>
                  <a:gd name="T7" fmla="*/ 935 h 1289"/>
                  <a:gd name="T8" fmla="*/ 602 w 1018"/>
                  <a:gd name="T9" fmla="*/ 629 h 1289"/>
                  <a:gd name="T10" fmla="*/ 1018 w 1018"/>
                  <a:gd name="T11" fmla="*/ 346 h 1289"/>
                  <a:gd name="T12" fmla="*/ 777 w 1018"/>
                  <a:gd name="T13" fmla="*/ 156 h 1289"/>
                  <a:gd name="T14" fmla="*/ 976 w 1018"/>
                  <a:gd name="T15" fmla="*/ 0 h 1289"/>
                  <a:gd name="T16" fmla="*/ 346 w 1018"/>
                  <a:gd name="T17" fmla="*/ 233 h 1289"/>
                  <a:gd name="T18" fmla="*/ 21 w 1018"/>
                  <a:gd name="T19" fmla="*/ 669 h 1289"/>
                  <a:gd name="T20" fmla="*/ 209 w 1018"/>
                  <a:gd name="T21" fmla="*/ 1139 h 1289"/>
                  <a:gd name="T22" fmla="*/ 0 w 1018"/>
                  <a:gd name="T23" fmla="*/ 122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8" h="1289">
                    <a:moveTo>
                      <a:pt x="0" y="1220"/>
                    </a:moveTo>
                    <a:lnTo>
                      <a:pt x="774" y="1289"/>
                    </a:lnTo>
                    <a:lnTo>
                      <a:pt x="966" y="866"/>
                    </a:lnTo>
                    <a:lnTo>
                      <a:pt x="733" y="935"/>
                    </a:lnTo>
                    <a:cubicBezTo>
                      <a:pt x="672" y="896"/>
                      <a:pt x="552" y="799"/>
                      <a:pt x="602" y="629"/>
                    </a:cubicBezTo>
                    <a:cubicBezTo>
                      <a:pt x="653" y="458"/>
                      <a:pt x="984" y="345"/>
                      <a:pt x="1018" y="346"/>
                    </a:cubicBezTo>
                    <a:lnTo>
                      <a:pt x="777" y="156"/>
                    </a:lnTo>
                    <a:lnTo>
                      <a:pt x="976" y="0"/>
                    </a:lnTo>
                    <a:cubicBezTo>
                      <a:pt x="727" y="41"/>
                      <a:pt x="502" y="123"/>
                      <a:pt x="346" y="233"/>
                    </a:cubicBezTo>
                    <a:cubicBezTo>
                      <a:pt x="189" y="343"/>
                      <a:pt x="44" y="517"/>
                      <a:pt x="21" y="669"/>
                    </a:cubicBezTo>
                    <a:cubicBezTo>
                      <a:pt x="7" y="814"/>
                      <a:pt x="62" y="1010"/>
                      <a:pt x="209" y="1139"/>
                    </a:cubicBezTo>
                    <a:lnTo>
                      <a:pt x="0" y="12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FF"/>
                  </a:gs>
                  <a:gs pos="100000">
                    <a:srgbClr val="0000FF">
                      <a:gamma/>
                      <a:tint val="4862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dist="107763" dir="2700000" algn="ctr" rotWithShape="0">
                  <a:srgbClr val="0A206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gray">
              <a:xfrm>
                <a:off x="2241" y="1592"/>
                <a:ext cx="2313" cy="1096"/>
              </a:xfrm>
              <a:custGeom>
                <a:avLst/>
                <a:gdLst>
                  <a:gd name="T0" fmla="*/ 474 w 1863"/>
                  <a:gd name="T1" fmla="*/ 211 h 1144"/>
                  <a:gd name="T2" fmla="*/ 463 w 1863"/>
                  <a:gd name="T3" fmla="*/ 0 h 1144"/>
                  <a:gd name="T4" fmla="*/ 0 w 1863"/>
                  <a:gd name="T5" fmla="*/ 404 h 1144"/>
                  <a:gd name="T6" fmla="*/ 498 w 1863"/>
                  <a:gd name="T7" fmla="*/ 815 h 1144"/>
                  <a:gd name="T8" fmla="*/ 490 w 1863"/>
                  <a:gd name="T9" fmla="*/ 580 h 1144"/>
                  <a:gd name="T10" fmla="*/ 1020 w 1863"/>
                  <a:gd name="T11" fmla="*/ 663 h 1144"/>
                  <a:gd name="T12" fmla="*/ 1200 w 1863"/>
                  <a:gd name="T13" fmla="*/ 982 h 1144"/>
                  <a:gd name="T14" fmla="*/ 1608 w 1863"/>
                  <a:gd name="T15" fmla="*/ 911 h 1144"/>
                  <a:gd name="T16" fmla="*/ 1762 w 1863"/>
                  <a:gd name="T17" fmla="*/ 1144 h 1144"/>
                  <a:gd name="T18" fmla="*/ 1739 w 1863"/>
                  <a:gd name="T19" fmla="*/ 701 h 1144"/>
                  <a:gd name="T20" fmla="*/ 1196 w 1863"/>
                  <a:gd name="T21" fmla="*/ 296 h 1144"/>
                  <a:gd name="T22" fmla="*/ 474 w 1863"/>
                  <a:gd name="T23" fmla="*/ 211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3" h="1144">
                    <a:moveTo>
                      <a:pt x="474" y="211"/>
                    </a:moveTo>
                    <a:lnTo>
                      <a:pt x="463" y="0"/>
                    </a:lnTo>
                    <a:lnTo>
                      <a:pt x="0" y="404"/>
                    </a:lnTo>
                    <a:lnTo>
                      <a:pt x="498" y="815"/>
                    </a:lnTo>
                    <a:lnTo>
                      <a:pt x="490" y="580"/>
                    </a:lnTo>
                    <a:cubicBezTo>
                      <a:pt x="577" y="555"/>
                      <a:pt x="902" y="596"/>
                      <a:pt x="1020" y="663"/>
                    </a:cubicBezTo>
                    <a:cubicBezTo>
                      <a:pt x="1239" y="776"/>
                      <a:pt x="1189" y="964"/>
                      <a:pt x="1200" y="982"/>
                    </a:cubicBezTo>
                    <a:lnTo>
                      <a:pt x="1608" y="911"/>
                    </a:lnTo>
                    <a:lnTo>
                      <a:pt x="1762" y="1144"/>
                    </a:lnTo>
                    <a:cubicBezTo>
                      <a:pt x="1783" y="1109"/>
                      <a:pt x="1863" y="914"/>
                      <a:pt x="1739" y="701"/>
                    </a:cubicBezTo>
                    <a:cubicBezTo>
                      <a:pt x="1615" y="488"/>
                      <a:pt x="1492" y="406"/>
                      <a:pt x="1196" y="296"/>
                    </a:cubicBezTo>
                    <a:cubicBezTo>
                      <a:pt x="900" y="186"/>
                      <a:pt x="474" y="211"/>
                      <a:pt x="474" y="2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0504D"/>
                  </a:gs>
                  <a:gs pos="100000">
                    <a:srgbClr val="C0504D">
                      <a:gamma/>
                      <a:tint val="6666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dist="107763" dir="2700000" algn="ctr" rotWithShape="0">
                  <a:srgbClr val="0A206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3" name="제목 5"/>
            <p:cNvSpPr txBox="1">
              <a:spLocks/>
            </p:cNvSpPr>
            <p:nvPr/>
          </p:nvSpPr>
          <p:spPr>
            <a:xfrm>
              <a:off x="4162108" y="2852984"/>
              <a:ext cx="2725226" cy="432000"/>
            </a:xfrm>
            <a:prstGeom prst="rect">
              <a:avLst/>
            </a:prstGeom>
          </p:spPr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j-cs"/>
                </a:rPr>
                <a:t>신규사업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54" name="제목 5"/>
            <p:cNvSpPr txBox="1">
              <a:spLocks/>
            </p:cNvSpPr>
            <p:nvPr/>
          </p:nvSpPr>
          <p:spPr>
            <a:xfrm>
              <a:off x="3628246" y="4365152"/>
              <a:ext cx="2725226" cy="432000"/>
            </a:xfrm>
            <a:prstGeom prst="rect">
              <a:avLst/>
            </a:prstGeom>
          </p:spPr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j-cs"/>
                </a:rPr>
                <a:t>기존사업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59" name="제목 5"/>
            <p:cNvSpPr txBox="1">
              <a:spLocks/>
            </p:cNvSpPr>
            <p:nvPr/>
          </p:nvSpPr>
          <p:spPr>
            <a:xfrm>
              <a:off x="1641828" y="3501056"/>
              <a:ext cx="2725226" cy="432000"/>
            </a:xfrm>
            <a:prstGeom prst="rect">
              <a:avLst/>
            </a:prstGeom>
          </p:spPr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j-cs"/>
                </a:rPr>
                <a:t>해외사업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gray">
            <a:xfrm>
              <a:off x="3928219" y="3492081"/>
              <a:ext cx="1939925" cy="605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On/Offline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융합결제 선도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ICT연구소 전략사업기획단\프로젝트\NPAD\관련문서\sansungpay 01.jpg"/>
          <p:cNvPicPr>
            <a:picLocks noChangeAspect="1" noChangeArrowheads="1"/>
          </p:cNvPicPr>
          <p:nvPr/>
        </p:nvPicPr>
        <p:blipFill>
          <a:blip r:embed="rId2" cstate="print"/>
          <a:srcRect l="8911" t="11823" r="3960" b="21969"/>
          <a:stretch>
            <a:fillRect/>
          </a:stretch>
        </p:blipFill>
        <p:spPr bwMode="auto">
          <a:xfrm>
            <a:off x="2299599" y="1907540"/>
            <a:ext cx="5925809" cy="3482568"/>
          </a:xfrm>
          <a:prstGeom prst="rect">
            <a:avLst/>
          </a:prstGeom>
          <a:noFill/>
        </p:spPr>
      </p:pic>
      <p:sp>
        <p:nvSpPr>
          <p:cNvPr id="5" name="TextBox 31"/>
          <p:cNvSpPr txBox="1">
            <a:spLocks noChangeArrowheads="1"/>
          </p:cNvSpPr>
          <p:nvPr/>
        </p:nvSpPr>
        <p:spPr bwMode="auto">
          <a:xfrm>
            <a:off x="272349" y="5579948"/>
            <a:ext cx="4522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Samsung Pay 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처리를 위한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MST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수신 모듈 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탑재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Freeform 234"/>
          <p:cNvSpPr>
            <a:spLocks/>
          </p:cNvSpPr>
          <p:nvPr/>
        </p:nvSpPr>
        <p:spPr bwMode="auto">
          <a:xfrm rot="20689410">
            <a:off x="2076150" y="4463429"/>
            <a:ext cx="1877105" cy="369332"/>
          </a:xfrm>
          <a:custGeom>
            <a:avLst/>
            <a:gdLst>
              <a:gd name="T0" fmla="*/ 0 w 1565"/>
              <a:gd name="T1" fmla="*/ 2147483647 h 136"/>
              <a:gd name="T2" fmla="*/ 2147483647 w 1565"/>
              <a:gd name="T3" fmla="*/ 0 h 136"/>
              <a:gd name="T4" fmla="*/ 2147483647 w 1565"/>
              <a:gd name="T5" fmla="*/ 0 h 136"/>
              <a:gd name="T6" fmla="*/ 0 60000 65536"/>
              <a:gd name="T7" fmla="*/ 0 60000 65536"/>
              <a:gd name="T8" fmla="*/ 0 60000 65536"/>
              <a:gd name="T9" fmla="*/ 0 w 1565"/>
              <a:gd name="T10" fmla="*/ 0 h 136"/>
              <a:gd name="T11" fmla="*/ 1565 w 156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5" h="136">
                <a:moveTo>
                  <a:pt x="0" y="136"/>
                </a:moveTo>
                <a:lnTo>
                  <a:pt x="159" y="0"/>
                </a:lnTo>
                <a:lnTo>
                  <a:pt x="156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116407" y="2339588"/>
            <a:ext cx="3508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App Card 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처리를 위한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RF(NFC)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탑재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" descr="F:\ICT연구소 전략사업기획단\프로젝트\NPAD\앱카드 CI\앱카드 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032" y="1691516"/>
            <a:ext cx="779712" cy="662518"/>
          </a:xfrm>
          <a:prstGeom prst="rect">
            <a:avLst/>
          </a:prstGeom>
          <a:noFill/>
        </p:spPr>
      </p:pic>
      <p:sp>
        <p:nvSpPr>
          <p:cNvPr id="9" name="Freeform 234"/>
          <p:cNvSpPr>
            <a:spLocks/>
          </p:cNvSpPr>
          <p:nvPr/>
        </p:nvSpPr>
        <p:spPr bwMode="auto">
          <a:xfrm rot="782163" flipH="1">
            <a:off x="5433729" y="3728000"/>
            <a:ext cx="2314228" cy="369332"/>
          </a:xfrm>
          <a:custGeom>
            <a:avLst/>
            <a:gdLst>
              <a:gd name="T0" fmla="*/ 0 w 1565"/>
              <a:gd name="T1" fmla="*/ 2147483647 h 136"/>
              <a:gd name="T2" fmla="*/ 2147483647 w 1565"/>
              <a:gd name="T3" fmla="*/ 0 h 136"/>
              <a:gd name="T4" fmla="*/ 2147483647 w 1565"/>
              <a:gd name="T5" fmla="*/ 0 h 136"/>
              <a:gd name="T6" fmla="*/ 0 60000 65536"/>
              <a:gd name="T7" fmla="*/ 0 60000 65536"/>
              <a:gd name="T8" fmla="*/ 0 60000 65536"/>
              <a:gd name="T9" fmla="*/ 0 w 1565"/>
              <a:gd name="T10" fmla="*/ 0 h 136"/>
              <a:gd name="T11" fmla="*/ 1565 w 156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5" h="136">
                <a:moveTo>
                  <a:pt x="0" y="136"/>
                </a:moveTo>
                <a:lnTo>
                  <a:pt x="159" y="0"/>
                </a:lnTo>
                <a:lnTo>
                  <a:pt x="156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31"/>
          <p:cNvSpPr txBox="1">
            <a:spLocks noChangeArrowheads="1"/>
          </p:cNvSpPr>
          <p:nvPr/>
        </p:nvSpPr>
        <p:spPr bwMode="auto">
          <a:xfrm>
            <a:off x="5964244" y="4427823"/>
            <a:ext cx="3508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정전압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터치를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이용하여 손쉽게 전자서명 및</a:t>
            </a: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 키 입력이 가능 함</a:t>
            </a:r>
            <a:endParaRPr lang="en-US" altLang="ko-KR" sz="1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Freeform 234"/>
          <p:cNvSpPr>
            <a:spLocks/>
          </p:cNvSpPr>
          <p:nvPr/>
        </p:nvSpPr>
        <p:spPr bwMode="auto">
          <a:xfrm rot="17631810" flipH="1">
            <a:off x="4278974" y="2193734"/>
            <a:ext cx="1653763" cy="369332"/>
          </a:xfrm>
          <a:custGeom>
            <a:avLst/>
            <a:gdLst>
              <a:gd name="T0" fmla="*/ 0 w 1565"/>
              <a:gd name="T1" fmla="*/ 2147483647 h 136"/>
              <a:gd name="T2" fmla="*/ 2147483647 w 1565"/>
              <a:gd name="T3" fmla="*/ 0 h 136"/>
              <a:gd name="T4" fmla="*/ 2147483647 w 1565"/>
              <a:gd name="T5" fmla="*/ 0 h 136"/>
              <a:gd name="T6" fmla="*/ 0 60000 65536"/>
              <a:gd name="T7" fmla="*/ 0 60000 65536"/>
              <a:gd name="T8" fmla="*/ 0 60000 65536"/>
              <a:gd name="T9" fmla="*/ 0 w 1565"/>
              <a:gd name="T10" fmla="*/ 0 h 136"/>
              <a:gd name="T11" fmla="*/ 1565 w 156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5" h="136">
                <a:moveTo>
                  <a:pt x="0" y="136"/>
                </a:moveTo>
                <a:lnTo>
                  <a:pt x="159" y="0"/>
                </a:lnTo>
                <a:lnTo>
                  <a:pt x="156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5730331" y="1331478"/>
            <a:ext cx="38985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LCD 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표면 보호하기 위한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강화유리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endParaRPr lang="en-US" altLang="ko-KR" sz="1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지문방지 코팅기술 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200" b="1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 descr="F:\ICT연구소 전략사업기획단\프로젝트\NPAD\관련문서\sansungpay 02.jpg"/>
          <p:cNvPicPr>
            <a:picLocks noChangeAspect="1" noChangeArrowheads="1"/>
          </p:cNvPicPr>
          <p:nvPr/>
        </p:nvPicPr>
        <p:blipFill>
          <a:blip r:embed="rId4" cstate="print"/>
          <a:srcRect l="32786" t="41109" r="50820" b="43231"/>
          <a:stretch>
            <a:fillRect/>
          </a:stretch>
        </p:blipFill>
        <p:spPr bwMode="auto">
          <a:xfrm>
            <a:off x="1130032" y="4715852"/>
            <a:ext cx="1169567" cy="864096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71074">
            <a:off x="3376928" y="3175711"/>
            <a:ext cx="531891" cy="5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reeform 234"/>
          <p:cNvSpPr>
            <a:spLocks/>
          </p:cNvSpPr>
          <p:nvPr/>
        </p:nvSpPr>
        <p:spPr bwMode="auto">
          <a:xfrm rot="782163" flipH="1">
            <a:off x="1301257" y="3007919"/>
            <a:ext cx="2314228" cy="369332"/>
          </a:xfrm>
          <a:custGeom>
            <a:avLst/>
            <a:gdLst>
              <a:gd name="T0" fmla="*/ 0 w 1565"/>
              <a:gd name="T1" fmla="*/ 2147483647 h 136"/>
              <a:gd name="T2" fmla="*/ 2147483647 w 1565"/>
              <a:gd name="T3" fmla="*/ 0 h 136"/>
              <a:gd name="T4" fmla="*/ 2147483647 w 1565"/>
              <a:gd name="T5" fmla="*/ 0 h 136"/>
              <a:gd name="T6" fmla="*/ 0 60000 65536"/>
              <a:gd name="T7" fmla="*/ 0 60000 65536"/>
              <a:gd name="T8" fmla="*/ 0 60000 65536"/>
              <a:gd name="T9" fmla="*/ 0 w 1565"/>
              <a:gd name="T10" fmla="*/ 0 h 136"/>
              <a:gd name="T11" fmla="*/ 1565 w 156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5" h="136">
                <a:moveTo>
                  <a:pt x="0" y="136"/>
                </a:moveTo>
                <a:lnTo>
                  <a:pt x="159" y="0"/>
                </a:lnTo>
                <a:lnTo>
                  <a:pt x="156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F:\ICT연구소 전략사업기획단\프로젝트\NPAD\관련문서\삼성 unpack 행사 사진\작업용\output\COIN86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179" y="2890346"/>
            <a:ext cx="5008652" cy="3274958"/>
          </a:xfrm>
          <a:prstGeom prst="rect">
            <a:avLst/>
          </a:prstGeom>
          <a:noFill/>
        </p:spPr>
      </p:pic>
      <p:pic>
        <p:nvPicPr>
          <p:cNvPr id="17" name="Picture 3" descr="F:\ICT연구소 전략사업기획단\프로젝트\NPAD\관련문서\삼성 unpack 행사 사진\작업용\output\COIN87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2648" y="1666210"/>
            <a:ext cx="2432792" cy="3240360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5832" y="1162154"/>
            <a:ext cx="3352760" cy="1767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473" y="1586955"/>
            <a:ext cx="3796061" cy="28500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2107" y="5106571"/>
            <a:ext cx="137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특징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87257" y="4725045"/>
            <a:ext cx="4464496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n-US" altLang="ko-KR" sz="1400" b="1" dirty="0" smtClean="0"/>
              <a:t>* 2.8</a:t>
            </a:r>
            <a:r>
              <a:rPr lang="en-US" altLang="ko-KR" sz="1400" b="1" dirty="0"/>
              <a:t>” </a:t>
            </a:r>
            <a:r>
              <a:rPr lang="ko-KR" altLang="en-US" sz="1400" b="1"/>
              <a:t>컬러 </a:t>
            </a:r>
            <a:r>
              <a:rPr lang="en-US" altLang="ko-KR" sz="1400" b="1" dirty="0"/>
              <a:t>LCD </a:t>
            </a:r>
            <a:r>
              <a:rPr lang="ko-KR" altLang="en-US" sz="1400" b="1"/>
              <a:t>적용</a:t>
            </a:r>
            <a:endParaRPr lang="en-US" altLang="ko-KR" sz="1400" b="1" dirty="0"/>
          </a:p>
          <a:p>
            <a:pPr marL="176213" indent="-176213">
              <a:lnSpc>
                <a:spcPts val="2000"/>
              </a:lnSpc>
              <a:spcBef>
                <a:spcPts val="300"/>
              </a:spcBef>
              <a:buFontTx/>
              <a:buChar char="-"/>
            </a:pP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결제 기능 </a:t>
            </a:r>
            <a:r>
              <a:rPr lang="ko-KR" altLang="en-US" sz="1400" b="1" dirty="0" smtClean="0"/>
              <a:t>탑재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(NFC, MST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Samung</a:t>
            </a:r>
            <a:r>
              <a:rPr lang="en-US" altLang="ko-KR" sz="1400" b="1" dirty="0" smtClean="0"/>
              <a:t> Pay </a:t>
            </a:r>
            <a:r>
              <a:rPr lang="ko-KR" altLang="en-US" sz="1400" b="1" smtClean="0"/>
              <a:t>전용 </a:t>
            </a:r>
            <a:r>
              <a:rPr lang="en-US" altLang="ko-KR" sz="1400" b="1" dirty="0" smtClean="0"/>
              <a:t>MST </a:t>
            </a:r>
            <a:r>
              <a:rPr lang="ko-KR" altLang="en-US" sz="1400" b="1" smtClean="0"/>
              <a:t>수신 모듈 탑재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marL="176213" indent="-176213">
              <a:lnSpc>
                <a:spcPts val="2000"/>
              </a:lnSpc>
              <a:spcBef>
                <a:spcPts val="300"/>
              </a:spcBef>
              <a:buFontTx/>
              <a:buChar char="-"/>
            </a:pPr>
            <a:r>
              <a:rPr lang="ko-KR" altLang="en-US" sz="1400" dirty="0" err="1"/>
              <a:t>압력식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저항막</a:t>
            </a:r>
            <a:r>
              <a:rPr lang="en-US" altLang="ko-KR" sz="1400" dirty="0"/>
              <a:t> </a:t>
            </a:r>
            <a:r>
              <a:rPr lang="ko-KR" altLang="en-US" sz="1400"/>
              <a:t>방식의 터치 패널 적용 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19303" y="4516686"/>
            <a:ext cx="1228928" cy="15846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1692413" y="1705175"/>
            <a:ext cx="3600000" cy="26590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3158" y="4516686"/>
            <a:ext cx="7222445" cy="15846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9303" y="1052736"/>
            <a:ext cx="1228928" cy="330657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342107" y="2326105"/>
            <a:ext cx="1373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제품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외관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5206" y="120624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보급형 서명 패드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1692413" y="1071605"/>
            <a:ext cx="3600000" cy="5814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5914876" y="120624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타사 유사 제품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15649" y="1705175"/>
            <a:ext cx="3600000" cy="26590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15649" y="1071605"/>
            <a:ext cx="3600000" cy="5814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8499" y="2060006"/>
            <a:ext cx="2892519" cy="20312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241" y="1757227"/>
            <a:ext cx="2786167" cy="243414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19303" y="4516386"/>
            <a:ext cx="1228928" cy="15922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1692413" y="1699494"/>
            <a:ext cx="3600000" cy="27493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3158" y="4516385"/>
            <a:ext cx="7222445" cy="1592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9303" y="1062529"/>
            <a:ext cx="1228928" cy="338134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TextBox 36"/>
          <p:cNvSpPr txBox="1"/>
          <p:nvPr/>
        </p:nvSpPr>
        <p:spPr>
          <a:xfrm>
            <a:off x="2385206" y="1187377"/>
            <a:ext cx="1944216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단말기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92413" y="1052736"/>
            <a:ext cx="3600000" cy="5814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9" name="TextBox 38"/>
          <p:cNvSpPr txBox="1"/>
          <p:nvPr/>
        </p:nvSpPr>
        <p:spPr>
          <a:xfrm>
            <a:off x="5914876" y="118737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타사 유사 제품</a:t>
            </a:r>
            <a:endParaRPr lang="ko-KR" altLang="en-US" sz="1600" b="1" dirty="0"/>
          </a:p>
        </p:txBody>
      </p:sp>
      <p:sp>
        <p:nvSpPr>
          <p:cNvPr id="40" name="직사각형 39"/>
          <p:cNvSpPr/>
          <p:nvPr/>
        </p:nvSpPr>
        <p:spPr>
          <a:xfrm>
            <a:off x="5315649" y="1699494"/>
            <a:ext cx="3600000" cy="27493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315649" y="1052736"/>
            <a:ext cx="3600000" cy="5814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2707" y="1940334"/>
            <a:ext cx="2632047" cy="22792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5728" y="4650867"/>
            <a:ext cx="3960440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</a:pPr>
            <a:r>
              <a:rPr lang="en-US" altLang="ko-KR" sz="1400" b="1" dirty="0" smtClean="0"/>
              <a:t>SMART PAD Type</a:t>
            </a:r>
            <a:r>
              <a:rPr lang="ko-KR" altLang="en-US" sz="1400" b="1" dirty="0" smtClean="0"/>
              <a:t>의 새로운 디자인 </a:t>
            </a:r>
            <a:r>
              <a:rPr lang="ko-KR" altLang="en-US" sz="1400" b="1" dirty="0" err="1" smtClean="0"/>
              <a:t>컨셉</a:t>
            </a:r>
            <a:endParaRPr lang="en-US" altLang="ko-KR" sz="1400" b="1" dirty="0" smtClean="0"/>
          </a:p>
          <a:p>
            <a:pPr marL="176213" indent="-176213">
              <a:lnSpc>
                <a:spcPts val="2000"/>
              </a:lnSpc>
              <a:spcBef>
                <a:spcPts val="300"/>
              </a:spcBef>
              <a:buFontTx/>
              <a:buChar char="-"/>
            </a:pPr>
            <a:r>
              <a:rPr lang="ko-KR" altLang="en-US" sz="1400" b="1" dirty="0" smtClean="0"/>
              <a:t>정전용량 방식의 </a:t>
            </a:r>
            <a:r>
              <a:rPr lang="en-US" altLang="ko-KR" sz="1400" b="1" dirty="0"/>
              <a:t>7” Full </a:t>
            </a:r>
            <a:r>
              <a:rPr lang="ko-KR" altLang="en-US" sz="1400" b="1" dirty="0" smtClean="0"/>
              <a:t>터치 </a:t>
            </a:r>
            <a:r>
              <a:rPr lang="en-US" altLang="ko-KR" sz="1400" b="1" dirty="0" smtClean="0"/>
              <a:t>LCD </a:t>
            </a:r>
          </a:p>
          <a:p>
            <a:pPr marL="176213" indent="-176213">
              <a:lnSpc>
                <a:spcPts val="2000"/>
              </a:lnSpc>
              <a:spcBef>
                <a:spcPts val="300"/>
              </a:spcBef>
              <a:buFontTx/>
              <a:buChar char="-"/>
            </a:pPr>
            <a:r>
              <a:rPr lang="en-US" altLang="ko-KR" sz="1400" b="1" dirty="0" smtClean="0"/>
              <a:t>RF </a:t>
            </a:r>
            <a:r>
              <a:rPr lang="ko-KR" altLang="en-US" sz="1400" b="1" dirty="0" smtClean="0"/>
              <a:t>카드 지원</a:t>
            </a:r>
            <a:endParaRPr lang="en-US" altLang="ko-KR" sz="1400" b="1" dirty="0" smtClean="0"/>
          </a:p>
          <a:p>
            <a:pPr marL="176213" indent="-176213">
              <a:lnSpc>
                <a:spcPts val="2000"/>
              </a:lnSpc>
              <a:spcBef>
                <a:spcPts val="300"/>
              </a:spcBef>
              <a:buFontTx/>
              <a:buChar char="-"/>
            </a:pPr>
            <a:r>
              <a:rPr lang="ko-KR" altLang="en-US" sz="1400" b="1" dirty="0" smtClean="0"/>
              <a:t>전자서명패드 기능 탑재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2107" y="2326105"/>
            <a:ext cx="1373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제품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외관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107" y="5106571"/>
            <a:ext cx="137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특징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3872881" y="4004990"/>
            <a:ext cx="215547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spcAft>
                <a:spcPts val="700"/>
              </a:spcAft>
              <a:buClr>
                <a:schemeClr val="tx1"/>
              </a:buClr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7016" y="6095039"/>
            <a:ext cx="5147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</a:rPr>
              <a:t>(121-709) </a:t>
            </a:r>
            <a:r>
              <a:rPr lang="ko-KR" altLang="en-US" sz="1200" dirty="0" smtClean="0">
                <a:latin typeface="+mj-lt"/>
              </a:rPr>
              <a:t>서울특별시 마포구 마포대로 </a:t>
            </a:r>
            <a:r>
              <a:rPr lang="en-US" altLang="ko-KR" sz="1200" dirty="0" smtClean="0">
                <a:latin typeface="+mj-lt"/>
              </a:rPr>
              <a:t>217 </a:t>
            </a:r>
            <a:r>
              <a:rPr lang="ko-KR" altLang="en-US" sz="1200" dirty="0" smtClean="0">
                <a:latin typeface="+mj-lt"/>
              </a:rPr>
              <a:t>크레디트센터 </a:t>
            </a:r>
            <a:r>
              <a:rPr lang="en-US" altLang="ko-KR" sz="1200" dirty="0" smtClean="0">
                <a:latin typeface="+mj-lt"/>
              </a:rPr>
              <a:t>B/D</a:t>
            </a:r>
          </a:p>
          <a:p>
            <a:pPr algn="ctr"/>
            <a:r>
              <a:rPr lang="en-US" altLang="ko-KR" sz="1200" dirty="0" smtClean="0">
                <a:latin typeface="+mj-lt"/>
              </a:rPr>
              <a:t>TEL. 02-2187-2700    FAX. 02-312-3732 </a:t>
            </a:r>
          </a:p>
          <a:p>
            <a:pPr algn="ctr"/>
            <a:r>
              <a:rPr lang="en-US" altLang="ko-KR" sz="1200" dirty="0" smtClean="0">
                <a:latin typeface="+mj-lt"/>
              </a:rPr>
              <a:t>VAN</a:t>
            </a:r>
            <a:r>
              <a:rPr lang="ko-KR" altLang="en-US" sz="1200" dirty="0" smtClean="0">
                <a:latin typeface="+mj-lt"/>
              </a:rPr>
              <a:t>서비스</a:t>
            </a:r>
            <a:r>
              <a:rPr lang="en-US" altLang="ko-KR" sz="1200" dirty="0" smtClean="0">
                <a:latin typeface="+mj-lt"/>
              </a:rPr>
              <a:t>) www.nicevan.co.kr   PG</a:t>
            </a:r>
            <a:r>
              <a:rPr lang="ko-KR" altLang="en-US" sz="1200" dirty="0" smtClean="0">
                <a:latin typeface="+mj-lt"/>
              </a:rPr>
              <a:t>서비스</a:t>
            </a:r>
            <a:r>
              <a:rPr lang="en-US" altLang="ko-KR" sz="1200" dirty="0" smtClean="0">
                <a:latin typeface="+mj-lt"/>
              </a:rPr>
              <a:t>) www.nicepay.co.kr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4476" y="5373216"/>
            <a:ext cx="2592288" cy="56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423927" y="1052736"/>
            <a:ext cx="683747" cy="684076"/>
          </a:xfrm>
          <a:prstGeom prst="roundRect">
            <a:avLst/>
          </a:prstGeom>
          <a:solidFill>
            <a:srgbClr val="4F81BD">
              <a:lumMod val="75000"/>
            </a:srgbClr>
          </a:solidFill>
          <a:ln w="19050" cap="flat" cmpd="sng" algn="ctr">
            <a:solidFill>
              <a:sysClr val="window" lastClr="FFFFFF">
                <a:alpha val="70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algn="ctr" defTabSz="914400" eaLnBrk="1" latinLnBrk="0" hangingPunct="1">
              <a:defRPr/>
            </a:pPr>
            <a:r>
              <a:rPr lang="en-US" altLang="ko-KR" sz="2400" b="1" kern="0" dirty="0" smtClean="0">
                <a:solidFill>
                  <a:sysClr val="window" lastClr="FFFFFF"/>
                </a:solidFill>
                <a:latin typeface="+mj-ea"/>
                <a:ea typeface="+mj-ea"/>
                <a:sym typeface="Wingdings"/>
              </a:rPr>
              <a:t>Ⅰ</a:t>
            </a:r>
            <a:endParaRPr lang="ko-KR" altLang="en-US" sz="2400" b="1" kern="0" dirty="0" smtClean="0">
              <a:solidFill>
                <a:sysClr val="window" lastClr="FFFFFF"/>
              </a:solidFill>
              <a:latin typeface="+mj-ea"/>
              <a:ea typeface="+mj-ea"/>
              <a:sym typeface="Wingdings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359578" y="1052736"/>
            <a:ext cx="6045765" cy="64807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marL="354013" marR="0" lvl="0" indent="-176213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EEECE1">
                  <a:lumMod val="10000"/>
                </a:srgbClr>
              </a:buClr>
              <a:buSzTx/>
              <a:buFontTx/>
              <a:buNone/>
              <a:tabLst>
                <a:tab pos="354013" algn="l"/>
              </a:tabLst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회사 소개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423927" y="3454878"/>
            <a:ext cx="683747" cy="684076"/>
          </a:xfrm>
          <a:prstGeom prst="roundRect">
            <a:avLst/>
          </a:prstGeom>
          <a:solidFill>
            <a:srgbClr val="4F81BD">
              <a:lumMod val="75000"/>
            </a:srgbClr>
          </a:solidFill>
          <a:ln w="19050" cap="flat" cmpd="sng" algn="ctr">
            <a:solidFill>
              <a:sysClr val="window" lastClr="FFFFFF">
                <a:alpha val="70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indent="0" algn="ctr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smtClean="0">
                <a:solidFill>
                  <a:sysClr val="window" lastClr="FFFFFF"/>
                </a:solidFill>
                <a:latin typeface="+mj-ea"/>
                <a:ea typeface="+mj-ea"/>
                <a:sym typeface="Wingdings"/>
              </a:rPr>
              <a:t>Ⅱ</a:t>
            </a:r>
            <a:endParaRPr lang="ko-KR" altLang="en-US" sz="2400" b="1" kern="0" dirty="0" smtClean="0">
              <a:solidFill>
                <a:sysClr val="window" lastClr="FFFFFF"/>
              </a:solidFill>
              <a:latin typeface="+mj-ea"/>
              <a:ea typeface="+mj-ea"/>
              <a:sym typeface="Wingdings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359578" y="3454878"/>
            <a:ext cx="6045765" cy="64807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marL="354013" marR="0" lvl="0" indent="-176213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EEECE1">
                  <a:lumMod val="10000"/>
                </a:srgbClr>
              </a:buClr>
              <a:buSzTx/>
              <a:buFontTx/>
              <a:buNone/>
              <a:tabLst>
                <a:tab pos="354013" algn="l"/>
              </a:tabLst>
              <a:defRPr/>
            </a:pPr>
            <a:r>
              <a:rPr kumimoji="0" lang="ko-KR" altLang="en-US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실적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85000"/>
                  <a:lumOff val="1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423927" y="5352710"/>
            <a:ext cx="683747" cy="684076"/>
          </a:xfrm>
          <a:prstGeom prst="roundRect">
            <a:avLst/>
          </a:prstGeom>
          <a:solidFill>
            <a:srgbClr val="4F81BD">
              <a:lumMod val="75000"/>
            </a:srgbClr>
          </a:solidFill>
          <a:ln w="19050" cap="flat" cmpd="sng" algn="ctr">
            <a:solidFill>
              <a:sysClr val="window" lastClr="FFFFFF">
                <a:alpha val="70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algn="ctr" defTabSz="914400" eaLnBrk="1" latinLnBrk="0" hangingPunct="1">
              <a:defRPr/>
            </a:pPr>
            <a:r>
              <a:rPr lang="en-US" altLang="ko-KR" sz="2400" b="1" kern="0" dirty="0" smtClean="0">
                <a:solidFill>
                  <a:sysClr val="window" lastClr="FFFFFF"/>
                </a:solidFill>
                <a:latin typeface="+mj-ea"/>
                <a:ea typeface="+mj-ea"/>
                <a:sym typeface="Wingdings"/>
              </a:rPr>
              <a:t>Ⅲ</a:t>
            </a:r>
            <a:endParaRPr lang="ko-KR" altLang="en-US" sz="2400" b="1" kern="0" dirty="0" smtClean="0">
              <a:solidFill>
                <a:sysClr val="window" lastClr="FFFFFF"/>
              </a:solidFill>
              <a:latin typeface="+mj-ea"/>
              <a:ea typeface="+mj-ea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359578" y="5352710"/>
            <a:ext cx="6045765" cy="64807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marL="354013" marR="0" lvl="0" indent="-176213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EEECE1">
                  <a:lumMod val="10000"/>
                </a:srgbClr>
              </a:buClr>
              <a:buSzTx/>
              <a:buFontTx/>
              <a:buNone/>
              <a:tabLst>
                <a:tab pos="354013" algn="l"/>
              </a:tabLst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성장 전략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359578" y="1790068"/>
            <a:ext cx="6045765" cy="158417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kumimoji="0"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회사 개요</a:t>
            </a:r>
            <a:endParaRPr kumimoji="0" lang="en-US" altLang="ko-KR" sz="1600" b="1" kern="0" dirty="0" smtClean="0">
              <a:solidFill>
                <a:srgbClr val="1F497D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lang="en-US" altLang="ko-KR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NICE Group</a:t>
            </a:r>
            <a:r>
              <a:rPr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 현황</a:t>
            </a:r>
            <a:endParaRPr lang="en-US" altLang="ko-KR" sz="1600" b="1" kern="0" dirty="0" smtClean="0">
              <a:solidFill>
                <a:srgbClr val="1F497D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kumimoji="0"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회사 연혁</a:t>
            </a:r>
            <a:endParaRPr kumimoji="0" lang="en-US" altLang="ko-KR" sz="1600" b="1" kern="0" dirty="0" smtClean="0">
              <a:solidFill>
                <a:srgbClr val="1F497D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재무 안정성</a:t>
            </a:r>
            <a:endParaRPr lang="en-US" altLang="ko-KR" sz="1600" b="1" kern="0" dirty="0" smtClean="0">
              <a:solidFill>
                <a:srgbClr val="1F497D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kumimoji="0"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주요 사업 소개 </a:t>
            </a:r>
            <a:r>
              <a:rPr kumimoji="0" lang="en-US" altLang="ko-KR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(VAN, PG)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359578" y="4175078"/>
            <a:ext cx="6045765" cy="1080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algn="ctr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주요 재무 실적</a:t>
            </a:r>
            <a:r>
              <a:rPr kumimoji="0"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600" b="1" kern="0" dirty="0" smtClean="0">
              <a:solidFill>
                <a:srgbClr val="1F497D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요약 재무 </a:t>
            </a:r>
            <a:r>
              <a:rPr lang="ko-KR" altLang="en-US" sz="1600" b="1" kern="0" dirty="0" err="1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제표</a:t>
            </a:r>
            <a:endParaRPr kumimoji="0" lang="en-US" altLang="ko-KR" sz="1600" b="1" kern="0" dirty="0" smtClean="0">
              <a:solidFill>
                <a:srgbClr val="1F497D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0700" marR="0" lvl="0" indent="-342900" defTabSz="91440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Tx/>
              <a:buAutoNum type="arabicParenR"/>
              <a:tabLst>
                <a:tab pos="354013" algn="l"/>
              </a:tabLst>
              <a:defRPr/>
            </a:pPr>
            <a:r>
              <a:rPr kumimoji="0" lang="ko-KR" altLang="en-US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시장 경쟁 지위</a:t>
            </a:r>
            <a:r>
              <a:rPr kumimoji="0" lang="en-US" altLang="ko-KR" sz="1600" b="1" kern="0" dirty="0" smtClean="0">
                <a:solidFill>
                  <a:srgbClr val="1F497D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85000"/>
                  <a:lumOff val="1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회사 개요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Group 176"/>
          <p:cNvGraphicFramePr>
            <a:graphicFrameLocks noGrp="1"/>
          </p:cNvGraphicFramePr>
          <p:nvPr/>
        </p:nvGraphicFramePr>
        <p:xfrm>
          <a:off x="778917" y="2477335"/>
          <a:ext cx="8564190" cy="4048011"/>
        </p:xfrm>
        <a:graphic>
          <a:graphicData uri="http://schemas.openxmlformats.org/drawingml/2006/table">
            <a:tbl>
              <a:tblPr/>
              <a:tblGrid>
                <a:gridCol w="1638367"/>
                <a:gridCol w="6925823"/>
              </a:tblGrid>
              <a:tr h="368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 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NICE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정보통신㈜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(NICE Information &amp; Telecommunication, Inc)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대표이사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박세진</a:t>
                      </a: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설립일자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1988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 주소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(121-709)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마포구 마포대로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217(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아현동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크레디트센터 빌딩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종업원수 </a:t>
                      </a: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222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(2015.12)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자본금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상장일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(KOSDAQ)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주요주주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NICE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홀딩스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(42.7%),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 주주</a:t>
                      </a: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사업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4E8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VAN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현금영수증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Processing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 전자지불 서비스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(PG),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결제대금 </a:t>
                      </a: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예치업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(Escrow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전자상품권 서비스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Membership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</a:p>
                  </a:txBody>
                  <a:tcPr marL="180000" marT="0" marB="360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0" y="908721"/>
            <a:ext cx="990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정보통신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은 총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개의 계열사를 가진 국내 최대 금융인프라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NICE Group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소속으로 </a:t>
            </a:r>
            <a:r>
              <a:rPr lang="ko-KR" altLang="en-US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국내 지급결제 </a:t>
            </a:r>
            <a:r>
              <a:rPr lang="en-US" altLang="ko-KR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Processing </a:t>
            </a:r>
            <a:r>
              <a:rPr lang="ko-KR" altLang="en-US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업계의 </a:t>
            </a:r>
            <a:r>
              <a:rPr lang="en-US" altLang="ko-KR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Leading Company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974559" y="2060848"/>
            <a:ext cx="21320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latinLnBrk="1">
              <a:lnSpc>
                <a:spcPct val="100000"/>
              </a:lnSpc>
              <a:spcBef>
                <a:spcPct val="50000"/>
              </a:spcBef>
            </a:pPr>
            <a:r>
              <a:rPr kumimoji="1" lang="ko-KR" altLang="en-US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회사 </a:t>
            </a:r>
            <a:r>
              <a:rPr kumimoji="1" lang="ko-KR" altLang="en-US" sz="1800" b="1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일반 개요 </a:t>
            </a:r>
            <a:endParaRPr kumimoji="1" lang="ko-KR" altLang="en-US" sz="1800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776536" y="2204864"/>
            <a:ext cx="144000" cy="144000"/>
          </a:xfrm>
          <a:prstGeom prst="donut">
            <a:avLst/>
          </a:prstGeom>
          <a:gradFill flip="none" rotWithShape="1">
            <a:gsLst>
              <a:gs pos="39000">
                <a:srgbClr val="FFFFFF">
                  <a:lumMod val="85000"/>
                </a:srgbClr>
              </a:gs>
              <a:gs pos="77000">
                <a:srgbClr val="043988">
                  <a:lumMod val="60000"/>
                  <a:lumOff val="40000"/>
                </a:srgbClr>
              </a:gs>
              <a:gs pos="4000">
                <a:srgbClr val="949494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2900" b="1" i="0" u="none" strike="noStrike" kern="0" cap="none" spc="0" normalizeH="0" baseline="0" noProof="0" smtClean="0">
              <a:ln>
                <a:gradFill>
                  <a:gsLst>
                    <a:gs pos="0">
                      <a:srgbClr val="043988">
                        <a:lumMod val="75000"/>
                      </a:srgbClr>
                    </a:gs>
                    <a:gs pos="50000">
                      <a:srgbClr val="836AAE">
                        <a:tint val="44500"/>
                        <a:satMod val="160000"/>
                      </a:srgbClr>
                    </a:gs>
                    <a:gs pos="100000">
                      <a:srgbClr val="836AAE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gradFill>
                <a:gsLst>
                  <a:gs pos="43000">
                    <a:srgbClr val="FFFFFF"/>
                  </a:gs>
                  <a:gs pos="0">
                    <a:srgbClr val="043988">
                      <a:lumMod val="60000"/>
                      <a:lumOff val="40000"/>
                    </a:srgbClr>
                  </a:gs>
                  <a:gs pos="100000">
                    <a:srgbClr val="949494"/>
                  </a:gs>
                </a:gsLst>
                <a:lin ang="5400000" scaled="0"/>
              </a:gra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이등변 삼각형 66"/>
          <p:cNvSpPr/>
          <p:nvPr/>
        </p:nvSpPr>
        <p:spPr bwMode="auto">
          <a:xfrm>
            <a:off x="2820194" y="2708920"/>
            <a:ext cx="4260850" cy="418420"/>
          </a:xfrm>
          <a:custGeom>
            <a:avLst/>
            <a:gdLst/>
            <a:ahLst/>
            <a:cxnLst/>
            <a:rect l="l" t="t" r="r" b="b"/>
            <a:pathLst>
              <a:path w="4259844" h="2158109">
                <a:moveTo>
                  <a:pt x="2129922" y="0"/>
                </a:moveTo>
                <a:lnTo>
                  <a:pt x="2983345" y="711319"/>
                </a:lnTo>
                <a:lnTo>
                  <a:pt x="2545864" y="711319"/>
                </a:lnTo>
                <a:lnTo>
                  <a:pt x="4259844" y="2158109"/>
                </a:lnTo>
                <a:lnTo>
                  <a:pt x="0" y="2158109"/>
                </a:lnTo>
                <a:lnTo>
                  <a:pt x="1713980" y="711319"/>
                </a:lnTo>
                <a:lnTo>
                  <a:pt x="1276499" y="711319"/>
                </a:lnTo>
                <a:close/>
              </a:path>
            </a:pathLst>
          </a:custGeom>
          <a:gradFill>
            <a:gsLst>
              <a:gs pos="99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29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NICE Group </a:t>
            </a: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현황 </a:t>
            </a:r>
            <a:r>
              <a:rPr lang="en-US" altLang="ko-K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altLang="ko-KR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총 </a:t>
            </a:r>
            <a:r>
              <a:rPr lang="en-US" altLang="ko-K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개 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사업군</a:t>
            </a:r>
            <a:r>
              <a:rPr lang="en-US" altLang="ko-K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(47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개 </a:t>
            </a:r>
            <a:r>
              <a:rPr lang="ko-KR" alt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계열사</a:t>
            </a:r>
            <a:r>
              <a:rPr lang="en-US" altLang="ko-KR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)]</a:t>
            </a:r>
            <a:endParaRPr lang="ko-KR" altLang="en-US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2107" y="946224"/>
            <a:ext cx="9105585" cy="792164"/>
            <a:chOff x="309530" y="931849"/>
            <a:chExt cx="9465625" cy="792164"/>
          </a:xfrm>
        </p:grpSpPr>
        <p:sp>
          <p:nvSpPr>
            <p:cNvPr id="6" name="Rectangle 43"/>
            <p:cNvSpPr>
              <a:spLocks noChangeArrowheads="1"/>
            </p:cNvSpPr>
            <p:nvPr/>
          </p:nvSpPr>
          <p:spPr bwMode="auto">
            <a:xfrm>
              <a:off x="450728" y="931849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400" b="1" spc="-30" dirty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NICE </a:t>
              </a:r>
              <a:r>
                <a:rPr lang="ko-KR" altLang="en-US" sz="1400" b="1" spc="-30" dirty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그룹</a:t>
              </a:r>
              <a:r>
                <a:rPr lang="ko-KR" altLang="en-US" sz="1400" spc="-3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400" spc="-30" dirty="0" smtClean="0">
                  <a:latin typeface="맑은 고딕" pitchFamily="50" charset="-127"/>
                  <a:ea typeface="맑은 고딕" pitchFamily="50" charset="-127"/>
                </a:rPr>
                <a:t>금융인프라의 </a:t>
              </a:r>
              <a:r>
                <a:rPr lang="ko-KR" altLang="en-US" sz="1400" spc="-30" dirty="0">
                  <a:latin typeface="맑은 고딕" pitchFamily="50" charset="-127"/>
                  <a:ea typeface="맑은 고딕" pitchFamily="50" charset="-127"/>
                </a:rPr>
                <a:t>주요영역을 포괄하는 </a:t>
              </a:r>
              <a:r>
                <a:rPr lang="ko-KR" altLang="en-US" sz="1400" b="1" spc="-30" dirty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총 </a:t>
              </a:r>
              <a:r>
                <a:rPr lang="en-US" altLang="ko-KR" sz="14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개의 </a:t>
              </a:r>
              <a:r>
                <a:rPr lang="ko-KR" altLang="en-US" sz="1400" b="1" spc="-30" dirty="0" err="1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사업군</a:t>
              </a:r>
              <a:r>
                <a:rPr lang="en-US" altLang="ko-KR" sz="1400" b="1" spc="-30" dirty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47</a:t>
              </a:r>
              <a:r>
                <a:rPr lang="ko-KR" altLang="en-US" sz="14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ko-KR" altLang="en-US" sz="1400" b="1" spc="-30" dirty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계열사</a:t>
              </a:r>
              <a:r>
                <a:rPr lang="ko-KR" altLang="en-US" sz="1400" spc="-30" dirty="0">
                  <a:latin typeface="맑은 고딕" pitchFamily="50" charset="-127"/>
                  <a:ea typeface="맑은 고딕" pitchFamily="50" charset="-127"/>
                </a:rPr>
                <a:t>로 구성되어</a:t>
              </a:r>
              <a:r>
                <a:rPr lang="en-US" altLang="ko-KR" sz="1400" spc="-3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spc="-30" dirty="0" smtClean="0">
                  <a:latin typeface="맑은 고딕" pitchFamily="50" charset="-127"/>
                  <a:ea typeface="맑은 고딕" pitchFamily="50" charset="-127"/>
                </a:rPr>
                <a:t>있습니다</a:t>
              </a:r>
              <a:r>
                <a:rPr lang="en-US" altLang="ko-KR" sz="1400" spc="-3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당사는 금융서비스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</a:rPr>
                <a:t>사업군에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속해있으며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b="1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KIS</a:t>
              </a:r>
              <a:r>
                <a:rPr lang="ko-KR" altLang="en-US" sz="1400" b="1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정보통신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과 함께 </a:t>
              </a:r>
              <a:r>
                <a:rPr lang="en-US" altLang="ko-KR" sz="1400" b="1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VAN</a:t>
              </a:r>
              <a:r>
                <a:rPr lang="ko-KR" altLang="en-US" sz="1400" b="1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사업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을 영위하고 있습니다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309530" y="1079273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도넛 7"/>
            <p:cNvSpPr/>
            <p:nvPr/>
          </p:nvSpPr>
          <p:spPr bwMode="auto">
            <a:xfrm>
              <a:off x="309530" y="1501116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82" y="3256561"/>
            <a:ext cx="1774450" cy="41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382" y="3743775"/>
            <a:ext cx="291600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72000">
            <a:spAutoFit/>
          </a:bodyPr>
          <a:lstStyle>
            <a:lvl1pPr marL="85725" indent="-85725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  <a:tabLst>
                <a:tab pos="1081088" algn="l"/>
              </a:tabLst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평가정보</a:t>
            </a:r>
            <a:r>
              <a:rPr lang="ko-KR" altLang="en-US" sz="1200" b="0" spc="-5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spc="-5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spc="-5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개인신용정보</a:t>
            </a:r>
            <a:endParaRPr lang="en-US" altLang="ko-KR" sz="1200" b="0" spc="-5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  <a:tabLst>
                <a:tab pos="1081088" algn="l"/>
              </a:tabLst>
            </a:pPr>
            <a:r>
              <a:rPr lang="en-US" altLang="ko-KR" sz="12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신용평가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기업신용평가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  <a:tabLst>
                <a:tab pos="1081088" algn="l"/>
              </a:tabLst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신용정보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자산관리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  <a:tabLst>
                <a:tab pos="1081088" algn="l"/>
              </a:tabLst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 D&amp;B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기업신용정보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  <a:tabLst>
                <a:tab pos="1081088" algn="l"/>
              </a:tabLst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피앤아이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채권시가평가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  <a:tabLst>
                <a:tab pos="1081088" algn="l"/>
              </a:tabLst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에프앤아이</a:t>
            </a:r>
            <a:endParaRPr lang="en-US" altLang="ko-KR" sz="120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2226" y="3712886"/>
            <a:ext cx="2268000" cy="0"/>
          </a:xfrm>
          <a:prstGeom prst="line">
            <a:avLst/>
          </a:prstGeom>
          <a:ln w="19050">
            <a:solidFill>
              <a:srgbClr val="1E2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226" y="6543866"/>
            <a:ext cx="2268000" cy="0"/>
          </a:xfrm>
          <a:prstGeom prst="line">
            <a:avLst/>
          </a:prstGeom>
          <a:ln w="19050">
            <a:solidFill>
              <a:srgbClr val="1E2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0339" y="3212976"/>
            <a:ext cx="1965708" cy="48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430340" y="3743775"/>
            <a:ext cx="29160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72000">
            <a:spAutoFit/>
          </a:bodyPr>
          <a:lstStyle>
            <a:lvl1pPr marL="85725" indent="-85725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정보통신</a:t>
            </a:r>
            <a:r>
              <a:rPr lang="ko-KR" altLang="en-US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신용카드 </a:t>
            </a:r>
            <a:r>
              <a:rPr lang="ko-KR" altLang="en-US" sz="1200" b="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결제서비스</a:t>
            </a:r>
            <a:endParaRPr lang="en-US" altLang="ko-KR" sz="12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KIS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정보통신</a:t>
            </a:r>
            <a:r>
              <a:rPr lang="ko-KR" altLang="en-US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신용카드</a:t>
            </a:r>
            <a:r>
              <a:rPr lang="en-US" altLang="ko-KR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결제서비스</a:t>
            </a:r>
            <a:endParaRPr lang="en-US" altLang="ko-KR" sz="12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한국전자금융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CD VAN &amp; ATM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err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아이피파트너스</a:t>
            </a:r>
            <a:r>
              <a:rPr lang="ko-KR" altLang="en-US" sz="1200" b="0" spc="-4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spc="-4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spc="-4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무형재산권 중개</a:t>
            </a:r>
            <a:endParaRPr lang="en-US" altLang="ko-KR" sz="1200" b="0" spc="-4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알앤씨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리서치</a:t>
            </a:r>
            <a:r>
              <a:rPr lang="en-US" altLang="ko-KR" sz="12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2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컨설팅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세무회계서비스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씨엠에스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현금물류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2550" indent="-82550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OK POS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POS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제조 판매</a:t>
            </a:r>
            <a:endParaRPr lang="en-US" altLang="ko-KR" sz="12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65723" y="3712886"/>
            <a:ext cx="2736304" cy="0"/>
          </a:xfrm>
          <a:prstGeom prst="line">
            <a:avLst/>
          </a:prstGeom>
          <a:ln w="19050">
            <a:solidFill>
              <a:srgbClr val="570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65723" y="6543866"/>
            <a:ext cx="2736304" cy="0"/>
          </a:xfrm>
          <a:prstGeom prst="line">
            <a:avLst/>
          </a:prstGeom>
          <a:ln w="19050">
            <a:solidFill>
              <a:srgbClr val="570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8651" y="3251579"/>
            <a:ext cx="1468437" cy="45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238651" y="3739810"/>
            <a:ext cx="295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서울전자통신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결제단말기 생산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ITM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반도체</a:t>
            </a:r>
            <a:r>
              <a:rPr lang="ko-KR" altLang="en-US" sz="1200" b="0" spc="-3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spc="-3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1200" b="0" spc="-3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차전지용</a:t>
            </a:r>
            <a:r>
              <a:rPr lang="ko-KR" altLang="en-US" sz="1200" b="0" spc="-3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반도체</a:t>
            </a:r>
            <a:endParaRPr lang="en-US" altLang="ko-KR" sz="1200" b="0" spc="-3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지니틱스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시스템반도체 설계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아이원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알루미늄 합금 </a:t>
            </a:r>
            <a:r>
              <a:rPr lang="ko-KR" altLang="en-US" sz="12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빌렛</a:t>
            </a:r>
            <a:endParaRPr lang="en-US" altLang="ko-KR" sz="12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보원경금속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알루미늄 합금 압출 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rgbClr val="000000">
                  <a:lumMod val="60000"/>
                  <a:lumOff val="40000"/>
                </a:srgb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이엠케이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마그네슘 합금 </a:t>
            </a:r>
            <a:r>
              <a:rPr lang="ko-KR" altLang="en-US" sz="12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잉곳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600"/>
              </a:spcBef>
              <a:spcAft>
                <a:spcPts val="600"/>
              </a:spcAft>
              <a:buClr>
                <a:srgbClr val="000000">
                  <a:lumMod val="60000"/>
                  <a:lumOff val="40000"/>
                </a:srgbClr>
              </a:buClr>
              <a:buSzPct val="120000"/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BBS GmbH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경량 합금 </a:t>
            </a:r>
            <a:r>
              <a:rPr lang="ko-KR" altLang="en-US" sz="12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로드휠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291343" y="6539901"/>
            <a:ext cx="2448000" cy="0"/>
          </a:xfrm>
          <a:prstGeom prst="line">
            <a:avLst/>
          </a:prstGeom>
          <a:ln w="19050">
            <a:solidFill>
              <a:srgbClr val="208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91343" y="3708921"/>
            <a:ext cx="2448000" cy="0"/>
          </a:xfrm>
          <a:prstGeom prst="line">
            <a:avLst/>
          </a:prstGeom>
          <a:ln w="19050">
            <a:solidFill>
              <a:srgbClr val="208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826397" y="1923976"/>
            <a:ext cx="2204342" cy="1010946"/>
            <a:chOff x="3826397" y="1923976"/>
            <a:chExt cx="2204342" cy="1010946"/>
          </a:xfrm>
        </p:grpSpPr>
        <p:pic>
          <p:nvPicPr>
            <p:cNvPr id="42" name="Picture 4" descr="2_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2939"/>
            <a:stretch>
              <a:fillRect/>
            </a:stretch>
          </p:blipFill>
          <p:spPr bwMode="auto">
            <a:xfrm>
              <a:off x="3826397" y="1923976"/>
              <a:ext cx="2204342" cy="101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4003885" y="2039141"/>
              <a:ext cx="1893467" cy="604107"/>
              <a:chOff x="3983420" y="2024220"/>
              <a:chExt cx="1893467" cy="604107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4478749" y="2024220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지주회사</a:t>
                </a:r>
                <a:endParaRPr kumimoji="1" lang="ko-KR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3983420" y="2258995"/>
                <a:ext cx="189346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ko-KR" b="1" spc="250" dirty="0">
                    <a:solidFill>
                      <a:srgbClr val="1E329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㈜</a:t>
                </a:r>
                <a:r>
                  <a:rPr lang="en-US" altLang="ko-KR" b="1" spc="250" dirty="0">
                    <a:solidFill>
                      <a:srgbClr val="1E329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NICE</a:t>
                </a:r>
                <a:r>
                  <a:rPr lang="ko-KR" b="1" spc="250" dirty="0" err="1">
                    <a:solidFill>
                      <a:srgbClr val="1E329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홀딩스</a:t>
                </a:r>
                <a:endParaRPr lang="ko-KR" b="1" spc="250" dirty="0">
                  <a:solidFill>
                    <a:srgbClr val="1E329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2465723" y="3781511"/>
            <a:ext cx="2772000" cy="612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7831267" y="3741421"/>
            <a:ext cx="223192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eaLnBrk="1" hangingPunct="1">
              <a:lnSpc>
                <a:spcPct val="110000"/>
              </a:lnSpc>
              <a:spcAft>
                <a:spcPts val="600"/>
              </a:spcAft>
              <a:buClr>
                <a:srgbClr val="000000">
                  <a:lumMod val="60000"/>
                  <a:lumOff val="40000"/>
                </a:srgb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짜이서울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92075" indent="-92075" eaLnBrk="1" hangingPunct="1">
              <a:lnSpc>
                <a:spcPct val="110000"/>
              </a:lnSpc>
              <a:spcAft>
                <a:spcPts val="600"/>
              </a:spcAft>
              <a:buClr>
                <a:srgbClr val="000000">
                  <a:lumMod val="60000"/>
                  <a:lumOff val="40000"/>
                </a:srgbClr>
              </a:buClr>
              <a:buSzPct val="120000"/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나눔고딕" pitchFamily="50" charset="-127"/>
              </a:rPr>
              <a:t> 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요우커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대상 여행 플랫폼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lnSpc>
                <a:spcPct val="110000"/>
              </a:lnSpc>
              <a:spcAft>
                <a:spcPts val="600"/>
              </a:spcAft>
              <a:buClr>
                <a:srgbClr val="000000">
                  <a:lumMod val="60000"/>
                  <a:lumOff val="40000"/>
                </a:srgb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닥터스텍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lnSpc>
                <a:spcPct val="110000"/>
              </a:lnSpc>
              <a:spcAft>
                <a:spcPts val="600"/>
              </a:spcAft>
              <a:buClr>
                <a:srgbClr val="000000">
                  <a:lumMod val="60000"/>
                  <a:lumOff val="40000"/>
                </a:srgbClr>
              </a:buClr>
              <a:buSzPct val="120000"/>
            </a:pP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 –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미용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건강기기 제조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lnSpc>
                <a:spcPct val="110000"/>
              </a:lnSpc>
              <a:spcAft>
                <a:spcPts val="600"/>
              </a:spcAft>
              <a:buClr>
                <a:srgbClr val="000000">
                  <a:lumMod val="60000"/>
                  <a:lumOff val="40000"/>
                </a:srgbClr>
              </a:buClr>
              <a:buSzPct val="120000"/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버드뷰</a:t>
            </a:r>
            <a:r>
              <a:rPr lang="ko-KR" altLang="en-US" sz="12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뷰티</a:t>
            </a:r>
            <a:r>
              <a:rPr lang="ko-KR" altLang="en-US" sz="12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endParaRPr lang="en-US" altLang="ko-KR" sz="1200" b="0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837335" y="6531275"/>
            <a:ext cx="1980000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837335" y="3700295"/>
            <a:ext cx="1980000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4" name="Picture 22" descr="C:\Users\이승용\Desktop\조덕희\ppt\아이콘\105211-3d-glossy-orange-orb-icon-arrows-full-set\105186-3d-glossy-orange-orb-icon-arrows-solid-hand-points-u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8094" y="3190131"/>
            <a:ext cx="526901" cy="526901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8334997" y="3323722"/>
            <a:ext cx="135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6"/>
                </a:solidFill>
              </a:rPr>
              <a:t>新</a:t>
            </a:r>
            <a:r>
              <a:rPr lang="ko-KR" altLang="en-US" sz="1400" b="1" dirty="0" err="1" smtClean="0"/>
              <a:t>사업군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2400" b="1" dirty="0" smtClean="0">
                <a:solidFill>
                  <a:schemeClr val="tx2"/>
                </a:solidFill>
              </a:rPr>
              <a:t>회사 연혁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endParaRPr lang="ko-KR" altLang="en-US" sz="2400" b="1" dirty="0" smtClean="0">
              <a:solidFill>
                <a:schemeClr val="tx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r="49441"/>
          <a:stretch>
            <a:fillRect/>
          </a:stretch>
        </p:blipFill>
        <p:spPr bwMode="auto">
          <a:xfrm>
            <a:off x="3366444" y="2124221"/>
            <a:ext cx="1152128" cy="115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8" name="그룹 167"/>
          <p:cNvGrpSpPr/>
          <p:nvPr/>
        </p:nvGrpSpPr>
        <p:grpSpPr>
          <a:xfrm>
            <a:off x="3176433" y="3709704"/>
            <a:ext cx="3286355" cy="2887649"/>
            <a:chOff x="3176433" y="3709703"/>
            <a:chExt cx="3286354" cy="2887649"/>
          </a:xfrm>
        </p:grpSpPr>
        <p:grpSp>
          <p:nvGrpSpPr>
            <p:cNvPr id="146" name="그룹 145"/>
            <p:cNvGrpSpPr/>
            <p:nvPr/>
          </p:nvGrpSpPr>
          <p:grpSpPr>
            <a:xfrm>
              <a:off x="3176434" y="4739043"/>
              <a:ext cx="3286353" cy="408999"/>
              <a:chOff x="4572020" y="4875906"/>
              <a:chExt cx="3286353" cy="408999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20" y="4875907"/>
                <a:ext cx="412750" cy="408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직사각형 117"/>
              <p:cNvSpPr/>
              <p:nvPr/>
            </p:nvSpPr>
            <p:spPr>
              <a:xfrm>
                <a:off x="4950619" y="4875906"/>
                <a:ext cx="29077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>
                  <a:tabLst>
                    <a:tab pos="447675" algn="l"/>
                  </a:tabLst>
                </a:pPr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1995 </a:t>
                </a:r>
                <a:r>
                  <a:rPr kumimoji="1" lang="ko-KR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200" b="1" dirty="0" err="1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나이스카드정보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㈜</a:t>
                </a:r>
                <a:r>
                  <a:rPr kumimoji="1" lang="ko-KR" altLang="en-US" sz="1200" b="1" dirty="0" err="1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로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독립법인화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3176433" y="4224373"/>
              <a:ext cx="2952328" cy="492443"/>
              <a:chOff x="4572019" y="4296469"/>
              <a:chExt cx="2952328" cy="492443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19" y="4296469"/>
                <a:ext cx="417038" cy="397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9" name="직사각형 118"/>
              <p:cNvSpPr/>
              <p:nvPr/>
            </p:nvSpPr>
            <p:spPr>
              <a:xfrm>
                <a:off x="4950619" y="4296469"/>
                <a:ext cx="257372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/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1997 </a:t>
                </a:r>
                <a:r>
                  <a:rPr kumimoji="1" lang="ko-KR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한신정 </a:t>
                </a:r>
                <a:r>
                  <a:rPr kumimoji="1" lang="en-US" altLang="ko-KR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VAN</a:t>
                </a:r>
                <a:r>
                  <a:rPr kumimoji="1" lang="ko-KR" altLang="en-US" sz="1200" b="1" dirty="0" err="1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사업권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양수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b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         BC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카드</a:t>
                </a:r>
                <a:r>
                  <a:rPr kumimoji="1" lang="en-US" altLang="ko-KR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kumimoji="1" lang="ko-KR" altLang="en-US" sz="1200" b="1" dirty="0" err="1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국민산용카드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출자</a:t>
                </a: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3176433" y="3709703"/>
              <a:ext cx="2826078" cy="492443"/>
              <a:chOff x="4572019" y="3717032"/>
              <a:chExt cx="2826078" cy="492443"/>
            </a:xfrm>
          </p:grpSpPr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72019" y="3717032"/>
                <a:ext cx="424543" cy="397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0" name="직사각형 119"/>
              <p:cNvSpPr/>
              <p:nvPr/>
            </p:nvSpPr>
            <p:spPr>
              <a:xfrm>
                <a:off x="4950619" y="3717032"/>
                <a:ext cx="244747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fontAlgn="ctr">
                  <a:tabLst>
                    <a:tab pos="476250" algn="l"/>
                  </a:tabLst>
                </a:pPr>
                <a:r>
                  <a:rPr kumimoji="1"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1999</a:t>
                </a:r>
                <a:r>
                  <a:rPr kumimoji="1"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벤처기업 인증</a:t>
                </a:r>
                <a: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	  </a:t>
                </a:r>
                <a:r>
                  <a:rPr kumimoji="1" lang="ko-KR" altLang="en-US" sz="1200" dirty="0" err="1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국민창투</a:t>
                </a:r>
                <a: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kumimoji="1" lang="ko-KR" altLang="en-US" sz="1200" dirty="0" err="1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한림창투</a:t>
                </a:r>
                <a:r>
                  <a:rPr kumimoji="1" lang="ko-KR" altLang="en-US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출자</a:t>
                </a: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3176433" y="6104909"/>
              <a:ext cx="2808312" cy="492443"/>
              <a:chOff x="4572019" y="6643911"/>
              <a:chExt cx="2808312" cy="492443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19" y="6643911"/>
                <a:ext cx="432048" cy="401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8" name="직사각형 127"/>
              <p:cNvSpPr/>
              <p:nvPr/>
            </p:nvSpPr>
            <p:spPr>
              <a:xfrm>
                <a:off x="4950619" y="6643911"/>
                <a:ext cx="242971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>
                  <a:tabLst>
                    <a:tab pos="447675" algn="l"/>
                  </a:tabLst>
                </a:pPr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1990 </a:t>
                </a:r>
                <a:r>
                  <a:rPr kumimoji="1" lang="ko-KR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신용카드거래승인정보 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제공 개시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(NICE_CHECK)</a:t>
                </a:r>
                <a:endParaRPr kumimoji="1" lang="ko-KR" altLang="en-US" sz="12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3176434" y="5170269"/>
              <a:ext cx="3240359" cy="492443"/>
              <a:chOff x="4572020" y="5470190"/>
              <a:chExt cx="3240359" cy="492443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72020" y="5470191"/>
                <a:ext cx="412750" cy="408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9" name="직사각형 128"/>
              <p:cNvSpPr/>
              <p:nvPr/>
            </p:nvSpPr>
            <p:spPr>
              <a:xfrm>
                <a:off x="4950619" y="5470190"/>
                <a:ext cx="286176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>
                  <a:tabLst>
                    <a:tab pos="447675" algn="l"/>
                  </a:tabLst>
                </a:pPr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1994 </a:t>
                </a:r>
                <a:r>
                  <a:rPr kumimoji="1" lang="ko-KR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직불카드 부가가치통신망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(VAN)</a:t>
                </a:r>
                <a:b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사업자 지정</a:t>
                </a:r>
                <a:endParaRPr kumimoji="1" lang="ko-KR" altLang="en-US" sz="12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3176433" y="5684939"/>
              <a:ext cx="2771498" cy="397741"/>
              <a:chOff x="4572019" y="6064474"/>
              <a:chExt cx="2771498" cy="39774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4950619" y="6064474"/>
                <a:ext cx="23928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>
                  <a:tabLst>
                    <a:tab pos="447675" algn="l"/>
                  </a:tabLst>
                </a:pPr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1991 </a:t>
                </a:r>
                <a:r>
                  <a:rPr kumimoji="1" lang="en-US" altLang="ko-KR" sz="14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신용카드</a:t>
                </a:r>
                <a:r>
                  <a:rPr kumimoji="1" lang="en-US" altLang="ko-KR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VAN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업무 개시</a:t>
                </a:r>
              </a:p>
            </p:txBody>
          </p:sp>
          <p:pic>
            <p:nvPicPr>
              <p:cNvPr id="135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19" y="6064474"/>
                <a:ext cx="417038" cy="397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653"/>
          <a:stretch>
            <a:fillRect/>
          </a:stretch>
        </p:blipFill>
        <p:spPr bwMode="auto">
          <a:xfrm>
            <a:off x="6606803" y="891434"/>
            <a:ext cx="1368152" cy="138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319"/>
          <a:stretch>
            <a:fillRect/>
          </a:stretch>
        </p:blipFill>
        <p:spPr bwMode="auto">
          <a:xfrm>
            <a:off x="558132" y="3059907"/>
            <a:ext cx="1008111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그룹 65"/>
          <p:cNvGrpSpPr/>
          <p:nvPr/>
        </p:nvGrpSpPr>
        <p:grpSpPr>
          <a:xfrm>
            <a:off x="270099" y="4552093"/>
            <a:ext cx="2772312" cy="1829236"/>
            <a:chOff x="270099" y="4552092"/>
            <a:chExt cx="2772312" cy="1829236"/>
          </a:xfrm>
        </p:grpSpPr>
        <p:grpSp>
          <p:nvGrpSpPr>
            <p:cNvPr id="141" name="그룹 140"/>
            <p:cNvGrpSpPr/>
            <p:nvPr/>
          </p:nvGrpSpPr>
          <p:grpSpPr>
            <a:xfrm>
              <a:off x="270099" y="5888885"/>
              <a:ext cx="2664296" cy="492443"/>
              <a:chOff x="486123" y="3573017"/>
              <a:chExt cx="2664296" cy="492443"/>
            </a:xfrm>
          </p:grpSpPr>
          <p:pic>
            <p:nvPicPr>
              <p:cNvPr id="110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86123" y="3573018"/>
                <a:ext cx="417039" cy="382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1" name="직사각형 110"/>
              <p:cNvSpPr/>
              <p:nvPr/>
            </p:nvSpPr>
            <p:spPr>
              <a:xfrm>
                <a:off x="846163" y="3573017"/>
                <a:ext cx="230425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/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1986</a:t>
                </a:r>
                <a:r>
                  <a:rPr kumimoji="1" lang="ko-KR" altLang="en-US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모회사 한국신용정보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㈜ 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설립</a:t>
                </a:r>
                <a:endParaRPr kumimoji="1" lang="ko-KR" altLang="en-US" sz="12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270100" y="5229200"/>
              <a:ext cx="2664295" cy="492443"/>
              <a:chOff x="486124" y="4152892"/>
              <a:chExt cx="2664295" cy="492443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846164" y="4152892"/>
                <a:ext cx="230425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/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1988</a:t>
                </a:r>
                <a:r>
                  <a:rPr kumimoji="1"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모회사 한국신용정보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㈜ 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1" lang="ko-KR" altLang="en-US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카드사업부 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신설</a:t>
                </a:r>
                <a:endParaRPr lang="ko-KR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11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6124" y="4152893"/>
                <a:ext cx="412750" cy="408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6" name="그룹 165"/>
            <p:cNvGrpSpPr/>
            <p:nvPr/>
          </p:nvGrpSpPr>
          <p:grpSpPr>
            <a:xfrm>
              <a:off x="276055" y="4552092"/>
              <a:ext cx="2766356" cy="677108"/>
              <a:chOff x="276055" y="4552092"/>
              <a:chExt cx="2766356" cy="677108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630411" y="4552092"/>
                <a:ext cx="24120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>
                  <a:tabLst>
                    <a:tab pos="541338" algn="l"/>
                  </a:tabLst>
                </a:pPr>
                <a:r>
                  <a:rPr kumimoji="1"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1988</a:t>
                </a:r>
                <a:r>
                  <a:rPr kumimoji="1" lang="en-US" altLang="ko-KR" sz="1200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1" lang="ko-KR" altLang="en-US" sz="1200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한국신용정보</a:t>
                </a:r>
                <a: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(NICE)</a:t>
                </a:r>
                <a:r>
                  <a:rPr kumimoji="1" lang="ko-KR" altLang="en-US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에서 </a:t>
                </a:r>
                <a:endParaRPr kumimoji="1" lang="en-US" altLang="ko-KR" sz="1200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fontAlgn="ctr">
                  <a:tabLst>
                    <a:tab pos="541338" algn="l"/>
                  </a:tabLst>
                </a:pPr>
                <a:r>
                  <a:rPr kumimoji="1" lang="ko-KR" altLang="en-US" sz="1200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         한국정보상담</a:t>
                </a:r>
                <a:r>
                  <a:rPr kumimoji="1" lang="ko-KR" altLang="en-US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㈜ 설립  </a:t>
                </a:r>
                <a: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1" lang="en-US" altLang="ko-KR" sz="1200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	</a:t>
                </a:r>
                <a:r>
                  <a:rPr kumimoji="1" lang="en-US" altLang="ko-KR" sz="1200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</a:t>
                </a:r>
                <a:r>
                  <a:rPr kumimoji="1" lang="en-US" altLang="ko-KR" sz="1200" b="1" dirty="0" smtClean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en-US" altLang="ko-KR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NICE</a:t>
                </a:r>
                <a:r>
                  <a:rPr kumimoji="1" lang="ko-KR" altLang="en-US" sz="1200" b="1" dirty="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정보통신㈜ 전신</a:t>
                </a:r>
                <a:endParaRPr kumimoji="1" lang="ko-KR" altLang="en-US" sz="14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65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76055" y="4552092"/>
                <a:ext cx="417039" cy="382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71" name="그룹 170"/>
          <p:cNvGrpSpPr/>
          <p:nvPr/>
        </p:nvGrpSpPr>
        <p:grpSpPr>
          <a:xfrm>
            <a:off x="478061" y="1139863"/>
            <a:ext cx="3608462" cy="704962"/>
            <a:chOff x="334045" y="1499902"/>
            <a:chExt cx="3608462" cy="7049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045" y="1499902"/>
              <a:ext cx="1808262" cy="70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0" name="직사각형 169"/>
            <p:cNvSpPr/>
            <p:nvPr/>
          </p:nvSpPr>
          <p:spPr>
            <a:xfrm>
              <a:off x="2214315" y="1652328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fontAlgn="ctr">
                <a:tabLst>
                  <a:tab pos="476250" algn="l"/>
                </a:tabLst>
              </a:pPr>
              <a:r>
                <a:rPr kumimoji="1" lang="en-US" altLang="ko-KR" sz="2400" b="1" spc="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HISTORY</a:t>
              </a:r>
              <a:endParaRPr kumimoji="1" lang="ko-KR" altLang="en-US" sz="200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6534796" y="5128161"/>
            <a:ext cx="3204040" cy="529376"/>
            <a:chOff x="7398891" y="1772816"/>
            <a:chExt cx="3204040" cy="529376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398891" y="1772816"/>
              <a:ext cx="408998" cy="389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직사각형 123"/>
            <p:cNvSpPr/>
            <p:nvPr/>
          </p:nvSpPr>
          <p:spPr>
            <a:xfrm>
              <a:off x="7758930" y="1772816"/>
              <a:ext cx="2844001" cy="529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400" b="1" dirty="0" smtClean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2007</a:t>
              </a: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전자지급결제대행업 </a:t>
              </a:r>
              <a: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(PG)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228600" lvl="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20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- </a:t>
              </a:r>
              <a:r>
                <a:rPr kumimoji="1" lang="ko-KR" altLang="en-US" sz="120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전자금융거래법</a:t>
              </a: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6534794" y="5699893"/>
            <a:ext cx="2880323" cy="397741"/>
            <a:chOff x="7542907" y="2348880"/>
            <a:chExt cx="2880322" cy="397741"/>
          </a:xfrm>
        </p:grpSpPr>
        <p:sp>
          <p:nvSpPr>
            <p:cNvPr id="123" name="직사각형 122"/>
            <p:cNvSpPr/>
            <p:nvPr/>
          </p:nvSpPr>
          <p:spPr>
            <a:xfrm>
              <a:off x="7902948" y="2348880"/>
              <a:ext cx="25202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400" b="1" dirty="0" smtClean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2004   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현금영수증 </a:t>
              </a:r>
              <a:r>
                <a:rPr kumimoji="1" lang="ko-KR" altLang="en-US" sz="12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사업자 선정</a:t>
              </a:r>
            </a:p>
          </p:txBody>
        </p:sp>
        <p:pic>
          <p:nvPicPr>
            <p:cNvPr id="15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42907" y="2348880"/>
              <a:ext cx="417038" cy="397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1" name="그룹 160"/>
          <p:cNvGrpSpPr/>
          <p:nvPr/>
        </p:nvGrpSpPr>
        <p:grpSpPr>
          <a:xfrm>
            <a:off x="6534795" y="4408699"/>
            <a:ext cx="3024337" cy="677108"/>
            <a:chOff x="7110859" y="1124744"/>
            <a:chExt cx="3024337" cy="677108"/>
          </a:xfrm>
        </p:grpSpPr>
        <p:sp>
          <p:nvSpPr>
            <p:cNvPr id="126" name="직사각형 125"/>
            <p:cNvSpPr/>
            <p:nvPr/>
          </p:nvSpPr>
          <p:spPr>
            <a:xfrm>
              <a:off x="7470900" y="1124744"/>
              <a:ext cx="2664296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400" b="1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2010</a:t>
              </a: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선불전자지급수단 발행 및</a:t>
              </a:r>
              <a: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 err="1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관리업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등록</a:t>
              </a:r>
              <a: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200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kumimoji="1" lang="ko-KR" altLang="en-US" sz="1200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2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1" lang="ko-KR" altLang="en-US" sz="12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전자금융거래법</a:t>
              </a:r>
            </a:p>
          </p:txBody>
        </p:sp>
        <p:pic>
          <p:nvPicPr>
            <p:cNvPr id="160" name="Picture 1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110859" y="1124744"/>
              <a:ext cx="408998" cy="389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3" name="그룹 172"/>
          <p:cNvGrpSpPr/>
          <p:nvPr/>
        </p:nvGrpSpPr>
        <p:grpSpPr>
          <a:xfrm>
            <a:off x="6558354" y="6139984"/>
            <a:ext cx="3199549" cy="529376"/>
            <a:chOff x="6226511" y="5805264"/>
            <a:chExt cx="3199549" cy="529376"/>
          </a:xfrm>
        </p:grpSpPr>
        <p:sp>
          <p:nvSpPr>
            <p:cNvPr id="122" name="직사각형 121"/>
            <p:cNvSpPr/>
            <p:nvPr/>
          </p:nvSpPr>
          <p:spPr>
            <a:xfrm>
              <a:off x="6570824" y="5805264"/>
              <a:ext cx="2855236" cy="529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/>
              </a:pPr>
              <a:r>
                <a:rPr kumimoji="1" lang="en-US" altLang="ko-KR" sz="1400" b="1" dirty="0" smtClean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2000</a:t>
              </a:r>
              <a:r>
                <a:rPr kumimoji="1" lang="ko-KR" altLang="en-US" sz="1400" b="1" dirty="0" smtClean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　</a:t>
              </a:r>
              <a: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KOSDAQ 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상장</a:t>
              </a:r>
              <a:endParaRPr kumimoji="1"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/>
              </a:pP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        </a:t>
              </a:r>
              <a:r>
                <a:rPr kumimoji="1" lang="ko-KR" altLang="en-US" sz="1200" b="1" dirty="0" err="1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나이스정보통신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㈜</a:t>
              </a:r>
              <a:r>
                <a:rPr kumimoji="1" lang="ko-KR" altLang="en-US" sz="1200" b="1" dirty="0" err="1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상호변경</a:t>
              </a:r>
              <a:endParaRPr kumimoji="1"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Picture 11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226511" y="5805264"/>
              <a:ext cx="405246" cy="401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그룹 59"/>
          <p:cNvGrpSpPr/>
          <p:nvPr/>
        </p:nvGrpSpPr>
        <p:grpSpPr>
          <a:xfrm>
            <a:off x="6534796" y="3615372"/>
            <a:ext cx="3024336" cy="750975"/>
            <a:chOff x="6606803" y="3717032"/>
            <a:chExt cx="3024336" cy="750975"/>
          </a:xfrm>
        </p:grpSpPr>
        <p:sp>
          <p:nvSpPr>
            <p:cNvPr id="61" name="직사각형 60"/>
            <p:cNvSpPr/>
            <p:nvPr/>
          </p:nvSpPr>
          <p:spPr>
            <a:xfrm>
              <a:off x="6966843" y="3717032"/>
              <a:ext cx="2664296" cy="750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400" b="1" dirty="0" smtClean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2014</a:t>
              </a: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직불전자지급수단 발행 및 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        </a:t>
              </a:r>
              <a:r>
                <a:rPr kumimoji="1" lang="ko-KR" alt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관리업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등록 </a:t>
              </a:r>
              <a:endParaRPr kumimoji="1"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lvl="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2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kumimoji="1" lang="en-US" altLang="ko-KR" sz="1200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en-US" altLang="ko-KR" sz="12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1" lang="ko-KR" altLang="en-US" sz="12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전자금융거래법</a:t>
              </a:r>
            </a:p>
          </p:txBody>
        </p:sp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606803" y="3717032"/>
              <a:ext cx="408998" cy="389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8" name="그룹 67"/>
          <p:cNvGrpSpPr/>
          <p:nvPr/>
        </p:nvGrpSpPr>
        <p:grpSpPr>
          <a:xfrm>
            <a:off x="6534796" y="2378845"/>
            <a:ext cx="3024336" cy="1194173"/>
            <a:chOff x="8407003" y="1988840"/>
            <a:chExt cx="3024336" cy="1194173"/>
          </a:xfrm>
        </p:grpSpPr>
        <p:pic>
          <p:nvPicPr>
            <p:cNvPr id="6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07003" y="2011890"/>
              <a:ext cx="412750" cy="408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직사각형 66"/>
            <p:cNvSpPr/>
            <p:nvPr/>
          </p:nvSpPr>
          <p:spPr>
            <a:xfrm>
              <a:off x="8767043" y="1988840"/>
              <a:ext cx="2664296" cy="1194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400" b="1" dirty="0" smtClean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2015</a:t>
              </a: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1200" b="1" dirty="0" err="1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이지스엔터프라이즈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1"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        PG/CMS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부문 영업양수</a:t>
              </a:r>
              <a:endParaRPr kumimoji="1"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endParaRPr kumimoji="1"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        이온페이</a:t>
              </a:r>
              <a: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인도네시아 </a:t>
              </a:r>
              <a: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PG)   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kumimoji="1" lang="en-US" altLang="ko-KR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          </a:t>
              </a:r>
              <a:r>
                <a:rPr kumimoji="1" lang="ko-KR" altLang="en-US" sz="12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지분투자</a:t>
              </a:r>
              <a:endParaRPr kumimoji="1"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재무 안정성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634901" y="908720"/>
            <a:ext cx="863619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NICE</a:t>
            </a:r>
            <a:r>
              <a:rPr lang="ko-KR" altLang="en-US" sz="2000" b="1" dirty="0" smtClean="0">
                <a:solidFill>
                  <a:srgbClr val="1E32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정보통신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KOSDAQ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상장을 통해 신뢰성을 확보하였고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다양한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VAN System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구축 및 운영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Know-How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확보하고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8"/>
          <p:cNvGrpSpPr/>
          <p:nvPr/>
        </p:nvGrpSpPr>
        <p:grpSpPr>
          <a:xfrm>
            <a:off x="270100" y="1758564"/>
            <a:ext cx="9465625" cy="792164"/>
            <a:chOff x="309530" y="931849"/>
            <a:chExt cx="9465625" cy="792164"/>
          </a:xfrm>
        </p:grpSpPr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450728" y="931849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3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당사는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2000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KOSDAQ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상장을 통해 공신력을 확보하였으며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매년 기업신용을 </a:t>
              </a:r>
              <a:r>
                <a:rPr lang="ko-KR" altLang="en-US" sz="1600" spc="-30" dirty="0" err="1" smtClean="0">
                  <a:latin typeface="맑은 고딕" pitchFamily="50" charset="-127"/>
                  <a:ea typeface="맑은 고딕" pitchFamily="50" charset="-127"/>
                </a:rPr>
                <a:t>평가받고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최고 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AA+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을 획득한 안정적인 회사입니다</a:t>
              </a:r>
              <a:r>
                <a:rPr lang="en-US" altLang="ko-KR" sz="1600" spc="-3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  <p:sp>
          <p:nvSpPr>
            <p:cNvPr id="35" name="도넛 34"/>
            <p:cNvSpPr/>
            <p:nvPr/>
          </p:nvSpPr>
          <p:spPr bwMode="auto">
            <a:xfrm>
              <a:off x="309530" y="1120806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03971" y="2636914"/>
            <a:ext cx="2736304" cy="4054439"/>
            <a:chOff x="503971" y="2636912"/>
            <a:chExt cx="2736304" cy="405443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123" y="2919668"/>
              <a:ext cx="2664000" cy="3771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직선 연결선 37"/>
            <p:cNvCxnSpPr/>
            <p:nvPr/>
          </p:nvCxnSpPr>
          <p:spPr>
            <a:xfrm>
              <a:off x="503971" y="2924944"/>
              <a:ext cx="2736304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864011" y="2636912"/>
              <a:ext cx="201622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 algn="ctr">
                <a:lnSpc>
                  <a:spcPct val="13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400" b="1" spc="-30" dirty="0" smtClean="0">
                  <a:latin typeface="맑은 고딕" pitchFamily="50" charset="-127"/>
                  <a:ea typeface="맑은 고딕" pitchFamily="50" charset="-127"/>
                </a:rPr>
                <a:t>평가정보</a:t>
              </a: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(2014</a:t>
              </a:r>
              <a:r>
                <a:rPr lang="ko-KR" altLang="en-US" sz="1400" b="1" spc="-3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38451" y="2636912"/>
            <a:ext cx="2736304" cy="4001958"/>
            <a:chOff x="3438451" y="2636912"/>
            <a:chExt cx="2736304" cy="400195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10603" y="2972325"/>
              <a:ext cx="2592000" cy="3666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9" name="직선 연결선 38"/>
            <p:cNvCxnSpPr/>
            <p:nvPr/>
          </p:nvCxnSpPr>
          <p:spPr>
            <a:xfrm>
              <a:off x="3438451" y="2924944"/>
              <a:ext cx="2736304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870499" y="2636912"/>
              <a:ext cx="187220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 algn="ctr">
                <a:lnSpc>
                  <a:spcPct val="13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ko-KR" altLang="en-US" sz="1400" b="1" spc="-30" dirty="0" err="1" smtClean="0">
                  <a:latin typeface="맑은 고딕" pitchFamily="50" charset="-127"/>
                  <a:ea typeface="맑은 고딕" pitchFamily="50" charset="-127"/>
                </a:rPr>
                <a:t>이크레더블</a:t>
              </a: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(2014</a:t>
              </a:r>
              <a:r>
                <a:rPr lang="ko-KR" altLang="en-US" sz="1400" b="1" spc="-3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081925" y="3420374"/>
            <a:ext cx="972000" cy="972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509432" y="3365618"/>
            <a:ext cx="432000" cy="792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374089" y="4301722"/>
            <a:ext cx="576000" cy="4680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462788" y="2636912"/>
            <a:ext cx="2786923" cy="3960440"/>
            <a:chOff x="6462787" y="2636912"/>
            <a:chExt cx="2786923" cy="39604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62787" y="2806806"/>
              <a:ext cx="2786923" cy="3790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0" name="직선 연결선 39"/>
            <p:cNvCxnSpPr/>
            <p:nvPr/>
          </p:nvCxnSpPr>
          <p:spPr>
            <a:xfrm>
              <a:off x="6463040" y="2924944"/>
              <a:ext cx="2736304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6895088" y="2636912"/>
              <a:ext cx="187220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 algn="ctr">
                <a:lnSpc>
                  <a:spcPct val="13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400" b="1" spc="-30" dirty="0" err="1" smtClean="0">
                  <a:latin typeface="맑은 고딕" pitchFamily="50" charset="-127"/>
                  <a:ea typeface="맑은 고딕" pitchFamily="50" charset="-127"/>
                </a:rPr>
                <a:t>디앤비</a:t>
              </a: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(2014</a:t>
              </a:r>
              <a:r>
                <a:rPr lang="ko-KR" altLang="en-US" sz="1400" b="1" spc="-3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b="1" spc="-3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407003" y="3662276"/>
              <a:ext cx="648000" cy="10440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 txBox="1">
            <a:spLocks noChangeArrowheads="1"/>
          </p:cNvSpPr>
          <p:nvPr/>
        </p:nvSpPr>
        <p:spPr>
          <a:xfrm>
            <a:off x="219349" y="170534"/>
            <a:ext cx="7395568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주요 사업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소개 </a:t>
            </a:r>
            <a:r>
              <a:rPr lang="en-US" altLang="ko-KR" b="1" dirty="0" smtClean="0">
                <a:solidFill>
                  <a:schemeClr val="tx2"/>
                </a:solidFill>
              </a:rPr>
              <a:t>– [1. Card VAN / </a:t>
            </a:r>
            <a:r>
              <a:rPr lang="ko-KR" altLang="en-US" b="1" dirty="0" smtClean="0">
                <a:solidFill>
                  <a:schemeClr val="tx2"/>
                </a:solidFill>
              </a:rPr>
              <a:t>현금영수증 </a:t>
            </a:r>
            <a:r>
              <a:rPr lang="en-US" altLang="ko-KR" b="1" dirty="0" smtClean="0">
                <a:solidFill>
                  <a:schemeClr val="tx2"/>
                </a:solidFill>
              </a:rPr>
              <a:t>Processing]</a:t>
            </a:r>
            <a:endParaRPr lang="ko-KR" alt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3" name="그룹 8"/>
          <p:cNvGrpSpPr/>
          <p:nvPr/>
        </p:nvGrpSpPr>
        <p:grpSpPr>
          <a:xfrm>
            <a:off x="270100" y="1061362"/>
            <a:ext cx="9465625" cy="792164"/>
            <a:chOff x="309530" y="931849"/>
            <a:chExt cx="9465625" cy="792164"/>
          </a:xfrm>
        </p:grpSpPr>
        <p:sp>
          <p:nvSpPr>
            <p:cNvPr id="6" name="Rectangle 43"/>
            <p:cNvSpPr>
              <a:spLocks noChangeArrowheads="1"/>
            </p:cNvSpPr>
            <p:nvPr/>
          </p:nvSpPr>
          <p:spPr bwMode="auto">
            <a:xfrm>
              <a:off x="450728" y="931849"/>
              <a:ext cx="9324427" cy="7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5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600" b="1" spc="-30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정보통신</a:t>
              </a:r>
              <a:r>
                <a:rPr lang="ko-KR" altLang="en-US" sz="1600" spc="-3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ko-KR" sz="1600" dirty="0" smtClean="0"/>
                <a:t>신용카드사와 국세청을 대신하여 가맹점을 모집·등록하</a:t>
              </a:r>
              <a:r>
                <a:rPr lang="ko-KR" altLang="en-US" sz="1600" dirty="0" smtClean="0"/>
                <a:t>며</a:t>
              </a:r>
              <a:r>
                <a:rPr lang="en-US" altLang="ko-KR" sz="1600" dirty="0" smtClean="0"/>
                <a:t>, </a:t>
              </a:r>
              <a:r>
                <a:rPr lang="ko-KR" altLang="ko-KR" sz="1600" dirty="0" smtClean="0"/>
                <a:t>가맹점에 인프라</a:t>
              </a:r>
              <a:r>
                <a:rPr lang="en-US" altLang="ko-KR" sz="1600" dirty="0" smtClean="0"/>
                <a:t>(</a:t>
              </a:r>
              <a:r>
                <a:rPr lang="ko-KR" altLang="ko-KR" sz="1600" dirty="0" smtClean="0"/>
                <a:t>단말기 등</a:t>
              </a:r>
              <a:r>
                <a:rPr lang="en-US" altLang="ko-KR" sz="1600" dirty="0" smtClean="0"/>
                <a:t>)</a:t>
              </a:r>
              <a:r>
                <a:rPr lang="ko-KR" altLang="ko-KR" sz="1600" dirty="0" smtClean="0"/>
                <a:t>를 구축하여</a:t>
              </a:r>
              <a:r>
                <a:rPr lang="en-US" altLang="ko-KR" sz="1600" dirty="0" smtClean="0"/>
                <a:t> </a:t>
              </a:r>
              <a:r>
                <a:rPr lang="ko-KR" altLang="ko-KR" sz="1600" dirty="0" smtClean="0"/>
                <a:t>신용카드 결제 및 현금영수증 발행이 가능하도록 하는 업무를 수행</a:t>
              </a:r>
              <a:r>
                <a:rPr lang="ko-KR" altLang="en-US" sz="1600" dirty="0" smtClean="0"/>
                <a:t>합니다</a:t>
              </a:r>
              <a:r>
                <a:rPr lang="en-US" altLang="ko-KR" sz="1600" dirty="0" smtClean="0"/>
                <a:t>.</a:t>
              </a: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309530" y="1075881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34158" y="2204864"/>
            <a:ext cx="9432925" cy="41148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6390779" y="3863673"/>
            <a:ext cx="1440160" cy="501256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01936" y="2526984"/>
            <a:ext cx="1368425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가맹점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7859" y="2526984"/>
            <a:ext cx="1368425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소비자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24511" y="5485894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가맹점</a:t>
            </a:r>
            <a:endParaRPr lang="en-US" altLang="ko-KR" sz="1400" b="1" dirty="0">
              <a:solidFill>
                <a:srgbClr val="374E8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6390779" y="4364933"/>
            <a:ext cx="1440160" cy="1082919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6390779" y="5085186"/>
            <a:ext cx="13163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b="0" dirty="0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현금영수증 거래</a:t>
            </a:r>
            <a:endParaRPr lang="en-US" altLang="ko-KR" sz="1200" b="0" dirty="0" smtClean="0">
              <a:solidFill>
                <a:srgbClr val="374E8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6534795" y="3789042"/>
            <a:ext cx="11079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b="0" dirty="0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신용카드거래</a:t>
            </a:r>
            <a:endParaRPr lang="en-US" altLang="ko-KR" sz="1200" b="0" dirty="0">
              <a:solidFill>
                <a:srgbClr val="374E8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6390780" y="4364933"/>
            <a:ext cx="1512168" cy="362839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009" y="4915970"/>
            <a:ext cx="998123" cy="4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954038" y="5447851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endParaRPr lang="en-US" altLang="ko-KR" sz="1400" b="1" dirty="0">
              <a:solidFill>
                <a:srgbClr val="374E8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64644" y="3378695"/>
            <a:ext cx="1144865" cy="845021"/>
            <a:chOff x="664643" y="3520083"/>
            <a:chExt cx="1144865" cy="845021"/>
          </a:xfrm>
        </p:grpSpPr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945" y="3520083"/>
              <a:ext cx="818262" cy="5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664643" y="4057327"/>
              <a:ext cx="11448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900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 smtClean="0">
                  <a:solidFill>
                    <a:srgbClr val="374E8B"/>
                  </a:solidFill>
                  <a:latin typeface="맑은 고딕" pitchFamily="50" charset="-127"/>
                  <a:ea typeface="맑은 고딕" pitchFamily="50" charset="-127"/>
                </a:rPr>
                <a:t>신용카드 등</a:t>
              </a:r>
              <a:endParaRPr lang="en-US" altLang="ko-KR" sz="1400" b="1" dirty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5130008" y="2526984"/>
            <a:ext cx="1296987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VAN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13" descr="마포2"/>
          <p:cNvPicPr>
            <a:picLocks noChangeAspect="1" noChangeArrowheads="1"/>
          </p:cNvPicPr>
          <p:nvPr/>
        </p:nvPicPr>
        <p:blipFill>
          <a:blip r:embed="rId4" cstate="print"/>
          <a:srcRect l="10558" t="11420" r="28944" b="19810"/>
          <a:stretch>
            <a:fillRect/>
          </a:stretch>
        </p:blipFill>
        <p:spPr bwMode="auto">
          <a:xfrm>
            <a:off x="5364202" y="3573015"/>
            <a:ext cx="828600" cy="153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직선 화살표 연결선 64"/>
          <p:cNvCxnSpPr/>
          <p:nvPr/>
        </p:nvCxnSpPr>
        <p:spPr>
          <a:xfrm>
            <a:off x="1937909" y="3607520"/>
            <a:ext cx="720080" cy="5415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1937909" y="4221088"/>
            <a:ext cx="720080" cy="898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96" descr="MP1100_와인색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2427" y="4799780"/>
            <a:ext cx="570941" cy="62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직선 화살표 연결선 74"/>
          <p:cNvCxnSpPr/>
          <p:nvPr/>
        </p:nvCxnSpPr>
        <p:spPr>
          <a:xfrm>
            <a:off x="4590643" y="4365104"/>
            <a:ext cx="5760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14318" y="2526984"/>
            <a:ext cx="1728788" cy="5567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카드사 및 은행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국세청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8117077" y="4026379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카드사</a:t>
            </a:r>
            <a:endParaRPr lang="en-US" altLang="ko-KR" sz="1400" dirty="0">
              <a:solidFill>
                <a:srgbClr val="374E8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8206845" y="5013178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9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smtClean="0">
                <a:solidFill>
                  <a:srgbClr val="374E8B"/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endParaRPr lang="en-US" altLang="ko-KR" sz="1400" dirty="0">
              <a:solidFill>
                <a:srgbClr val="374E8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46666" y="5468721"/>
            <a:ext cx="864096" cy="76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300" descr="j020546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8323" y="3356994"/>
            <a:ext cx="940783" cy="64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Object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35874" y="4509122"/>
            <a:ext cx="885676" cy="5000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46363" y="4439740"/>
            <a:ext cx="662896" cy="68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98491" y="4655764"/>
            <a:ext cx="693511" cy="62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43" t="36047" r="52132" b="10332"/>
          <a:stretch/>
        </p:blipFill>
        <p:spPr bwMode="auto">
          <a:xfrm>
            <a:off x="3190015" y="3503634"/>
            <a:ext cx="1112533" cy="118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219349" y="170534"/>
            <a:ext cx="7395568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주요 사업</a:t>
            </a:r>
            <a:r>
              <a:rPr lang="en-US" altLang="ko-KR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소개 </a:t>
            </a:r>
            <a:r>
              <a:rPr lang="en-US" altLang="ko-KR" b="1" dirty="0" smtClean="0">
                <a:solidFill>
                  <a:schemeClr val="tx2"/>
                </a:solidFill>
              </a:rPr>
              <a:t>– [2. PG(NICEPAY)]</a:t>
            </a:r>
            <a:endParaRPr lang="ko-KR" alt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0100" y="989354"/>
            <a:ext cx="9465625" cy="1512244"/>
            <a:chOff x="270099" y="1124744"/>
            <a:chExt cx="9465625" cy="1512244"/>
          </a:xfrm>
        </p:grpSpPr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411297" y="1124744"/>
              <a:ext cx="9324427" cy="151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 anchor="ctr"/>
            <a:lstStyle/>
            <a:p>
              <a:pPr>
                <a:lnSpc>
                  <a:spcPct val="12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b="1" dirty="0" smtClean="0">
                  <a:solidFill>
                    <a:schemeClr val="tx2"/>
                  </a:solidFill>
                </a:rPr>
                <a:t>NICEPAY</a:t>
              </a:r>
              <a:r>
                <a:rPr lang="ko-KR" altLang="en-US" sz="1600" dirty="0" smtClean="0"/>
                <a:t>는 보안성을 갖춘 소프트웨어로서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인터넷상 가상의 신용카드조회단말기라고 할 수 있습니다</a:t>
              </a:r>
              <a:r>
                <a:rPr lang="en-US" altLang="ko-KR" sz="1600" dirty="0" smtClean="0"/>
                <a:t>. </a:t>
              </a:r>
              <a:r>
                <a:rPr lang="ko-KR" altLang="en-US" sz="1600" dirty="0" smtClean="0"/>
                <a:t>이 가상의 단말기를 통해 구매자가 온라인 가맹점에서 결제를 가능토록 하는 서비스입니다</a:t>
              </a:r>
              <a:r>
                <a:rPr lang="en-US" altLang="ko-KR" sz="1600" dirty="0" smtClean="0"/>
                <a:t>. </a:t>
              </a:r>
            </a:p>
            <a:p>
              <a:pPr>
                <a:lnSpc>
                  <a:spcPct val="12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ko-KR" altLang="en-US" sz="1600" b="1" dirty="0" smtClean="0">
                  <a:solidFill>
                    <a:schemeClr val="tx2"/>
                  </a:solidFill>
                </a:rPr>
                <a:t>온라인 가맹점</a:t>
              </a:r>
              <a:r>
                <a:rPr lang="ko-KR" altLang="en-US" sz="1600" dirty="0" smtClean="0"/>
                <a:t>들은 결제를 위해서 </a:t>
              </a:r>
              <a:r>
                <a:rPr lang="en-US" altLang="ko-KR" sz="1600" dirty="0" smtClean="0"/>
                <a:t>PG</a:t>
              </a:r>
              <a:r>
                <a:rPr lang="ko-KR" altLang="en-US" sz="1600" dirty="0" smtClean="0"/>
                <a:t>업체와 카드</a:t>
              </a:r>
              <a:r>
                <a:rPr lang="en-US" altLang="ko-KR" sz="1600" dirty="0" smtClean="0"/>
                <a:t>VAN</a:t>
              </a:r>
              <a:r>
                <a:rPr lang="ko-KR" altLang="en-US" sz="1600" dirty="0" smtClean="0"/>
                <a:t>업체의 서비스를 모두 제공받아야 하며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당사는 이 두 서비스를 함께 제공함으로써 </a:t>
              </a:r>
              <a:r>
                <a:rPr lang="ko-KR" altLang="en-US" sz="1600" b="1" dirty="0" smtClean="0">
                  <a:solidFill>
                    <a:schemeClr val="tx2"/>
                  </a:solidFill>
                </a:rPr>
                <a:t>서비스의 안정성과 신뢰성</a:t>
              </a:r>
              <a:r>
                <a:rPr lang="ko-KR" altLang="en-US" sz="1600" dirty="0" smtClean="0"/>
                <a:t>을 모두 갖추고 있습니다</a:t>
              </a:r>
              <a:r>
                <a:rPr lang="en-US" altLang="ko-KR" sz="1600" dirty="0" smtClean="0"/>
                <a:t>. </a:t>
              </a:r>
            </a:p>
          </p:txBody>
        </p:sp>
        <p:sp>
          <p:nvSpPr>
            <p:cNvPr id="9" name="도넛 8"/>
            <p:cNvSpPr/>
            <p:nvPr/>
          </p:nvSpPr>
          <p:spPr bwMode="auto">
            <a:xfrm>
              <a:off x="270099" y="1337768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도넛 9"/>
            <p:cNvSpPr/>
            <p:nvPr/>
          </p:nvSpPr>
          <p:spPr bwMode="auto">
            <a:xfrm>
              <a:off x="270099" y="2010921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29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46164" y="5174446"/>
            <a:ext cx="819487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+mj-lt"/>
              </a:rPr>
              <a:t>일원화된 서비스 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ko-KR" altLang="en-US" sz="1600" dirty="0" smtClean="0">
                <a:latin typeface="+mj-lt"/>
              </a:rPr>
              <a:t>한번 계약으로 결제부터 정산까지 완료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atin typeface="+mj-lt"/>
              </a:rPr>
              <a:t>결제대금의 안정적인 정산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안정적인 전자지불 시스템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온</a:t>
            </a:r>
            <a:r>
              <a:rPr lang="en-US" altLang="ko-KR" sz="1600" dirty="0" smtClean="0">
                <a:latin typeface="+mj-lt"/>
              </a:rPr>
              <a:t>/</a:t>
            </a:r>
            <a:r>
              <a:rPr lang="ko-KR" altLang="en-US" sz="1600" dirty="0" smtClean="0">
                <a:latin typeface="+mj-lt"/>
              </a:rPr>
              <a:t>오프라인 통합 결제 서비스</a:t>
            </a:r>
            <a:endParaRPr lang="en-US" altLang="ko-KR" sz="1600" dirty="0" smtClean="0">
              <a:latin typeface="+mj-lt"/>
            </a:endParaRPr>
          </a:p>
          <a:p>
            <a:pPr marL="285750" indent="-285750">
              <a:lnSpc>
                <a:spcPct val="17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latin typeface="+mj-lt"/>
              </a:rPr>
              <a:t>NICEPAY</a:t>
            </a:r>
            <a:r>
              <a:rPr lang="ko-KR" altLang="en-US" sz="1600" dirty="0" smtClean="0">
                <a:latin typeface="+mj-lt"/>
              </a:rPr>
              <a:t>를 통해 이루어진 매출내역을 실시간 조회 가능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98220" y="2564904"/>
            <a:ext cx="8304798" cy="2174299"/>
            <a:chOff x="606261" y="1902773"/>
            <a:chExt cx="8304798" cy="2174299"/>
          </a:xfrm>
        </p:grpSpPr>
        <p:sp>
          <p:nvSpPr>
            <p:cNvPr id="54" name="직사각형 53"/>
            <p:cNvSpPr/>
            <p:nvPr/>
          </p:nvSpPr>
          <p:spPr>
            <a:xfrm>
              <a:off x="606261" y="2031820"/>
              <a:ext cx="8304798" cy="20452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167751" y="1902773"/>
              <a:ext cx="1203774" cy="244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PG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프로세스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53631" y="2406374"/>
              <a:ext cx="1260000" cy="1260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84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77914" y="2406374"/>
              <a:ext cx="1260000" cy="1260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84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202197" y="2406374"/>
              <a:ext cx="1260000" cy="1260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84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326479" y="2406374"/>
              <a:ext cx="1260000" cy="1260000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84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213631" y="2939458"/>
              <a:ext cx="82800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4341332" y="2939458"/>
              <a:ext cx="82800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6469032" y="2939458"/>
              <a:ext cx="82800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2249775" y="3169996"/>
              <a:ext cx="82800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4377476" y="3169996"/>
              <a:ext cx="82800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6505176" y="3169996"/>
              <a:ext cx="82800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643" t="36047" r="52132" b="10332"/>
            <a:stretch/>
          </p:blipFill>
          <p:spPr bwMode="auto">
            <a:xfrm>
              <a:off x="3421428" y="2832732"/>
              <a:ext cx="572972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15789" y="2904732"/>
              <a:ext cx="468000" cy="468000"/>
            </a:xfrm>
            <a:prstGeom prst="rect">
              <a:avLst/>
            </a:prstGeom>
          </p:spPr>
        </p:pic>
        <p:pic>
          <p:nvPicPr>
            <p:cNvPr id="68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45182" b="53906" l="26867" r="3367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783" t="45074" r="66188" b="45913"/>
            <a:stretch/>
          </p:blipFill>
          <p:spPr bwMode="auto">
            <a:xfrm>
              <a:off x="1184097" y="2941028"/>
              <a:ext cx="799067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242984" y="2521471"/>
              <a:ext cx="698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구매자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50688" y="2521471"/>
              <a:ext cx="698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고객사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92415" y="2521471"/>
              <a:ext cx="878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NICE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PG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3543" y="2521471"/>
              <a:ext cx="698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제휴</a:t>
              </a:r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0467" y="2683520"/>
              <a:ext cx="862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① 결제요청</a:t>
              </a:r>
              <a:endParaRPr lang="ko-KR" altLang="en-US" sz="1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39519" y="2683520"/>
              <a:ext cx="862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mtClean="0"/>
                <a:t>② 승인요청</a:t>
              </a:r>
              <a:endParaRPr lang="ko-KR" altLang="en-US" sz="1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4359" y="2683520"/>
              <a:ext cx="862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③</a:t>
              </a:r>
              <a:r>
                <a:rPr lang="ko-KR" altLang="en-US" sz="1000" b="1" dirty="0" smtClean="0"/>
                <a:t> 승인요청</a:t>
              </a:r>
              <a:endParaRPr lang="ko-KR" alt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0467" y="3189660"/>
              <a:ext cx="862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⑥ 승인결과</a:t>
              </a:r>
              <a:endParaRPr lang="ko-KR" altLang="en-US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39519" y="3189660"/>
              <a:ext cx="862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⑤ 승인결과</a:t>
              </a:r>
              <a:endParaRPr lang="ko-KR" altLang="en-US" sz="1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74359" y="3189660"/>
              <a:ext cx="862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④ 승인결과</a:t>
              </a:r>
              <a:endParaRPr lang="ko-KR" altLang="en-US" sz="1000" b="1" dirty="0"/>
            </a:p>
          </p:txBody>
        </p:sp>
        <p:pic>
          <p:nvPicPr>
            <p:cNvPr id="79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ackgroundRemoval t="37240" b="44661" l="73206" r="7818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3625" t="37985" r="22108" b="55859"/>
            <a:stretch/>
          </p:blipFill>
          <p:spPr bwMode="auto">
            <a:xfrm>
              <a:off x="7637643" y="2941028"/>
              <a:ext cx="710174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" name="직사각형 97"/>
          <p:cNvSpPr/>
          <p:nvPr/>
        </p:nvSpPr>
        <p:spPr>
          <a:xfrm>
            <a:off x="812255" y="5067932"/>
            <a:ext cx="8304798" cy="15035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244574" y="4932544"/>
            <a:ext cx="1440160" cy="24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서비스 특장점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503305" y="2496557"/>
            <a:ext cx="4089656" cy="3810005"/>
          </a:xfrm>
          <a:prstGeom prst="roundRect">
            <a:avLst>
              <a:gd name="adj" fmla="val 1159"/>
            </a:avLst>
          </a:prstGeom>
          <a:gradFill>
            <a:gsLst>
              <a:gs pos="0">
                <a:srgbClr val="FFFFFF">
                  <a:lumMod val="95000"/>
                </a:srgbClr>
              </a:gs>
              <a:gs pos="35000">
                <a:srgbClr val="FFFFFF"/>
              </a:gs>
              <a:gs pos="100000">
                <a:srgbClr val="FFFFFF">
                  <a:lumMod val="85000"/>
                </a:srgbClr>
              </a:gs>
            </a:gsLst>
            <a:lin ang="5400000" scaled="0"/>
          </a:gradFill>
          <a:ln w="19050" cap="flat" cmpd="sng" algn="ctr">
            <a:gradFill>
              <a:gsLst>
                <a:gs pos="63000">
                  <a:srgbClr val="FFFFFF"/>
                </a:gs>
                <a:gs pos="0">
                  <a:srgbClr val="FFFFFF">
                    <a:lumMod val="75000"/>
                  </a:srgbClr>
                </a:gs>
                <a:gs pos="19000">
                  <a:srgbClr val="FFFFFF"/>
                </a:gs>
                <a:gs pos="100000">
                  <a:srgbClr val="FFFFFF">
                    <a:lumMod val="50000"/>
                  </a:srgbClr>
                </a:gs>
              </a:gsLst>
              <a:lin ang="5400000" scaled="0"/>
            </a:gradFill>
            <a:prstDash val="solid"/>
          </a:ln>
          <a:effectLst>
            <a:reflection blurRad="6350" stA="52000" endA="300" endPos="10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69024" y="2496557"/>
            <a:ext cx="4089656" cy="3810005"/>
          </a:xfrm>
          <a:prstGeom prst="roundRect">
            <a:avLst>
              <a:gd name="adj" fmla="val 1159"/>
            </a:avLst>
          </a:prstGeom>
          <a:gradFill>
            <a:gsLst>
              <a:gs pos="0">
                <a:srgbClr val="FFFFFF">
                  <a:lumMod val="95000"/>
                </a:srgbClr>
              </a:gs>
              <a:gs pos="35000">
                <a:srgbClr val="FFFFFF"/>
              </a:gs>
              <a:gs pos="100000">
                <a:srgbClr val="FFFFFF">
                  <a:lumMod val="85000"/>
                </a:srgbClr>
              </a:gs>
            </a:gsLst>
            <a:lin ang="5400000" scaled="0"/>
          </a:gradFill>
          <a:ln w="19050" cap="flat" cmpd="sng" algn="ctr">
            <a:gradFill>
              <a:gsLst>
                <a:gs pos="63000">
                  <a:srgbClr val="FFFFFF"/>
                </a:gs>
                <a:gs pos="0">
                  <a:srgbClr val="FFFFFF">
                    <a:lumMod val="75000"/>
                  </a:srgbClr>
                </a:gs>
                <a:gs pos="19000">
                  <a:srgbClr val="FFFFFF"/>
                </a:gs>
                <a:gs pos="100000">
                  <a:srgbClr val="FFFFFF">
                    <a:lumMod val="50000"/>
                  </a:srgbClr>
                </a:gs>
              </a:gsLst>
              <a:lin ang="5400000" scaled="0"/>
            </a:gradFill>
            <a:prstDash val="solid"/>
          </a:ln>
          <a:effectLst>
            <a:reflection blurRad="6350" stA="52000" endA="300" endPos="10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3654476" y="2502908"/>
            <a:ext cx="100994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1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0" dirty="0">
                <a:solidFill>
                  <a:srgbClr val="4D4D4D"/>
                </a:solidFill>
                <a:latin typeface="+mn-ea"/>
                <a:ea typeface="+mn-ea"/>
              </a:rPr>
              <a:t>[</a:t>
            </a:r>
            <a:r>
              <a:rPr lang="ko-KR" altLang="en-US" sz="1000" b="0" dirty="0">
                <a:solidFill>
                  <a:srgbClr val="4D4D4D"/>
                </a:solidFill>
                <a:latin typeface="+mn-ea"/>
                <a:ea typeface="+mn-ea"/>
              </a:rPr>
              <a:t>단위</a:t>
            </a:r>
            <a:r>
              <a:rPr lang="en-US" altLang="ko-KR" sz="1000" b="0" dirty="0" smtClean="0">
                <a:solidFill>
                  <a:srgbClr val="4D4D4D"/>
                </a:solidFill>
                <a:latin typeface="+mn-ea"/>
                <a:ea typeface="+mn-ea"/>
              </a:rPr>
              <a:t>:</a:t>
            </a:r>
            <a:r>
              <a:rPr lang="ko-KR" altLang="en-US" sz="1000" b="0" dirty="0" err="1" smtClean="0">
                <a:solidFill>
                  <a:srgbClr val="4D4D4D"/>
                </a:solidFill>
                <a:latin typeface="+mn-ea"/>
                <a:ea typeface="+mn-ea"/>
              </a:rPr>
              <a:t>백만원</a:t>
            </a:r>
            <a:r>
              <a:rPr lang="en-US" altLang="ko-KR" sz="1000" b="0" dirty="0">
                <a:solidFill>
                  <a:srgbClr val="4D4D4D"/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8262987" y="2502908"/>
            <a:ext cx="100994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1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1000" b="0" dirty="0">
                <a:solidFill>
                  <a:srgbClr val="4D4D4D"/>
                </a:solidFill>
                <a:latin typeface="+mn-ea"/>
                <a:ea typeface="+mn-ea"/>
              </a:rPr>
              <a:t>[</a:t>
            </a:r>
            <a:r>
              <a:rPr lang="ko-KR" altLang="en-US" sz="1000" b="0" dirty="0">
                <a:solidFill>
                  <a:srgbClr val="4D4D4D"/>
                </a:solidFill>
                <a:latin typeface="+mn-ea"/>
                <a:ea typeface="+mn-ea"/>
              </a:rPr>
              <a:t>단위</a:t>
            </a:r>
            <a:r>
              <a:rPr lang="en-US" altLang="ko-KR" sz="1000" b="0" dirty="0" smtClean="0">
                <a:solidFill>
                  <a:srgbClr val="4D4D4D"/>
                </a:solidFill>
                <a:latin typeface="+mn-ea"/>
                <a:ea typeface="+mn-ea"/>
              </a:rPr>
              <a:t>:</a:t>
            </a:r>
            <a:r>
              <a:rPr lang="ko-KR" altLang="en-US" sz="1000" b="0" dirty="0" err="1" smtClean="0">
                <a:solidFill>
                  <a:srgbClr val="4D4D4D"/>
                </a:solidFill>
                <a:latin typeface="+mn-ea"/>
                <a:ea typeface="+mn-ea"/>
              </a:rPr>
              <a:t>백만원</a:t>
            </a:r>
            <a:r>
              <a:rPr lang="en-US" altLang="ko-KR" sz="1000" b="0" dirty="0">
                <a:solidFill>
                  <a:srgbClr val="4D4D4D"/>
                </a:solidFill>
                <a:latin typeface="+mn-ea"/>
                <a:ea typeface="+mn-ea"/>
              </a:rPr>
              <a:t>]</a:t>
            </a:r>
          </a:p>
        </p:txBody>
      </p:sp>
      <p:graphicFrame>
        <p:nvGraphicFramePr>
          <p:cNvPr id="49" name="차트 48"/>
          <p:cNvGraphicFramePr/>
          <p:nvPr>
            <p:extLst>
              <p:ext uri="{D42A27DB-BD31-4B8C-83A1-F6EECF244321}">
                <p14:modId xmlns="" xmlns:p14="http://schemas.microsoft.com/office/powerpoint/2010/main" val="2982115460"/>
              </p:ext>
            </p:extLst>
          </p:nvPr>
        </p:nvGraphicFramePr>
        <p:xfrm>
          <a:off x="560513" y="2634871"/>
          <a:ext cx="39604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2" name="차트 51"/>
          <p:cNvGraphicFramePr/>
          <p:nvPr>
            <p:extLst>
              <p:ext uri="{D42A27DB-BD31-4B8C-83A1-F6EECF244321}">
                <p14:modId xmlns="" xmlns:p14="http://schemas.microsoft.com/office/powerpoint/2010/main" val="2112279048"/>
              </p:ext>
            </p:extLst>
          </p:nvPr>
        </p:nvGraphicFramePr>
        <p:xfrm>
          <a:off x="5385048" y="2706879"/>
          <a:ext cx="396044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14"/>
          <p:cNvSpPr>
            <a:spLocks noChangeArrowheads="1"/>
          </p:cNvSpPr>
          <p:nvPr/>
        </p:nvSpPr>
        <p:spPr bwMode="auto">
          <a:xfrm>
            <a:off x="1530484" y="2553103"/>
            <a:ext cx="1809750" cy="2968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매출액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14"/>
          <p:cNvSpPr>
            <a:spLocks noChangeArrowheads="1"/>
          </p:cNvSpPr>
          <p:nvPr/>
        </p:nvSpPr>
        <p:spPr bwMode="auto">
          <a:xfrm>
            <a:off x="6321152" y="2564701"/>
            <a:ext cx="1809750" cy="2968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영업이익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78"/>
          <p:cNvGrpSpPr/>
          <p:nvPr/>
        </p:nvGrpSpPr>
        <p:grpSpPr>
          <a:xfrm>
            <a:off x="342107" y="1069990"/>
            <a:ext cx="9361040" cy="1214437"/>
            <a:chOff x="342107" y="1069988"/>
            <a:chExt cx="9361040" cy="1214437"/>
          </a:xfrm>
        </p:grpSpPr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461740" y="1069988"/>
              <a:ext cx="9241407" cy="1214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36000"/>
            <a:lstStyle/>
            <a:p>
              <a:pPr>
                <a:lnSpc>
                  <a:spcPct val="11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spc="-20" dirty="0" smtClean="0">
                  <a:latin typeface="맑은 고딕" pitchFamily="50" charset="-127"/>
                  <a:ea typeface="맑은 고딕" pitchFamily="50" charset="-127"/>
                </a:rPr>
                <a:t>2014</a:t>
              </a:r>
              <a:r>
                <a:rPr lang="ko-KR" altLang="en-US" sz="1600" spc="-20" dirty="0" smtClean="0">
                  <a:latin typeface="맑은 고딕" pitchFamily="50" charset="-127"/>
                  <a:ea typeface="맑은 고딕" pitchFamily="50" charset="-127"/>
                </a:rPr>
                <a:t>년 매출액은 </a:t>
              </a:r>
              <a:r>
                <a:rPr lang="ko-KR" altLang="en-US" sz="1600" spc="-20" dirty="0">
                  <a:latin typeface="맑은 고딕" pitchFamily="50" charset="-127"/>
                  <a:ea typeface="맑은 고딕" pitchFamily="50" charset="-127"/>
                </a:rPr>
                <a:t>총 </a:t>
              </a:r>
              <a:r>
                <a:rPr lang="en-US" altLang="ko-KR" sz="1600" spc="-20" dirty="0" smtClean="0">
                  <a:latin typeface="맑은 고딕" pitchFamily="50" charset="-127"/>
                  <a:ea typeface="맑은 고딕" pitchFamily="50" charset="-127"/>
                </a:rPr>
                <a:t>225,517</a:t>
              </a:r>
              <a:r>
                <a:rPr lang="ko-KR" altLang="en-US" sz="1600" spc="-20" dirty="0" err="1" smtClean="0">
                  <a:latin typeface="맑은 고딕" pitchFamily="50" charset="-127"/>
                  <a:ea typeface="맑은 고딕" pitchFamily="50" charset="-127"/>
                </a:rPr>
                <a:t>백만원으로</a:t>
              </a:r>
              <a:r>
                <a:rPr lang="ko-KR" altLang="en-US" sz="1600" spc="-20" dirty="0" smtClean="0">
                  <a:latin typeface="맑은 고딕" pitchFamily="50" charset="-127"/>
                  <a:ea typeface="맑은 고딕" pitchFamily="50" charset="-127"/>
                </a:rPr>
                <a:t> 전년 대비 </a:t>
              </a:r>
              <a:r>
                <a:rPr lang="en-US" altLang="ko-KR" sz="1600" spc="-20" dirty="0" smtClean="0">
                  <a:latin typeface="맑은 고딕" pitchFamily="50" charset="-127"/>
                  <a:ea typeface="맑은 고딕" pitchFamily="50" charset="-127"/>
                </a:rPr>
                <a:t>12.4% </a:t>
              </a:r>
              <a:r>
                <a:rPr lang="ko-KR" altLang="en-US" sz="1600" spc="-20" dirty="0" smtClean="0">
                  <a:latin typeface="맑은 고딕" pitchFamily="50" charset="-127"/>
                  <a:ea typeface="맑은 고딕" pitchFamily="50" charset="-127"/>
                </a:rPr>
                <a:t>증가하였으며</a:t>
              </a:r>
              <a:r>
                <a:rPr lang="en-US" altLang="ko-KR" sz="1600" spc="-2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20" dirty="0" smtClean="0">
                  <a:latin typeface="맑은 고딕" pitchFamily="50" charset="-127"/>
                  <a:ea typeface="맑은 고딕" pitchFamily="50" charset="-127"/>
                </a:rPr>
                <a:t>영업이익은 총 </a:t>
              </a:r>
              <a:r>
                <a:rPr lang="en-US" altLang="ko-KR" sz="1600" spc="-20" dirty="0" smtClean="0">
                  <a:latin typeface="맑은 고딕" pitchFamily="50" charset="-127"/>
                  <a:ea typeface="맑은 고딕" pitchFamily="50" charset="-127"/>
                </a:rPr>
                <a:t>21,230</a:t>
              </a:r>
              <a:r>
                <a:rPr lang="ko-KR" altLang="en-US" sz="1600" spc="-20" dirty="0" err="1" smtClean="0">
                  <a:latin typeface="맑은 고딕" pitchFamily="50" charset="-127"/>
                  <a:ea typeface="맑은 고딕" pitchFamily="50" charset="-127"/>
                </a:rPr>
                <a:t>백만원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으로 전년 대비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4.2%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증가하였습니다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10000"/>
                </a:lnSpc>
                <a:spcAft>
                  <a:spcPts val="700"/>
                </a:spcAft>
                <a:buClr>
                  <a:schemeClr val="tx1"/>
                </a:buClr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NICE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정보통신은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기존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Off-Line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지급 결제부문의 지속 성장 및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On-Line PG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부문 진출을 통한 사업다각화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전자상품권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SVC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등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신사업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발굴을 통한 지속가능 성장기반을 확보해 나가고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있습니다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  <p:sp>
          <p:nvSpPr>
            <p:cNvPr id="77" name="도넛 76"/>
            <p:cNvSpPr/>
            <p:nvPr/>
          </p:nvSpPr>
          <p:spPr bwMode="auto">
            <a:xfrm>
              <a:off x="342107" y="1150141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32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8" name="도넛 77"/>
            <p:cNvSpPr/>
            <p:nvPr/>
          </p:nvSpPr>
          <p:spPr bwMode="auto">
            <a:xfrm>
              <a:off x="342107" y="1794855"/>
              <a:ext cx="144000" cy="144000"/>
            </a:xfrm>
            <a:prstGeom prst="donut">
              <a:avLst/>
            </a:prstGeom>
            <a:gradFill flip="none" rotWithShape="1">
              <a:gsLst>
                <a:gs pos="39000">
                  <a:srgbClr val="FFFFFF">
                    <a:lumMod val="85000"/>
                  </a:srgbClr>
                </a:gs>
                <a:gs pos="77000">
                  <a:srgbClr val="043988">
                    <a:lumMod val="60000"/>
                    <a:lumOff val="40000"/>
                  </a:srgbClr>
                </a:gs>
                <a:gs pos="4000">
                  <a:srgbClr val="949494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3200" b="1" i="0" u="none" strike="noStrike" kern="0" cap="none" spc="0" normalizeH="0" baseline="0" noProof="0" smtClean="0">
                <a:ln>
                  <a:gradFill>
                    <a:gsLst>
                      <a:gs pos="0">
                        <a:srgbClr val="043988">
                          <a:lumMod val="75000"/>
                        </a:srgbClr>
                      </a:gs>
                      <a:gs pos="50000">
                        <a:srgbClr val="836AAE">
                          <a:tint val="44500"/>
                          <a:satMod val="160000"/>
                        </a:srgbClr>
                      </a:gs>
                      <a:gs pos="100000">
                        <a:srgbClr val="836AAE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43000">
                      <a:srgbClr val="FFFFFF"/>
                    </a:gs>
                    <a:gs pos="0">
                      <a:srgbClr val="043988">
                        <a:lumMod val="60000"/>
                        <a:lumOff val="40000"/>
                      </a:srgbClr>
                    </a:gs>
                    <a:gs pos="100000">
                      <a:srgbClr val="949494"/>
                    </a:gs>
                  </a:gsLst>
                  <a:lin ang="5400000" scaled="0"/>
                </a:gra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5" name="Rectangle 61"/>
          <p:cNvSpPr txBox="1">
            <a:spLocks noChangeArrowheads="1"/>
          </p:cNvSpPr>
          <p:nvPr/>
        </p:nvSpPr>
        <p:spPr>
          <a:xfrm>
            <a:off x="219349" y="170534"/>
            <a:ext cx="6963519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주요 재무 실적</a:t>
            </a:r>
            <a:endParaRPr lang="ko-KR" altLang="en-US" b="1" i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lk">
    <a:dk1>
      <a:srgbClr val="000000"/>
    </a:dk1>
    <a:lt1>
      <a:srgbClr val="FFFFFF"/>
    </a:lt1>
    <a:dk2>
      <a:srgbClr val="043988"/>
    </a:dk2>
    <a:lt2>
      <a:srgbClr val="92C2EB"/>
    </a:lt2>
    <a:accent1>
      <a:srgbClr val="836AAE"/>
    </a:accent1>
    <a:accent2>
      <a:srgbClr val="5DA577"/>
    </a:accent2>
    <a:accent3>
      <a:srgbClr val="678EB9"/>
    </a:accent3>
    <a:accent4>
      <a:srgbClr val="F7A611"/>
    </a:accent4>
    <a:accent5>
      <a:srgbClr val="A1AB38"/>
    </a:accent5>
    <a:accent6>
      <a:srgbClr val="C17790"/>
    </a:accent6>
    <a:hlink>
      <a:srgbClr val="DA5723"/>
    </a:hlink>
    <a:folHlink>
      <a:srgbClr val="226CA5"/>
    </a:folHlink>
  </a:clrScheme>
  <a:fontScheme name="1_129tgp_report_diagram_s">
    <a:majorFont>
      <a:latin typeface="HY헤드라인M"/>
      <a:ea typeface="HY헤드라인M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Silk">
    <a:dk1>
      <a:srgbClr val="000000"/>
    </a:dk1>
    <a:lt1>
      <a:srgbClr val="FFFFFF"/>
    </a:lt1>
    <a:dk2>
      <a:srgbClr val="043988"/>
    </a:dk2>
    <a:lt2>
      <a:srgbClr val="92C2EB"/>
    </a:lt2>
    <a:accent1>
      <a:srgbClr val="836AAE"/>
    </a:accent1>
    <a:accent2>
      <a:srgbClr val="5DA577"/>
    </a:accent2>
    <a:accent3>
      <a:srgbClr val="678EB9"/>
    </a:accent3>
    <a:accent4>
      <a:srgbClr val="F7A611"/>
    </a:accent4>
    <a:accent5>
      <a:srgbClr val="A1AB38"/>
    </a:accent5>
    <a:accent6>
      <a:srgbClr val="C17790"/>
    </a:accent6>
    <a:hlink>
      <a:srgbClr val="DA5723"/>
    </a:hlink>
    <a:folHlink>
      <a:srgbClr val="226CA5"/>
    </a:folHlink>
  </a:clrScheme>
  <a:fontScheme name="1_129tgp_report_diagram_s">
    <a:majorFont>
      <a:latin typeface="HY헤드라인M"/>
      <a:ea typeface="HY헤드라인M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1256</Words>
  <Application>Microsoft Office PowerPoint</Application>
  <PresentationFormat>사용자 지정</PresentationFormat>
  <Paragraphs>323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김응현</dc:creator>
  <cp:lastModifiedBy>김보현</cp:lastModifiedBy>
  <cp:revision>289</cp:revision>
  <dcterms:created xsi:type="dcterms:W3CDTF">2014-06-02T04:33:20Z</dcterms:created>
  <dcterms:modified xsi:type="dcterms:W3CDTF">2016-03-16T01:27:13Z</dcterms:modified>
</cp:coreProperties>
</file>