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1076" autoAdjust="0"/>
    <p:restoredTop sz="94660"/>
  </p:normalViewPr>
  <p:slideViewPr>
    <p:cSldViewPr>
      <p:cViewPr>
        <p:scale>
          <a:sx n="150" d="100"/>
          <a:sy n="150" d="100"/>
        </p:scale>
        <p:origin x="-738" y="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5DC57-CE3F-4C8C-9119-FB969F306CD6}" type="datetimeFigureOut">
              <a:rPr lang="ko-KR" altLang="en-US" smtClean="0"/>
              <a:pPr/>
              <a:t>2024-07-24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C5B6F-34CE-41F6-9B52-0C2437B3CF1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5DC57-CE3F-4C8C-9119-FB969F306CD6}" type="datetimeFigureOut">
              <a:rPr lang="ko-KR" altLang="en-US" smtClean="0"/>
              <a:pPr/>
              <a:t>2024-07-24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C5B6F-34CE-41F6-9B52-0C2437B3CF1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5DC57-CE3F-4C8C-9119-FB969F306CD6}" type="datetimeFigureOut">
              <a:rPr lang="ko-KR" altLang="en-US" smtClean="0"/>
              <a:pPr/>
              <a:t>2024-07-24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C5B6F-34CE-41F6-9B52-0C2437B3CF1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5DC57-CE3F-4C8C-9119-FB969F306CD6}" type="datetimeFigureOut">
              <a:rPr lang="ko-KR" altLang="en-US" smtClean="0"/>
              <a:pPr/>
              <a:t>2024-07-24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C5B6F-34CE-41F6-9B52-0C2437B3CF1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5DC57-CE3F-4C8C-9119-FB969F306CD6}" type="datetimeFigureOut">
              <a:rPr lang="ko-KR" altLang="en-US" smtClean="0"/>
              <a:pPr/>
              <a:t>2024-07-24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C5B6F-34CE-41F6-9B52-0C2437B3CF1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5DC57-CE3F-4C8C-9119-FB969F306CD6}" type="datetimeFigureOut">
              <a:rPr lang="ko-KR" altLang="en-US" smtClean="0"/>
              <a:pPr/>
              <a:t>2024-07-24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C5B6F-34CE-41F6-9B52-0C2437B3CF1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5DC57-CE3F-4C8C-9119-FB969F306CD6}" type="datetimeFigureOut">
              <a:rPr lang="ko-KR" altLang="en-US" smtClean="0"/>
              <a:pPr/>
              <a:t>2024-07-24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C5B6F-34CE-41F6-9B52-0C2437B3CF1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5DC57-CE3F-4C8C-9119-FB969F306CD6}" type="datetimeFigureOut">
              <a:rPr lang="ko-KR" altLang="en-US" smtClean="0"/>
              <a:pPr/>
              <a:t>2024-07-24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C5B6F-34CE-41F6-9B52-0C2437B3CF1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5DC57-CE3F-4C8C-9119-FB969F306CD6}" type="datetimeFigureOut">
              <a:rPr lang="ko-KR" altLang="en-US" smtClean="0"/>
              <a:pPr/>
              <a:t>2024-07-24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C5B6F-34CE-41F6-9B52-0C2437B3CF1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5DC57-CE3F-4C8C-9119-FB969F306CD6}" type="datetimeFigureOut">
              <a:rPr lang="ko-KR" altLang="en-US" smtClean="0"/>
              <a:pPr/>
              <a:t>2024-07-24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C5B6F-34CE-41F6-9B52-0C2437B3CF1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5DC57-CE3F-4C8C-9119-FB969F306CD6}" type="datetimeFigureOut">
              <a:rPr lang="ko-KR" altLang="en-US" smtClean="0"/>
              <a:pPr/>
              <a:t>2024-07-24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C5B6F-34CE-41F6-9B52-0C2437B3CF1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5DC57-CE3F-4C8C-9119-FB969F306CD6}" type="datetimeFigureOut">
              <a:rPr lang="ko-KR" altLang="en-US" smtClean="0"/>
              <a:pPr/>
              <a:t>2024-07-24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EC5B6F-34CE-41F6-9B52-0C2437B3CF1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85728"/>
            <a:ext cx="6202339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*Flow Chart</a:t>
            </a:r>
          </a:p>
          <a:p>
            <a:r>
              <a:rPr lang="en-US" altLang="ko-KR" sz="1600" dirty="0" smtClean="0"/>
              <a:t> - </a:t>
            </a:r>
            <a:r>
              <a:rPr lang="ko-KR" altLang="en-US" sz="1600" dirty="0" smtClean="0"/>
              <a:t>코드의 흐름을 몇 가지 도형을 사용하여 도식화한 </a:t>
            </a:r>
            <a:r>
              <a:rPr lang="en-US" altLang="ko-KR" sz="1600" dirty="0" smtClean="0"/>
              <a:t>diagram.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간단한 코드나 업무의 흐름을 보여줄 때 사용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복잡한 코드를 그리지 않는다</a:t>
            </a:r>
            <a:r>
              <a:rPr lang="en-US" altLang="ko-KR" sz="1600" dirty="0" smtClean="0"/>
              <a:t>. ( </a:t>
            </a:r>
            <a:r>
              <a:rPr lang="ko-KR" altLang="en-US" sz="1600" dirty="0" smtClean="0"/>
              <a:t>복잡한 코드는 더 복잡해진다</a:t>
            </a:r>
            <a:r>
              <a:rPr lang="en-US" altLang="ko-KR" sz="1600" dirty="0" smtClean="0"/>
              <a:t>. )</a:t>
            </a:r>
          </a:p>
          <a:p>
            <a:endParaRPr lang="en-US" altLang="ko-KR" sz="1600" dirty="0"/>
          </a:p>
          <a:p>
            <a:endParaRPr lang="ko-KR" alt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428596" y="1643050"/>
            <a:ext cx="1061509" cy="4770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시작 </a:t>
            </a:r>
            <a:r>
              <a:rPr lang="en-US" altLang="ko-KR" sz="1600" dirty="0" smtClean="0"/>
              <a:t>: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ko-KR" altLang="en-US" sz="1600" dirty="0" smtClean="0"/>
              <a:t>끝 </a:t>
            </a:r>
            <a:r>
              <a:rPr lang="en-US" altLang="ko-KR" sz="1600" dirty="0" smtClean="0"/>
              <a:t>: 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ko-KR" altLang="en-US" sz="1600" dirty="0" smtClean="0"/>
              <a:t>출력 </a:t>
            </a:r>
            <a:r>
              <a:rPr lang="en-US" altLang="ko-KR" sz="1600" dirty="0" smtClean="0"/>
              <a:t>:</a:t>
            </a:r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ko-KR" altLang="en-US" sz="1600" dirty="0" smtClean="0"/>
              <a:t>처리 </a:t>
            </a:r>
            <a:r>
              <a:rPr lang="en-US" altLang="ko-KR" sz="1600" dirty="0" smtClean="0"/>
              <a:t>: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ko-KR" altLang="en-US" sz="1600" dirty="0" smtClean="0"/>
              <a:t>조건 </a:t>
            </a:r>
            <a:r>
              <a:rPr lang="en-US" altLang="ko-KR" sz="1600" dirty="0" smtClean="0"/>
              <a:t>: 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ko-KR" altLang="en-US" sz="1600" dirty="0" smtClean="0"/>
              <a:t>입력 </a:t>
            </a:r>
            <a:r>
              <a:rPr lang="en-US" altLang="ko-KR" sz="1600" dirty="0" smtClean="0"/>
              <a:t>: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ko-KR" altLang="en-US" sz="1600" dirty="0" smtClean="0"/>
              <a:t>데이터 </a:t>
            </a:r>
            <a:r>
              <a:rPr lang="en-US" altLang="ko-KR" sz="1600" dirty="0" smtClean="0"/>
              <a:t>:  </a:t>
            </a:r>
            <a:endParaRPr lang="ko-KR" altLang="en-US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1571612"/>
            <a:ext cx="1428760" cy="615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5852" y="2428868"/>
            <a:ext cx="714380" cy="408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42976" y="3000372"/>
            <a:ext cx="1643074" cy="506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85852" y="3643314"/>
            <a:ext cx="650499" cy="614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285852" y="4429132"/>
            <a:ext cx="714380" cy="666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285852" y="5214950"/>
            <a:ext cx="714380" cy="458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357290" y="6000768"/>
            <a:ext cx="642942" cy="43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285728"/>
            <a:ext cx="3764172" cy="4062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*looping (</a:t>
            </a:r>
            <a:r>
              <a:rPr lang="ko-KR" altLang="en-US" dirty="0" err="1" smtClean="0"/>
              <a:t>반복문</a:t>
            </a:r>
            <a:r>
              <a:rPr lang="en-US" altLang="ko-KR" dirty="0" smtClean="0"/>
              <a:t>)</a:t>
            </a:r>
          </a:p>
          <a:p>
            <a:r>
              <a:rPr lang="en-US" altLang="ko-KR" sz="1600" dirty="0" smtClean="0"/>
              <a:t> - </a:t>
            </a:r>
            <a:r>
              <a:rPr lang="ko-KR" altLang="en-US" sz="1600" dirty="0" smtClean="0"/>
              <a:t>코드를 여러 번 반복 실행해야 할 때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for, while, </a:t>
            </a:r>
            <a:r>
              <a:rPr lang="en-US" altLang="ko-KR" sz="1600" dirty="0" err="1" smtClean="0"/>
              <a:t>do~while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*for</a:t>
            </a:r>
            <a:r>
              <a:rPr lang="ko-KR" altLang="en-US" sz="1600" dirty="0" smtClean="0"/>
              <a:t>문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- </a:t>
            </a:r>
            <a:r>
              <a:rPr lang="ko-KR" altLang="en-US" sz="1600" dirty="0" smtClean="0"/>
              <a:t>시작과 끝을 알 때 사용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- </a:t>
            </a:r>
            <a:r>
              <a:rPr lang="ko-KR" altLang="en-US" sz="1600" dirty="0" smtClean="0"/>
              <a:t>단일 </a:t>
            </a:r>
            <a:r>
              <a:rPr lang="en-US" altLang="ko-KR" sz="1600" dirty="0" smtClean="0"/>
              <a:t>for, </a:t>
            </a:r>
            <a:r>
              <a:rPr lang="ko-KR" altLang="en-US" sz="1600" dirty="0" smtClean="0"/>
              <a:t>다중 </a:t>
            </a:r>
            <a:r>
              <a:rPr lang="en-US" altLang="ko-KR" sz="1600" dirty="0" smtClean="0"/>
              <a:t>for </a:t>
            </a:r>
            <a:r>
              <a:rPr lang="ko-KR" altLang="en-US" sz="1600" dirty="0" smtClean="0"/>
              <a:t>사용할 수 있다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 smtClean="0"/>
              <a:t>문법</a:t>
            </a:r>
            <a:r>
              <a:rPr lang="en-US" altLang="ko-KR" sz="1600" dirty="0" smtClean="0"/>
              <a:t>)</a:t>
            </a:r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  for( </a:t>
            </a:r>
            <a:r>
              <a:rPr lang="ko-KR" altLang="en-US" sz="1600" dirty="0" smtClean="0"/>
              <a:t>초기값 </a:t>
            </a:r>
            <a:r>
              <a:rPr lang="en-US" altLang="ko-KR" sz="1600" dirty="0" smtClean="0"/>
              <a:t>; </a:t>
            </a:r>
            <a:r>
              <a:rPr lang="ko-KR" altLang="en-US" sz="1600" dirty="0" err="1" smtClean="0"/>
              <a:t>조건식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; </a:t>
            </a:r>
            <a:r>
              <a:rPr lang="ko-KR" altLang="en-US" sz="1600" dirty="0" smtClean="0"/>
              <a:t>증</a:t>
            </a:r>
            <a:r>
              <a:rPr lang="en-US" altLang="ko-KR" sz="1600" dirty="0" smtClean="0"/>
              <a:t>.</a:t>
            </a:r>
            <a:r>
              <a:rPr lang="ko-KR" altLang="en-US" sz="1600" dirty="0" err="1" smtClean="0"/>
              <a:t>감소식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){</a:t>
            </a:r>
          </a:p>
          <a:p>
            <a:r>
              <a:rPr lang="en-US" altLang="ko-KR" sz="1600" dirty="0" smtClean="0"/>
              <a:t>    </a:t>
            </a:r>
            <a:r>
              <a:rPr lang="ko-KR" altLang="en-US" sz="1600" dirty="0" smtClean="0"/>
              <a:t>반복수행 될 문장들</a:t>
            </a:r>
            <a:r>
              <a:rPr lang="en-US" altLang="ko-KR" sz="1600" dirty="0" smtClean="0"/>
              <a:t>…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}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29322" y="1071546"/>
            <a:ext cx="1727155" cy="3349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직선 화살표 연결선 7"/>
          <p:cNvCxnSpPr/>
          <p:nvPr/>
        </p:nvCxnSpPr>
        <p:spPr>
          <a:xfrm rot="5400000">
            <a:off x="1035819" y="2964653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57224" y="264318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시작값</a:t>
            </a:r>
            <a:endParaRPr lang="ko-KR" altLang="en-US" sz="1200" dirty="0"/>
          </a:p>
        </p:txBody>
      </p:sp>
      <p:cxnSp>
        <p:nvCxnSpPr>
          <p:cNvPr id="10" name="직선 화살표 연결선 9"/>
          <p:cNvCxnSpPr/>
          <p:nvPr/>
        </p:nvCxnSpPr>
        <p:spPr>
          <a:xfrm rot="5400000">
            <a:off x="1964513" y="2893215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785918" y="257174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/>
              <a:t>끝</a:t>
            </a:r>
            <a:r>
              <a:rPr lang="ko-KR" altLang="en-US" sz="1200" dirty="0" err="1" smtClean="0"/>
              <a:t>값</a:t>
            </a:r>
            <a:endParaRPr lang="ko-KR" altLang="en-US" sz="1200" dirty="0"/>
          </a:p>
        </p:txBody>
      </p:sp>
      <p:cxnSp>
        <p:nvCxnSpPr>
          <p:cNvPr id="12" name="직선 화살표 연결선 11"/>
          <p:cNvCxnSpPr/>
          <p:nvPr/>
        </p:nvCxnSpPr>
        <p:spPr>
          <a:xfrm rot="5400000">
            <a:off x="3036083" y="2964653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857488" y="264318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방법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500042"/>
            <a:ext cx="5149167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*0</a:t>
            </a:r>
            <a:r>
              <a:rPr lang="ko-KR" altLang="en-US" sz="1600" dirty="0" smtClean="0"/>
              <a:t>에서부터 </a:t>
            </a:r>
            <a:r>
              <a:rPr lang="en-US" altLang="ko-KR" sz="1600" dirty="0" smtClean="0"/>
              <a:t>4</a:t>
            </a:r>
            <a:r>
              <a:rPr lang="ko-KR" altLang="en-US" sz="1600" dirty="0" smtClean="0"/>
              <a:t>까지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씩 증가하는 값을 출력하는 </a:t>
            </a:r>
            <a:r>
              <a:rPr lang="ko-KR" altLang="en-US" sz="1600" dirty="0" err="1" smtClean="0"/>
              <a:t>반복문</a:t>
            </a:r>
            <a:endParaRPr lang="en-US" altLang="ko-KR" sz="1600" dirty="0" smtClean="0"/>
          </a:p>
          <a:p>
            <a:pPr>
              <a:buFont typeface="Arial" charset="0"/>
              <a:buChar char="•"/>
            </a:pPr>
            <a:endParaRPr lang="en-US" altLang="ko-KR" sz="1600" dirty="0" smtClean="0"/>
          </a:p>
          <a:p>
            <a:endParaRPr lang="en-US" altLang="ko-KR" sz="1600" dirty="0" smtClean="0"/>
          </a:p>
          <a:p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for(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=0 ;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 &lt; 5 ;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++ ){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   </a:t>
            </a:r>
            <a:r>
              <a:rPr lang="en-US" altLang="ko-KR" sz="1600" dirty="0" err="1" smtClean="0"/>
              <a:t>System.out.println</a:t>
            </a:r>
            <a:r>
              <a:rPr lang="en-US" altLang="ko-KR" sz="1600" dirty="0" smtClean="0"/>
              <a:t>( </a:t>
            </a:r>
            <a:r>
              <a:rPr lang="en-US" altLang="ko-KR" sz="1600" dirty="0" err="1" smtClean="0"/>
              <a:t>i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);</a:t>
            </a:r>
          </a:p>
          <a:p>
            <a:r>
              <a:rPr lang="en-US" altLang="ko-KR" sz="1600" dirty="0" smtClean="0"/>
              <a:t>}</a:t>
            </a:r>
          </a:p>
          <a:p>
            <a:endParaRPr lang="en-US" altLang="ko-KR" sz="1600" dirty="0" smtClean="0"/>
          </a:p>
          <a:p>
            <a:endParaRPr lang="ko-KR" alt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1048425" y="1571612"/>
            <a:ext cx="2920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1.</a:t>
            </a:r>
            <a:endParaRPr lang="ko-KR" altLang="en-US" sz="1100" dirty="0"/>
          </a:p>
        </p:txBody>
      </p:sp>
      <p:sp>
        <p:nvSpPr>
          <p:cNvPr id="4" name="TextBox 3"/>
          <p:cNvSpPr txBox="1"/>
          <p:nvPr/>
        </p:nvSpPr>
        <p:spPr>
          <a:xfrm>
            <a:off x="1714480" y="1571612"/>
            <a:ext cx="5757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2. -&gt;0</a:t>
            </a:r>
            <a:endParaRPr lang="ko-KR" altLang="en-US" sz="1100" dirty="0"/>
          </a:p>
        </p:txBody>
      </p:sp>
      <p:sp>
        <p:nvSpPr>
          <p:cNvPr id="5" name="TextBox 4"/>
          <p:cNvSpPr txBox="1"/>
          <p:nvPr/>
        </p:nvSpPr>
        <p:spPr>
          <a:xfrm>
            <a:off x="2977251" y="2285992"/>
            <a:ext cx="8803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3</a:t>
            </a:r>
            <a:r>
              <a:rPr lang="en-US" altLang="ko-KR" sz="1100" dirty="0" smtClean="0"/>
              <a:t>. </a:t>
            </a:r>
            <a:r>
              <a:rPr lang="en-US" altLang="ko-KR" sz="1100" dirty="0"/>
              <a:t> </a:t>
            </a:r>
            <a:r>
              <a:rPr lang="ko-KR" altLang="en-US" sz="1100" dirty="0" smtClean="0"/>
              <a:t>출력 </a:t>
            </a:r>
            <a:r>
              <a:rPr lang="en-US" altLang="ko-KR" sz="1100" dirty="0" smtClean="0"/>
              <a:t>: 0</a:t>
            </a:r>
            <a:endParaRPr lang="ko-KR" altLang="en-US" sz="11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00760" y="714356"/>
            <a:ext cx="1727155" cy="3349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2424565" y="1595754"/>
            <a:ext cx="7521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0 -&gt; 1</a:t>
            </a:r>
            <a:endParaRPr lang="ko-KR" altLang="en-US" sz="1100" dirty="0"/>
          </a:p>
        </p:txBody>
      </p:sp>
      <p:sp>
        <p:nvSpPr>
          <p:cNvPr id="8" name="TextBox 7"/>
          <p:cNvSpPr txBox="1"/>
          <p:nvPr/>
        </p:nvSpPr>
        <p:spPr>
          <a:xfrm>
            <a:off x="1819607" y="1428736"/>
            <a:ext cx="7521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6.</a:t>
            </a:r>
            <a:r>
              <a:rPr lang="en-US" altLang="ko-KR" sz="1100" dirty="0" smtClean="0"/>
              <a:t> -&gt; 1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2977251" y="2453010"/>
            <a:ext cx="8803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7.</a:t>
            </a:r>
            <a:r>
              <a:rPr lang="en-US" altLang="ko-KR" sz="1100" dirty="0" smtClean="0"/>
              <a:t>  </a:t>
            </a:r>
            <a:r>
              <a:rPr lang="ko-KR" altLang="en-US" sz="1100" dirty="0" smtClean="0"/>
              <a:t>출력 </a:t>
            </a:r>
            <a:r>
              <a:rPr lang="en-US" altLang="ko-KR" sz="1100" dirty="0" smtClean="0"/>
              <a:t>: 1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2462549" y="1446528"/>
            <a:ext cx="7521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8</a:t>
            </a:r>
            <a:r>
              <a:rPr lang="en-US" altLang="ko-KR" sz="1100" dirty="0" smtClean="0"/>
              <a:t>. 1 -&gt; 2</a:t>
            </a:r>
            <a:endParaRPr lang="ko-KR" alt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1819607" y="1285860"/>
            <a:ext cx="6254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9</a:t>
            </a:r>
            <a:r>
              <a:rPr lang="en-US" altLang="ko-KR" sz="1100" dirty="0" smtClean="0"/>
              <a:t>. -&gt; 2</a:t>
            </a:r>
            <a:endParaRPr lang="ko-KR" altLang="en-US" sz="1100" dirty="0"/>
          </a:p>
        </p:txBody>
      </p:sp>
      <p:sp>
        <p:nvSpPr>
          <p:cNvPr id="12" name="TextBox 11"/>
          <p:cNvSpPr txBox="1"/>
          <p:nvPr/>
        </p:nvSpPr>
        <p:spPr>
          <a:xfrm>
            <a:off x="2977251" y="2667324"/>
            <a:ext cx="9573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10</a:t>
            </a:r>
            <a:r>
              <a:rPr lang="en-US" altLang="ko-KR" sz="1100" dirty="0" smtClean="0">
                <a:solidFill>
                  <a:srgbClr val="FF0000"/>
                </a:solidFill>
              </a:rPr>
              <a:t>.</a:t>
            </a:r>
            <a:r>
              <a:rPr lang="en-US" altLang="ko-KR" sz="1100" dirty="0" smtClean="0"/>
              <a:t>  </a:t>
            </a:r>
            <a:r>
              <a:rPr lang="ko-KR" altLang="en-US" sz="1100" dirty="0" smtClean="0"/>
              <a:t>출력 </a:t>
            </a:r>
            <a:r>
              <a:rPr lang="en-US" altLang="ko-KR" sz="1100" dirty="0" smtClean="0"/>
              <a:t>: 2</a:t>
            </a:r>
            <a:endParaRPr lang="ko-KR" altLang="en-US" sz="1100" dirty="0"/>
          </a:p>
        </p:txBody>
      </p:sp>
      <p:sp>
        <p:nvSpPr>
          <p:cNvPr id="13" name="TextBox 12"/>
          <p:cNvSpPr txBox="1"/>
          <p:nvPr/>
        </p:nvSpPr>
        <p:spPr>
          <a:xfrm>
            <a:off x="2500298" y="1310002"/>
            <a:ext cx="8290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6">
                    <a:lumMod val="75000"/>
                  </a:schemeClr>
                </a:solidFill>
              </a:rPr>
              <a:t>11</a:t>
            </a:r>
            <a:r>
              <a:rPr lang="en-US" altLang="ko-KR" sz="1100" dirty="0" smtClean="0"/>
              <a:t>. 2 -&gt; 3</a:t>
            </a:r>
            <a:endParaRPr lang="ko-KR" altLang="en-US" sz="1100" dirty="0"/>
          </a:p>
        </p:txBody>
      </p:sp>
      <p:sp>
        <p:nvSpPr>
          <p:cNvPr id="14" name="TextBox 13"/>
          <p:cNvSpPr txBox="1"/>
          <p:nvPr/>
        </p:nvSpPr>
        <p:spPr>
          <a:xfrm>
            <a:off x="1785918" y="1142984"/>
            <a:ext cx="7024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6">
                    <a:lumMod val="75000"/>
                  </a:schemeClr>
                </a:solidFill>
              </a:rPr>
              <a:t>12</a:t>
            </a:r>
            <a:r>
              <a:rPr lang="en-US" altLang="ko-KR" sz="1100" dirty="0" smtClean="0"/>
              <a:t>. -&gt; 3</a:t>
            </a:r>
            <a:endParaRPr lang="ko-KR" altLang="en-US" sz="1100" dirty="0"/>
          </a:p>
        </p:txBody>
      </p:sp>
      <p:sp>
        <p:nvSpPr>
          <p:cNvPr id="15" name="TextBox 14"/>
          <p:cNvSpPr txBox="1"/>
          <p:nvPr/>
        </p:nvSpPr>
        <p:spPr>
          <a:xfrm>
            <a:off x="3000364" y="2857496"/>
            <a:ext cx="9573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6">
                    <a:lumMod val="75000"/>
                  </a:schemeClr>
                </a:solidFill>
              </a:rPr>
              <a:t>13</a:t>
            </a:r>
            <a:r>
              <a:rPr lang="en-US" altLang="ko-KR" sz="1100" dirty="0" smtClean="0">
                <a:solidFill>
                  <a:srgbClr val="FF0000"/>
                </a:solidFill>
              </a:rPr>
              <a:t>.</a:t>
            </a:r>
            <a:r>
              <a:rPr lang="en-US" altLang="ko-KR" sz="1100" dirty="0" smtClean="0"/>
              <a:t>  </a:t>
            </a:r>
            <a:r>
              <a:rPr lang="ko-KR" altLang="en-US" sz="1100" dirty="0" smtClean="0"/>
              <a:t>출력 </a:t>
            </a:r>
            <a:r>
              <a:rPr lang="en-US" altLang="ko-KR" sz="1100" dirty="0" smtClean="0"/>
              <a:t>: 3</a:t>
            </a:r>
            <a:endParaRPr lang="ko-KR" altLang="en-US" sz="1100" dirty="0"/>
          </a:p>
        </p:txBody>
      </p:sp>
      <p:sp>
        <p:nvSpPr>
          <p:cNvPr id="16" name="TextBox 15"/>
          <p:cNvSpPr txBox="1"/>
          <p:nvPr/>
        </p:nvSpPr>
        <p:spPr>
          <a:xfrm>
            <a:off x="2571736" y="1167126"/>
            <a:ext cx="8290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rgbClr val="7030A0"/>
                </a:solidFill>
              </a:rPr>
              <a:t>14</a:t>
            </a:r>
            <a:r>
              <a:rPr lang="en-US" altLang="ko-KR" sz="1100" dirty="0" smtClean="0"/>
              <a:t>. 3 -&gt; 4</a:t>
            </a:r>
            <a:endParaRPr lang="ko-KR" altLang="en-US" sz="1100" dirty="0"/>
          </a:p>
        </p:txBody>
      </p:sp>
      <p:sp>
        <p:nvSpPr>
          <p:cNvPr id="17" name="TextBox 16"/>
          <p:cNvSpPr txBox="1"/>
          <p:nvPr/>
        </p:nvSpPr>
        <p:spPr>
          <a:xfrm>
            <a:off x="1785918" y="1000108"/>
            <a:ext cx="7024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rgbClr val="7030A0"/>
                </a:solidFill>
              </a:rPr>
              <a:t>15</a:t>
            </a:r>
            <a:r>
              <a:rPr lang="en-US" altLang="ko-KR" sz="1100" dirty="0" smtClean="0"/>
              <a:t>. -&gt; 4</a:t>
            </a:r>
            <a:endParaRPr lang="ko-KR" altLang="en-US" sz="1100" dirty="0"/>
          </a:p>
        </p:txBody>
      </p:sp>
      <p:sp>
        <p:nvSpPr>
          <p:cNvPr id="18" name="TextBox 17"/>
          <p:cNvSpPr txBox="1"/>
          <p:nvPr/>
        </p:nvSpPr>
        <p:spPr>
          <a:xfrm>
            <a:off x="3000364" y="3000372"/>
            <a:ext cx="9573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rgbClr val="7030A0"/>
                </a:solidFill>
              </a:rPr>
              <a:t>16</a:t>
            </a:r>
            <a:r>
              <a:rPr lang="en-US" altLang="ko-KR" sz="1100" dirty="0" smtClean="0">
                <a:solidFill>
                  <a:srgbClr val="FF0000"/>
                </a:solidFill>
              </a:rPr>
              <a:t>.</a:t>
            </a:r>
            <a:r>
              <a:rPr lang="en-US" altLang="ko-KR" sz="1100" dirty="0" smtClean="0"/>
              <a:t>  </a:t>
            </a:r>
            <a:r>
              <a:rPr lang="ko-KR" altLang="en-US" sz="1100" dirty="0" smtClean="0"/>
              <a:t>출력 </a:t>
            </a:r>
            <a:r>
              <a:rPr lang="en-US" altLang="ko-KR" sz="1100" dirty="0" smtClean="0"/>
              <a:t>: 4</a:t>
            </a:r>
            <a:endParaRPr lang="ko-KR" altLang="en-US" sz="1100" dirty="0"/>
          </a:p>
        </p:txBody>
      </p:sp>
      <p:sp>
        <p:nvSpPr>
          <p:cNvPr id="19" name="TextBox 18"/>
          <p:cNvSpPr txBox="1"/>
          <p:nvPr/>
        </p:nvSpPr>
        <p:spPr>
          <a:xfrm>
            <a:off x="2599919" y="1000108"/>
            <a:ext cx="8290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17.</a:t>
            </a:r>
            <a:r>
              <a:rPr lang="en-US" altLang="ko-KR" sz="1100" dirty="0" smtClean="0"/>
              <a:t> 4 -&gt; 5</a:t>
            </a:r>
            <a:endParaRPr lang="ko-KR" altLang="en-US" sz="1100" dirty="0"/>
          </a:p>
        </p:txBody>
      </p:sp>
      <p:sp>
        <p:nvSpPr>
          <p:cNvPr id="20" name="TextBox 19"/>
          <p:cNvSpPr txBox="1"/>
          <p:nvPr/>
        </p:nvSpPr>
        <p:spPr>
          <a:xfrm>
            <a:off x="1785918" y="857232"/>
            <a:ext cx="7024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18.</a:t>
            </a:r>
            <a:r>
              <a:rPr lang="en-US" altLang="ko-KR" sz="1100" dirty="0" smtClean="0"/>
              <a:t> -&gt; 5</a:t>
            </a:r>
            <a:endParaRPr lang="ko-KR" altLang="en-US" sz="1100" dirty="0"/>
          </a:p>
        </p:txBody>
      </p:sp>
      <p:sp>
        <p:nvSpPr>
          <p:cNvPr id="21" name="자유형 20"/>
          <p:cNvSpPr/>
          <p:nvPr/>
        </p:nvSpPr>
        <p:spPr>
          <a:xfrm>
            <a:off x="819150" y="854069"/>
            <a:ext cx="3510245" cy="3235331"/>
          </a:xfrm>
          <a:custGeom>
            <a:avLst/>
            <a:gdLst>
              <a:gd name="connsiteX0" fmla="*/ 1581150 w 3510245"/>
              <a:gd name="connsiteY0" fmla="*/ 123831 h 3235331"/>
              <a:gd name="connsiteX1" fmla="*/ 1587500 w 3510245"/>
              <a:gd name="connsiteY1" fmla="*/ 104781 h 3235331"/>
              <a:gd name="connsiteX2" fmla="*/ 1606550 w 3510245"/>
              <a:gd name="connsiteY2" fmla="*/ 98431 h 3235331"/>
              <a:gd name="connsiteX3" fmla="*/ 1714500 w 3510245"/>
              <a:gd name="connsiteY3" fmla="*/ 79381 h 3235331"/>
              <a:gd name="connsiteX4" fmla="*/ 1784350 w 3510245"/>
              <a:gd name="connsiteY4" fmla="*/ 66681 h 3235331"/>
              <a:gd name="connsiteX5" fmla="*/ 1816100 w 3510245"/>
              <a:gd name="connsiteY5" fmla="*/ 60331 h 3235331"/>
              <a:gd name="connsiteX6" fmla="*/ 1860550 w 3510245"/>
              <a:gd name="connsiteY6" fmla="*/ 53981 h 3235331"/>
              <a:gd name="connsiteX7" fmla="*/ 2228850 w 3510245"/>
              <a:gd name="connsiteY7" fmla="*/ 47631 h 3235331"/>
              <a:gd name="connsiteX8" fmla="*/ 2305050 w 3510245"/>
              <a:gd name="connsiteY8" fmla="*/ 53981 h 3235331"/>
              <a:gd name="connsiteX9" fmla="*/ 2324100 w 3510245"/>
              <a:gd name="connsiteY9" fmla="*/ 60331 h 3235331"/>
              <a:gd name="connsiteX10" fmla="*/ 2362200 w 3510245"/>
              <a:gd name="connsiteY10" fmla="*/ 66681 h 3235331"/>
              <a:gd name="connsiteX11" fmla="*/ 2406650 w 3510245"/>
              <a:gd name="connsiteY11" fmla="*/ 85731 h 3235331"/>
              <a:gd name="connsiteX12" fmla="*/ 2457450 w 3510245"/>
              <a:gd name="connsiteY12" fmla="*/ 92081 h 3235331"/>
              <a:gd name="connsiteX13" fmla="*/ 2476500 w 3510245"/>
              <a:gd name="connsiteY13" fmla="*/ 104781 h 3235331"/>
              <a:gd name="connsiteX14" fmla="*/ 2533650 w 3510245"/>
              <a:gd name="connsiteY14" fmla="*/ 117481 h 3235331"/>
              <a:gd name="connsiteX15" fmla="*/ 2578100 w 3510245"/>
              <a:gd name="connsiteY15" fmla="*/ 142881 h 3235331"/>
              <a:gd name="connsiteX16" fmla="*/ 2635250 w 3510245"/>
              <a:gd name="connsiteY16" fmla="*/ 161931 h 3235331"/>
              <a:gd name="connsiteX17" fmla="*/ 2673350 w 3510245"/>
              <a:gd name="connsiteY17" fmla="*/ 187331 h 3235331"/>
              <a:gd name="connsiteX18" fmla="*/ 2755900 w 3510245"/>
              <a:gd name="connsiteY18" fmla="*/ 225431 h 3235331"/>
              <a:gd name="connsiteX19" fmla="*/ 2806700 w 3510245"/>
              <a:gd name="connsiteY19" fmla="*/ 257181 h 3235331"/>
              <a:gd name="connsiteX20" fmla="*/ 2844800 w 3510245"/>
              <a:gd name="connsiteY20" fmla="*/ 282581 h 3235331"/>
              <a:gd name="connsiteX21" fmla="*/ 2863850 w 3510245"/>
              <a:gd name="connsiteY21" fmla="*/ 295281 h 3235331"/>
              <a:gd name="connsiteX22" fmla="*/ 2882900 w 3510245"/>
              <a:gd name="connsiteY22" fmla="*/ 301631 h 3235331"/>
              <a:gd name="connsiteX23" fmla="*/ 2921000 w 3510245"/>
              <a:gd name="connsiteY23" fmla="*/ 327031 h 3235331"/>
              <a:gd name="connsiteX24" fmla="*/ 2946400 w 3510245"/>
              <a:gd name="connsiteY24" fmla="*/ 339731 h 3235331"/>
              <a:gd name="connsiteX25" fmla="*/ 2997200 w 3510245"/>
              <a:gd name="connsiteY25" fmla="*/ 377831 h 3235331"/>
              <a:gd name="connsiteX26" fmla="*/ 3035300 w 3510245"/>
              <a:gd name="connsiteY26" fmla="*/ 422281 h 3235331"/>
              <a:gd name="connsiteX27" fmla="*/ 3079750 w 3510245"/>
              <a:gd name="connsiteY27" fmla="*/ 473081 h 3235331"/>
              <a:gd name="connsiteX28" fmla="*/ 3092450 w 3510245"/>
              <a:gd name="connsiteY28" fmla="*/ 498481 h 3235331"/>
              <a:gd name="connsiteX29" fmla="*/ 3098800 w 3510245"/>
              <a:gd name="connsiteY29" fmla="*/ 523881 h 3235331"/>
              <a:gd name="connsiteX30" fmla="*/ 3117850 w 3510245"/>
              <a:gd name="connsiteY30" fmla="*/ 549281 h 3235331"/>
              <a:gd name="connsiteX31" fmla="*/ 3130550 w 3510245"/>
              <a:gd name="connsiteY31" fmla="*/ 568331 h 3235331"/>
              <a:gd name="connsiteX32" fmla="*/ 3143250 w 3510245"/>
              <a:gd name="connsiteY32" fmla="*/ 600081 h 3235331"/>
              <a:gd name="connsiteX33" fmla="*/ 3149600 w 3510245"/>
              <a:gd name="connsiteY33" fmla="*/ 619131 h 3235331"/>
              <a:gd name="connsiteX34" fmla="*/ 3200400 w 3510245"/>
              <a:gd name="connsiteY34" fmla="*/ 708031 h 3235331"/>
              <a:gd name="connsiteX35" fmla="*/ 3213100 w 3510245"/>
              <a:gd name="connsiteY35" fmla="*/ 746131 h 3235331"/>
              <a:gd name="connsiteX36" fmla="*/ 3244850 w 3510245"/>
              <a:gd name="connsiteY36" fmla="*/ 815981 h 3235331"/>
              <a:gd name="connsiteX37" fmla="*/ 3276600 w 3510245"/>
              <a:gd name="connsiteY37" fmla="*/ 885831 h 3235331"/>
              <a:gd name="connsiteX38" fmla="*/ 3302000 w 3510245"/>
              <a:gd name="connsiteY38" fmla="*/ 936631 h 3235331"/>
              <a:gd name="connsiteX39" fmla="*/ 3308350 w 3510245"/>
              <a:gd name="connsiteY39" fmla="*/ 968381 h 3235331"/>
              <a:gd name="connsiteX40" fmla="*/ 3327400 w 3510245"/>
              <a:gd name="connsiteY40" fmla="*/ 1012831 h 3235331"/>
              <a:gd name="connsiteX41" fmla="*/ 3340100 w 3510245"/>
              <a:gd name="connsiteY41" fmla="*/ 1082681 h 3235331"/>
              <a:gd name="connsiteX42" fmla="*/ 3352800 w 3510245"/>
              <a:gd name="connsiteY42" fmla="*/ 1101731 h 3235331"/>
              <a:gd name="connsiteX43" fmla="*/ 3359150 w 3510245"/>
              <a:gd name="connsiteY43" fmla="*/ 1127131 h 3235331"/>
              <a:gd name="connsiteX44" fmla="*/ 3365500 w 3510245"/>
              <a:gd name="connsiteY44" fmla="*/ 1158881 h 3235331"/>
              <a:gd name="connsiteX45" fmla="*/ 3378200 w 3510245"/>
              <a:gd name="connsiteY45" fmla="*/ 1190631 h 3235331"/>
              <a:gd name="connsiteX46" fmla="*/ 3384550 w 3510245"/>
              <a:gd name="connsiteY46" fmla="*/ 1216031 h 3235331"/>
              <a:gd name="connsiteX47" fmla="*/ 3390900 w 3510245"/>
              <a:gd name="connsiteY47" fmla="*/ 1235081 h 3235331"/>
              <a:gd name="connsiteX48" fmla="*/ 3397250 w 3510245"/>
              <a:gd name="connsiteY48" fmla="*/ 1285881 h 3235331"/>
              <a:gd name="connsiteX49" fmla="*/ 3409950 w 3510245"/>
              <a:gd name="connsiteY49" fmla="*/ 1304931 h 3235331"/>
              <a:gd name="connsiteX50" fmla="*/ 3416300 w 3510245"/>
              <a:gd name="connsiteY50" fmla="*/ 1323981 h 3235331"/>
              <a:gd name="connsiteX51" fmla="*/ 3429000 w 3510245"/>
              <a:gd name="connsiteY51" fmla="*/ 1381131 h 3235331"/>
              <a:gd name="connsiteX52" fmla="*/ 3435350 w 3510245"/>
              <a:gd name="connsiteY52" fmla="*/ 1438281 h 3235331"/>
              <a:gd name="connsiteX53" fmla="*/ 3441700 w 3510245"/>
              <a:gd name="connsiteY53" fmla="*/ 1476381 h 3235331"/>
              <a:gd name="connsiteX54" fmla="*/ 3448050 w 3510245"/>
              <a:gd name="connsiteY54" fmla="*/ 1552581 h 3235331"/>
              <a:gd name="connsiteX55" fmla="*/ 3460750 w 3510245"/>
              <a:gd name="connsiteY55" fmla="*/ 1590681 h 3235331"/>
              <a:gd name="connsiteX56" fmla="*/ 3467100 w 3510245"/>
              <a:gd name="connsiteY56" fmla="*/ 1647831 h 3235331"/>
              <a:gd name="connsiteX57" fmla="*/ 3473450 w 3510245"/>
              <a:gd name="connsiteY57" fmla="*/ 1711331 h 3235331"/>
              <a:gd name="connsiteX58" fmla="*/ 3479800 w 3510245"/>
              <a:gd name="connsiteY58" fmla="*/ 1755781 h 3235331"/>
              <a:gd name="connsiteX59" fmla="*/ 3498850 w 3510245"/>
              <a:gd name="connsiteY59" fmla="*/ 1838331 h 3235331"/>
              <a:gd name="connsiteX60" fmla="*/ 3492500 w 3510245"/>
              <a:gd name="connsiteY60" fmla="*/ 2282831 h 3235331"/>
              <a:gd name="connsiteX61" fmla="*/ 3486150 w 3510245"/>
              <a:gd name="connsiteY61" fmla="*/ 2314581 h 3235331"/>
              <a:gd name="connsiteX62" fmla="*/ 3479800 w 3510245"/>
              <a:gd name="connsiteY62" fmla="*/ 2397131 h 3235331"/>
              <a:gd name="connsiteX63" fmla="*/ 3467100 w 3510245"/>
              <a:gd name="connsiteY63" fmla="*/ 2422531 h 3235331"/>
              <a:gd name="connsiteX64" fmla="*/ 3454400 w 3510245"/>
              <a:gd name="connsiteY64" fmla="*/ 2479681 h 3235331"/>
              <a:gd name="connsiteX65" fmla="*/ 3422650 w 3510245"/>
              <a:gd name="connsiteY65" fmla="*/ 2543181 h 3235331"/>
              <a:gd name="connsiteX66" fmla="*/ 3403600 w 3510245"/>
              <a:gd name="connsiteY66" fmla="*/ 2587631 h 3235331"/>
              <a:gd name="connsiteX67" fmla="*/ 3346450 w 3510245"/>
              <a:gd name="connsiteY67" fmla="*/ 2657481 h 3235331"/>
              <a:gd name="connsiteX68" fmla="*/ 3263900 w 3510245"/>
              <a:gd name="connsiteY68" fmla="*/ 2765431 h 3235331"/>
              <a:gd name="connsiteX69" fmla="*/ 3213100 w 3510245"/>
              <a:gd name="connsiteY69" fmla="*/ 2816231 h 3235331"/>
              <a:gd name="connsiteX70" fmla="*/ 3149600 w 3510245"/>
              <a:gd name="connsiteY70" fmla="*/ 2873381 h 3235331"/>
              <a:gd name="connsiteX71" fmla="*/ 3073400 w 3510245"/>
              <a:gd name="connsiteY71" fmla="*/ 2924181 h 3235331"/>
              <a:gd name="connsiteX72" fmla="*/ 3041650 w 3510245"/>
              <a:gd name="connsiteY72" fmla="*/ 2930531 h 3235331"/>
              <a:gd name="connsiteX73" fmla="*/ 2952750 w 3510245"/>
              <a:gd name="connsiteY73" fmla="*/ 2974981 h 3235331"/>
              <a:gd name="connsiteX74" fmla="*/ 2914650 w 3510245"/>
              <a:gd name="connsiteY74" fmla="*/ 3000381 h 3235331"/>
              <a:gd name="connsiteX75" fmla="*/ 2863850 w 3510245"/>
              <a:gd name="connsiteY75" fmla="*/ 3019431 h 3235331"/>
              <a:gd name="connsiteX76" fmla="*/ 2787650 w 3510245"/>
              <a:gd name="connsiteY76" fmla="*/ 3038481 h 3235331"/>
              <a:gd name="connsiteX77" fmla="*/ 2711450 w 3510245"/>
              <a:gd name="connsiteY77" fmla="*/ 3063881 h 3235331"/>
              <a:gd name="connsiteX78" fmla="*/ 2667000 w 3510245"/>
              <a:gd name="connsiteY78" fmla="*/ 3076581 h 3235331"/>
              <a:gd name="connsiteX79" fmla="*/ 2635250 w 3510245"/>
              <a:gd name="connsiteY79" fmla="*/ 3082931 h 3235331"/>
              <a:gd name="connsiteX80" fmla="*/ 2609850 w 3510245"/>
              <a:gd name="connsiteY80" fmla="*/ 3089281 h 3235331"/>
              <a:gd name="connsiteX81" fmla="*/ 2495550 w 3510245"/>
              <a:gd name="connsiteY81" fmla="*/ 3101981 h 3235331"/>
              <a:gd name="connsiteX82" fmla="*/ 2451100 w 3510245"/>
              <a:gd name="connsiteY82" fmla="*/ 3108331 h 3235331"/>
              <a:gd name="connsiteX83" fmla="*/ 1441450 w 3510245"/>
              <a:gd name="connsiteY83" fmla="*/ 3101981 h 3235331"/>
              <a:gd name="connsiteX84" fmla="*/ 1365250 w 3510245"/>
              <a:gd name="connsiteY84" fmla="*/ 3082931 h 3235331"/>
              <a:gd name="connsiteX85" fmla="*/ 1295400 w 3510245"/>
              <a:gd name="connsiteY85" fmla="*/ 3076581 h 3235331"/>
              <a:gd name="connsiteX86" fmla="*/ 1111250 w 3510245"/>
              <a:gd name="connsiteY86" fmla="*/ 3044831 h 3235331"/>
              <a:gd name="connsiteX87" fmla="*/ 1079500 w 3510245"/>
              <a:gd name="connsiteY87" fmla="*/ 3038481 h 3235331"/>
              <a:gd name="connsiteX88" fmla="*/ 990600 w 3510245"/>
              <a:gd name="connsiteY88" fmla="*/ 3019431 h 3235331"/>
              <a:gd name="connsiteX89" fmla="*/ 685800 w 3510245"/>
              <a:gd name="connsiteY89" fmla="*/ 3006731 h 3235331"/>
              <a:gd name="connsiteX90" fmla="*/ 438150 w 3510245"/>
              <a:gd name="connsiteY90" fmla="*/ 2994031 h 3235331"/>
              <a:gd name="connsiteX91" fmla="*/ 381000 w 3510245"/>
              <a:gd name="connsiteY91" fmla="*/ 2987681 h 3235331"/>
              <a:gd name="connsiteX92" fmla="*/ 203200 w 3510245"/>
              <a:gd name="connsiteY92" fmla="*/ 2994031 h 3235331"/>
              <a:gd name="connsiteX93" fmla="*/ 165100 w 3510245"/>
              <a:gd name="connsiteY93" fmla="*/ 3006731 h 3235331"/>
              <a:gd name="connsiteX94" fmla="*/ 101600 w 3510245"/>
              <a:gd name="connsiteY94" fmla="*/ 3051181 h 3235331"/>
              <a:gd name="connsiteX95" fmla="*/ 63500 w 3510245"/>
              <a:gd name="connsiteY95" fmla="*/ 3076581 h 3235331"/>
              <a:gd name="connsiteX96" fmla="*/ 25400 w 3510245"/>
              <a:gd name="connsiteY96" fmla="*/ 3146431 h 3235331"/>
              <a:gd name="connsiteX97" fmla="*/ 19050 w 3510245"/>
              <a:gd name="connsiteY97" fmla="*/ 3184531 h 3235331"/>
              <a:gd name="connsiteX98" fmla="*/ 0 w 3510245"/>
              <a:gd name="connsiteY98" fmla="*/ 3235331 h 323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3510245" h="3235331">
                <a:moveTo>
                  <a:pt x="1581150" y="123831"/>
                </a:moveTo>
                <a:cubicBezTo>
                  <a:pt x="1583267" y="117481"/>
                  <a:pt x="1582767" y="109514"/>
                  <a:pt x="1587500" y="104781"/>
                </a:cubicBezTo>
                <a:cubicBezTo>
                  <a:pt x="1592233" y="100048"/>
                  <a:pt x="1600283" y="100781"/>
                  <a:pt x="1606550" y="98431"/>
                </a:cubicBezTo>
                <a:cubicBezTo>
                  <a:pt x="1666715" y="75869"/>
                  <a:pt x="1616320" y="87563"/>
                  <a:pt x="1714500" y="79381"/>
                </a:cubicBezTo>
                <a:cubicBezTo>
                  <a:pt x="1763265" y="67190"/>
                  <a:pt x="1716092" y="78057"/>
                  <a:pt x="1784350" y="66681"/>
                </a:cubicBezTo>
                <a:cubicBezTo>
                  <a:pt x="1794996" y="64907"/>
                  <a:pt x="1805454" y="62105"/>
                  <a:pt x="1816100" y="60331"/>
                </a:cubicBezTo>
                <a:cubicBezTo>
                  <a:pt x="1830863" y="57870"/>
                  <a:pt x="1845733" y="56098"/>
                  <a:pt x="1860550" y="53981"/>
                </a:cubicBezTo>
                <a:cubicBezTo>
                  <a:pt x="1995502" y="0"/>
                  <a:pt x="1890517" y="37221"/>
                  <a:pt x="2228850" y="47631"/>
                </a:cubicBezTo>
                <a:cubicBezTo>
                  <a:pt x="2254326" y="48415"/>
                  <a:pt x="2279650" y="51864"/>
                  <a:pt x="2305050" y="53981"/>
                </a:cubicBezTo>
                <a:cubicBezTo>
                  <a:pt x="2311400" y="56098"/>
                  <a:pt x="2317566" y="58879"/>
                  <a:pt x="2324100" y="60331"/>
                </a:cubicBezTo>
                <a:cubicBezTo>
                  <a:pt x="2336669" y="63124"/>
                  <a:pt x="2349868" y="62981"/>
                  <a:pt x="2362200" y="66681"/>
                </a:cubicBezTo>
                <a:cubicBezTo>
                  <a:pt x="2395882" y="76785"/>
                  <a:pt x="2376997" y="80340"/>
                  <a:pt x="2406650" y="85731"/>
                </a:cubicBezTo>
                <a:cubicBezTo>
                  <a:pt x="2423440" y="88784"/>
                  <a:pt x="2440517" y="89964"/>
                  <a:pt x="2457450" y="92081"/>
                </a:cubicBezTo>
                <a:cubicBezTo>
                  <a:pt x="2463800" y="96314"/>
                  <a:pt x="2469485" y="101775"/>
                  <a:pt x="2476500" y="104781"/>
                </a:cubicBezTo>
                <a:cubicBezTo>
                  <a:pt x="2484347" y="108144"/>
                  <a:pt x="2527999" y="116351"/>
                  <a:pt x="2533650" y="117481"/>
                </a:cubicBezTo>
                <a:cubicBezTo>
                  <a:pt x="2549441" y="128009"/>
                  <a:pt x="2559685" y="135975"/>
                  <a:pt x="2578100" y="142881"/>
                </a:cubicBezTo>
                <a:cubicBezTo>
                  <a:pt x="2615256" y="156815"/>
                  <a:pt x="2594485" y="139696"/>
                  <a:pt x="2635250" y="161931"/>
                </a:cubicBezTo>
                <a:cubicBezTo>
                  <a:pt x="2648650" y="169240"/>
                  <a:pt x="2658870" y="182504"/>
                  <a:pt x="2673350" y="187331"/>
                </a:cubicBezTo>
                <a:cubicBezTo>
                  <a:pt x="2700110" y="196251"/>
                  <a:pt x="2738528" y="208059"/>
                  <a:pt x="2755900" y="225431"/>
                </a:cubicBezTo>
                <a:cubicBezTo>
                  <a:pt x="2793117" y="262648"/>
                  <a:pt x="2753784" y="228318"/>
                  <a:pt x="2806700" y="257181"/>
                </a:cubicBezTo>
                <a:cubicBezTo>
                  <a:pt x="2820100" y="264490"/>
                  <a:pt x="2832100" y="274114"/>
                  <a:pt x="2844800" y="282581"/>
                </a:cubicBezTo>
                <a:cubicBezTo>
                  <a:pt x="2851150" y="286814"/>
                  <a:pt x="2856610" y="292868"/>
                  <a:pt x="2863850" y="295281"/>
                </a:cubicBezTo>
                <a:cubicBezTo>
                  <a:pt x="2870200" y="297398"/>
                  <a:pt x="2877049" y="298380"/>
                  <a:pt x="2882900" y="301631"/>
                </a:cubicBezTo>
                <a:cubicBezTo>
                  <a:pt x="2896243" y="309044"/>
                  <a:pt x="2907348" y="320205"/>
                  <a:pt x="2921000" y="327031"/>
                </a:cubicBezTo>
                <a:cubicBezTo>
                  <a:pt x="2929467" y="331264"/>
                  <a:pt x="2938827" y="334051"/>
                  <a:pt x="2946400" y="339731"/>
                </a:cubicBezTo>
                <a:cubicBezTo>
                  <a:pt x="3010587" y="387871"/>
                  <a:pt x="2935718" y="347090"/>
                  <a:pt x="2997200" y="377831"/>
                </a:cubicBezTo>
                <a:cubicBezTo>
                  <a:pt x="3027703" y="454089"/>
                  <a:pt x="2987840" y="374821"/>
                  <a:pt x="3035300" y="422281"/>
                </a:cubicBezTo>
                <a:cubicBezTo>
                  <a:pt x="3109383" y="496364"/>
                  <a:pt x="3025775" y="437098"/>
                  <a:pt x="3079750" y="473081"/>
                </a:cubicBezTo>
                <a:cubicBezTo>
                  <a:pt x="3083983" y="481548"/>
                  <a:pt x="3089126" y="489618"/>
                  <a:pt x="3092450" y="498481"/>
                </a:cubicBezTo>
                <a:cubicBezTo>
                  <a:pt x="3095514" y="506653"/>
                  <a:pt x="3094897" y="516075"/>
                  <a:pt x="3098800" y="523881"/>
                </a:cubicBezTo>
                <a:cubicBezTo>
                  <a:pt x="3103533" y="533347"/>
                  <a:pt x="3111699" y="540669"/>
                  <a:pt x="3117850" y="549281"/>
                </a:cubicBezTo>
                <a:cubicBezTo>
                  <a:pt x="3122286" y="555491"/>
                  <a:pt x="3127137" y="561505"/>
                  <a:pt x="3130550" y="568331"/>
                </a:cubicBezTo>
                <a:cubicBezTo>
                  <a:pt x="3135648" y="578526"/>
                  <a:pt x="3139248" y="589408"/>
                  <a:pt x="3143250" y="600081"/>
                </a:cubicBezTo>
                <a:cubicBezTo>
                  <a:pt x="3145600" y="606348"/>
                  <a:pt x="3146349" y="613280"/>
                  <a:pt x="3149600" y="619131"/>
                </a:cubicBezTo>
                <a:cubicBezTo>
                  <a:pt x="3172826" y="660937"/>
                  <a:pt x="3183896" y="658520"/>
                  <a:pt x="3200400" y="708031"/>
                </a:cubicBezTo>
                <a:cubicBezTo>
                  <a:pt x="3204633" y="720731"/>
                  <a:pt x="3207113" y="734157"/>
                  <a:pt x="3213100" y="746131"/>
                </a:cubicBezTo>
                <a:cubicBezTo>
                  <a:pt x="3226053" y="772037"/>
                  <a:pt x="3235863" y="789021"/>
                  <a:pt x="3244850" y="815981"/>
                </a:cubicBezTo>
                <a:cubicBezTo>
                  <a:pt x="3265140" y="876850"/>
                  <a:pt x="3245088" y="843816"/>
                  <a:pt x="3276600" y="885831"/>
                </a:cubicBezTo>
                <a:cubicBezTo>
                  <a:pt x="3296007" y="963460"/>
                  <a:pt x="3264992" y="853364"/>
                  <a:pt x="3302000" y="936631"/>
                </a:cubicBezTo>
                <a:cubicBezTo>
                  <a:pt x="3306383" y="946494"/>
                  <a:pt x="3304937" y="958142"/>
                  <a:pt x="3308350" y="968381"/>
                </a:cubicBezTo>
                <a:cubicBezTo>
                  <a:pt x="3313448" y="983674"/>
                  <a:pt x="3321050" y="998014"/>
                  <a:pt x="3327400" y="1012831"/>
                </a:cubicBezTo>
                <a:cubicBezTo>
                  <a:pt x="3328113" y="1017111"/>
                  <a:pt x="3337437" y="1075581"/>
                  <a:pt x="3340100" y="1082681"/>
                </a:cubicBezTo>
                <a:cubicBezTo>
                  <a:pt x="3342780" y="1089827"/>
                  <a:pt x="3348567" y="1095381"/>
                  <a:pt x="3352800" y="1101731"/>
                </a:cubicBezTo>
                <a:cubicBezTo>
                  <a:pt x="3354917" y="1110198"/>
                  <a:pt x="3357257" y="1118612"/>
                  <a:pt x="3359150" y="1127131"/>
                </a:cubicBezTo>
                <a:cubicBezTo>
                  <a:pt x="3361491" y="1137667"/>
                  <a:pt x="3362399" y="1148543"/>
                  <a:pt x="3365500" y="1158881"/>
                </a:cubicBezTo>
                <a:cubicBezTo>
                  <a:pt x="3368775" y="1169799"/>
                  <a:pt x="3374595" y="1179817"/>
                  <a:pt x="3378200" y="1190631"/>
                </a:cubicBezTo>
                <a:cubicBezTo>
                  <a:pt x="3380960" y="1198910"/>
                  <a:pt x="3382152" y="1207640"/>
                  <a:pt x="3384550" y="1216031"/>
                </a:cubicBezTo>
                <a:cubicBezTo>
                  <a:pt x="3386389" y="1222467"/>
                  <a:pt x="3388783" y="1228731"/>
                  <a:pt x="3390900" y="1235081"/>
                </a:cubicBezTo>
                <a:cubicBezTo>
                  <a:pt x="3393017" y="1252014"/>
                  <a:pt x="3392760" y="1269417"/>
                  <a:pt x="3397250" y="1285881"/>
                </a:cubicBezTo>
                <a:cubicBezTo>
                  <a:pt x="3399258" y="1293244"/>
                  <a:pt x="3406537" y="1298105"/>
                  <a:pt x="3409950" y="1304931"/>
                </a:cubicBezTo>
                <a:cubicBezTo>
                  <a:pt x="3412943" y="1310918"/>
                  <a:pt x="3414677" y="1317487"/>
                  <a:pt x="3416300" y="1323981"/>
                </a:cubicBezTo>
                <a:cubicBezTo>
                  <a:pt x="3421033" y="1342913"/>
                  <a:pt x="3425792" y="1361882"/>
                  <a:pt x="3429000" y="1381131"/>
                </a:cubicBezTo>
                <a:cubicBezTo>
                  <a:pt x="3432151" y="1400037"/>
                  <a:pt x="3432817" y="1419282"/>
                  <a:pt x="3435350" y="1438281"/>
                </a:cubicBezTo>
                <a:cubicBezTo>
                  <a:pt x="3437052" y="1451043"/>
                  <a:pt x="3440278" y="1463585"/>
                  <a:pt x="3441700" y="1476381"/>
                </a:cubicBezTo>
                <a:cubicBezTo>
                  <a:pt x="3444515" y="1501713"/>
                  <a:pt x="3443860" y="1527440"/>
                  <a:pt x="3448050" y="1552581"/>
                </a:cubicBezTo>
                <a:cubicBezTo>
                  <a:pt x="3450251" y="1565786"/>
                  <a:pt x="3456517" y="1577981"/>
                  <a:pt x="3460750" y="1590681"/>
                </a:cubicBezTo>
                <a:cubicBezTo>
                  <a:pt x="3462867" y="1609731"/>
                  <a:pt x="3465093" y="1628769"/>
                  <a:pt x="3467100" y="1647831"/>
                </a:cubicBezTo>
                <a:cubicBezTo>
                  <a:pt x="3469327" y="1668986"/>
                  <a:pt x="3470965" y="1690204"/>
                  <a:pt x="3473450" y="1711331"/>
                </a:cubicBezTo>
                <a:cubicBezTo>
                  <a:pt x="3475199" y="1726196"/>
                  <a:pt x="3476664" y="1741146"/>
                  <a:pt x="3479800" y="1755781"/>
                </a:cubicBezTo>
                <a:cubicBezTo>
                  <a:pt x="3510245" y="1897855"/>
                  <a:pt x="3478096" y="1713806"/>
                  <a:pt x="3498850" y="1838331"/>
                </a:cubicBezTo>
                <a:cubicBezTo>
                  <a:pt x="3496733" y="1986498"/>
                  <a:pt x="3496450" y="2134702"/>
                  <a:pt x="3492500" y="2282831"/>
                </a:cubicBezTo>
                <a:cubicBezTo>
                  <a:pt x="3492212" y="2293620"/>
                  <a:pt x="3487342" y="2303854"/>
                  <a:pt x="3486150" y="2314581"/>
                </a:cubicBezTo>
                <a:cubicBezTo>
                  <a:pt x="3483102" y="2342010"/>
                  <a:pt x="3484596" y="2369953"/>
                  <a:pt x="3479800" y="2397131"/>
                </a:cubicBezTo>
                <a:cubicBezTo>
                  <a:pt x="3478155" y="2406453"/>
                  <a:pt x="3470424" y="2413668"/>
                  <a:pt x="3467100" y="2422531"/>
                </a:cubicBezTo>
                <a:cubicBezTo>
                  <a:pt x="3459771" y="2442075"/>
                  <a:pt x="3460435" y="2459565"/>
                  <a:pt x="3454400" y="2479681"/>
                </a:cubicBezTo>
                <a:cubicBezTo>
                  <a:pt x="3442166" y="2520461"/>
                  <a:pt x="3442097" y="2504288"/>
                  <a:pt x="3422650" y="2543181"/>
                </a:cubicBezTo>
                <a:cubicBezTo>
                  <a:pt x="3409721" y="2569039"/>
                  <a:pt x="3424364" y="2559316"/>
                  <a:pt x="3403600" y="2587631"/>
                </a:cubicBezTo>
                <a:cubicBezTo>
                  <a:pt x="3385810" y="2611890"/>
                  <a:pt x="3363137" y="2632450"/>
                  <a:pt x="3346450" y="2657481"/>
                </a:cubicBezTo>
                <a:cubicBezTo>
                  <a:pt x="3319429" y="2698012"/>
                  <a:pt x="3301020" y="2728311"/>
                  <a:pt x="3263900" y="2765431"/>
                </a:cubicBezTo>
                <a:lnTo>
                  <a:pt x="3213100" y="2816231"/>
                </a:lnTo>
                <a:cubicBezTo>
                  <a:pt x="3187116" y="2842215"/>
                  <a:pt x="3179137" y="2852531"/>
                  <a:pt x="3149600" y="2873381"/>
                </a:cubicBezTo>
                <a:cubicBezTo>
                  <a:pt x="3124660" y="2890985"/>
                  <a:pt x="3103334" y="2918194"/>
                  <a:pt x="3073400" y="2924181"/>
                </a:cubicBezTo>
                <a:lnTo>
                  <a:pt x="3041650" y="2930531"/>
                </a:lnTo>
                <a:cubicBezTo>
                  <a:pt x="2947300" y="2993431"/>
                  <a:pt x="3066660" y="2918026"/>
                  <a:pt x="2952750" y="2974981"/>
                </a:cubicBezTo>
                <a:cubicBezTo>
                  <a:pt x="2939098" y="2981807"/>
                  <a:pt x="2928302" y="2993555"/>
                  <a:pt x="2914650" y="3000381"/>
                </a:cubicBezTo>
                <a:cubicBezTo>
                  <a:pt x="2898474" y="3008469"/>
                  <a:pt x="2880881" y="3013348"/>
                  <a:pt x="2863850" y="3019431"/>
                </a:cubicBezTo>
                <a:cubicBezTo>
                  <a:pt x="2819825" y="3035154"/>
                  <a:pt x="2832906" y="3030938"/>
                  <a:pt x="2787650" y="3038481"/>
                </a:cubicBezTo>
                <a:cubicBezTo>
                  <a:pt x="2713391" y="3070306"/>
                  <a:pt x="2772323" y="3048663"/>
                  <a:pt x="2711450" y="3063881"/>
                </a:cubicBezTo>
                <a:cubicBezTo>
                  <a:pt x="2696501" y="3067618"/>
                  <a:pt x="2681949" y="3072844"/>
                  <a:pt x="2667000" y="3076581"/>
                </a:cubicBezTo>
                <a:cubicBezTo>
                  <a:pt x="2656529" y="3079199"/>
                  <a:pt x="2645786" y="3080590"/>
                  <a:pt x="2635250" y="3082931"/>
                </a:cubicBezTo>
                <a:cubicBezTo>
                  <a:pt x="2626731" y="3084824"/>
                  <a:pt x="2618497" y="3088102"/>
                  <a:pt x="2609850" y="3089281"/>
                </a:cubicBezTo>
                <a:cubicBezTo>
                  <a:pt x="2571867" y="3094460"/>
                  <a:pt x="2533611" y="3097414"/>
                  <a:pt x="2495550" y="3101981"/>
                </a:cubicBezTo>
                <a:cubicBezTo>
                  <a:pt x="2480690" y="3103764"/>
                  <a:pt x="2465917" y="3106214"/>
                  <a:pt x="2451100" y="3108331"/>
                </a:cubicBezTo>
                <a:lnTo>
                  <a:pt x="1441450" y="3101981"/>
                </a:lnTo>
                <a:cubicBezTo>
                  <a:pt x="1415275" y="3101369"/>
                  <a:pt x="1391045" y="3087417"/>
                  <a:pt x="1365250" y="3082931"/>
                </a:cubicBezTo>
                <a:cubicBezTo>
                  <a:pt x="1342216" y="3078925"/>
                  <a:pt x="1318683" y="3078698"/>
                  <a:pt x="1295400" y="3076581"/>
                </a:cubicBezTo>
                <a:cubicBezTo>
                  <a:pt x="1162640" y="3045343"/>
                  <a:pt x="1224288" y="3054251"/>
                  <a:pt x="1111250" y="3044831"/>
                </a:cubicBezTo>
                <a:cubicBezTo>
                  <a:pt x="1100667" y="3042714"/>
                  <a:pt x="1090017" y="3040908"/>
                  <a:pt x="1079500" y="3038481"/>
                </a:cubicBezTo>
                <a:cubicBezTo>
                  <a:pt x="1045133" y="3030550"/>
                  <a:pt x="1024582" y="3022829"/>
                  <a:pt x="990600" y="3019431"/>
                </a:cubicBezTo>
                <a:cubicBezTo>
                  <a:pt x="891379" y="3009509"/>
                  <a:pt x="782370" y="3010180"/>
                  <a:pt x="685800" y="3006731"/>
                </a:cubicBezTo>
                <a:cubicBezTo>
                  <a:pt x="639370" y="3005073"/>
                  <a:pt x="492668" y="2998225"/>
                  <a:pt x="438150" y="2994031"/>
                </a:cubicBezTo>
                <a:cubicBezTo>
                  <a:pt x="419039" y="2992561"/>
                  <a:pt x="400050" y="2989798"/>
                  <a:pt x="381000" y="2987681"/>
                </a:cubicBezTo>
                <a:cubicBezTo>
                  <a:pt x="321733" y="2989798"/>
                  <a:pt x="262275" y="2988819"/>
                  <a:pt x="203200" y="2994031"/>
                </a:cubicBezTo>
                <a:cubicBezTo>
                  <a:pt x="189865" y="2995208"/>
                  <a:pt x="176239" y="2999305"/>
                  <a:pt x="165100" y="3006731"/>
                </a:cubicBezTo>
                <a:cubicBezTo>
                  <a:pt x="36830" y="3092245"/>
                  <a:pt x="195627" y="2985362"/>
                  <a:pt x="101600" y="3051181"/>
                </a:cubicBezTo>
                <a:cubicBezTo>
                  <a:pt x="89096" y="3059934"/>
                  <a:pt x="63500" y="3076581"/>
                  <a:pt x="63500" y="3076581"/>
                </a:cubicBezTo>
                <a:cubicBezTo>
                  <a:pt x="31777" y="3124165"/>
                  <a:pt x="43769" y="3100509"/>
                  <a:pt x="25400" y="3146431"/>
                </a:cubicBezTo>
                <a:cubicBezTo>
                  <a:pt x="23283" y="3159131"/>
                  <a:pt x="22173" y="3172040"/>
                  <a:pt x="19050" y="3184531"/>
                </a:cubicBezTo>
                <a:cubicBezTo>
                  <a:pt x="11952" y="3212924"/>
                  <a:pt x="9827" y="3215677"/>
                  <a:pt x="0" y="3235331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571480"/>
            <a:ext cx="1928826" cy="3858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714348" y="214290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err="1" smtClean="0"/>
              <a:t>누적합</a:t>
            </a:r>
            <a:endParaRPr lang="ko-KR" altLang="en-US" dirty="0"/>
          </a:p>
        </p:txBody>
      </p:sp>
      <p:cxnSp>
        <p:nvCxnSpPr>
          <p:cNvPr id="5" name="직선 화살표 연결선 4"/>
          <p:cNvCxnSpPr/>
          <p:nvPr/>
        </p:nvCxnSpPr>
        <p:spPr>
          <a:xfrm rot="10800000">
            <a:off x="2071670" y="785794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786050" y="571480"/>
            <a:ext cx="14125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 smtClean="0"/>
              <a:t>누적합</a:t>
            </a:r>
            <a:r>
              <a:rPr lang="ko-KR" altLang="en-US" sz="1100" dirty="0" smtClean="0"/>
              <a:t> 저장할 변수</a:t>
            </a:r>
            <a:endParaRPr lang="ko-KR" altLang="en-US" sz="1100" dirty="0"/>
          </a:p>
        </p:txBody>
      </p:sp>
      <p:cxnSp>
        <p:nvCxnSpPr>
          <p:cNvPr id="7" name="직선 화살표 연결선 6"/>
          <p:cNvCxnSpPr/>
          <p:nvPr/>
        </p:nvCxnSpPr>
        <p:spPr>
          <a:xfrm rot="10800000">
            <a:off x="2071670" y="1452878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786050" y="1238564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mtClean="0"/>
              <a:t>초기값</a:t>
            </a:r>
            <a:endParaRPr lang="ko-KR" altLang="en-US" sz="1100" dirty="0"/>
          </a:p>
        </p:txBody>
      </p:sp>
      <p:cxnSp>
        <p:nvCxnSpPr>
          <p:cNvPr id="9" name="직선 화살표 연결선 8"/>
          <p:cNvCxnSpPr/>
          <p:nvPr/>
        </p:nvCxnSpPr>
        <p:spPr>
          <a:xfrm rot="10800000">
            <a:off x="2071671" y="2024382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786051" y="1810068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 smtClean="0"/>
              <a:t>조건식</a:t>
            </a:r>
            <a:endParaRPr lang="ko-KR" altLang="en-US" sz="1100" dirty="0"/>
          </a:p>
        </p:txBody>
      </p:sp>
      <p:cxnSp>
        <p:nvCxnSpPr>
          <p:cNvPr id="11" name="직선 화살표 연결선 10"/>
          <p:cNvCxnSpPr/>
          <p:nvPr/>
        </p:nvCxnSpPr>
        <p:spPr>
          <a:xfrm rot="10800000">
            <a:off x="2071671" y="2595886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786051" y="2381572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 smtClean="0"/>
              <a:t>누적합</a:t>
            </a:r>
            <a:endParaRPr lang="ko-KR" altLang="en-US" sz="1100" dirty="0"/>
          </a:p>
        </p:txBody>
      </p:sp>
      <p:cxnSp>
        <p:nvCxnSpPr>
          <p:cNvPr id="13" name="직선 화살표 연결선 12"/>
          <p:cNvCxnSpPr/>
          <p:nvPr/>
        </p:nvCxnSpPr>
        <p:spPr>
          <a:xfrm rot="10800000">
            <a:off x="2071671" y="3167390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00298" y="3000372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 smtClean="0"/>
              <a:t>증가식</a:t>
            </a:r>
            <a:endParaRPr lang="ko-KR" altLang="en-US" sz="1100" dirty="0"/>
          </a:p>
        </p:txBody>
      </p:sp>
      <p:sp>
        <p:nvSpPr>
          <p:cNvPr id="15" name="TextBox 14"/>
          <p:cNvSpPr txBox="1"/>
          <p:nvPr/>
        </p:nvSpPr>
        <p:spPr>
          <a:xfrm>
            <a:off x="2571736" y="3500438"/>
            <a:ext cx="62953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//0~65535 </a:t>
            </a:r>
            <a:r>
              <a:rPr lang="ko-KR" altLang="en-US" sz="1200" b="1" dirty="0" smtClean="0"/>
              <a:t>사이에 숫자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영문자대문자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영문자 소문자에 해당하는 문자만 출력해보세요</a:t>
            </a:r>
            <a:r>
              <a:rPr lang="en-US" altLang="ko-KR" sz="1200" b="1" dirty="0" smtClean="0"/>
              <a:t>.</a:t>
            </a:r>
            <a:endParaRPr lang="ko-KR" altLang="en-US" sz="1200" dirty="0"/>
          </a:p>
        </p:txBody>
      </p:sp>
      <p:cxnSp>
        <p:nvCxnSpPr>
          <p:cNvPr id="17" name="직선 화살표 연결선 16"/>
          <p:cNvCxnSpPr/>
          <p:nvPr/>
        </p:nvCxnSpPr>
        <p:spPr>
          <a:xfrm rot="10800000" flipV="1">
            <a:off x="3286116" y="3214686"/>
            <a:ext cx="714380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786182" y="3000372"/>
            <a:ext cx="10230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 smtClean="0"/>
              <a:t>반복문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( for )</a:t>
            </a:r>
            <a:endParaRPr lang="ko-KR" altLang="en-US" sz="1100" dirty="0"/>
          </a:p>
        </p:txBody>
      </p:sp>
      <p:cxnSp>
        <p:nvCxnSpPr>
          <p:cNvPr id="20" name="직선 화살표 연결선 19"/>
          <p:cNvCxnSpPr/>
          <p:nvPr/>
        </p:nvCxnSpPr>
        <p:spPr>
          <a:xfrm rot="5400000" flipH="1" flipV="1">
            <a:off x="3714744" y="4000504"/>
            <a:ext cx="642942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rot="5400000" flipH="1" flipV="1">
            <a:off x="4536281" y="4036223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endCxn id="15" idx="2"/>
          </p:cNvCxnSpPr>
          <p:nvPr/>
        </p:nvCxnSpPr>
        <p:spPr>
          <a:xfrm rot="5400000" flipH="1" flipV="1">
            <a:off x="5177039" y="3958217"/>
            <a:ext cx="723133" cy="361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4000496" y="3714752"/>
            <a:ext cx="35719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357818" y="3786190"/>
            <a:ext cx="23246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조건 </a:t>
            </a:r>
            <a:r>
              <a:rPr lang="en-US" altLang="ko-KR" sz="1400" dirty="0" smtClean="0"/>
              <a:t>: </a:t>
            </a:r>
            <a:r>
              <a:rPr lang="ko-KR" altLang="en-US" sz="1400" dirty="0" err="1" smtClean="0"/>
              <a:t>조건문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if =&gt; </a:t>
            </a:r>
            <a:r>
              <a:rPr lang="ko-KR" altLang="en-US" sz="1400" dirty="0" err="1" smtClean="0"/>
              <a:t>조건식</a:t>
            </a:r>
            <a:endParaRPr lang="ko-KR" altLang="en-US" sz="1400" dirty="0"/>
          </a:p>
        </p:txBody>
      </p:sp>
      <p:cxnSp>
        <p:nvCxnSpPr>
          <p:cNvPr id="29" name="직선 화살표 연결선 28"/>
          <p:cNvCxnSpPr/>
          <p:nvPr/>
        </p:nvCxnSpPr>
        <p:spPr>
          <a:xfrm rot="16200000" flipH="1">
            <a:off x="7608115" y="3393281"/>
            <a:ext cx="214314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453174" y="3143248"/>
            <a:ext cx="4764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 smtClean="0"/>
              <a:t>s.o.p</a:t>
            </a:r>
            <a:endParaRPr lang="ko-KR" altLang="en-US" sz="1100" dirty="0"/>
          </a:p>
        </p:txBody>
      </p:sp>
      <p:sp>
        <p:nvSpPr>
          <p:cNvPr id="36" name="TextBox 35"/>
          <p:cNvSpPr txBox="1"/>
          <p:nvPr/>
        </p:nvSpPr>
        <p:spPr>
          <a:xfrm>
            <a:off x="3571868" y="4429132"/>
            <a:ext cx="6110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0- 48</a:t>
            </a:r>
          </a:p>
          <a:p>
            <a:r>
              <a:rPr lang="en-US" altLang="ko-KR" sz="1200" dirty="0" smtClean="0"/>
              <a:t>9 - 57</a:t>
            </a:r>
            <a:endParaRPr lang="ko-KR" alt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4429124" y="4286256"/>
            <a:ext cx="615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A- 65</a:t>
            </a:r>
          </a:p>
          <a:p>
            <a:r>
              <a:rPr lang="en-US" altLang="ko-KR" sz="1200" dirty="0" smtClean="0"/>
              <a:t>Z</a:t>
            </a:r>
            <a:r>
              <a:rPr lang="en-US" altLang="ko-KR" sz="1200" dirty="0" smtClean="0"/>
              <a:t> - 90</a:t>
            </a:r>
            <a:endParaRPr lang="ko-KR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5143504" y="4438656"/>
            <a:ext cx="681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a</a:t>
            </a:r>
            <a:r>
              <a:rPr lang="en-US" altLang="ko-KR" sz="1200" dirty="0" smtClean="0"/>
              <a:t>- 97</a:t>
            </a:r>
          </a:p>
          <a:p>
            <a:r>
              <a:rPr lang="en-US" altLang="ko-KR" sz="1200" dirty="0" smtClean="0"/>
              <a:t>z - 122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214290"/>
            <a:ext cx="5960286" cy="6524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err="1" smtClean="0"/>
              <a:t>제어문</a:t>
            </a:r>
            <a:endParaRPr lang="en-US" altLang="ko-KR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프로그램의 순차적인 흐름을 변경하는 문장들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err="1" smtClean="0"/>
              <a:t>조건문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반복문</a:t>
            </a:r>
            <a:r>
              <a:rPr lang="en-US" altLang="ko-KR" sz="1600" dirty="0" smtClean="0"/>
              <a:t>, break, continue, return 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*</a:t>
            </a:r>
            <a:r>
              <a:rPr lang="ko-KR" altLang="en-US" sz="1600" dirty="0" err="1" smtClean="0"/>
              <a:t>조건문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-</a:t>
            </a:r>
            <a:r>
              <a:rPr lang="ko-KR" altLang="en-US" sz="1600" dirty="0" smtClean="0"/>
              <a:t>조건에 맞는 경우에만 코드를 실행해야 할 때 사용하는 문장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-if, else,  </a:t>
            </a:r>
            <a:r>
              <a:rPr lang="en-US" altLang="ko-KR" sz="1600" dirty="0" err="1" smtClean="0"/>
              <a:t>switch~case</a:t>
            </a:r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b="1" dirty="0" smtClean="0"/>
              <a:t>*if)</a:t>
            </a:r>
          </a:p>
          <a:p>
            <a:r>
              <a:rPr lang="en-US" altLang="ko-KR" sz="1600" dirty="0" smtClean="0"/>
              <a:t>  -</a:t>
            </a:r>
            <a:r>
              <a:rPr lang="ko-KR" altLang="en-US" sz="1600" dirty="0" smtClean="0"/>
              <a:t>단일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if, </a:t>
            </a:r>
            <a:r>
              <a:rPr lang="en-US" altLang="ko-KR" sz="1600" dirty="0" err="1" smtClean="0"/>
              <a:t>if~else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다중 </a:t>
            </a:r>
            <a:r>
              <a:rPr lang="en-US" altLang="ko-KR" sz="1600" dirty="0" smtClean="0"/>
              <a:t>if (</a:t>
            </a:r>
            <a:r>
              <a:rPr lang="en-US" altLang="ko-KR" sz="1600" dirty="0" err="1" smtClean="0"/>
              <a:t>else~if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세가지 문법을 제공한다</a:t>
            </a:r>
            <a:r>
              <a:rPr lang="en-US" altLang="ko-KR" sz="1600" dirty="0" smtClean="0"/>
              <a:t>. 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*</a:t>
            </a:r>
            <a:r>
              <a:rPr lang="ko-KR" altLang="en-US" sz="1600" dirty="0" smtClean="0"/>
              <a:t>단일 </a:t>
            </a:r>
            <a:r>
              <a:rPr lang="en-US" altLang="ko-KR" sz="1600" dirty="0" smtClean="0"/>
              <a:t>if : - </a:t>
            </a:r>
            <a:r>
              <a:rPr lang="ko-KR" altLang="en-US" sz="1600" dirty="0" smtClean="0"/>
              <a:t>조건에 맞는 경우에만 코드를 실행해야 할 때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 </a:t>
            </a:r>
            <a:r>
              <a:rPr lang="ko-KR" altLang="en-US" sz="1600" dirty="0" smtClean="0"/>
              <a:t>문법</a:t>
            </a:r>
            <a:r>
              <a:rPr lang="en-US" altLang="ko-KR" sz="1600" dirty="0" smtClean="0"/>
              <a:t>)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  if( </a:t>
            </a:r>
            <a:r>
              <a:rPr lang="ko-KR" altLang="en-US" sz="1600" dirty="0" err="1" smtClean="0"/>
              <a:t>조건식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){</a:t>
            </a:r>
          </a:p>
          <a:p>
            <a:r>
              <a:rPr lang="en-US" altLang="ko-KR" sz="1600" dirty="0" smtClean="0"/>
              <a:t>      </a:t>
            </a:r>
            <a:r>
              <a:rPr lang="ko-KR" altLang="en-US" sz="1600" dirty="0" smtClean="0"/>
              <a:t>조건에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맞을 때 수행 문장들</a:t>
            </a:r>
            <a:r>
              <a:rPr lang="en-US" altLang="ko-KR" sz="1600" dirty="0" smtClean="0"/>
              <a:t>…..</a:t>
            </a:r>
          </a:p>
          <a:p>
            <a:r>
              <a:rPr lang="en-US" altLang="ko-KR" sz="1600" dirty="0" smtClean="0"/>
              <a:t>    }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ko-KR" altLang="en-US" sz="1600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642910" y="2000240"/>
            <a:ext cx="5715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428728" y="2000240"/>
            <a:ext cx="114300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rot="5400000" flipH="1" flipV="1">
            <a:off x="642910" y="2071678"/>
            <a:ext cx="142876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57158" y="2214554"/>
            <a:ext cx="202651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자바에서 존재하는 </a:t>
            </a:r>
            <a:r>
              <a:rPr lang="ko-KR" altLang="en-US" sz="1100" b="1" dirty="0" smtClean="0"/>
              <a:t>모든 값</a:t>
            </a:r>
            <a:r>
              <a:rPr lang="ko-KR" altLang="en-US" sz="1100" dirty="0" smtClean="0"/>
              <a:t>을</a:t>
            </a:r>
            <a:endParaRPr lang="en-US" altLang="ko-KR" sz="1100" dirty="0" smtClean="0"/>
          </a:p>
          <a:p>
            <a:r>
              <a:rPr lang="ko-KR" altLang="en-US" sz="1100" dirty="0" smtClean="0"/>
              <a:t>비교할 수 있다</a:t>
            </a:r>
            <a:r>
              <a:rPr lang="en-US" altLang="ko-KR" sz="1100" dirty="0" smtClean="0"/>
              <a:t>.</a:t>
            </a:r>
          </a:p>
          <a:p>
            <a:r>
              <a:rPr lang="ko-KR" altLang="en-US" sz="1100" dirty="0" smtClean="0"/>
              <a:t>수직적인 비교</a:t>
            </a:r>
            <a:endParaRPr lang="ko-KR" altLang="en-US" sz="1100" dirty="0"/>
          </a:p>
        </p:txBody>
      </p:sp>
      <p:cxnSp>
        <p:nvCxnSpPr>
          <p:cNvPr id="13" name="직선 화살표 연결선 12"/>
          <p:cNvCxnSpPr/>
          <p:nvPr/>
        </p:nvCxnSpPr>
        <p:spPr>
          <a:xfrm rot="10800000">
            <a:off x="2500298" y="2071678"/>
            <a:ext cx="214314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71736" y="2214554"/>
            <a:ext cx="216758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자바에서 존재하는 </a:t>
            </a:r>
            <a:r>
              <a:rPr lang="ko-KR" altLang="en-US" sz="1100" b="1" dirty="0" smtClean="0"/>
              <a:t>정수 값</a:t>
            </a:r>
            <a:r>
              <a:rPr lang="ko-KR" altLang="en-US" sz="1100" dirty="0" smtClean="0"/>
              <a:t>만을</a:t>
            </a:r>
            <a:endParaRPr lang="en-US" altLang="ko-KR" sz="1100" dirty="0" smtClean="0"/>
          </a:p>
          <a:p>
            <a:r>
              <a:rPr lang="ko-KR" altLang="en-US" sz="1100" dirty="0" smtClean="0"/>
              <a:t>비교할 수 있다</a:t>
            </a:r>
            <a:r>
              <a:rPr lang="en-US" altLang="ko-KR" sz="1100" dirty="0" smtClean="0"/>
              <a:t>.</a:t>
            </a:r>
          </a:p>
          <a:p>
            <a:r>
              <a:rPr lang="ko-KR" altLang="en-US" sz="1100" dirty="0" smtClean="0"/>
              <a:t>수</a:t>
            </a:r>
            <a:r>
              <a:rPr lang="ko-KR" altLang="en-US" sz="1100" dirty="0"/>
              <a:t>평</a:t>
            </a:r>
            <a:r>
              <a:rPr lang="ko-KR" altLang="en-US" sz="1100" dirty="0" smtClean="0"/>
              <a:t>적인 비교</a:t>
            </a:r>
            <a:endParaRPr lang="ko-KR" altLang="en-US" sz="1100" dirty="0"/>
          </a:p>
        </p:txBody>
      </p:sp>
      <p:cxnSp>
        <p:nvCxnSpPr>
          <p:cNvPr id="16" name="직선 화살표 연결선 15"/>
          <p:cNvCxnSpPr/>
          <p:nvPr/>
        </p:nvCxnSpPr>
        <p:spPr>
          <a:xfrm rot="10800000" flipV="1">
            <a:off x="1857356" y="5143512"/>
            <a:ext cx="2286016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214810" y="5000636"/>
            <a:ext cx="502733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if</a:t>
            </a:r>
            <a:r>
              <a:rPr lang="ko-KR" altLang="en-US" sz="1400" dirty="0" smtClean="0"/>
              <a:t>를 탔을 때 수행할 문장이 </a:t>
            </a:r>
            <a:r>
              <a:rPr lang="ko-KR" altLang="en-US" sz="1400" dirty="0" err="1" smtClean="0"/>
              <a:t>한줄</a:t>
            </a:r>
            <a:r>
              <a:rPr lang="ko-KR" altLang="en-US" sz="1400" dirty="0" smtClean="0"/>
              <a:t> 이라면 </a:t>
            </a:r>
            <a:r>
              <a:rPr lang="en-US" altLang="ko-KR" sz="1400" b="1" dirty="0" smtClean="0"/>
              <a:t>{</a:t>
            </a:r>
            <a:r>
              <a:rPr lang="ko-KR" altLang="en-US" sz="1400" dirty="0" smtClean="0"/>
              <a:t>를 생략 할 수 있다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/>
              <a:t> - </a:t>
            </a:r>
            <a:r>
              <a:rPr lang="ko-KR" altLang="en-US" sz="1400" dirty="0" err="1" smtClean="0"/>
              <a:t>가독성</a:t>
            </a:r>
            <a:r>
              <a:rPr lang="ko-KR" altLang="en-US" sz="1400" dirty="0" smtClean="0"/>
              <a:t> 저하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dirty="0" smtClean="0"/>
              <a:t> if(</a:t>
            </a:r>
            <a:r>
              <a:rPr lang="ko-KR" altLang="en-US" sz="1400" dirty="0" err="1" smtClean="0"/>
              <a:t>조건식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</a:t>
            </a:r>
            <a:r>
              <a:rPr lang="ko-KR" altLang="en-US" sz="1400" dirty="0" smtClean="0"/>
              <a:t>문장</a:t>
            </a:r>
            <a:endParaRPr lang="en-US" altLang="ko-KR" sz="1400" dirty="0" smtClean="0"/>
          </a:p>
          <a:p>
            <a:r>
              <a:rPr lang="en-US" altLang="ko-KR" sz="1400" dirty="0"/>
              <a:t>  </a:t>
            </a:r>
            <a:r>
              <a:rPr lang="en-US" altLang="ko-KR" sz="1400" dirty="0" smtClean="0"/>
              <a:t>   </a:t>
            </a:r>
            <a:r>
              <a:rPr lang="ko-KR" altLang="en-US" sz="1400" dirty="0" smtClean="0"/>
              <a:t>문장</a:t>
            </a:r>
            <a:endParaRPr lang="ko-KR" altLang="en-US" sz="1400" dirty="0"/>
          </a:p>
        </p:txBody>
      </p:sp>
      <p:cxnSp>
        <p:nvCxnSpPr>
          <p:cNvPr id="22" name="직선 화살표 연결선 21"/>
          <p:cNvCxnSpPr/>
          <p:nvPr/>
        </p:nvCxnSpPr>
        <p:spPr>
          <a:xfrm rot="10800000" flipV="1">
            <a:off x="5000628" y="5786454"/>
            <a:ext cx="357190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286380" y="5643578"/>
            <a:ext cx="1665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if</a:t>
            </a:r>
            <a:r>
              <a:rPr lang="ko-KR" altLang="en-US" sz="1200" dirty="0" smtClean="0"/>
              <a:t>를 탔을 때에만 실행</a:t>
            </a:r>
            <a:endParaRPr lang="ko-KR" altLang="en-US" sz="1200" dirty="0"/>
          </a:p>
        </p:txBody>
      </p:sp>
      <p:cxnSp>
        <p:nvCxnSpPr>
          <p:cNvPr id="25" name="직선 화살표 연결선 24"/>
          <p:cNvCxnSpPr/>
          <p:nvPr/>
        </p:nvCxnSpPr>
        <p:spPr>
          <a:xfrm rot="10800000" flipV="1">
            <a:off x="5000629" y="6072204"/>
            <a:ext cx="357191" cy="1428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286381" y="5929329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if</a:t>
            </a:r>
            <a:r>
              <a:rPr lang="ko-KR" altLang="en-US" sz="1200" dirty="0" smtClean="0"/>
              <a:t> 와 상관 없이 수행</a:t>
            </a:r>
            <a:endParaRPr lang="ko-KR" altLang="en-US" sz="1200" dirty="0"/>
          </a:p>
        </p:txBody>
      </p:sp>
      <p:cxnSp>
        <p:nvCxnSpPr>
          <p:cNvPr id="17" name="직선 화살표 연결선 16"/>
          <p:cNvCxnSpPr/>
          <p:nvPr/>
        </p:nvCxnSpPr>
        <p:spPr>
          <a:xfrm rot="5400000" flipH="1" flipV="1">
            <a:off x="1571604" y="2571744"/>
            <a:ext cx="428628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57224" y="2857496"/>
            <a:ext cx="20120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정수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실수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문자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문자열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객체</a:t>
            </a:r>
            <a:endParaRPr lang="ko-KR" altLang="en-US" sz="1200" dirty="0"/>
          </a:p>
        </p:txBody>
      </p:sp>
      <p:cxnSp>
        <p:nvCxnSpPr>
          <p:cNvPr id="23" name="직선 화살표 연결선 22"/>
          <p:cNvCxnSpPr/>
          <p:nvPr/>
        </p:nvCxnSpPr>
        <p:spPr>
          <a:xfrm rot="16200000" flipH="1">
            <a:off x="7250925" y="4822041"/>
            <a:ext cx="428628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151391" y="443788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영역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28572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절대값</a:t>
            </a:r>
            <a:endParaRPr lang="ko-KR" altLang="en-US" sz="1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642918"/>
            <a:ext cx="1393861" cy="314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직선 화살표 연결선 6"/>
          <p:cNvCxnSpPr/>
          <p:nvPr/>
        </p:nvCxnSpPr>
        <p:spPr>
          <a:xfrm>
            <a:off x="1357290" y="928670"/>
            <a:ext cx="1643074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43240" y="714356"/>
            <a:ext cx="4725096" cy="2932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왼쪽 중괄호 8"/>
          <p:cNvSpPr/>
          <p:nvPr/>
        </p:nvSpPr>
        <p:spPr>
          <a:xfrm>
            <a:off x="3071802" y="714356"/>
            <a:ext cx="71438" cy="57150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1214414" y="1428736"/>
            <a:ext cx="2571768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왼쪽 중괄호 12"/>
          <p:cNvSpPr/>
          <p:nvPr/>
        </p:nvSpPr>
        <p:spPr>
          <a:xfrm>
            <a:off x="3786182" y="1428736"/>
            <a:ext cx="45719" cy="35719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1357290" y="1857364"/>
            <a:ext cx="2428892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V="1">
            <a:off x="1357290" y="2214554"/>
            <a:ext cx="2786082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V="1">
            <a:off x="1357290" y="2786058"/>
            <a:ext cx="2500330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왼쪽 중괄호 19"/>
          <p:cNvSpPr/>
          <p:nvPr/>
        </p:nvSpPr>
        <p:spPr>
          <a:xfrm>
            <a:off x="3071802" y="3071810"/>
            <a:ext cx="71438" cy="57150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/>
          <p:cNvCxnSpPr/>
          <p:nvPr/>
        </p:nvCxnSpPr>
        <p:spPr>
          <a:xfrm flipV="1">
            <a:off x="1285852" y="3357562"/>
            <a:ext cx="1714512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00034" y="4143380"/>
            <a:ext cx="5968301" cy="23391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문자열 비교</a:t>
            </a:r>
            <a:endParaRPr lang="en-US" altLang="ko-KR" dirty="0" smtClean="0"/>
          </a:p>
          <a:p>
            <a:r>
              <a:rPr lang="en-US" altLang="ko-KR" sz="1600" dirty="0" smtClean="0"/>
              <a:t> - </a:t>
            </a:r>
            <a:r>
              <a:rPr lang="ko-KR" altLang="en-US" sz="1600" dirty="0" smtClean="0"/>
              <a:t>관계연산자를 사용한 </a:t>
            </a:r>
            <a:r>
              <a:rPr lang="ko-KR" altLang="en-US" sz="1600" b="1" dirty="0" smtClean="0"/>
              <a:t>대</a:t>
            </a:r>
            <a:r>
              <a:rPr lang="en-US" altLang="ko-KR" sz="1600" b="1" dirty="0" smtClean="0"/>
              <a:t>.</a:t>
            </a:r>
            <a:r>
              <a:rPr lang="ko-KR" altLang="en-US" sz="1600" b="1" dirty="0" smtClean="0"/>
              <a:t>소비교</a:t>
            </a:r>
            <a:r>
              <a:rPr lang="ko-KR" altLang="en-US" sz="1600" dirty="0" smtClean="0"/>
              <a:t>가 되지 않는다</a:t>
            </a:r>
            <a:r>
              <a:rPr lang="en-US" altLang="ko-KR" sz="1600" dirty="0" smtClean="0"/>
              <a:t>. ( </a:t>
            </a:r>
            <a:r>
              <a:rPr lang="en-US" altLang="ko-KR" sz="1600" b="1" dirty="0" smtClean="0"/>
              <a:t>“</a:t>
            </a:r>
            <a:r>
              <a:rPr lang="en-US" altLang="ko-KR" sz="1600" dirty="0" smtClean="0"/>
              <a:t>10</a:t>
            </a:r>
            <a:r>
              <a:rPr lang="en-US" altLang="ko-KR" sz="1600" b="1" dirty="0" smtClean="0"/>
              <a:t>”</a:t>
            </a:r>
            <a:r>
              <a:rPr lang="en-US" altLang="ko-KR" sz="1600" dirty="0" smtClean="0"/>
              <a:t> &gt; 10 )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“</a:t>
            </a:r>
            <a:r>
              <a:rPr lang="ko-KR" altLang="en-US" sz="1600" dirty="0" smtClean="0"/>
              <a:t>같은지</a:t>
            </a:r>
            <a:r>
              <a:rPr lang="en-US" altLang="ko-KR" sz="1600" dirty="0" smtClean="0"/>
              <a:t>”</a:t>
            </a:r>
            <a:r>
              <a:rPr lang="ko-KR" altLang="en-US" sz="1600" dirty="0" smtClean="0"/>
              <a:t>만 비교가능</a:t>
            </a:r>
            <a:r>
              <a:rPr lang="en-US" altLang="ko-KR" sz="1600" dirty="0" smtClean="0"/>
              <a:t>. (== </a:t>
            </a:r>
            <a:r>
              <a:rPr lang="ko-KR" altLang="en-US" sz="1600" dirty="0" smtClean="0"/>
              <a:t>을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사용하지 않는다</a:t>
            </a:r>
            <a:r>
              <a:rPr lang="en-US" altLang="ko-KR" sz="1600" dirty="0" smtClean="0"/>
              <a:t>.)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ko-KR" altLang="en-US" sz="1600" dirty="0" smtClean="0"/>
              <a:t>문법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문자열</a:t>
            </a:r>
            <a:r>
              <a:rPr lang="en-US" altLang="ko-KR" sz="1600" b="1" dirty="0" smtClean="0"/>
              <a:t>.equals(</a:t>
            </a:r>
            <a:r>
              <a:rPr lang="en-US" altLang="ko-KR" sz="1600" dirty="0" smtClean="0"/>
              <a:t>“</a:t>
            </a:r>
            <a:r>
              <a:rPr lang="ko-KR" altLang="en-US" sz="1600" dirty="0" err="1" smtClean="0"/>
              <a:t>비교할문자열</a:t>
            </a:r>
            <a:r>
              <a:rPr lang="en-US" altLang="ko-KR" sz="1600" dirty="0" smtClean="0"/>
              <a:t>”</a:t>
            </a:r>
            <a:r>
              <a:rPr lang="en-US" altLang="ko-KR" sz="1600" b="1" dirty="0" smtClean="0"/>
              <a:t>)</a:t>
            </a:r>
            <a:r>
              <a:rPr lang="en-US" altLang="ko-KR" sz="1600" dirty="0" smtClean="0"/>
              <a:t> =&gt; true / false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endParaRPr lang="ko-KR" altLang="en-US" sz="1600" dirty="0"/>
          </a:p>
        </p:txBody>
      </p:sp>
      <p:cxnSp>
        <p:nvCxnSpPr>
          <p:cNvPr id="25" name="직선 화살표 연결선 24"/>
          <p:cNvCxnSpPr/>
          <p:nvPr/>
        </p:nvCxnSpPr>
        <p:spPr>
          <a:xfrm rot="16200000" flipV="1">
            <a:off x="1428728" y="5000636"/>
            <a:ext cx="142876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500166" y="5072074"/>
            <a:ext cx="3469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equals method</a:t>
            </a:r>
            <a:r>
              <a:rPr lang="ko-KR" altLang="en-US" sz="1200" dirty="0" smtClean="0"/>
              <a:t>를 사용하여 </a:t>
            </a:r>
            <a:r>
              <a:rPr lang="en-US" altLang="ko-KR" sz="1200" dirty="0" smtClean="0"/>
              <a:t>“</a:t>
            </a:r>
            <a:r>
              <a:rPr lang="ko-KR" altLang="en-US" sz="1200" dirty="0" smtClean="0"/>
              <a:t>같다</a:t>
            </a:r>
            <a:r>
              <a:rPr lang="en-US" altLang="ko-KR" sz="1200" dirty="0" smtClean="0"/>
              <a:t>” 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비교를 수행</a:t>
            </a:r>
            <a:endParaRPr lang="ko-KR" alt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2285984" y="1357298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필수 코드</a:t>
            </a:r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2928926" y="214311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선택코드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2786050" y="185736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조건문</a:t>
            </a:r>
            <a:endParaRPr lang="ko-KR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2357422" y="2723373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필수 코드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214290"/>
            <a:ext cx="4020652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*</a:t>
            </a:r>
            <a:r>
              <a:rPr lang="ko-KR" altLang="en-US" sz="1600" dirty="0" smtClean="0"/>
              <a:t>사용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if( </a:t>
            </a:r>
            <a:r>
              <a:rPr lang="ko-KR" altLang="en-US" sz="1600" dirty="0" smtClean="0"/>
              <a:t>문자열</a:t>
            </a:r>
            <a:r>
              <a:rPr lang="en-US" altLang="ko-KR" sz="1600" dirty="0" smtClean="0"/>
              <a:t>.equals(“</a:t>
            </a:r>
            <a:r>
              <a:rPr lang="ko-KR" altLang="en-US" sz="1600" dirty="0" err="1" smtClean="0"/>
              <a:t>비교한문자열</a:t>
            </a:r>
            <a:r>
              <a:rPr lang="en-US" altLang="ko-KR" sz="1600" dirty="0" smtClean="0"/>
              <a:t>”) ) {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  }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if( </a:t>
            </a:r>
            <a:r>
              <a:rPr lang="en-US" altLang="ko-KR" sz="1600" dirty="0" err="1" smtClean="0"/>
              <a:t>args</a:t>
            </a:r>
            <a:r>
              <a:rPr lang="en-US" altLang="ko-KR" sz="1600" dirty="0" smtClean="0"/>
              <a:t>[0].equals(“</a:t>
            </a:r>
            <a:r>
              <a:rPr lang="ko-KR" altLang="en-US" sz="1600" dirty="0" err="1" smtClean="0"/>
              <a:t>비교할문자열</a:t>
            </a:r>
            <a:r>
              <a:rPr lang="en-US" altLang="ko-KR" sz="1600" dirty="0" smtClean="0"/>
              <a:t>”)){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}</a:t>
            </a:r>
          </a:p>
          <a:p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if( “</a:t>
            </a:r>
            <a:r>
              <a:rPr lang="ko-KR" altLang="en-US" sz="1600" dirty="0" err="1" smtClean="0"/>
              <a:t>비교할문자열</a:t>
            </a:r>
            <a:r>
              <a:rPr lang="en-US" altLang="ko-KR" sz="1600" dirty="0" smtClean="0"/>
              <a:t>”.equals( </a:t>
            </a:r>
            <a:r>
              <a:rPr lang="en-US" altLang="ko-KR" sz="1600" dirty="0" err="1" smtClean="0"/>
              <a:t>args</a:t>
            </a:r>
            <a:r>
              <a:rPr lang="en-US" altLang="ko-KR" sz="1600" dirty="0" smtClean="0"/>
              <a:t>[0])) {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}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b="1" dirty="0" smtClean="0"/>
              <a:t>*</a:t>
            </a:r>
            <a:r>
              <a:rPr lang="en-US" altLang="ko-KR" sz="1600" b="1" dirty="0" err="1" smtClean="0"/>
              <a:t>if~else</a:t>
            </a:r>
            <a:r>
              <a:rPr lang="en-US" altLang="ko-KR" sz="1600" b="1" dirty="0" smtClean="0"/>
              <a:t>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-</a:t>
            </a:r>
            <a:r>
              <a:rPr lang="ko-KR" altLang="en-US" sz="1600" dirty="0" smtClean="0"/>
              <a:t>둘 중 하나의 코드를 실행해야 할 때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</a:t>
            </a:r>
            <a:r>
              <a:rPr lang="ko-KR" altLang="en-US" sz="1600" dirty="0" smtClean="0"/>
              <a:t>문법</a:t>
            </a:r>
            <a:r>
              <a:rPr lang="en-US" altLang="ko-KR" sz="1600" dirty="0" smtClean="0"/>
              <a:t>)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if(</a:t>
            </a:r>
            <a:r>
              <a:rPr lang="ko-KR" altLang="en-US" sz="1600" dirty="0" err="1" smtClean="0"/>
              <a:t>조건식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){</a:t>
            </a:r>
          </a:p>
          <a:p>
            <a:r>
              <a:rPr lang="en-US" altLang="ko-KR" sz="1600" dirty="0" smtClean="0"/>
              <a:t>    </a:t>
            </a:r>
            <a:r>
              <a:rPr lang="ko-KR" altLang="en-US" sz="1600" dirty="0" smtClean="0"/>
              <a:t>조건에 맞을 때 수행할 문장 들</a:t>
            </a:r>
            <a:r>
              <a:rPr lang="en-US" altLang="ko-KR" sz="1600" dirty="0" smtClean="0"/>
              <a:t>…..</a:t>
            </a:r>
            <a:endParaRPr lang="en-US" altLang="ko-KR" sz="1600" dirty="0"/>
          </a:p>
          <a:p>
            <a:r>
              <a:rPr lang="en-US" altLang="ko-KR" sz="1600" dirty="0" smtClean="0"/>
              <a:t>  }else{</a:t>
            </a:r>
          </a:p>
          <a:p>
            <a:r>
              <a:rPr lang="en-US" altLang="ko-KR" sz="1600" dirty="0" smtClean="0"/>
              <a:t>    </a:t>
            </a:r>
            <a:r>
              <a:rPr lang="ko-KR" altLang="en-US" sz="1600" dirty="0" smtClean="0"/>
              <a:t>조건에 맞지 않을 때 수행할 문장 들</a:t>
            </a:r>
            <a:r>
              <a:rPr lang="en-US" altLang="ko-KR" sz="1600" dirty="0" smtClean="0"/>
              <a:t>…..</a:t>
            </a:r>
            <a:endParaRPr lang="en-US" altLang="ko-KR" sz="1600" dirty="0"/>
          </a:p>
          <a:p>
            <a:r>
              <a:rPr lang="en-US" altLang="ko-KR" sz="1600" dirty="0" smtClean="0"/>
              <a:t>  } </a:t>
            </a:r>
            <a:endParaRPr lang="ko-KR" altLang="en-US" sz="1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29124" y="4000504"/>
            <a:ext cx="2749132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428604"/>
            <a:ext cx="4768854" cy="3435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4" name="직선 화살표 연결선 3"/>
          <p:cNvCxnSpPr/>
          <p:nvPr/>
        </p:nvCxnSpPr>
        <p:spPr>
          <a:xfrm>
            <a:off x="2214546" y="2000240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42910" y="285728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단일 </a:t>
            </a:r>
            <a:r>
              <a:rPr lang="en-US" altLang="ko-KR" sz="1200" dirty="0" smtClean="0"/>
              <a:t>if</a:t>
            </a:r>
            <a:endParaRPr lang="ko-KR" alt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3214678" y="285728"/>
            <a:ext cx="6479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if~else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214290"/>
            <a:ext cx="5073825" cy="6524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다중 </a:t>
            </a:r>
            <a:r>
              <a:rPr lang="en-US" altLang="ko-KR" dirty="0" smtClean="0"/>
              <a:t>if ( else ~ if )</a:t>
            </a:r>
          </a:p>
          <a:p>
            <a:r>
              <a:rPr lang="en-US" altLang="ko-KR" sz="1600" dirty="0" smtClean="0"/>
              <a:t> - </a:t>
            </a:r>
            <a:r>
              <a:rPr lang="ko-KR" altLang="en-US" sz="1600" dirty="0" smtClean="0"/>
              <a:t>연관된 여러 조건을 비교할 때 사용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ko-KR" altLang="en-US" sz="1600" dirty="0" smtClean="0"/>
              <a:t>문법</a:t>
            </a:r>
            <a:r>
              <a:rPr lang="en-US" altLang="ko-KR" sz="1600" dirty="0" smtClean="0"/>
              <a:t>)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if( </a:t>
            </a:r>
            <a:r>
              <a:rPr lang="ko-KR" altLang="en-US" sz="1600" dirty="0" err="1" smtClean="0"/>
              <a:t>조건식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){</a:t>
            </a:r>
          </a:p>
          <a:p>
            <a:r>
              <a:rPr lang="en-US" altLang="ko-KR" sz="1600" dirty="0" smtClean="0"/>
              <a:t>  </a:t>
            </a:r>
            <a:r>
              <a:rPr lang="ko-KR" altLang="en-US" sz="1600" dirty="0" smtClean="0"/>
              <a:t>조건에 맞을 때 수행할 문장들</a:t>
            </a:r>
            <a:r>
              <a:rPr lang="en-US" altLang="ko-KR" sz="1600" dirty="0" smtClean="0"/>
              <a:t>…</a:t>
            </a:r>
          </a:p>
          <a:p>
            <a:r>
              <a:rPr lang="en-US" altLang="ko-KR" sz="1600" dirty="0" smtClean="0"/>
              <a:t>}else if ( </a:t>
            </a:r>
            <a:r>
              <a:rPr lang="ko-KR" altLang="en-US" sz="1600" dirty="0" err="1" smtClean="0"/>
              <a:t>조건식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){</a:t>
            </a:r>
          </a:p>
          <a:p>
            <a:r>
              <a:rPr lang="en-US" altLang="ko-KR" sz="1600" dirty="0" smtClean="0"/>
              <a:t>  </a:t>
            </a:r>
            <a:r>
              <a:rPr lang="ko-KR" altLang="en-US" sz="1600" dirty="0" smtClean="0"/>
              <a:t>조건에 맞을 때 수행할 문장들</a:t>
            </a:r>
            <a:r>
              <a:rPr lang="en-US" altLang="ko-KR" sz="1600" dirty="0" smtClean="0"/>
              <a:t>…</a:t>
            </a:r>
          </a:p>
          <a:p>
            <a:r>
              <a:rPr lang="en-US" altLang="ko-KR" sz="1600" dirty="0" smtClean="0"/>
              <a:t>}else if ( </a:t>
            </a:r>
            <a:r>
              <a:rPr lang="ko-KR" altLang="en-US" sz="1600" dirty="0" err="1" smtClean="0"/>
              <a:t>조건식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){</a:t>
            </a:r>
          </a:p>
          <a:p>
            <a:r>
              <a:rPr lang="en-US" altLang="ko-KR" sz="1600" dirty="0" smtClean="0"/>
              <a:t>  </a:t>
            </a:r>
            <a:r>
              <a:rPr lang="ko-KR" altLang="en-US" sz="1600" dirty="0" smtClean="0"/>
              <a:t>조건에 맞을 때 수행할 문장들</a:t>
            </a:r>
            <a:r>
              <a:rPr lang="en-US" altLang="ko-KR" sz="1600" dirty="0" smtClean="0"/>
              <a:t>…</a:t>
            </a:r>
          </a:p>
          <a:p>
            <a:r>
              <a:rPr lang="en-US" altLang="ko-KR" sz="1600" dirty="0" smtClean="0"/>
              <a:t>   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.</a:t>
            </a:r>
          </a:p>
          <a:p>
            <a:r>
              <a:rPr lang="en-US" altLang="ko-KR" sz="1600" dirty="0" smtClean="0"/>
              <a:t>}else{</a:t>
            </a:r>
          </a:p>
          <a:p>
            <a:r>
              <a:rPr lang="en-US" altLang="ko-KR" sz="1600" dirty="0" smtClean="0"/>
              <a:t>  </a:t>
            </a:r>
            <a:r>
              <a:rPr lang="ko-KR" altLang="en-US" sz="1600" dirty="0" smtClean="0"/>
              <a:t>모든 조건에 맞지 않을 때 수행될 문장들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r>
              <a:rPr lang="en-US" altLang="ko-KR" sz="1600" dirty="0" smtClean="0"/>
              <a:t>}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*</a:t>
            </a:r>
            <a:r>
              <a:rPr lang="ko-KR" altLang="en-US" sz="1600" dirty="0" smtClean="0"/>
              <a:t>점수 판별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ko-KR" altLang="en-US" sz="1600" dirty="0" smtClean="0"/>
              <a:t>점수는 </a:t>
            </a:r>
            <a:r>
              <a:rPr lang="en-US" altLang="ko-KR" sz="1600" dirty="0" smtClean="0"/>
              <a:t>0</a:t>
            </a:r>
            <a:r>
              <a:rPr lang="ko-KR" altLang="en-US" sz="1600" dirty="0" smtClean="0"/>
              <a:t>보다 작을 수 없고</a:t>
            </a:r>
            <a:r>
              <a:rPr lang="en-US" altLang="ko-KR" sz="1600" dirty="0" smtClean="0"/>
              <a:t>, 100</a:t>
            </a:r>
            <a:r>
              <a:rPr lang="ko-KR" altLang="en-US" sz="1600" dirty="0" smtClean="0"/>
              <a:t>보다 클 수 없다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0</a:t>
            </a:r>
            <a:r>
              <a:rPr lang="ko-KR" altLang="en-US" sz="1600" dirty="0" smtClean="0"/>
              <a:t>보다 작다면 </a:t>
            </a:r>
            <a:r>
              <a:rPr lang="en-US" altLang="ko-KR" sz="1600" dirty="0" smtClean="0"/>
              <a:t>“0</a:t>
            </a:r>
            <a:r>
              <a:rPr lang="ko-KR" altLang="en-US" sz="1600" dirty="0" smtClean="0"/>
              <a:t>보다 작아서 실패</a:t>
            </a:r>
            <a:r>
              <a:rPr lang="en-US" altLang="ko-KR" sz="1600" dirty="0" smtClean="0"/>
              <a:t>”</a:t>
            </a:r>
            <a:r>
              <a:rPr lang="ko-KR" altLang="en-US" sz="1600" dirty="0" smtClean="0"/>
              <a:t>를 출력하고</a:t>
            </a:r>
            <a:r>
              <a:rPr lang="en-US" altLang="ko-KR" sz="1600" dirty="0" smtClean="0"/>
              <a:t>,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100 </a:t>
            </a:r>
            <a:r>
              <a:rPr lang="ko-KR" altLang="en-US" sz="1600" dirty="0" smtClean="0"/>
              <a:t>보다 크다면 </a:t>
            </a:r>
            <a:r>
              <a:rPr lang="en-US" altLang="ko-KR" sz="1600" dirty="0" smtClean="0"/>
              <a:t>“ 100</a:t>
            </a:r>
            <a:r>
              <a:rPr lang="ko-KR" altLang="en-US" sz="1600" dirty="0" smtClean="0"/>
              <a:t>보다 커서 실패</a:t>
            </a:r>
            <a:r>
              <a:rPr lang="en-US" altLang="ko-KR" sz="1600" dirty="0" smtClean="0"/>
              <a:t>” </a:t>
            </a:r>
            <a:r>
              <a:rPr lang="ko-KR" altLang="en-US" sz="1600" dirty="0" smtClean="0"/>
              <a:t>를 출력하고</a:t>
            </a:r>
            <a:r>
              <a:rPr lang="en-US" altLang="ko-KR" sz="1600" dirty="0" smtClean="0"/>
              <a:t>,</a:t>
            </a:r>
          </a:p>
          <a:p>
            <a:r>
              <a:rPr lang="en-US" altLang="ko-KR" sz="1600" dirty="0" smtClean="0"/>
              <a:t>  </a:t>
            </a:r>
            <a:r>
              <a:rPr lang="ko-KR" altLang="en-US" sz="1600" dirty="0" err="1" smtClean="0"/>
              <a:t>그렇지않다면</a:t>
            </a:r>
            <a:r>
              <a:rPr lang="ko-KR" altLang="en-US" sz="1600" dirty="0" smtClean="0"/>
              <a:t>  </a:t>
            </a:r>
            <a:r>
              <a:rPr lang="en-US" altLang="ko-KR" sz="1600" dirty="0" smtClean="0"/>
              <a:t>( 0~100</a:t>
            </a:r>
            <a:r>
              <a:rPr lang="ko-KR" altLang="en-US" sz="1600" dirty="0" smtClean="0"/>
              <a:t>사이</a:t>
            </a:r>
            <a:r>
              <a:rPr lang="en-US" altLang="ko-KR" sz="1600" dirty="0" smtClean="0"/>
              <a:t>)  “</a:t>
            </a:r>
            <a:r>
              <a:rPr lang="ko-KR" altLang="en-US" sz="1600" dirty="0" smtClean="0"/>
              <a:t>성공</a:t>
            </a:r>
            <a:r>
              <a:rPr lang="en-US" altLang="ko-KR" sz="1600" dirty="0" smtClean="0"/>
              <a:t>!!”</a:t>
            </a:r>
            <a:r>
              <a:rPr lang="ko-KR" altLang="en-US" sz="1600" dirty="0" smtClean="0"/>
              <a:t>을 출력</a:t>
            </a:r>
            <a:endParaRPr lang="en-US" altLang="ko-KR" sz="1600" dirty="0"/>
          </a:p>
          <a:p>
            <a:r>
              <a:rPr lang="en-US" altLang="ko-KR" sz="1600" dirty="0" smtClean="0"/>
              <a:t>  </a:t>
            </a:r>
          </a:p>
          <a:p>
            <a:endParaRPr lang="ko-KR" altLang="en-US" sz="16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3438" y="928670"/>
            <a:ext cx="3286148" cy="2082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직선 화살표 연결선 4"/>
          <p:cNvCxnSpPr/>
          <p:nvPr/>
        </p:nvCxnSpPr>
        <p:spPr>
          <a:xfrm>
            <a:off x="1643042" y="714356"/>
            <a:ext cx="3357586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>
            <a:off x="1643042" y="714356"/>
            <a:ext cx="4214842" cy="9286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1714480" y="714356"/>
            <a:ext cx="4929222" cy="1214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72132" y="3786190"/>
            <a:ext cx="2900138" cy="2887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2" name="직선 화살표 연결선 11"/>
          <p:cNvCxnSpPr/>
          <p:nvPr/>
        </p:nvCxnSpPr>
        <p:spPr>
          <a:xfrm flipV="1">
            <a:off x="1571604" y="4143380"/>
            <a:ext cx="4071966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214290"/>
            <a:ext cx="7419019" cy="43088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*switch ~ case</a:t>
            </a:r>
          </a:p>
          <a:p>
            <a:r>
              <a:rPr lang="en-US" altLang="ko-KR" sz="1600" dirty="0" smtClean="0"/>
              <a:t> - </a:t>
            </a:r>
            <a:r>
              <a:rPr lang="ko-KR" altLang="en-US" sz="1600" dirty="0" smtClean="0"/>
              <a:t>일치하는  </a:t>
            </a:r>
            <a:r>
              <a:rPr lang="ko-KR" altLang="en-US" sz="1600" b="1" dirty="0" smtClean="0"/>
              <a:t>정수</a:t>
            </a:r>
            <a:r>
              <a:rPr lang="ko-KR" altLang="en-US" sz="1600" dirty="0" smtClean="0"/>
              <a:t>를 비교하기 위해서 만들어진 </a:t>
            </a:r>
            <a:r>
              <a:rPr lang="ko-KR" altLang="en-US" sz="1600" dirty="0" err="1" smtClean="0"/>
              <a:t>조건문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OpenJDK7 ( JDK1.7 ) </a:t>
            </a:r>
            <a:r>
              <a:rPr lang="ko-KR" altLang="en-US" sz="1600" dirty="0" smtClean="0"/>
              <a:t>버전에서는 </a:t>
            </a:r>
            <a:r>
              <a:rPr lang="en-US" altLang="ko-KR" sz="1600" dirty="0" smtClean="0"/>
              <a:t>“</a:t>
            </a:r>
            <a:r>
              <a:rPr lang="ko-KR" altLang="en-US" sz="1600" b="1" dirty="0" smtClean="0"/>
              <a:t>문자열</a:t>
            </a:r>
            <a:r>
              <a:rPr lang="en-US" altLang="ko-KR" sz="1600" dirty="0" smtClean="0"/>
              <a:t>”</a:t>
            </a:r>
            <a:r>
              <a:rPr lang="ko-KR" altLang="en-US" sz="1600" dirty="0" smtClean="0"/>
              <a:t>을 비교할 수 있는 기능이 추가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 -</a:t>
            </a:r>
            <a:r>
              <a:rPr lang="ko-KR" altLang="en-US" sz="1600" dirty="0" smtClean="0"/>
              <a:t>동작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입력되는 변수와 일치하는 상수를 찾고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그 아래 모든 </a:t>
            </a:r>
            <a:r>
              <a:rPr lang="en-US" altLang="ko-KR" sz="1600" dirty="0" smtClean="0"/>
              <a:t>case</a:t>
            </a:r>
            <a:r>
              <a:rPr lang="ko-KR" altLang="en-US" sz="1600" dirty="0" smtClean="0"/>
              <a:t>를 수행한다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ko-KR" altLang="en-US" sz="1600" dirty="0" smtClean="0"/>
              <a:t>문법</a:t>
            </a:r>
            <a:r>
              <a:rPr lang="en-US" altLang="ko-KR" sz="1600" dirty="0" smtClean="0"/>
              <a:t>)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switch( </a:t>
            </a:r>
            <a:r>
              <a:rPr lang="ko-KR" altLang="en-US" sz="1600" dirty="0" err="1" smtClean="0"/>
              <a:t>변수명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){</a:t>
            </a:r>
          </a:p>
          <a:p>
            <a:r>
              <a:rPr lang="en-US" altLang="ko-KR" sz="1600" dirty="0" smtClean="0"/>
              <a:t>    case </a:t>
            </a:r>
            <a:r>
              <a:rPr lang="ko-KR" altLang="en-US" sz="1600" b="1" dirty="0" smtClean="0"/>
              <a:t>상수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수행될 문장들 </a:t>
            </a:r>
            <a:r>
              <a:rPr lang="en-US" altLang="ko-KR" sz="1600" dirty="0" smtClean="0"/>
              <a:t>…..;</a:t>
            </a:r>
          </a:p>
          <a:p>
            <a:r>
              <a:rPr lang="en-US" altLang="ko-KR" sz="1600" dirty="0" smtClean="0"/>
              <a:t>    case </a:t>
            </a:r>
            <a:r>
              <a:rPr lang="ko-KR" altLang="en-US" sz="1600" b="1" dirty="0" smtClean="0"/>
              <a:t>상수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수행될 문장들 </a:t>
            </a:r>
            <a:r>
              <a:rPr lang="en-US" altLang="ko-KR" sz="1600" dirty="0" smtClean="0"/>
              <a:t>…..;  </a:t>
            </a:r>
            <a:r>
              <a:rPr lang="en-US" altLang="ko-KR" sz="1600" b="1" dirty="0" smtClean="0"/>
              <a:t>break;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      .</a:t>
            </a:r>
          </a:p>
          <a:p>
            <a:r>
              <a:rPr lang="en-US" altLang="ko-KR" sz="1600" dirty="0" smtClean="0"/>
              <a:t>              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default : </a:t>
            </a:r>
            <a:r>
              <a:rPr lang="ko-KR" altLang="en-US" sz="1600" dirty="0" smtClean="0"/>
              <a:t>일치하는 상수가 없을 때 실행될 코드들</a:t>
            </a:r>
            <a:r>
              <a:rPr lang="en-US" altLang="ko-KR" sz="1600" dirty="0" smtClean="0"/>
              <a:t>…;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}</a:t>
            </a:r>
          </a:p>
          <a:p>
            <a:endParaRPr lang="en-US" altLang="ko-KR" sz="1600" dirty="0"/>
          </a:p>
        </p:txBody>
      </p:sp>
      <p:sp>
        <p:nvSpPr>
          <p:cNvPr id="3" name="자유형 2"/>
          <p:cNvSpPr/>
          <p:nvPr/>
        </p:nvSpPr>
        <p:spPr>
          <a:xfrm>
            <a:off x="1454150" y="471604"/>
            <a:ext cx="927100" cy="2042996"/>
          </a:xfrm>
          <a:custGeom>
            <a:avLst/>
            <a:gdLst>
              <a:gd name="connsiteX0" fmla="*/ 400050 w 927100"/>
              <a:gd name="connsiteY0" fmla="*/ 131646 h 2042996"/>
              <a:gd name="connsiteX1" fmla="*/ 463550 w 927100"/>
              <a:gd name="connsiteY1" fmla="*/ 55446 h 2042996"/>
              <a:gd name="connsiteX2" fmla="*/ 482600 w 927100"/>
              <a:gd name="connsiteY2" fmla="*/ 36396 h 2042996"/>
              <a:gd name="connsiteX3" fmla="*/ 520700 w 927100"/>
              <a:gd name="connsiteY3" fmla="*/ 17346 h 2042996"/>
              <a:gd name="connsiteX4" fmla="*/ 539750 w 927100"/>
              <a:gd name="connsiteY4" fmla="*/ 4646 h 2042996"/>
              <a:gd name="connsiteX5" fmla="*/ 736600 w 927100"/>
              <a:gd name="connsiteY5" fmla="*/ 10996 h 2042996"/>
              <a:gd name="connsiteX6" fmla="*/ 774700 w 927100"/>
              <a:gd name="connsiteY6" fmla="*/ 42746 h 2042996"/>
              <a:gd name="connsiteX7" fmla="*/ 793750 w 927100"/>
              <a:gd name="connsiteY7" fmla="*/ 55446 h 2042996"/>
              <a:gd name="connsiteX8" fmla="*/ 831850 w 927100"/>
              <a:gd name="connsiteY8" fmla="*/ 99896 h 2042996"/>
              <a:gd name="connsiteX9" fmla="*/ 857250 w 927100"/>
              <a:gd name="connsiteY9" fmla="*/ 144346 h 2042996"/>
              <a:gd name="connsiteX10" fmla="*/ 863600 w 927100"/>
              <a:gd name="connsiteY10" fmla="*/ 163396 h 2042996"/>
              <a:gd name="connsiteX11" fmla="*/ 889000 w 927100"/>
              <a:gd name="connsiteY11" fmla="*/ 207846 h 2042996"/>
              <a:gd name="connsiteX12" fmla="*/ 895350 w 927100"/>
              <a:gd name="connsiteY12" fmla="*/ 233246 h 2042996"/>
              <a:gd name="connsiteX13" fmla="*/ 901700 w 927100"/>
              <a:gd name="connsiteY13" fmla="*/ 252296 h 2042996"/>
              <a:gd name="connsiteX14" fmla="*/ 920750 w 927100"/>
              <a:gd name="connsiteY14" fmla="*/ 328496 h 2042996"/>
              <a:gd name="connsiteX15" fmla="*/ 927100 w 927100"/>
              <a:gd name="connsiteY15" fmla="*/ 353896 h 2042996"/>
              <a:gd name="connsiteX16" fmla="*/ 920750 w 927100"/>
              <a:gd name="connsiteY16" fmla="*/ 677746 h 2042996"/>
              <a:gd name="connsiteX17" fmla="*/ 914400 w 927100"/>
              <a:gd name="connsiteY17" fmla="*/ 696796 h 2042996"/>
              <a:gd name="connsiteX18" fmla="*/ 908050 w 927100"/>
              <a:gd name="connsiteY18" fmla="*/ 728546 h 2042996"/>
              <a:gd name="connsiteX19" fmla="*/ 895350 w 927100"/>
              <a:gd name="connsiteY19" fmla="*/ 766646 h 2042996"/>
              <a:gd name="connsiteX20" fmla="*/ 889000 w 927100"/>
              <a:gd name="connsiteY20" fmla="*/ 792046 h 2042996"/>
              <a:gd name="connsiteX21" fmla="*/ 882650 w 927100"/>
              <a:gd name="connsiteY21" fmla="*/ 823796 h 2042996"/>
              <a:gd name="connsiteX22" fmla="*/ 863600 w 927100"/>
              <a:gd name="connsiteY22" fmla="*/ 861896 h 2042996"/>
              <a:gd name="connsiteX23" fmla="*/ 844550 w 927100"/>
              <a:gd name="connsiteY23" fmla="*/ 925396 h 2042996"/>
              <a:gd name="connsiteX24" fmla="*/ 819150 w 927100"/>
              <a:gd name="connsiteY24" fmla="*/ 969846 h 2042996"/>
              <a:gd name="connsiteX25" fmla="*/ 806450 w 927100"/>
              <a:gd name="connsiteY25" fmla="*/ 995246 h 2042996"/>
              <a:gd name="connsiteX26" fmla="*/ 774700 w 927100"/>
              <a:gd name="connsiteY26" fmla="*/ 1065096 h 2042996"/>
              <a:gd name="connsiteX27" fmla="*/ 755650 w 927100"/>
              <a:gd name="connsiteY27" fmla="*/ 1084146 h 2042996"/>
              <a:gd name="connsiteX28" fmla="*/ 736600 w 927100"/>
              <a:gd name="connsiteY28" fmla="*/ 1128596 h 2042996"/>
              <a:gd name="connsiteX29" fmla="*/ 711200 w 927100"/>
              <a:gd name="connsiteY29" fmla="*/ 1166696 h 2042996"/>
              <a:gd name="connsiteX30" fmla="*/ 698500 w 927100"/>
              <a:gd name="connsiteY30" fmla="*/ 1185746 h 2042996"/>
              <a:gd name="connsiteX31" fmla="*/ 673100 w 927100"/>
              <a:gd name="connsiteY31" fmla="*/ 1230196 h 2042996"/>
              <a:gd name="connsiteX32" fmla="*/ 654050 w 927100"/>
              <a:gd name="connsiteY32" fmla="*/ 1242896 h 2042996"/>
              <a:gd name="connsiteX33" fmla="*/ 622300 w 927100"/>
              <a:gd name="connsiteY33" fmla="*/ 1293696 h 2042996"/>
              <a:gd name="connsiteX34" fmla="*/ 603250 w 927100"/>
              <a:gd name="connsiteY34" fmla="*/ 1312746 h 2042996"/>
              <a:gd name="connsiteX35" fmla="*/ 590550 w 927100"/>
              <a:gd name="connsiteY35" fmla="*/ 1331796 h 2042996"/>
              <a:gd name="connsiteX36" fmla="*/ 552450 w 927100"/>
              <a:gd name="connsiteY36" fmla="*/ 1369896 h 2042996"/>
              <a:gd name="connsiteX37" fmla="*/ 533400 w 927100"/>
              <a:gd name="connsiteY37" fmla="*/ 1388946 h 2042996"/>
              <a:gd name="connsiteX38" fmla="*/ 514350 w 927100"/>
              <a:gd name="connsiteY38" fmla="*/ 1407996 h 2042996"/>
              <a:gd name="connsiteX39" fmla="*/ 469900 w 927100"/>
              <a:gd name="connsiteY39" fmla="*/ 1439746 h 2042996"/>
              <a:gd name="connsiteX40" fmla="*/ 419100 w 927100"/>
              <a:gd name="connsiteY40" fmla="*/ 1484196 h 2042996"/>
              <a:gd name="connsiteX41" fmla="*/ 381000 w 927100"/>
              <a:gd name="connsiteY41" fmla="*/ 1509596 h 2042996"/>
              <a:gd name="connsiteX42" fmla="*/ 361950 w 927100"/>
              <a:gd name="connsiteY42" fmla="*/ 1528646 h 2042996"/>
              <a:gd name="connsiteX43" fmla="*/ 342900 w 927100"/>
              <a:gd name="connsiteY43" fmla="*/ 1554046 h 2042996"/>
              <a:gd name="connsiteX44" fmla="*/ 317500 w 927100"/>
              <a:gd name="connsiteY44" fmla="*/ 1560396 h 2042996"/>
              <a:gd name="connsiteX45" fmla="*/ 279400 w 927100"/>
              <a:gd name="connsiteY45" fmla="*/ 1592146 h 2042996"/>
              <a:gd name="connsiteX46" fmla="*/ 260350 w 927100"/>
              <a:gd name="connsiteY46" fmla="*/ 1611196 h 2042996"/>
              <a:gd name="connsiteX47" fmla="*/ 234950 w 927100"/>
              <a:gd name="connsiteY47" fmla="*/ 1623896 h 2042996"/>
              <a:gd name="connsiteX48" fmla="*/ 215900 w 927100"/>
              <a:gd name="connsiteY48" fmla="*/ 1642946 h 2042996"/>
              <a:gd name="connsiteX49" fmla="*/ 196850 w 927100"/>
              <a:gd name="connsiteY49" fmla="*/ 1655646 h 2042996"/>
              <a:gd name="connsiteX50" fmla="*/ 158750 w 927100"/>
              <a:gd name="connsiteY50" fmla="*/ 1687396 h 2042996"/>
              <a:gd name="connsiteX51" fmla="*/ 127000 w 927100"/>
              <a:gd name="connsiteY51" fmla="*/ 1719146 h 2042996"/>
              <a:gd name="connsiteX52" fmla="*/ 114300 w 927100"/>
              <a:gd name="connsiteY52" fmla="*/ 1738196 h 2042996"/>
              <a:gd name="connsiteX53" fmla="*/ 95250 w 927100"/>
              <a:gd name="connsiteY53" fmla="*/ 1757246 h 2042996"/>
              <a:gd name="connsiteX54" fmla="*/ 82550 w 927100"/>
              <a:gd name="connsiteY54" fmla="*/ 1782646 h 2042996"/>
              <a:gd name="connsiteX55" fmla="*/ 63500 w 927100"/>
              <a:gd name="connsiteY55" fmla="*/ 1801696 h 2042996"/>
              <a:gd name="connsiteX56" fmla="*/ 38100 w 927100"/>
              <a:gd name="connsiteY56" fmla="*/ 1839796 h 2042996"/>
              <a:gd name="connsiteX57" fmla="*/ 31750 w 927100"/>
              <a:gd name="connsiteY57" fmla="*/ 1871546 h 2042996"/>
              <a:gd name="connsiteX58" fmla="*/ 19050 w 927100"/>
              <a:gd name="connsiteY58" fmla="*/ 1960446 h 2042996"/>
              <a:gd name="connsiteX59" fmla="*/ 12700 w 927100"/>
              <a:gd name="connsiteY59" fmla="*/ 1985846 h 2042996"/>
              <a:gd name="connsiteX60" fmla="*/ 0 w 927100"/>
              <a:gd name="connsiteY60" fmla="*/ 2023946 h 2042996"/>
              <a:gd name="connsiteX61" fmla="*/ 6350 w 927100"/>
              <a:gd name="connsiteY61" fmla="*/ 2042996 h 204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927100" h="2042996">
                <a:moveTo>
                  <a:pt x="400050" y="131646"/>
                </a:moveTo>
                <a:cubicBezTo>
                  <a:pt x="435413" y="78602"/>
                  <a:pt x="414657" y="104339"/>
                  <a:pt x="463550" y="55446"/>
                </a:cubicBezTo>
                <a:cubicBezTo>
                  <a:pt x="469900" y="49096"/>
                  <a:pt x="475128" y="41377"/>
                  <a:pt x="482600" y="36396"/>
                </a:cubicBezTo>
                <a:cubicBezTo>
                  <a:pt x="537195" y="0"/>
                  <a:pt x="468120" y="43636"/>
                  <a:pt x="520700" y="17346"/>
                </a:cubicBezTo>
                <a:cubicBezTo>
                  <a:pt x="527526" y="13933"/>
                  <a:pt x="533400" y="8879"/>
                  <a:pt x="539750" y="4646"/>
                </a:cubicBezTo>
                <a:cubicBezTo>
                  <a:pt x="605367" y="6763"/>
                  <a:pt x="671189" y="5389"/>
                  <a:pt x="736600" y="10996"/>
                </a:cubicBezTo>
                <a:cubicBezTo>
                  <a:pt x="766400" y="13550"/>
                  <a:pt x="758705" y="26751"/>
                  <a:pt x="774700" y="42746"/>
                </a:cubicBezTo>
                <a:cubicBezTo>
                  <a:pt x="780096" y="48142"/>
                  <a:pt x="787887" y="50560"/>
                  <a:pt x="793750" y="55446"/>
                </a:cubicBezTo>
                <a:cubicBezTo>
                  <a:pt x="811439" y="70187"/>
                  <a:pt x="817835" y="81210"/>
                  <a:pt x="831850" y="99896"/>
                </a:cubicBezTo>
                <a:cubicBezTo>
                  <a:pt x="846410" y="143575"/>
                  <a:pt x="826495" y="90525"/>
                  <a:pt x="857250" y="144346"/>
                </a:cubicBezTo>
                <a:cubicBezTo>
                  <a:pt x="860571" y="150158"/>
                  <a:pt x="860607" y="157409"/>
                  <a:pt x="863600" y="163396"/>
                </a:cubicBezTo>
                <a:cubicBezTo>
                  <a:pt x="882023" y="200242"/>
                  <a:pt x="872301" y="163316"/>
                  <a:pt x="889000" y="207846"/>
                </a:cubicBezTo>
                <a:cubicBezTo>
                  <a:pt x="892064" y="216018"/>
                  <a:pt x="892952" y="224855"/>
                  <a:pt x="895350" y="233246"/>
                </a:cubicBezTo>
                <a:cubicBezTo>
                  <a:pt x="897189" y="239682"/>
                  <a:pt x="899939" y="245838"/>
                  <a:pt x="901700" y="252296"/>
                </a:cubicBezTo>
                <a:lnTo>
                  <a:pt x="920750" y="328496"/>
                </a:lnTo>
                <a:lnTo>
                  <a:pt x="927100" y="353896"/>
                </a:lnTo>
                <a:cubicBezTo>
                  <a:pt x="924983" y="461846"/>
                  <a:pt x="924746" y="569849"/>
                  <a:pt x="920750" y="677746"/>
                </a:cubicBezTo>
                <a:cubicBezTo>
                  <a:pt x="920502" y="684435"/>
                  <a:pt x="916023" y="690302"/>
                  <a:pt x="914400" y="696796"/>
                </a:cubicBezTo>
                <a:cubicBezTo>
                  <a:pt x="911782" y="707267"/>
                  <a:pt x="910890" y="718133"/>
                  <a:pt x="908050" y="728546"/>
                </a:cubicBezTo>
                <a:cubicBezTo>
                  <a:pt x="904528" y="741461"/>
                  <a:pt x="898597" y="753659"/>
                  <a:pt x="895350" y="766646"/>
                </a:cubicBezTo>
                <a:cubicBezTo>
                  <a:pt x="893233" y="775113"/>
                  <a:pt x="890893" y="783527"/>
                  <a:pt x="889000" y="792046"/>
                </a:cubicBezTo>
                <a:cubicBezTo>
                  <a:pt x="886659" y="802582"/>
                  <a:pt x="886338" y="813653"/>
                  <a:pt x="882650" y="823796"/>
                </a:cubicBezTo>
                <a:cubicBezTo>
                  <a:pt x="877798" y="837140"/>
                  <a:pt x="869367" y="848921"/>
                  <a:pt x="863600" y="861896"/>
                </a:cubicBezTo>
                <a:cubicBezTo>
                  <a:pt x="854566" y="882223"/>
                  <a:pt x="853313" y="904950"/>
                  <a:pt x="844550" y="925396"/>
                </a:cubicBezTo>
                <a:cubicBezTo>
                  <a:pt x="828102" y="963774"/>
                  <a:pt x="837371" y="937960"/>
                  <a:pt x="819150" y="969846"/>
                </a:cubicBezTo>
                <a:cubicBezTo>
                  <a:pt x="814454" y="978065"/>
                  <a:pt x="810179" y="986545"/>
                  <a:pt x="806450" y="995246"/>
                </a:cubicBezTo>
                <a:cubicBezTo>
                  <a:pt x="795474" y="1020857"/>
                  <a:pt x="799245" y="1040551"/>
                  <a:pt x="774700" y="1065096"/>
                </a:cubicBezTo>
                <a:lnTo>
                  <a:pt x="755650" y="1084146"/>
                </a:lnTo>
                <a:cubicBezTo>
                  <a:pt x="749081" y="1103854"/>
                  <a:pt x="748370" y="1108979"/>
                  <a:pt x="736600" y="1128596"/>
                </a:cubicBezTo>
                <a:cubicBezTo>
                  <a:pt x="728747" y="1141684"/>
                  <a:pt x="719667" y="1153996"/>
                  <a:pt x="711200" y="1166696"/>
                </a:cubicBezTo>
                <a:cubicBezTo>
                  <a:pt x="706967" y="1173046"/>
                  <a:pt x="701913" y="1178920"/>
                  <a:pt x="698500" y="1185746"/>
                </a:cubicBezTo>
                <a:cubicBezTo>
                  <a:pt x="693520" y="1195707"/>
                  <a:pt x="682075" y="1221221"/>
                  <a:pt x="673100" y="1230196"/>
                </a:cubicBezTo>
                <a:cubicBezTo>
                  <a:pt x="667704" y="1235592"/>
                  <a:pt x="660400" y="1238663"/>
                  <a:pt x="654050" y="1242896"/>
                </a:cubicBezTo>
                <a:cubicBezTo>
                  <a:pt x="651394" y="1247322"/>
                  <a:pt x="629281" y="1285319"/>
                  <a:pt x="622300" y="1293696"/>
                </a:cubicBezTo>
                <a:cubicBezTo>
                  <a:pt x="616551" y="1300595"/>
                  <a:pt x="608999" y="1305847"/>
                  <a:pt x="603250" y="1312746"/>
                </a:cubicBezTo>
                <a:cubicBezTo>
                  <a:pt x="598364" y="1318609"/>
                  <a:pt x="595620" y="1326092"/>
                  <a:pt x="590550" y="1331796"/>
                </a:cubicBezTo>
                <a:cubicBezTo>
                  <a:pt x="578618" y="1345220"/>
                  <a:pt x="565150" y="1357196"/>
                  <a:pt x="552450" y="1369896"/>
                </a:cubicBezTo>
                <a:lnTo>
                  <a:pt x="533400" y="1388946"/>
                </a:lnTo>
                <a:cubicBezTo>
                  <a:pt x="527050" y="1395296"/>
                  <a:pt x="521534" y="1402608"/>
                  <a:pt x="514350" y="1407996"/>
                </a:cubicBezTo>
                <a:cubicBezTo>
                  <a:pt x="482845" y="1431625"/>
                  <a:pt x="497756" y="1421175"/>
                  <a:pt x="469900" y="1439746"/>
                </a:cubicBezTo>
                <a:cubicBezTo>
                  <a:pt x="433917" y="1493721"/>
                  <a:pt x="493183" y="1410113"/>
                  <a:pt x="419100" y="1484196"/>
                </a:cubicBezTo>
                <a:cubicBezTo>
                  <a:pt x="395317" y="1507979"/>
                  <a:pt x="408569" y="1500406"/>
                  <a:pt x="381000" y="1509596"/>
                </a:cubicBezTo>
                <a:cubicBezTo>
                  <a:pt x="374650" y="1515946"/>
                  <a:pt x="367794" y="1521828"/>
                  <a:pt x="361950" y="1528646"/>
                </a:cubicBezTo>
                <a:cubicBezTo>
                  <a:pt x="355062" y="1536681"/>
                  <a:pt x="351512" y="1547895"/>
                  <a:pt x="342900" y="1554046"/>
                </a:cubicBezTo>
                <a:cubicBezTo>
                  <a:pt x="335798" y="1559119"/>
                  <a:pt x="325967" y="1558279"/>
                  <a:pt x="317500" y="1560396"/>
                </a:cubicBezTo>
                <a:cubicBezTo>
                  <a:pt x="261845" y="1616051"/>
                  <a:pt x="332444" y="1547943"/>
                  <a:pt x="279400" y="1592146"/>
                </a:cubicBezTo>
                <a:cubicBezTo>
                  <a:pt x="272501" y="1597895"/>
                  <a:pt x="267658" y="1605976"/>
                  <a:pt x="260350" y="1611196"/>
                </a:cubicBezTo>
                <a:cubicBezTo>
                  <a:pt x="252647" y="1616698"/>
                  <a:pt x="242653" y="1618394"/>
                  <a:pt x="234950" y="1623896"/>
                </a:cubicBezTo>
                <a:cubicBezTo>
                  <a:pt x="227642" y="1629116"/>
                  <a:pt x="222799" y="1637197"/>
                  <a:pt x="215900" y="1642946"/>
                </a:cubicBezTo>
                <a:cubicBezTo>
                  <a:pt x="210037" y="1647832"/>
                  <a:pt x="202713" y="1650760"/>
                  <a:pt x="196850" y="1655646"/>
                </a:cubicBezTo>
                <a:cubicBezTo>
                  <a:pt x="147957" y="1696390"/>
                  <a:pt x="206048" y="1655864"/>
                  <a:pt x="158750" y="1687396"/>
                </a:cubicBezTo>
                <a:cubicBezTo>
                  <a:pt x="124883" y="1738196"/>
                  <a:pt x="169333" y="1676813"/>
                  <a:pt x="127000" y="1719146"/>
                </a:cubicBezTo>
                <a:cubicBezTo>
                  <a:pt x="121604" y="1724542"/>
                  <a:pt x="119186" y="1732333"/>
                  <a:pt x="114300" y="1738196"/>
                </a:cubicBezTo>
                <a:cubicBezTo>
                  <a:pt x="108551" y="1745095"/>
                  <a:pt x="100470" y="1749938"/>
                  <a:pt x="95250" y="1757246"/>
                </a:cubicBezTo>
                <a:cubicBezTo>
                  <a:pt x="89748" y="1764949"/>
                  <a:pt x="88052" y="1774943"/>
                  <a:pt x="82550" y="1782646"/>
                </a:cubicBezTo>
                <a:cubicBezTo>
                  <a:pt x="77330" y="1789954"/>
                  <a:pt x="69013" y="1794607"/>
                  <a:pt x="63500" y="1801696"/>
                </a:cubicBezTo>
                <a:cubicBezTo>
                  <a:pt x="54129" y="1813744"/>
                  <a:pt x="38100" y="1839796"/>
                  <a:pt x="38100" y="1839796"/>
                </a:cubicBezTo>
                <a:cubicBezTo>
                  <a:pt x="35983" y="1850379"/>
                  <a:pt x="33433" y="1860885"/>
                  <a:pt x="31750" y="1871546"/>
                </a:cubicBezTo>
                <a:cubicBezTo>
                  <a:pt x="27081" y="1901114"/>
                  <a:pt x="26310" y="1931406"/>
                  <a:pt x="19050" y="1960446"/>
                </a:cubicBezTo>
                <a:cubicBezTo>
                  <a:pt x="16933" y="1968913"/>
                  <a:pt x="15208" y="1977487"/>
                  <a:pt x="12700" y="1985846"/>
                </a:cubicBezTo>
                <a:cubicBezTo>
                  <a:pt x="8853" y="1998668"/>
                  <a:pt x="0" y="2023946"/>
                  <a:pt x="0" y="2023946"/>
                </a:cubicBezTo>
                <a:lnTo>
                  <a:pt x="6350" y="2042996"/>
                </a:ln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/>
          <p:cNvCxnSpPr/>
          <p:nvPr/>
        </p:nvCxnSpPr>
        <p:spPr>
          <a:xfrm rot="10800000">
            <a:off x="4071934" y="3214686"/>
            <a:ext cx="357190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300630" y="3143248"/>
            <a:ext cx="12715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상황에 따라 기술</a:t>
            </a:r>
            <a:endParaRPr lang="ko-KR" altLang="en-US" sz="1100" dirty="0"/>
          </a:p>
        </p:txBody>
      </p:sp>
      <p:sp>
        <p:nvSpPr>
          <p:cNvPr id="8" name="TextBox 7"/>
          <p:cNvSpPr txBox="1"/>
          <p:nvPr/>
        </p:nvSpPr>
        <p:spPr>
          <a:xfrm>
            <a:off x="1714480" y="1785926"/>
            <a:ext cx="29769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byte</a:t>
            </a:r>
            <a:r>
              <a:rPr lang="en-US" altLang="ko-KR" sz="1400" dirty="0" smtClean="0"/>
              <a:t>, </a:t>
            </a:r>
            <a:r>
              <a:rPr lang="en-US" altLang="ko-KR" sz="1400" b="1" dirty="0" smtClean="0"/>
              <a:t>short</a:t>
            </a:r>
            <a:r>
              <a:rPr lang="en-US" altLang="ko-KR" sz="1400" dirty="0" smtClean="0"/>
              <a:t>, </a:t>
            </a:r>
            <a:r>
              <a:rPr lang="en-US" altLang="ko-KR" sz="1400" b="1" dirty="0" err="1" smtClean="0"/>
              <a:t>int</a:t>
            </a:r>
            <a:r>
              <a:rPr lang="en-US" altLang="ko-KR" sz="1400" dirty="0" smtClean="0"/>
              <a:t>, long, </a:t>
            </a:r>
            <a:r>
              <a:rPr lang="en-US" altLang="ko-KR" sz="1400" b="1" dirty="0" smtClean="0"/>
              <a:t>char, String</a:t>
            </a:r>
            <a:endParaRPr lang="ko-KR" altLang="en-US" sz="1400" b="1" dirty="0"/>
          </a:p>
        </p:txBody>
      </p:sp>
      <p:cxnSp>
        <p:nvCxnSpPr>
          <p:cNvPr id="10" name="직선 연결선 9"/>
          <p:cNvCxnSpPr/>
          <p:nvPr/>
        </p:nvCxnSpPr>
        <p:spPr>
          <a:xfrm rot="16200000" flipH="1">
            <a:off x="3143240" y="1785926"/>
            <a:ext cx="285752" cy="285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rot="5400000" flipH="1" flipV="1">
            <a:off x="3143240" y="1785926"/>
            <a:ext cx="285752" cy="285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자유형 12"/>
          <p:cNvSpPr/>
          <p:nvPr/>
        </p:nvSpPr>
        <p:spPr>
          <a:xfrm>
            <a:off x="4222750" y="793750"/>
            <a:ext cx="694093" cy="1098550"/>
          </a:xfrm>
          <a:custGeom>
            <a:avLst/>
            <a:gdLst>
              <a:gd name="connsiteX0" fmla="*/ 0 w 694093"/>
              <a:gd name="connsiteY0" fmla="*/ 50800 h 1098550"/>
              <a:gd name="connsiteX1" fmla="*/ 6350 w 694093"/>
              <a:gd name="connsiteY1" fmla="*/ 25400 h 1098550"/>
              <a:gd name="connsiteX2" fmla="*/ 69850 w 694093"/>
              <a:gd name="connsiteY2" fmla="*/ 0 h 1098550"/>
              <a:gd name="connsiteX3" fmla="*/ 342900 w 694093"/>
              <a:gd name="connsiteY3" fmla="*/ 6350 h 1098550"/>
              <a:gd name="connsiteX4" fmla="*/ 444500 w 694093"/>
              <a:gd name="connsiteY4" fmla="*/ 38100 h 1098550"/>
              <a:gd name="connsiteX5" fmla="*/ 546100 w 694093"/>
              <a:gd name="connsiteY5" fmla="*/ 76200 h 1098550"/>
              <a:gd name="connsiteX6" fmla="*/ 596900 w 694093"/>
              <a:gd name="connsiteY6" fmla="*/ 107950 h 1098550"/>
              <a:gd name="connsiteX7" fmla="*/ 660400 w 694093"/>
              <a:gd name="connsiteY7" fmla="*/ 184150 h 1098550"/>
              <a:gd name="connsiteX8" fmla="*/ 666750 w 694093"/>
              <a:gd name="connsiteY8" fmla="*/ 209550 h 1098550"/>
              <a:gd name="connsiteX9" fmla="*/ 679450 w 694093"/>
              <a:gd name="connsiteY9" fmla="*/ 254000 h 1098550"/>
              <a:gd name="connsiteX10" fmla="*/ 673100 w 694093"/>
              <a:gd name="connsiteY10" fmla="*/ 552450 h 1098550"/>
              <a:gd name="connsiteX11" fmla="*/ 641350 w 694093"/>
              <a:gd name="connsiteY11" fmla="*/ 622300 h 1098550"/>
              <a:gd name="connsiteX12" fmla="*/ 622300 w 694093"/>
              <a:gd name="connsiteY12" fmla="*/ 673100 h 1098550"/>
              <a:gd name="connsiteX13" fmla="*/ 609600 w 694093"/>
              <a:gd name="connsiteY13" fmla="*/ 704850 h 1098550"/>
              <a:gd name="connsiteX14" fmla="*/ 590550 w 694093"/>
              <a:gd name="connsiteY14" fmla="*/ 730250 h 1098550"/>
              <a:gd name="connsiteX15" fmla="*/ 577850 w 694093"/>
              <a:gd name="connsiteY15" fmla="*/ 762000 h 1098550"/>
              <a:gd name="connsiteX16" fmla="*/ 558800 w 694093"/>
              <a:gd name="connsiteY16" fmla="*/ 774700 h 1098550"/>
              <a:gd name="connsiteX17" fmla="*/ 539750 w 694093"/>
              <a:gd name="connsiteY17" fmla="*/ 800100 h 1098550"/>
              <a:gd name="connsiteX18" fmla="*/ 457200 w 694093"/>
              <a:gd name="connsiteY18" fmla="*/ 889000 h 1098550"/>
              <a:gd name="connsiteX19" fmla="*/ 419100 w 694093"/>
              <a:gd name="connsiteY19" fmla="*/ 920750 h 1098550"/>
              <a:gd name="connsiteX20" fmla="*/ 381000 w 694093"/>
              <a:gd name="connsiteY20" fmla="*/ 946150 h 1098550"/>
              <a:gd name="connsiteX21" fmla="*/ 330200 w 694093"/>
              <a:gd name="connsiteY21" fmla="*/ 996950 h 1098550"/>
              <a:gd name="connsiteX22" fmla="*/ 292100 w 694093"/>
              <a:gd name="connsiteY22" fmla="*/ 1022350 h 1098550"/>
              <a:gd name="connsiteX23" fmla="*/ 279400 w 694093"/>
              <a:gd name="connsiteY23" fmla="*/ 1041400 h 1098550"/>
              <a:gd name="connsiteX24" fmla="*/ 260350 w 694093"/>
              <a:gd name="connsiteY24" fmla="*/ 1054100 h 1098550"/>
              <a:gd name="connsiteX25" fmla="*/ 234950 w 694093"/>
              <a:gd name="connsiteY25" fmla="*/ 1092200 h 1098550"/>
              <a:gd name="connsiteX26" fmla="*/ 215900 w 694093"/>
              <a:gd name="connsiteY26" fmla="*/ 1098550 h 1098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694093" h="1098550">
                <a:moveTo>
                  <a:pt x="0" y="50800"/>
                </a:moveTo>
                <a:cubicBezTo>
                  <a:pt x="2117" y="42333"/>
                  <a:pt x="763" y="32104"/>
                  <a:pt x="6350" y="25400"/>
                </a:cubicBezTo>
                <a:cubicBezTo>
                  <a:pt x="13537" y="16775"/>
                  <a:pt x="65460" y="1463"/>
                  <a:pt x="69850" y="0"/>
                </a:cubicBezTo>
                <a:cubicBezTo>
                  <a:pt x="160867" y="2117"/>
                  <a:pt x="252022" y="897"/>
                  <a:pt x="342900" y="6350"/>
                </a:cubicBezTo>
                <a:cubicBezTo>
                  <a:pt x="354259" y="7032"/>
                  <a:pt x="441014" y="37027"/>
                  <a:pt x="444500" y="38100"/>
                </a:cubicBezTo>
                <a:cubicBezTo>
                  <a:pt x="483251" y="50023"/>
                  <a:pt x="503917" y="44563"/>
                  <a:pt x="546100" y="76200"/>
                </a:cubicBezTo>
                <a:cubicBezTo>
                  <a:pt x="579073" y="100930"/>
                  <a:pt x="562034" y="90517"/>
                  <a:pt x="596900" y="107950"/>
                </a:cubicBezTo>
                <a:cubicBezTo>
                  <a:pt x="642184" y="168329"/>
                  <a:pt x="620033" y="143783"/>
                  <a:pt x="660400" y="184150"/>
                </a:cubicBezTo>
                <a:cubicBezTo>
                  <a:pt x="662517" y="192617"/>
                  <a:pt x="664352" y="201159"/>
                  <a:pt x="666750" y="209550"/>
                </a:cubicBezTo>
                <a:cubicBezTo>
                  <a:pt x="684970" y="273319"/>
                  <a:pt x="659599" y="174595"/>
                  <a:pt x="679450" y="254000"/>
                </a:cubicBezTo>
                <a:cubicBezTo>
                  <a:pt x="691666" y="376163"/>
                  <a:pt x="694093" y="367709"/>
                  <a:pt x="673100" y="552450"/>
                </a:cubicBezTo>
                <a:cubicBezTo>
                  <a:pt x="671516" y="566388"/>
                  <a:pt x="648813" y="605508"/>
                  <a:pt x="641350" y="622300"/>
                </a:cubicBezTo>
                <a:cubicBezTo>
                  <a:pt x="621714" y="666481"/>
                  <a:pt x="634868" y="639586"/>
                  <a:pt x="622300" y="673100"/>
                </a:cubicBezTo>
                <a:cubicBezTo>
                  <a:pt x="618298" y="683773"/>
                  <a:pt x="615136" y="694886"/>
                  <a:pt x="609600" y="704850"/>
                </a:cubicBezTo>
                <a:cubicBezTo>
                  <a:pt x="604460" y="714101"/>
                  <a:pt x="595690" y="720999"/>
                  <a:pt x="590550" y="730250"/>
                </a:cubicBezTo>
                <a:cubicBezTo>
                  <a:pt x="585014" y="740214"/>
                  <a:pt x="584475" y="752725"/>
                  <a:pt x="577850" y="762000"/>
                </a:cubicBezTo>
                <a:cubicBezTo>
                  <a:pt x="573414" y="768210"/>
                  <a:pt x="564196" y="769304"/>
                  <a:pt x="558800" y="774700"/>
                </a:cubicBezTo>
                <a:cubicBezTo>
                  <a:pt x="551316" y="782184"/>
                  <a:pt x="546452" y="791909"/>
                  <a:pt x="539750" y="800100"/>
                </a:cubicBezTo>
                <a:cubicBezTo>
                  <a:pt x="525736" y="817228"/>
                  <a:pt x="474944" y="877170"/>
                  <a:pt x="457200" y="889000"/>
                </a:cubicBezTo>
                <a:cubicBezTo>
                  <a:pt x="389127" y="934382"/>
                  <a:pt x="492439" y="863708"/>
                  <a:pt x="419100" y="920750"/>
                </a:cubicBezTo>
                <a:cubicBezTo>
                  <a:pt x="407052" y="930121"/>
                  <a:pt x="390158" y="933939"/>
                  <a:pt x="381000" y="946150"/>
                </a:cubicBezTo>
                <a:cubicBezTo>
                  <a:pt x="357568" y="977393"/>
                  <a:pt x="365412" y="971341"/>
                  <a:pt x="330200" y="996950"/>
                </a:cubicBezTo>
                <a:cubicBezTo>
                  <a:pt x="317856" y="1005928"/>
                  <a:pt x="292100" y="1022350"/>
                  <a:pt x="292100" y="1022350"/>
                </a:cubicBezTo>
                <a:cubicBezTo>
                  <a:pt x="287867" y="1028700"/>
                  <a:pt x="284796" y="1036004"/>
                  <a:pt x="279400" y="1041400"/>
                </a:cubicBezTo>
                <a:cubicBezTo>
                  <a:pt x="274004" y="1046796"/>
                  <a:pt x="265376" y="1048357"/>
                  <a:pt x="260350" y="1054100"/>
                </a:cubicBezTo>
                <a:cubicBezTo>
                  <a:pt x="250299" y="1065587"/>
                  <a:pt x="249430" y="1087373"/>
                  <a:pt x="234950" y="1092200"/>
                </a:cubicBezTo>
                <a:lnTo>
                  <a:pt x="215900" y="1098550"/>
                </a:ln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285728"/>
            <a:ext cx="4677114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*</a:t>
            </a:r>
            <a:r>
              <a:rPr lang="ko-KR" altLang="en-US" sz="1600" dirty="0" smtClean="0"/>
              <a:t>흐름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int</a:t>
            </a:r>
            <a:r>
              <a:rPr lang="ko-KR" altLang="en-US" sz="1600" dirty="0" smtClean="0"/>
              <a:t>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=1;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switch(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 ){</a:t>
            </a:r>
          </a:p>
          <a:p>
            <a:r>
              <a:rPr lang="en-US" altLang="ko-KR" sz="1600" dirty="0" smtClean="0"/>
              <a:t>   case 0 : </a:t>
            </a:r>
            <a:r>
              <a:rPr lang="en-US" altLang="ko-KR" sz="1600" dirty="0" err="1" smtClean="0"/>
              <a:t>System.out.println</a:t>
            </a:r>
            <a:r>
              <a:rPr lang="en-US" altLang="ko-KR" sz="1600" dirty="0" smtClean="0"/>
              <a:t>( “</a:t>
            </a:r>
            <a:r>
              <a:rPr lang="ko-KR" altLang="en-US" sz="1600" dirty="0" smtClean="0"/>
              <a:t>영</a:t>
            </a:r>
            <a:r>
              <a:rPr lang="en-US" altLang="ko-KR" sz="1600" dirty="0" smtClean="0"/>
              <a:t>” );</a:t>
            </a:r>
          </a:p>
          <a:p>
            <a:r>
              <a:rPr lang="en-US" altLang="ko-KR" sz="1600" dirty="0" smtClean="0"/>
              <a:t>   case 1 : </a:t>
            </a:r>
            <a:r>
              <a:rPr lang="en-US" altLang="ko-KR" sz="1600" dirty="0" err="1" smtClean="0"/>
              <a:t>System.out.println</a:t>
            </a:r>
            <a:r>
              <a:rPr lang="en-US" altLang="ko-KR" sz="1600" dirty="0" smtClean="0"/>
              <a:t>( “</a:t>
            </a:r>
            <a:r>
              <a:rPr lang="ko-KR" altLang="en-US" sz="1600" dirty="0"/>
              <a:t>일</a:t>
            </a:r>
            <a:r>
              <a:rPr lang="en-US" altLang="ko-KR" sz="1600" dirty="0" smtClean="0"/>
              <a:t>” );</a:t>
            </a:r>
          </a:p>
          <a:p>
            <a:r>
              <a:rPr lang="en-US" altLang="ko-KR" sz="1600" dirty="0" smtClean="0"/>
              <a:t>   case 2 : </a:t>
            </a:r>
            <a:r>
              <a:rPr lang="en-US" altLang="ko-KR" sz="1600" dirty="0" err="1" smtClean="0"/>
              <a:t>System.out.println</a:t>
            </a:r>
            <a:r>
              <a:rPr lang="en-US" altLang="ko-KR" sz="1600" dirty="0" smtClean="0"/>
              <a:t>( “</a:t>
            </a:r>
            <a:r>
              <a:rPr lang="ko-KR" altLang="en-US" sz="1600" dirty="0"/>
              <a:t>이</a:t>
            </a:r>
            <a:r>
              <a:rPr lang="en-US" altLang="ko-KR" sz="1600" dirty="0" smtClean="0"/>
              <a:t>” );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default :  </a:t>
            </a:r>
            <a:r>
              <a:rPr lang="en-US" altLang="ko-KR" sz="1600" dirty="0" err="1" smtClean="0"/>
              <a:t>System.out.println</a:t>
            </a:r>
            <a:r>
              <a:rPr lang="en-US" altLang="ko-KR" sz="1600" dirty="0" smtClean="0"/>
              <a:t>( “case </a:t>
            </a:r>
            <a:r>
              <a:rPr lang="ko-KR" altLang="en-US" sz="1600" dirty="0" smtClean="0"/>
              <a:t>없음</a:t>
            </a:r>
            <a:r>
              <a:rPr lang="en-US" altLang="ko-KR" sz="1600" dirty="0" smtClean="0"/>
              <a:t>” );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}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 smtClean="0"/>
              <a:t>*break</a:t>
            </a:r>
          </a:p>
          <a:p>
            <a:r>
              <a:rPr lang="en-US" altLang="ko-KR" sz="1600" dirty="0" smtClean="0"/>
              <a:t>  -</a:t>
            </a:r>
            <a:r>
              <a:rPr lang="en-US" altLang="ko-KR" sz="1600" dirty="0" err="1" smtClean="0"/>
              <a:t>switch~case</a:t>
            </a:r>
            <a:r>
              <a:rPr lang="en-US" altLang="ko-KR" sz="1600" dirty="0" smtClean="0"/>
              <a:t>, for, while</a:t>
            </a:r>
            <a:r>
              <a:rPr lang="ko-KR" altLang="en-US" sz="1600" dirty="0" smtClean="0"/>
              <a:t>문을 빠져 나갈 때 사용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int</a:t>
            </a:r>
            <a:r>
              <a:rPr lang="ko-KR" altLang="en-US" sz="1600" dirty="0" smtClean="0"/>
              <a:t>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=1;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  switch(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 ){</a:t>
            </a:r>
          </a:p>
          <a:p>
            <a:r>
              <a:rPr lang="en-US" altLang="ko-KR" sz="1600" dirty="0" smtClean="0"/>
              <a:t>   case 0 : </a:t>
            </a:r>
            <a:r>
              <a:rPr lang="en-US" altLang="ko-KR" sz="1600" dirty="0" err="1" smtClean="0"/>
              <a:t>System.out.println</a:t>
            </a:r>
            <a:r>
              <a:rPr lang="en-US" altLang="ko-KR" sz="1600" dirty="0" smtClean="0"/>
              <a:t>( “</a:t>
            </a:r>
            <a:r>
              <a:rPr lang="ko-KR" altLang="en-US" sz="1600" dirty="0" smtClean="0"/>
              <a:t>영</a:t>
            </a:r>
            <a:r>
              <a:rPr lang="en-US" altLang="ko-KR" sz="1600" dirty="0" smtClean="0"/>
              <a:t>” );</a:t>
            </a:r>
          </a:p>
          <a:p>
            <a:r>
              <a:rPr lang="en-US" altLang="ko-KR" sz="1600" dirty="0" smtClean="0"/>
              <a:t>   case 1 : </a:t>
            </a:r>
            <a:r>
              <a:rPr lang="en-US" altLang="ko-KR" sz="1600" dirty="0" err="1" smtClean="0"/>
              <a:t>System.out.println</a:t>
            </a:r>
            <a:r>
              <a:rPr lang="en-US" altLang="ko-KR" sz="1600" dirty="0" smtClean="0"/>
              <a:t>( “</a:t>
            </a:r>
            <a:r>
              <a:rPr lang="ko-KR" altLang="en-US" sz="1600" dirty="0" smtClean="0"/>
              <a:t>일</a:t>
            </a:r>
            <a:r>
              <a:rPr lang="en-US" altLang="ko-KR" sz="1600" dirty="0" smtClean="0"/>
              <a:t>” ); </a:t>
            </a:r>
            <a:r>
              <a:rPr lang="en-US" altLang="ko-KR" sz="1600" b="1" dirty="0" smtClean="0"/>
              <a:t>break;</a:t>
            </a:r>
          </a:p>
          <a:p>
            <a:r>
              <a:rPr lang="en-US" altLang="ko-KR" sz="1600" dirty="0" smtClean="0"/>
              <a:t>   case 2 : </a:t>
            </a:r>
            <a:r>
              <a:rPr lang="en-US" altLang="ko-KR" sz="1600" dirty="0" err="1" smtClean="0"/>
              <a:t>System.out.println</a:t>
            </a:r>
            <a:r>
              <a:rPr lang="en-US" altLang="ko-KR" sz="1600" dirty="0" smtClean="0"/>
              <a:t>( “</a:t>
            </a:r>
            <a:r>
              <a:rPr lang="ko-KR" altLang="en-US" sz="1600" dirty="0" smtClean="0"/>
              <a:t>이</a:t>
            </a:r>
            <a:r>
              <a:rPr lang="en-US" altLang="ko-KR" sz="1600" dirty="0" smtClean="0"/>
              <a:t>” );</a:t>
            </a:r>
          </a:p>
          <a:p>
            <a:r>
              <a:rPr lang="en-US" altLang="ko-KR" sz="1600" dirty="0" smtClean="0"/>
              <a:t>   default :  </a:t>
            </a:r>
            <a:r>
              <a:rPr lang="en-US" altLang="ko-KR" sz="1600" dirty="0" err="1" smtClean="0"/>
              <a:t>System.out.println</a:t>
            </a:r>
            <a:r>
              <a:rPr lang="en-US" altLang="ko-KR" sz="1600" dirty="0" smtClean="0"/>
              <a:t>( “case </a:t>
            </a:r>
            <a:r>
              <a:rPr lang="ko-KR" altLang="en-US" sz="1600" dirty="0" smtClean="0"/>
              <a:t>없음</a:t>
            </a:r>
            <a:r>
              <a:rPr lang="en-US" altLang="ko-KR" sz="1600" dirty="0" smtClean="0"/>
              <a:t>” );</a:t>
            </a:r>
          </a:p>
          <a:p>
            <a:r>
              <a:rPr lang="en-US" altLang="ko-KR" sz="1600" dirty="0" smtClean="0"/>
              <a:t> }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</a:t>
            </a:r>
            <a:endParaRPr lang="ko-KR" altLang="en-US" sz="1600" dirty="0"/>
          </a:p>
        </p:txBody>
      </p:sp>
      <p:sp>
        <p:nvSpPr>
          <p:cNvPr id="4" name="자유형 3"/>
          <p:cNvSpPr/>
          <p:nvPr/>
        </p:nvSpPr>
        <p:spPr>
          <a:xfrm>
            <a:off x="863600" y="692150"/>
            <a:ext cx="298450" cy="146050"/>
          </a:xfrm>
          <a:custGeom>
            <a:avLst/>
            <a:gdLst>
              <a:gd name="connsiteX0" fmla="*/ 298450 w 298450"/>
              <a:gd name="connsiteY0" fmla="*/ 127000 h 146050"/>
              <a:gd name="connsiteX1" fmla="*/ 273050 w 298450"/>
              <a:gd name="connsiteY1" fmla="*/ 76200 h 146050"/>
              <a:gd name="connsiteX2" fmla="*/ 247650 w 298450"/>
              <a:gd name="connsiteY2" fmla="*/ 31750 h 146050"/>
              <a:gd name="connsiteX3" fmla="*/ 209550 w 298450"/>
              <a:gd name="connsiteY3" fmla="*/ 0 h 146050"/>
              <a:gd name="connsiteX4" fmla="*/ 114300 w 298450"/>
              <a:gd name="connsiteY4" fmla="*/ 6350 h 146050"/>
              <a:gd name="connsiteX5" fmla="*/ 95250 w 298450"/>
              <a:gd name="connsiteY5" fmla="*/ 19050 h 146050"/>
              <a:gd name="connsiteX6" fmla="*/ 76200 w 298450"/>
              <a:gd name="connsiteY6" fmla="*/ 25400 h 146050"/>
              <a:gd name="connsiteX7" fmla="*/ 44450 w 298450"/>
              <a:gd name="connsiteY7" fmla="*/ 57150 h 146050"/>
              <a:gd name="connsiteX8" fmla="*/ 31750 w 298450"/>
              <a:gd name="connsiteY8" fmla="*/ 76200 h 146050"/>
              <a:gd name="connsiteX9" fmla="*/ 12700 w 298450"/>
              <a:gd name="connsiteY9" fmla="*/ 107950 h 146050"/>
              <a:gd name="connsiteX10" fmla="*/ 0 w 298450"/>
              <a:gd name="connsiteY10" fmla="*/ 146050 h 146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8450" h="146050">
                <a:moveTo>
                  <a:pt x="298450" y="127000"/>
                </a:moveTo>
                <a:lnTo>
                  <a:pt x="273050" y="76200"/>
                </a:lnTo>
                <a:cubicBezTo>
                  <a:pt x="265286" y="60673"/>
                  <a:pt x="258869" y="45213"/>
                  <a:pt x="247650" y="31750"/>
                </a:cubicBezTo>
                <a:cubicBezTo>
                  <a:pt x="232371" y="13415"/>
                  <a:pt x="228281" y="12487"/>
                  <a:pt x="209550" y="0"/>
                </a:cubicBezTo>
                <a:cubicBezTo>
                  <a:pt x="177800" y="2117"/>
                  <a:pt x="145688" y="1119"/>
                  <a:pt x="114300" y="6350"/>
                </a:cubicBezTo>
                <a:cubicBezTo>
                  <a:pt x="106772" y="7605"/>
                  <a:pt x="102076" y="15637"/>
                  <a:pt x="95250" y="19050"/>
                </a:cubicBezTo>
                <a:cubicBezTo>
                  <a:pt x="89263" y="22043"/>
                  <a:pt x="82550" y="23283"/>
                  <a:pt x="76200" y="25400"/>
                </a:cubicBezTo>
                <a:cubicBezTo>
                  <a:pt x="42333" y="76200"/>
                  <a:pt x="86783" y="14817"/>
                  <a:pt x="44450" y="57150"/>
                </a:cubicBezTo>
                <a:cubicBezTo>
                  <a:pt x="39054" y="62546"/>
                  <a:pt x="35795" y="69728"/>
                  <a:pt x="31750" y="76200"/>
                </a:cubicBezTo>
                <a:cubicBezTo>
                  <a:pt x="25209" y="86666"/>
                  <a:pt x="17807" y="96714"/>
                  <a:pt x="12700" y="107950"/>
                </a:cubicBezTo>
                <a:cubicBezTo>
                  <a:pt x="7160" y="120137"/>
                  <a:pt x="0" y="146050"/>
                  <a:pt x="0" y="14605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928662" y="1071546"/>
            <a:ext cx="357190" cy="285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자유형 6"/>
          <p:cNvSpPr/>
          <p:nvPr/>
        </p:nvSpPr>
        <p:spPr>
          <a:xfrm>
            <a:off x="508000" y="1543050"/>
            <a:ext cx="749300" cy="1727200"/>
          </a:xfrm>
          <a:custGeom>
            <a:avLst/>
            <a:gdLst>
              <a:gd name="connsiteX0" fmla="*/ 749300 w 749300"/>
              <a:gd name="connsiteY0" fmla="*/ 0 h 1727200"/>
              <a:gd name="connsiteX1" fmla="*/ 698500 w 749300"/>
              <a:gd name="connsiteY1" fmla="*/ 6350 h 1727200"/>
              <a:gd name="connsiteX2" fmla="*/ 609600 w 749300"/>
              <a:gd name="connsiteY2" fmla="*/ 12700 h 1727200"/>
              <a:gd name="connsiteX3" fmla="*/ 558800 w 749300"/>
              <a:gd name="connsiteY3" fmla="*/ 25400 h 1727200"/>
              <a:gd name="connsiteX4" fmla="*/ 438150 w 749300"/>
              <a:gd name="connsiteY4" fmla="*/ 38100 h 1727200"/>
              <a:gd name="connsiteX5" fmla="*/ 374650 w 749300"/>
              <a:gd name="connsiteY5" fmla="*/ 44450 h 1727200"/>
              <a:gd name="connsiteX6" fmla="*/ 342900 w 749300"/>
              <a:gd name="connsiteY6" fmla="*/ 50800 h 1727200"/>
              <a:gd name="connsiteX7" fmla="*/ 279400 w 749300"/>
              <a:gd name="connsiteY7" fmla="*/ 57150 h 1727200"/>
              <a:gd name="connsiteX8" fmla="*/ 196850 w 749300"/>
              <a:gd name="connsiteY8" fmla="*/ 76200 h 1727200"/>
              <a:gd name="connsiteX9" fmla="*/ 158750 w 749300"/>
              <a:gd name="connsiteY9" fmla="*/ 88900 h 1727200"/>
              <a:gd name="connsiteX10" fmla="*/ 120650 w 749300"/>
              <a:gd name="connsiteY10" fmla="*/ 101600 h 1727200"/>
              <a:gd name="connsiteX11" fmla="*/ 101600 w 749300"/>
              <a:gd name="connsiteY11" fmla="*/ 107950 h 1727200"/>
              <a:gd name="connsiteX12" fmla="*/ 76200 w 749300"/>
              <a:gd name="connsiteY12" fmla="*/ 120650 h 1727200"/>
              <a:gd name="connsiteX13" fmla="*/ 57150 w 749300"/>
              <a:gd name="connsiteY13" fmla="*/ 133350 h 1727200"/>
              <a:gd name="connsiteX14" fmla="*/ 38100 w 749300"/>
              <a:gd name="connsiteY14" fmla="*/ 158750 h 1727200"/>
              <a:gd name="connsiteX15" fmla="*/ 12700 w 749300"/>
              <a:gd name="connsiteY15" fmla="*/ 196850 h 1727200"/>
              <a:gd name="connsiteX16" fmla="*/ 0 w 749300"/>
              <a:gd name="connsiteY16" fmla="*/ 241300 h 1727200"/>
              <a:gd name="connsiteX17" fmla="*/ 12700 w 749300"/>
              <a:gd name="connsiteY17" fmla="*/ 298450 h 1727200"/>
              <a:gd name="connsiteX18" fmla="*/ 31750 w 749300"/>
              <a:gd name="connsiteY18" fmla="*/ 304800 h 1727200"/>
              <a:gd name="connsiteX19" fmla="*/ 247650 w 749300"/>
              <a:gd name="connsiteY19" fmla="*/ 311150 h 1727200"/>
              <a:gd name="connsiteX20" fmla="*/ 419100 w 749300"/>
              <a:gd name="connsiteY20" fmla="*/ 317500 h 1727200"/>
              <a:gd name="connsiteX21" fmla="*/ 482600 w 749300"/>
              <a:gd name="connsiteY21" fmla="*/ 330200 h 1727200"/>
              <a:gd name="connsiteX22" fmla="*/ 520700 w 749300"/>
              <a:gd name="connsiteY22" fmla="*/ 342900 h 1727200"/>
              <a:gd name="connsiteX23" fmla="*/ 539750 w 749300"/>
              <a:gd name="connsiteY23" fmla="*/ 355600 h 1727200"/>
              <a:gd name="connsiteX24" fmla="*/ 565150 w 749300"/>
              <a:gd name="connsiteY24" fmla="*/ 361950 h 1727200"/>
              <a:gd name="connsiteX25" fmla="*/ 622300 w 749300"/>
              <a:gd name="connsiteY25" fmla="*/ 387350 h 1727200"/>
              <a:gd name="connsiteX26" fmla="*/ 641350 w 749300"/>
              <a:gd name="connsiteY26" fmla="*/ 425450 h 1727200"/>
              <a:gd name="connsiteX27" fmla="*/ 660400 w 749300"/>
              <a:gd name="connsiteY27" fmla="*/ 463550 h 1727200"/>
              <a:gd name="connsiteX28" fmla="*/ 666750 w 749300"/>
              <a:gd name="connsiteY28" fmla="*/ 501650 h 1727200"/>
              <a:gd name="connsiteX29" fmla="*/ 673100 w 749300"/>
              <a:gd name="connsiteY29" fmla="*/ 546100 h 1727200"/>
              <a:gd name="connsiteX30" fmla="*/ 685800 w 749300"/>
              <a:gd name="connsiteY30" fmla="*/ 590550 h 1727200"/>
              <a:gd name="connsiteX31" fmla="*/ 685800 w 749300"/>
              <a:gd name="connsiteY31" fmla="*/ 984250 h 1727200"/>
              <a:gd name="connsiteX32" fmla="*/ 679450 w 749300"/>
              <a:gd name="connsiteY32" fmla="*/ 1003300 h 1727200"/>
              <a:gd name="connsiteX33" fmla="*/ 660400 w 749300"/>
              <a:gd name="connsiteY33" fmla="*/ 1054100 h 1727200"/>
              <a:gd name="connsiteX34" fmla="*/ 654050 w 749300"/>
              <a:gd name="connsiteY34" fmla="*/ 1079500 h 1727200"/>
              <a:gd name="connsiteX35" fmla="*/ 635000 w 749300"/>
              <a:gd name="connsiteY35" fmla="*/ 1098550 h 1727200"/>
              <a:gd name="connsiteX36" fmla="*/ 609600 w 749300"/>
              <a:gd name="connsiteY36" fmla="*/ 1143000 h 1727200"/>
              <a:gd name="connsiteX37" fmla="*/ 596900 w 749300"/>
              <a:gd name="connsiteY37" fmla="*/ 1174750 h 1727200"/>
              <a:gd name="connsiteX38" fmla="*/ 577850 w 749300"/>
              <a:gd name="connsiteY38" fmla="*/ 1200150 h 1727200"/>
              <a:gd name="connsiteX39" fmla="*/ 565150 w 749300"/>
              <a:gd name="connsiteY39" fmla="*/ 1219200 h 1727200"/>
              <a:gd name="connsiteX40" fmla="*/ 546100 w 749300"/>
              <a:gd name="connsiteY40" fmla="*/ 1231900 h 1727200"/>
              <a:gd name="connsiteX41" fmla="*/ 514350 w 749300"/>
              <a:gd name="connsiteY41" fmla="*/ 1270000 h 1727200"/>
              <a:gd name="connsiteX42" fmla="*/ 495300 w 749300"/>
              <a:gd name="connsiteY42" fmla="*/ 1295400 h 1727200"/>
              <a:gd name="connsiteX43" fmla="*/ 444500 w 749300"/>
              <a:gd name="connsiteY43" fmla="*/ 1339850 h 1727200"/>
              <a:gd name="connsiteX44" fmla="*/ 412750 w 749300"/>
              <a:gd name="connsiteY44" fmla="*/ 1371600 h 1727200"/>
              <a:gd name="connsiteX45" fmla="*/ 355600 w 749300"/>
              <a:gd name="connsiteY45" fmla="*/ 1416050 h 1727200"/>
              <a:gd name="connsiteX46" fmla="*/ 336550 w 749300"/>
              <a:gd name="connsiteY46" fmla="*/ 1441450 h 1727200"/>
              <a:gd name="connsiteX47" fmla="*/ 323850 w 749300"/>
              <a:gd name="connsiteY47" fmla="*/ 1460500 h 1727200"/>
              <a:gd name="connsiteX48" fmla="*/ 304800 w 749300"/>
              <a:gd name="connsiteY48" fmla="*/ 1473200 h 1727200"/>
              <a:gd name="connsiteX49" fmla="*/ 279400 w 749300"/>
              <a:gd name="connsiteY49" fmla="*/ 1511300 h 1727200"/>
              <a:gd name="connsiteX50" fmla="*/ 266700 w 749300"/>
              <a:gd name="connsiteY50" fmla="*/ 1530350 h 1727200"/>
              <a:gd name="connsiteX51" fmla="*/ 260350 w 749300"/>
              <a:gd name="connsiteY51" fmla="*/ 1549400 h 1727200"/>
              <a:gd name="connsiteX52" fmla="*/ 266700 w 749300"/>
              <a:gd name="connsiteY52" fmla="*/ 1682750 h 1727200"/>
              <a:gd name="connsiteX53" fmla="*/ 273050 w 749300"/>
              <a:gd name="connsiteY53" fmla="*/ 1701800 h 1727200"/>
              <a:gd name="connsiteX54" fmla="*/ 279400 w 749300"/>
              <a:gd name="connsiteY54" fmla="*/ 1727200 h 1727200"/>
              <a:gd name="connsiteX55" fmla="*/ 304800 w 749300"/>
              <a:gd name="connsiteY55" fmla="*/ 1676400 h 1727200"/>
              <a:gd name="connsiteX56" fmla="*/ 304800 w 749300"/>
              <a:gd name="connsiteY56" fmla="*/ 1670050 h 172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749300" h="1727200">
                <a:moveTo>
                  <a:pt x="749300" y="0"/>
                </a:moveTo>
                <a:cubicBezTo>
                  <a:pt x="732367" y="2117"/>
                  <a:pt x="715495" y="4805"/>
                  <a:pt x="698500" y="6350"/>
                </a:cubicBezTo>
                <a:cubicBezTo>
                  <a:pt x="668913" y="9040"/>
                  <a:pt x="639146" y="9590"/>
                  <a:pt x="609600" y="12700"/>
                </a:cubicBezTo>
                <a:cubicBezTo>
                  <a:pt x="525229" y="21581"/>
                  <a:pt x="616653" y="14881"/>
                  <a:pt x="558800" y="25400"/>
                </a:cubicBezTo>
                <a:cubicBezTo>
                  <a:pt x="530193" y="30601"/>
                  <a:pt x="462807" y="35752"/>
                  <a:pt x="438150" y="38100"/>
                </a:cubicBezTo>
                <a:cubicBezTo>
                  <a:pt x="416974" y="40117"/>
                  <a:pt x="395736" y="41639"/>
                  <a:pt x="374650" y="44450"/>
                </a:cubicBezTo>
                <a:cubicBezTo>
                  <a:pt x="363952" y="45876"/>
                  <a:pt x="353598" y="49374"/>
                  <a:pt x="342900" y="50800"/>
                </a:cubicBezTo>
                <a:cubicBezTo>
                  <a:pt x="321814" y="53611"/>
                  <a:pt x="300567" y="55033"/>
                  <a:pt x="279400" y="57150"/>
                </a:cubicBezTo>
                <a:cubicBezTo>
                  <a:pt x="211860" y="84166"/>
                  <a:pt x="288821" y="56492"/>
                  <a:pt x="196850" y="76200"/>
                </a:cubicBezTo>
                <a:cubicBezTo>
                  <a:pt x="183760" y="79005"/>
                  <a:pt x="171450" y="84667"/>
                  <a:pt x="158750" y="88900"/>
                </a:cubicBezTo>
                <a:lnTo>
                  <a:pt x="120650" y="101600"/>
                </a:lnTo>
                <a:cubicBezTo>
                  <a:pt x="114300" y="103717"/>
                  <a:pt x="107587" y="104957"/>
                  <a:pt x="101600" y="107950"/>
                </a:cubicBezTo>
                <a:cubicBezTo>
                  <a:pt x="93133" y="112183"/>
                  <a:pt x="84419" y="115954"/>
                  <a:pt x="76200" y="120650"/>
                </a:cubicBezTo>
                <a:cubicBezTo>
                  <a:pt x="69574" y="124436"/>
                  <a:pt x="62546" y="127954"/>
                  <a:pt x="57150" y="133350"/>
                </a:cubicBezTo>
                <a:cubicBezTo>
                  <a:pt x="49666" y="140834"/>
                  <a:pt x="44450" y="150283"/>
                  <a:pt x="38100" y="158750"/>
                </a:cubicBezTo>
                <a:cubicBezTo>
                  <a:pt x="23001" y="204046"/>
                  <a:pt x="44411" y="149284"/>
                  <a:pt x="12700" y="196850"/>
                </a:cubicBezTo>
                <a:cubicBezTo>
                  <a:pt x="9056" y="202316"/>
                  <a:pt x="847" y="237913"/>
                  <a:pt x="0" y="241300"/>
                </a:cubicBezTo>
                <a:cubicBezTo>
                  <a:pt x="4233" y="260350"/>
                  <a:pt x="3973" y="280996"/>
                  <a:pt x="12700" y="298450"/>
                </a:cubicBezTo>
                <a:cubicBezTo>
                  <a:pt x="15693" y="304437"/>
                  <a:pt x="25066" y="304439"/>
                  <a:pt x="31750" y="304800"/>
                </a:cubicBezTo>
                <a:cubicBezTo>
                  <a:pt x="103643" y="308686"/>
                  <a:pt x="175691" y="308791"/>
                  <a:pt x="247650" y="311150"/>
                </a:cubicBezTo>
                <a:lnTo>
                  <a:pt x="419100" y="317500"/>
                </a:lnTo>
                <a:cubicBezTo>
                  <a:pt x="444846" y="321791"/>
                  <a:pt x="458918" y="323095"/>
                  <a:pt x="482600" y="330200"/>
                </a:cubicBezTo>
                <a:cubicBezTo>
                  <a:pt x="495422" y="334047"/>
                  <a:pt x="509561" y="335474"/>
                  <a:pt x="520700" y="342900"/>
                </a:cubicBezTo>
                <a:cubicBezTo>
                  <a:pt x="527050" y="347133"/>
                  <a:pt x="532735" y="352594"/>
                  <a:pt x="539750" y="355600"/>
                </a:cubicBezTo>
                <a:cubicBezTo>
                  <a:pt x="547772" y="359038"/>
                  <a:pt x="556791" y="359442"/>
                  <a:pt x="565150" y="361950"/>
                </a:cubicBezTo>
                <a:cubicBezTo>
                  <a:pt x="606368" y="374315"/>
                  <a:pt x="594461" y="368791"/>
                  <a:pt x="622300" y="387350"/>
                </a:cubicBezTo>
                <a:cubicBezTo>
                  <a:pt x="638261" y="435233"/>
                  <a:pt x="616731" y="376211"/>
                  <a:pt x="641350" y="425450"/>
                </a:cubicBezTo>
                <a:cubicBezTo>
                  <a:pt x="667640" y="478030"/>
                  <a:pt x="624004" y="408955"/>
                  <a:pt x="660400" y="463550"/>
                </a:cubicBezTo>
                <a:cubicBezTo>
                  <a:pt x="662517" y="476250"/>
                  <a:pt x="664792" y="488925"/>
                  <a:pt x="666750" y="501650"/>
                </a:cubicBezTo>
                <a:cubicBezTo>
                  <a:pt x="669026" y="516443"/>
                  <a:pt x="670423" y="531374"/>
                  <a:pt x="673100" y="546100"/>
                </a:cubicBezTo>
                <a:cubicBezTo>
                  <a:pt x="676289" y="563642"/>
                  <a:pt x="680359" y="574228"/>
                  <a:pt x="685800" y="590550"/>
                </a:cubicBezTo>
                <a:cubicBezTo>
                  <a:pt x="698230" y="764567"/>
                  <a:pt x="696738" y="705322"/>
                  <a:pt x="685800" y="984250"/>
                </a:cubicBezTo>
                <a:cubicBezTo>
                  <a:pt x="685538" y="990938"/>
                  <a:pt x="681289" y="996864"/>
                  <a:pt x="679450" y="1003300"/>
                </a:cubicBezTo>
                <a:cubicBezTo>
                  <a:pt x="653371" y="1094577"/>
                  <a:pt x="695912" y="959402"/>
                  <a:pt x="660400" y="1054100"/>
                </a:cubicBezTo>
                <a:cubicBezTo>
                  <a:pt x="657336" y="1062272"/>
                  <a:pt x="658380" y="1071923"/>
                  <a:pt x="654050" y="1079500"/>
                </a:cubicBezTo>
                <a:cubicBezTo>
                  <a:pt x="649595" y="1087297"/>
                  <a:pt x="641350" y="1092200"/>
                  <a:pt x="635000" y="1098550"/>
                </a:cubicBezTo>
                <a:cubicBezTo>
                  <a:pt x="620344" y="1157173"/>
                  <a:pt x="641126" y="1092558"/>
                  <a:pt x="609600" y="1143000"/>
                </a:cubicBezTo>
                <a:cubicBezTo>
                  <a:pt x="603559" y="1152666"/>
                  <a:pt x="602436" y="1164786"/>
                  <a:pt x="596900" y="1174750"/>
                </a:cubicBezTo>
                <a:cubicBezTo>
                  <a:pt x="591760" y="1184001"/>
                  <a:pt x="584001" y="1191538"/>
                  <a:pt x="577850" y="1200150"/>
                </a:cubicBezTo>
                <a:cubicBezTo>
                  <a:pt x="573414" y="1206360"/>
                  <a:pt x="570546" y="1213804"/>
                  <a:pt x="565150" y="1219200"/>
                </a:cubicBezTo>
                <a:cubicBezTo>
                  <a:pt x="559754" y="1224596"/>
                  <a:pt x="552450" y="1227667"/>
                  <a:pt x="546100" y="1231900"/>
                </a:cubicBezTo>
                <a:cubicBezTo>
                  <a:pt x="518031" y="1274004"/>
                  <a:pt x="551020" y="1227219"/>
                  <a:pt x="514350" y="1270000"/>
                </a:cubicBezTo>
                <a:cubicBezTo>
                  <a:pt x="507462" y="1278035"/>
                  <a:pt x="502784" y="1287916"/>
                  <a:pt x="495300" y="1295400"/>
                </a:cubicBezTo>
                <a:cubicBezTo>
                  <a:pt x="460990" y="1329710"/>
                  <a:pt x="470184" y="1309030"/>
                  <a:pt x="444500" y="1339850"/>
                </a:cubicBezTo>
                <a:cubicBezTo>
                  <a:pt x="393095" y="1401536"/>
                  <a:pt x="472621" y="1318381"/>
                  <a:pt x="412750" y="1371600"/>
                </a:cubicBezTo>
                <a:cubicBezTo>
                  <a:pt x="361350" y="1417289"/>
                  <a:pt x="394881" y="1402956"/>
                  <a:pt x="355600" y="1416050"/>
                </a:cubicBezTo>
                <a:cubicBezTo>
                  <a:pt x="349250" y="1424517"/>
                  <a:pt x="342701" y="1432838"/>
                  <a:pt x="336550" y="1441450"/>
                </a:cubicBezTo>
                <a:cubicBezTo>
                  <a:pt x="332114" y="1447660"/>
                  <a:pt x="329246" y="1455104"/>
                  <a:pt x="323850" y="1460500"/>
                </a:cubicBezTo>
                <a:cubicBezTo>
                  <a:pt x="318454" y="1465896"/>
                  <a:pt x="311150" y="1468967"/>
                  <a:pt x="304800" y="1473200"/>
                </a:cubicBezTo>
                <a:lnTo>
                  <a:pt x="279400" y="1511300"/>
                </a:lnTo>
                <a:cubicBezTo>
                  <a:pt x="275167" y="1517650"/>
                  <a:pt x="269113" y="1523110"/>
                  <a:pt x="266700" y="1530350"/>
                </a:cubicBezTo>
                <a:lnTo>
                  <a:pt x="260350" y="1549400"/>
                </a:lnTo>
                <a:cubicBezTo>
                  <a:pt x="262467" y="1593850"/>
                  <a:pt x="263004" y="1638403"/>
                  <a:pt x="266700" y="1682750"/>
                </a:cubicBezTo>
                <a:cubicBezTo>
                  <a:pt x="267256" y="1689420"/>
                  <a:pt x="271211" y="1695364"/>
                  <a:pt x="273050" y="1701800"/>
                </a:cubicBezTo>
                <a:cubicBezTo>
                  <a:pt x="275448" y="1710191"/>
                  <a:pt x="277283" y="1718733"/>
                  <a:pt x="279400" y="1727200"/>
                </a:cubicBezTo>
                <a:cubicBezTo>
                  <a:pt x="294956" y="1703866"/>
                  <a:pt x="294444" y="1707469"/>
                  <a:pt x="304800" y="1676400"/>
                </a:cubicBezTo>
                <a:cubicBezTo>
                  <a:pt x="305469" y="1674392"/>
                  <a:pt x="304800" y="1672167"/>
                  <a:pt x="304800" y="167005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 rot="10800000" flipV="1">
            <a:off x="1357290" y="928670"/>
            <a:ext cx="571504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857356" y="714356"/>
            <a:ext cx="2073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b</a:t>
            </a:r>
            <a:r>
              <a:rPr lang="en-US" altLang="ko-KR" sz="1200" dirty="0" smtClean="0"/>
              <a:t>yte, short, 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, char, String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428596" y="1071546"/>
            <a:ext cx="9733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1. </a:t>
            </a:r>
            <a:r>
              <a:rPr lang="ko-KR" altLang="en-US" sz="1200" dirty="0" smtClean="0"/>
              <a:t>변수할당</a:t>
            </a:r>
            <a:endParaRPr lang="ko-KR" alt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-214346" y="1714488"/>
            <a:ext cx="10021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2. </a:t>
            </a:r>
            <a:r>
              <a:rPr lang="ko-KR" altLang="en-US" sz="1200" dirty="0" smtClean="0"/>
              <a:t>변수에</a:t>
            </a:r>
            <a:endParaRPr lang="en-US" altLang="ko-KR" sz="1200" dirty="0" smtClean="0"/>
          </a:p>
          <a:p>
            <a:r>
              <a:rPr lang="ko-KR" altLang="en-US" sz="1200" dirty="0" smtClean="0"/>
              <a:t>일치하는 </a:t>
            </a:r>
            <a:endParaRPr lang="en-US" altLang="ko-KR" sz="1200" dirty="0" smtClean="0"/>
          </a:p>
          <a:p>
            <a:r>
              <a:rPr lang="en-US" altLang="ko-KR" sz="1200" dirty="0"/>
              <a:t>c</a:t>
            </a:r>
            <a:r>
              <a:rPr lang="en-US" altLang="ko-KR" sz="1200" dirty="0" smtClean="0"/>
              <a:t>ase </a:t>
            </a:r>
            <a:r>
              <a:rPr lang="ko-KR" altLang="en-US" sz="1200" dirty="0" smtClean="0"/>
              <a:t>상수를</a:t>
            </a:r>
            <a:endParaRPr lang="en-US" altLang="ko-KR" sz="1200" dirty="0" smtClean="0"/>
          </a:p>
          <a:p>
            <a:r>
              <a:rPr lang="ko-KR" altLang="en-US" sz="1200" dirty="0" smtClean="0"/>
              <a:t> 찾기</a:t>
            </a:r>
            <a:endParaRPr lang="ko-KR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785786" y="2571744"/>
            <a:ext cx="37240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3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하위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모든 </a:t>
            </a:r>
            <a:r>
              <a:rPr lang="en-US" altLang="ko-KR" sz="1200" dirty="0" smtClean="0"/>
              <a:t>case</a:t>
            </a:r>
            <a:r>
              <a:rPr lang="ko-KR" altLang="en-US" sz="1200" dirty="0" smtClean="0"/>
              <a:t>와 </a:t>
            </a:r>
            <a:r>
              <a:rPr lang="en-US" altLang="ko-KR" sz="1200" dirty="0" smtClean="0"/>
              <a:t>default</a:t>
            </a:r>
            <a:r>
              <a:rPr lang="ko-KR" altLang="en-US" sz="1200" dirty="0" smtClean="0"/>
              <a:t>를 수행하고 빠져나간다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cxnSp>
        <p:nvCxnSpPr>
          <p:cNvPr id="15" name="직선 화살표 연결선 14"/>
          <p:cNvCxnSpPr/>
          <p:nvPr/>
        </p:nvCxnSpPr>
        <p:spPr>
          <a:xfrm rot="10800000" flipV="1">
            <a:off x="1214414" y="1285860"/>
            <a:ext cx="2000264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rot="10800000" flipV="1">
            <a:off x="1285852" y="1285860"/>
            <a:ext cx="2000264" cy="857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214678" y="1071546"/>
            <a:ext cx="46939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c</a:t>
            </a:r>
            <a:r>
              <a:rPr lang="en-US" altLang="ko-KR" sz="1200" dirty="0" smtClean="0"/>
              <a:t>ase</a:t>
            </a:r>
            <a:r>
              <a:rPr lang="ko-KR" altLang="en-US" sz="1200" dirty="0" smtClean="0"/>
              <a:t>의 상수는 입력되는 </a:t>
            </a:r>
            <a:r>
              <a:rPr lang="en-US" altLang="ko-KR" sz="1200" dirty="0" smtClean="0"/>
              <a:t>switch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변수의 범위로만 선언할 수 있다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byte</a:t>
            </a:r>
            <a:r>
              <a:rPr lang="ko-KR" altLang="en-US" sz="1200" dirty="0" smtClean="0"/>
              <a:t>가 들어가면 </a:t>
            </a:r>
            <a:r>
              <a:rPr lang="en-US" altLang="ko-KR" sz="1200" dirty="0" smtClean="0"/>
              <a:t>-128 ~ +127</a:t>
            </a:r>
            <a:r>
              <a:rPr lang="ko-KR" altLang="en-US" sz="1200" dirty="0" smtClean="0"/>
              <a:t>까지만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사용가능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   </a:t>
            </a:r>
            <a:r>
              <a:rPr lang="ko-KR" altLang="en-US" sz="1200" dirty="0" smtClean="0"/>
              <a:t>가급적이면 </a:t>
            </a:r>
            <a:r>
              <a:rPr lang="en-US" altLang="ko-KR" sz="1200" dirty="0" smtClean="0"/>
              <a:t>Constant</a:t>
            </a:r>
            <a:r>
              <a:rPr lang="ko-KR" altLang="en-US" sz="1200" dirty="0" smtClean="0"/>
              <a:t>를 사용하여 처리</a:t>
            </a:r>
            <a:r>
              <a:rPr lang="en-US" altLang="ko-KR" sz="1200" dirty="0" smtClean="0"/>
              <a:t>.( </a:t>
            </a:r>
            <a:r>
              <a:rPr lang="ko-KR" altLang="en-US" sz="1200" dirty="0" err="1" smtClean="0"/>
              <a:t>가독성</a:t>
            </a:r>
            <a:r>
              <a:rPr lang="ko-KR" altLang="en-US" sz="1200" dirty="0" smtClean="0"/>
              <a:t> 향상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19" name="폭발 1 18"/>
          <p:cNvSpPr/>
          <p:nvPr/>
        </p:nvSpPr>
        <p:spPr>
          <a:xfrm>
            <a:off x="4143372" y="5357826"/>
            <a:ext cx="357190" cy="214314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자유형 19"/>
          <p:cNvSpPr/>
          <p:nvPr/>
        </p:nvSpPr>
        <p:spPr>
          <a:xfrm>
            <a:off x="539750" y="5471535"/>
            <a:ext cx="4362773" cy="1335665"/>
          </a:xfrm>
          <a:custGeom>
            <a:avLst/>
            <a:gdLst>
              <a:gd name="connsiteX0" fmla="*/ 3937000 w 4362773"/>
              <a:gd name="connsiteY0" fmla="*/ 8515 h 1335665"/>
              <a:gd name="connsiteX1" fmla="*/ 3962400 w 4362773"/>
              <a:gd name="connsiteY1" fmla="*/ 2165 h 1335665"/>
              <a:gd name="connsiteX2" fmla="*/ 4083050 w 4362773"/>
              <a:gd name="connsiteY2" fmla="*/ 27565 h 1335665"/>
              <a:gd name="connsiteX3" fmla="*/ 4114800 w 4362773"/>
              <a:gd name="connsiteY3" fmla="*/ 59315 h 1335665"/>
              <a:gd name="connsiteX4" fmla="*/ 4146550 w 4362773"/>
              <a:gd name="connsiteY4" fmla="*/ 84715 h 1335665"/>
              <a:gd name="connsiteX5" fmla="*/ 4165600 w 4362773"/>
              <a:gd name="connsiteY5" fmla="*/ 97415 h 1335665"/>
              <a:gd name="connsiteX6" fmla="*/ 4184650 w 4362773"/>
              <a:gd name="connsiteY6" fmla="*/ 122815 h 1335665"/>
              <a:gd name="connsiteX7" fmla="*/ 4203700 w 4362773"/>
              <a:gd name="connsiteY7" fmla="*/ 141865 h 1335665"/>
              <a:gd name="connsiteX8" fmla="*/ 4273550 w 4362773"/>
              <a:gd name="connsiteY8" fmla="*/ 218065 h 1335665"/>
              <a:gd name="connsiteX9" fmla="*/ 4286250 w 4362773"/>
              <a:gd name="connsiteY9" fmla="*/ 249815 h 1335665"/>
              <a:gd name="connsiteX10" fmla="*/ 4298950 w 4362773"/>
              <a:gd name="connsiteY10" fmla="*/ 268865 h 1335665"/>
              <a:gd name="connsiteX11" fmla="*/ 4305300 w 4362773"/>
              <a:gd name="connsiteY11" fmla="*/ 294265 h 1335665"/>
              <a:gd name="connsiteX12" fmla="*/ 4318000 w 4362773"/>
              <a:gd name="connsiteY12" fmla="*/ 313315 h 1335665"/>
              <a:gd name="connsiteX13" fmla="*/ 4330700 w 4362773"/>
              <a:gd name="connsiteY13" fmla="*/ 351415 h 1335665"/>
              <a:gd name="connsiteX14" fmla="*/ 4337050 w 4362773"/>
              <a:gd name="connsiteY14" fmla="*/ 376815 h 1335665"/>
              <a:gd name="connsiteX15" fmla="*/ 4349750 w 4362773"/>
              <a:gd name="connsiteY15" fmla="*/ 395865 h 1335665"/>
              <a:gd name="connsiteX16" fmla="*/ 4356100 w 4362773"/>
              <a:gd name="connsiteY16" fmla="*/ 440315 h 1335665"/>
              <a:gd name="connsiteX17" fmla="*/ 4362450 w 4362773"/>
              <a:gd name="connsiteY17" fmla="*/ 465715 h 1335665"/>
              <a:gd name="connsiteX18" fmla="*/ 4349750 w 4362773"/>
              <a:gd name="connsiteY18" fmla="*/ 611765 h 1335665"/>
              <a:gd name="connsiteX19" fmla="*/ 4305300 w 4362773"/>
              <a:gd name="connsiteY19" fmla="*/ 687965 h 1335665"/>
              <a:gd name="connsiteX20" fmla="*/ 4273550 w 4362773"/>
              <a:gd name="connsiteY20" fmla="*/ 726065 h 1335665"/>
              <a:gd name="connsiteX21" fmla="*/ 4235450 w 4362773"/>
              <a:gd name="connsiteY21" fmla="*/ 770515 h 1335665"/>
              <a:gd name="connsiteX22" fmla="*/ 4178300 w 4362773"/>
              <a:gd name="connsiteY22" fmla="*/ 808615 h 1335665"/>
              <a:gd name="connsiteX23" fmla="*/ 4152900 w 4362773"/>
              <a:gd name="connsiteY23" fmla="*/ 827665 h 1335665"/>
              <a:gd name="connsiteX24" fmla="*/ 4133850 w 4362773"/>
              <a:gd name="connsiteY24" fmla="*/ 840365 h 1335665"/>
              <a:gd name="connsiteX25" fmla="*/ 4114800 w 4362773"/>
              <a:gd name="connsiteY25" fmla="*/ 859415 h 1335665"/>
              <a:gd name="connsiteX26" fmla="*/ 4064000 w 4362773"/>
              <a:gd name="connsiteY26" fmla="*/ 884815 h 1335665"/>
              <a:gd name="connsiteX27" fmla="*/ 4051300 w 4362773"/>
              <a:gd name="connsiteY27" fmla="*/ 903865 h 1335665"/>
              <a:gd name="connsiteX28" fmla="*/ 3987800 w 4362773"/>
              <a:gd name="connsiteY28" fmla="*/ 935615 h 1335665"/>
              <a:gd name="connsiteX29" fmla="*/ 3962400 w 4362773"/>
              <a:gd name="connsiteY29" fmla="*/ 954665 h 1335665"/>
              <a:gd name="connsiteX30" fmla="*/ 3911600 w 4362773"/>
              <a:gd name="connsiteY30" fmla="*/ 967365 h 1335665"/>
              <a:gd name="connsiteX31" fmla="*/ 3879850 w 4362773"/>
              <a:gd name="connsiteY31" fmla="*/ 986415 h 1335665"/>
              <a:gd name="connsiteX32" fmla="*/ 3854450 w 4362773"/>
              <a:gd name="connsiteY32" fmla="*/ 992765 h 1335665"/>
              <a:gd name="connsiteX33" fmla="*/ 3822700 w 4362773"/>
              <a:gd name="connsiteY33" fmla="*/ 999115 h 1335665"/>
              <a:gd name="connsiteX34" fmla="*/ 3714750 w 4362773"/>
              <a:gd name="connsiteY34" fmla="*/ 1011815 h 1335665"/>
              <a:gd name="connsiteX35" fmla="*/ 3600450 w 4362773"/>
              <a:gd name="connsiteY35" fmla="*/ 1024515 h 1335665"/>
              <a:gd name="connsiteX36" fmla="*/ 457200 w 4362773"/>
              <a:gd name="connsiteY36" fmla="*/ 1030865 h 1335665"/>
              <a:gd name="connsiteX37" fmla="*/ 254000 w 4362773"/>
              <a:gd name="connsiteY37" fmla="*/ 1043565 h 1335665"/>
              <a:gd name="connsiteX38" fmla="*/ 228600 w 4362773"/>
              <a:gd name="connsiteY38" fmla="*/ 1049915 h 1335665"/>
              <a:gd name="connsiteX39" fmla="*/ 114300 w 4362773"/>
              <a:gd name="connsiteY39" fmla="*/ 1068965 h 1335665"/>
              <a:gd name="connsiteX40" fmla="*/ 76200 w 4362773"/>
              <a:gd name="connsiteY40" fmla="*/ 1094365 h 1335665"/>
              <a:gd name="connsiteX41" fmla="*/ 44450 w 4362773"/>
              <a:gd name="connsiteY41" fmla="*/ 1138815 h 1335665"/>
              <a:gd name="connsiteX42" fmla="*/ 6350 w 4362773"/>
              <a:gd name="connsiteY42" fmla="*/ 1202315 h 1335665"/>
              <a:gd name="connsiteX43" fmla="*/ 0 w 4362773"/>
              <a:gd name="connsiteY43" fmla="*/ 1234065 h 1335665"/>
              <a:gd name="connsiteX44" fmla="*/ 6350 w 4362773"/>
              <a:gd name="connsiteY44" fmla="*/ 1316615 h 1335665"/>
              <a:gd name="connsiteX45" fmla="*/ 6350 w 4362773"/>
              <a:gd name="connsiteY45" fmla="*/ 1335665 h 1335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4362773" h="1335665">
                <a:moveTo>
                  <a:pt x="3937000" y="8515"/>
                </a:moveTo>
                <a:cubicBezTo>
                  <a:pt x="3945467" y="6398"/>
                  <a:pt x="3953673" y="2165"/>
                  <a:pt x="3962400" y="2165"/>
                </a:cubicBezTo>
                <a:cubicBezTo>
                  <a:pt x="4010744" y="2165"/>
                  <a:pt x="4045148" y="0"/>
                  <a:pt x="4083050" y="27565"/>
                </a:cubicBezTo>
                <a:cubicBezTo>
                  <a:pt x="4095154" y="36368"/>
                  <a:pt x="4103675" y="49303"/>
                  <a:pt x="4114800" y="59315"/>
                </a:cubicBezTo>
                <a:cubicBezTo>
                  <a:pt x="4124874" y="68382"/>
                  <a:pt x="4135707" y="76583"/>
                  <a:pt x="4146550" y="84715"/>
                </a:cubicBezTo>
                <a:cubicBezTo>
                  <a:pt x="4152655" y="89294"/>
                  <a:pt x="4160204" y="92019"/>
                  <a:pt x="4165600" y="97415"/>
                </a:cubicBezTo>
                <a:cubicBezTo>
                  <a:pt x="4173084" y="104899"/>
                  <a:pt x="4177762" y="114780"/>
                  <a:pt x="4184650" y="122815"/>
                </a:cubicBezTo>
                <a:cubicBezTo>
                  <a:pt x="4190494" y="129633"/>
                  <a:pt x="4197951" y="134966"/>
                  <a:pt x="4203700" y="141865"/>
                </a:cubicBezTo>
                <a:cubicBezTo>
                  <a:pt x="4264352" y="214647"/>
                  <a:pt x="4224587" y="181343"/>
                  <a:pt x="4273550" y="218065"/>
                </a:cubicBezTo>
                <a:cubicBezTo>
                  <a:pt x="4277783" y="228648"/>
                  <a:pt x="4281152" y="239620"/>
                  <a:pt x="4286250" y="249815"/>
                </a:cubicBezTo>
                <a:cubicBezTo>
                  <a:pt x="4289663" y="256641"/>
                  <a:pt x="4295944" y="261850"/>
                  <a:pt x="4298950" y="268865"/>
                </a:cubicBezTo>
                <a:cubicBezTo>
                  <a:pt x="4302388" y="276887"/>
                  <a:pt x="4301862" y="286243"/>
                  <a:pt x="4305300" y="294265"/>
                </a:cubicBezTo>
                <a:cubicBezTo>
                  <a:pt x="4308306" y="301280"/>
                  <a:pt x="4314900" y="306341"/>
                  <a:pt x="4318000" y="313315"/>
                </a:cubicBezTo>
                <a:cubicBezTo>
                  <a:pt x="4323437" y="325548"/>
                  <a:pt x="4327453" y="338428"/>
                  <a:pt x="4330700" y="351415"/>
                </a:cubicBezTo>
                <a:cubicBezTo>
                  <a:pt x="4332817" y="359882"/>
                  <a:pt x="4333612" y="368793"/>
                  <a:pt x="4337050" y="376815"/>
                </a:cubicBezTo>
                <a:cubicBezTo>
                  <a:pt x="4340056" y="383830"/>
                  <a:pt x="4345517" y="389515"/>
                  <a:pt x="4349750" y="395865"/>
                </a:cubicBezTo>
                <a:cubicBezTo>
                  <a:pt x="4351867" y="410682"/>
                  <a:pt x="4353423" y="425589"/>
                  <a:pt x="4356100" y="440315"/>
                </a:cubicBezTo>
                <a:cubicBezTo>
                  <a:pt x="4357661" y="448901"/>
                  <a:pt x="4362773" y="456994"/>
                  <a:pt x="4362450" y="465715"/>
                </a:cubicBezTo>
                <a:cubicBezTo>
                  <a:pt x="4360641" y="514549"/>
                  <a:pt x="4358053" y="563608"/>
                  <a:pt x="4349750" y="611765"/>
                </a:cubicBezTo>
                <a:cubicBezTo>
                  <a:pt x="4345677" y="635389"/>
                  <a:pt x="4315139" y="668288"/>
                  <a:pt x="4305300" y="687965"/>
                </a:cubicBezTo>
                <a:cubicBezTo>
                  <a:pt x="4289187" y="720191"/>
                  <a:pt x="4300476" y="708114"/>
                  <a:pt x="4273550" y="726065"/>
                </a:cubicBezTo>
                <a:cubicBezTo>
                  <a:pt x="4257418" y="758329"/>
                  <a:pt x="4266968" y="748695"/>
                  <a:pt x="4235450" y="770515"/>
                </a:cubicBezTo>
                <a:cubicBezTo>
                  <a:pt x="4216626" y="783547"/>
                  <a:pt x="4197350" y="795915"/>
                  <a:pt x="4178300" y="808615"/>
                </a:cubicBezTo>
                <a:cubicBezTo>
                  <a:pt x="4169494" y="814486"/>
                  <a:pt x="4161512" y="821514"/>
                  <a:pt x="4152900" y="827665"/>
                </a:cubicBezTo>
                <a:cubicBezTo>
                  <a:pt x="4146690" y="832101"/>
                  <a:pt x="4139713" y="835479"/>
                  <a:pt x="4133850" y="840365"/>
                </a:cubicBezTo>
                <a:cubicBezTo>
                  <a:pt x="4126951" y="846114"/>
                  <a:pt x="4121984" y="854027"/>
                  <a:pt x="4114800" y="859415"/>
                </a:cubicBezTo>
                <a:cubicBezTo>
                  <a:pt x="4090807" y="877410"/>
                  <a:pt x="4087439" y="877002"/>
                  <a:pt x="4064000" y="884815"/>
                </a:cubicBezTo>
                <a:cubicBezTo>
                  <a:pt x="4059767" y="891165"/>
                  <a:pt x="4057324" y="899180"/>
                  <a:pt x="4051300" y="903865"/>
                </a:cubicBezTo>
                <a:cubicBezTo>
                  <a:pt x="4024374" y="924807"/>
                  <a:pt x="4013886" y="926920"/>
                  <a:pt x="3987800" y="935615"/>
                </a:cubicBezTo>
                <a:cubicBezTo>
                  <a:pt x="3979333" y="941965"/>
                  <a:pt x="3972071" y="950367"/>
                  <a:pt x="3962400" y="954665"/>
                </a:cubicBezTo>
                <a:cubicBezTo>
                  <a:pt x="3897189" y="983648"/>
                  <a:pt x="3957570" y="944380"/>
                  <a:pt x="3911600" y="967365"/>
                </a:cubicBezTo>
                <a:cubicBezTo>
                  <a:pt x="3900561" y="972885"/>
                  <a:pt x="3891128" y="981402"/>
                  <a:pt x="3879850" y="986415"/>
                </a:cubicBezTo>
                <a:cubicBezTo>
                  <a:pt x="3871875" y="989959"/>
                  <a:pt x="3862969" y="990872"/>
                  <a:pt x="3854450" y="992765"/>
                </a:cubicBezTo>
                <a:cubicBezTo>
                  <a:pt x="3843914" y="995106"/>
                  <a:pt x="3833384" y="997589"/>
                  <a:pt x="3822700" y="999115"/>
                </a:cubicBezTo>
                <a:cubicBezTo>
                  <a:pt x="3787009" y="1004214"/>
                  <a:pt x="3750363" y="1005880"/>
                  <a:pt x="3714750" y="1011815"/>
                </a:cubicBezTo>
                <a:cubicBezTo>
                  <a:pt x="3644655" y="1023497"/>
                  <a:pt x="3752089" y="1023919"/>
                  <a:pt x="3600450" y="1024515"/>
                </a:cubicBezTo>
                <a:lnTo>
                  <a:pt x="457200" y="1030865"/>
                </a:lnTo>
                <a:cubicBezTo>
                  <a:pt x="377890" y="1057302"/>
                  <a:pt x="463119" y="1030891"/>
                  <a:pt x="254000" y="1043565"/>
                </a:cubicBezTo>
                <a:cubicBezTo>
                  <a:pt x="245289" y="1044093"/>
                  <a:pt x="237208" y="1048480"/>
                  <a:pt x="228600" y="1049915"/>
                </a:cubicBezTo>
                <a:cubicBezTo>
                  <a:pt x="103192" y="1070816"/>
                  <a:pt x="176865" y="1053324"/>
                  <a:pt x="114300" y="1068965"/>
                </a:cubicBezTo>
                <a:cubicBezTo>
                  <a:pt x="101600" y="1077432"/>
                  <a:pt x="83026" y="1080713"/>
                  <a:pt x="76200" y="1094365"/>
                </a:cubicBezTo>
                <a:cubicBezTo>
                  <a:pt x="48629" y="1149506"/>
                  <a:pt x="80491" y="1092477"/>
                  <a:pt x="44450" y="1138815"/>
                </a:cubicBezTo>
                <a:cubicBezTo>
                  <a:pt x="22994" y="1166401"/>
                  <a:pt x="20173" y="1174668"/>
                  <a:pt x="6350" y="1202315"/>
                </a:cubicBezTo>
                <a:cubicBezTo>
                  <a:pt x="4233" y="1212898"/>
                  <a:pt x="0" y="1223272"/>
                  <a:pt x="0" y="1234065"/>
                </a:cubicBezTo>
                <a:cubicBezTo>
                  <a:pt x="0" y="1261663"/>
                  <a:pt x="4628" y="1289071"/>
                  <a:pt x="6350" y="1316615"/>
                </a:cubicBezTo>
                <a:cubicBezTo>
                  <a:pt x="6746" y="1322953"/>
                  <a:pt x="6350" y="1329315"/>
                  <a:pt x="6350" y="1335665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785000"/>
            <a:ext cx="3915174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*</a:t>
            </a:r>
            <a:r>
              <a:rPr lang="en-US" altLang="ko-KR" sz="1600" dirty="0" err="1" smtClean="0"/>
              <a:t>switch~case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로 학점 구하기</a:t>
            </a:r>
            <a:r>
              <a:rPr lang="en-US" altLang="ko-KR" sz="1600" dirty="0" smtClean="0"/>
              <a:t>( if </a:t>
            </a:r>
            <a:r>
              <a:rPr lang="ko-KR" altLang="en-US" sz="1600" dirty="0" smtClean="0"/>
              <a:t>더 </a:t>
            </a:r>
            <a:r>
              <a:rPr lang="ko-KR" altLang="en-US" sz="1600" dirty="0" smtClean="0"/>
              <a:t>적절</a:t>
            </a:r>
            <a:r>
              <a:rPr lang="en-US" altLang="ko-KR" sz="1600" dirty="0" smtClean="0"/>
              <a:t>)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A =&gt; 90~100</a:t>
            </a:r>
          </a:p>
          <a:p>
            <a:r>
              <a:rPr lang="en-US" altLang="ko-KR" sz="1600" dirty="0" smtClean="0"/>
              <a:t>B =&gt; 80~89</a:t>
            </a:r>
          </a:p>
          <a:p>
            <a:r>
              <a:rPr lang="en-US" altLang="ko-KR" sz="1600" dirty="0"/>
              <a:t>C</a:t>
            </a:r>
            <a:r>
              <a:rPr lang="en-US" altLang="ko-KR" sz="1600" dirty="0" smtClean="0"/>
              <a:t> =&gt; 70~79</a:t>
            </a:r>
          </a:p>
          <a:p>
            <a:r>
              <a:rPr lang="en-US" altLang="ko-KR" sz="1600" dirty="0" smtClean="0"/>
              <a:t>D =&gt; 60~69</a:t>
            </a:r>
          </a:p>
          <a:p>
            <a:r>
              <a:rPr lang="en-US" altLang="ko-KR" sz="1600" dirty="0" smtClean="0"/>
              <a:t>F =&gt; 0~59</a:t>
            </a:r>
          </a:p>
          <a:p>
            <a:endParaRPr lang="en-US" altLang="ko-KR" sz="1600" dirty="0" smtClean="0"/>
          </a:p>
        </p:txBody>
      </p:sp>
      <p:cxnSp>
        <p:nvCxnSpPr>
          <p:cNvPr id="6" name="직선 연결선 5"/>
          <p:cNvCxnSpPr/>
          <p:nvPr/>
        </p:nvCxnSpPr>
        <p:spPr>
          <a:xfrm rot="5400000">
            <a:off x="1535885" y="2178041"/>
            <a:ext cx="178595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2214546" y="1499380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786050" y="1285066"/>
            <a:ext cx="140775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 startAt="100"/>
            </a:pPr>
            <a:r>
              <a:rPr lang="en-US" altLang="ko-KR" sz="1600" dirty="0" smtClean="0"/>
              <a:t>    =&gt; 10</a:t>
            </a:r>
          </a:p>
          <a:p>
            <a:pPr marL="342900" indent="-342900"/>
            <a:r>
              <a:rPr lang="en-US" altLang="ko-KR" sz="1600" dirty="0" smtClean="0"/>
              <a:t>90~99 =&gt; 9</a:t>
            </a:r>
          </a:p>
          <a:p>
            <a:r>
              <a:rPr lang="en-US" altLang="ko-KR" sz="1600" dirty="0" smtClean="0"/>
              <a:t>80~89 =&gt; 8</a:t>
            </a:r>
          </a:p>
          <a:p>
            <a:r>
              <a:rPr lang="en-US" altLang="ko-KR" sz="1600" dirty="0" smtClean="0"/>
              <a:t>70~79 =&gt; 7</a:t>
            </a:r>
          </a:p>
          <a:p>
            <a:r>
              <a:rPr lang="en-US" altLang="ko-KR" sz="1600" dirty="0" smtClean="0"/>
              <a:t>60~69 =&gt; 6</a:t>
            </a:r>
          </a:p>
          <a:p>
            <a:pPr marL="342900" indent="-342900"/>
            <a:r>
              <a:rPr lang="ko-KR" altLang="en-US" sz="1600" dirty="0" err="1" smtClean="0"/>
              <a:t>그외</a:t>
            </a:r>
            <a:endParaRPr lang="en-US" altLang="ko-KR" sz="1600" dirty="0" smtClean="0"/>
          </a:p>
        </p:txBody>
      </p:sp>
      <p:cxnSp>
        <p:nvCxnSpPr>
          <p:cNvPr id="12" name="직선 화살표 연결선 11"/>
          <p:cNvCxnSpPr/>
          <p:nvPr/>
        </p:nvCxnSpPr>
        <p:spPr>
          <a:xfrm rot="10800000" flipV="1">
            <a:off x="4143372" y="1570818"/>
            <a:ext cx="571504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786314" y="1213628"/>
            <a:ext cx="40272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altLang="ko-KR" sz="1600" dirty="0" err="1" smtClean="0"/>
              <a:t>int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score=100;</a:t>
            </a:r>
          </a:p>
          <a:p>
            <a:pPr marL="342900" indent="-342900"/>
            <a:endParaRPr lang="en-US" altLang="ko-KR" sz="1600" dirty="0"/>
          </a:p>
          <a:p>
            <a:pPr marL="342900" indent="-342900"/>
            <a:r>
              <a:rPr lang="en-US" altLang="ko-KR" sz="1600" dirty="0" err="1" smtClean="0"/>
              <a:t>i</a:t>
            </a:r>
            <a:r>
              <a:rPr lang="en-US" altLang="ko-KR" sz="1600" dirty="0" err="1" smtClean="0"/>
              <a:t>nt</a:t>
            </a:r>
            <a:r>
              <a:rPr lang="en-US" altLang="ko-KR" sz="1600" dirty="0" smtClean="0"/>
              <a:t> </a:t>
            </a:r>
            <a:r>
              <a:rPr lang="en-US" altLang="ko-KR" sz="1600" dirty="0" smtClean="0"/>
              <a:t>temp=score/10; // </a:t>
            </a:r>
            <a:r>
              <a:rPr lang="ko-KR" altLang="en-US" sz="1600" dirty="0" smtClean="0"/>
              <a:t>정수 </a:t>
            </a:r>
            <a:r>
              <a:rPr lang="en-US" altLang="ko-KR" sz="1600" dirty="0" smtClean="0"/>
              <a:t>/ </a:t>
            </a:r>
            <a:r>
              <a:rPr lang="ko-KR" altLang="en-US" sz="1600" dirty="0" smtClean="0"/>
              <a:t>정수 </a:t>
            </a:r>
            <a:r>
              <a:rPr lang="en-US" altLang="ko-KR" sz="1600" dirty="0" smtClean="0"/>
              <a:t>=</a:t>
            </a:r>
            <a:r>
              <a:rPr lang="ko-KR" altLang="en-US" sz="1600" dirty="0" smtClean="0"/>
              <a:t>정수 </a:t>
            </a:r>
            <a:endParaRPr lang="en-US" altLang="ko-KR" sz="1600" dirty="0" smtClean="0"/>
          </a:p>
        </p:txBody>
      </p:sp>
      <p:cxnSp>
        <p:nvCxnSpPr>
          <p:cNvPr id="15" name="직선 화살표 연결선 14"/>
          <p:cNvCxnSpPr/>
          <p:nvPr/>
        </p:nvCxnSpPr>
        <p:spPr>
          <a:xfrm rot="5400000">
            <a:off x="3643306" y="571480"/>
            <a:ext cx="214314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714744" y="357166"/>
            <a:ext cx="47927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switch~case</a:t>
            </a:r>
            <a:r>
              <a:rPr lang="ko-KR" altLang="en-US" sz="1200" dirty="0" smtClean="0"/>
              <a:t>는 범위를 가지고 </a:t>
            </a:r>
            <a:r>
              <a:rPr lang="ko-KR" altLang="en-US" sz="1200" dirty="0" smtClean="0"/>
              <a:t>처리해야 코드에는 적합하지 않는다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</TotalTime>
  <Words>1059</Words>
  <Application>Microsoft Office PowerPoint</Application>
  <PresentationFormat>화면 슬라이드 쇼(4:3)</PresentationFormat>
  <Paragraphs>260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57</cp:revision>
  <dcterms:created xsi:type="dcterms:W3CDTF">2024-07-23T00:18:19Z</dcterms:created>
  <dcterms:modified xsi:type="dcterms:W3CDTF">2024-07-24T00:33:08Z</dcterms:modified>
</cp:coreProperties>
</file>