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82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8" r:id="rId23"/>
    <p:sldId id="324" r:id="rId24"/>
    <p:sldId id="325" r:id="rId25"/>
    <p:sldId id="326" r:id="rId26"/>
    <p:sldId id="330" r:id="rId27"/>
    <p:sldId id="327" r:id="rId28"/>
    <p:sldId id="336" r:id="rId29"/>
    <p:sldId id="333" r:id="rId30"/>
    <p:sldId id="334" r:id="rId31"/>
    <p:sldId id="331" r:id="rId32"/>
    <p:sldId id="335" r:id="rId33"/>
    <p:sldId id="332" r:id="rId34"/>
    <p:sldId id="329" r:id="rId3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260DF0-06B3-43A1-A40F-1A11539DCCFB}">
          <p14:sldIdLst>
            <p14:sldId id="256"/>
            <p14:sldId id="257"/>
            <p14:sldId id="282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8"/>
            <p14:sldId id="324"/>
            <p14:sldId id="325"/>
            <p14:sldId id="326"/>
            <p14:sldId id="330"/>
            <p14:sldId id="327"/>
            <p14:sldId id="336"/>
            <p14:sldId id="333"/>
            <p14:sldId id="334"/>
            <p14:sldId id="331"/>
            <p14:sldId id="335"/>
            <p14:sldId id="332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 userDrawn="1">
          <p15:clr>
            <a:srgbClr val="F26B43"/>
          </p15:clr>
        </p15:guide>
        <p15:guide id="3" orient="horz" pos="799" userDrawn="1">
          <p15:clr>
            <a:srgbClr val="F26B43"/>
          </p15:clr>
        </p15:guide>
        <p15:guide id="5" pos="15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a08" initials="o" lastIdx="2" clrIdx="0">
    <p:extLst>
      <p:ext uri="{19B8F6BF-5375-455C-9EA6-DF929625EA0E}">
        <p15:presenceInfo xmlns:p15="http://schemas.microsoft.com/office/powerpoint/2012/main" userId="olivia0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6BA"/>
    <a:srgbClr val="C43A30"/>
    <a:srgbClr val="FF89E6"/>
    <a:srgbClr val="CC720E"/>
    <a:srgbClr val="37C000"/>
    <a:srgbClr val="AEAEAE"/>
    <a:srgbClr val="5F9094"/>
    <a:srgbClr val="B99038"/>
    <a:srgbClr val="A46C37"/>
    <a:srgbClr val="89A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6362" autoAdjust="0"/>
  </p:normalViewPr>
  <p:slideViewPr>
    <p:cSldViewPr snapToGrid="0">
      <p:cViewPr varScale="1">
        <p:scale>
          <a:sx n="111" d="100"/>
          <a:sy n="111" d="100"/>
        </p:scale>
        <p:origin x="1704" y="96"/>
      </p:cViewPr>
      <p:guideLst>
        <p:guide orient="horz" pos="3521"/>
        <p:guide orient="horz" pos="799"/>
        <p:guide pos="157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D8A39DB1-8325-48EE-BEF6-3041915F6829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5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649E7E73-7698-474B-ACF3-C808A8719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6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266" y="1511302"/>
            <a:ext cx="8275468" cy="757130"/>
          </a:xfrm>
          <a:ln w="25400">
            <a:noFill/>
          </a:ln>
        </p:spPr>
        <p:txBody>
          <a:bodyPr anchor="ctr">
            <a:noAutofit/>
          </a:bodyPr>
          <a:lstStyle>
            <a:lvl1pPr algn="ctr">
              <a:defRPr sz="48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625" y="4241072"/>
            <a:ext cx="3706375" cy="978729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BF186-056B-48B7-9832-E1A98228A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59" y="6056569"/>
            <a:ext cx="1849718" cy="247622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825623" y="1420429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25623" y="2362932"/>
            <a:ext cx="8282866" cy="0"/>
          </a:xfrm>
          <a:prstGeom prst="line">
            <a:avLst/>
          </a:prstGeom>
          <a:ln w="3810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786151" y="3190081"/>
            <a:ext cx="2333697" cy="477838"/>
          </a:xfrm>
        </p:spPr>
        <p:txBody>
          <a:bodyPr anchor="ctr"/>
          <a:lstStyle>
            <a:lvl1pPr algn="ctr">
              <a:defRPr sz="2000" b="1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35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7824" y="2106114"/>
            <a:ext cx="4323425" cy="716993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rgbClr val="2E80A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315" y="698878"/>
            <a:ext cx="3604334" cy="1156552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>
                <a:solidFill>
                  <a:srgbClr val="2E80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3080552"/>
          </a:xfrm>
        </p:spPr>
        <p:txBody>
          <a:bodyPr/>
          <a:lstStyle>
            <a:lvl1pPr marL="266700" indent="-266700">
              <a:buFont typeface="+mj-lt"/>
              <a:buAutoNum type="arabicPeriod"/>
              <a:defRPr sz="2000">
                <a:solidFill>
                  <a:srgbClr val="2E80A8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201584" y="2175024"/>
            <a:ext cx="0" cy="594813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30315" y="1987118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31795" y="550416"/>
            <a:ext cx="3617643" cy="0"/>
          </a:xfrm>
          <a:prstGeom prst="line">
            <a:avLst/>
          </a:prstGeom>
          <a:ln w="57150"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8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5" y="72789"/>
            <a:ext cx="6489576" cy="369332"/>
          </a:xfrm>
        </p:spPr>
        <p:txBody>
          <a:bodyPr anchor="ctr">
            <a:noAutofit/>
          </a:bodyPr>
          <a:lstStyle>
            <a:lvl1pPr latinLnBrk="0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5" y="639192"/>
            <a:ext cx="9197266" cy="743420"/>
          </a:xfrm>
        </p:spPr>
        <p:txBody>
          <a:bodyPr tIns="46800" anchor="t" anchorCtr="0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100917"/>
            <a:ext cx="2459114" cy="3139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817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 anchor="ctr">
            <a:noAutofit/>
          </a:bodyPr>
          <a:lstStyle>
            <a:lvl1pPr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/>
          <a:lstStyle/>
          <a:p>
            <a:fld id="{EBB166B3-33A6-45CA-B81B-F13BE76542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DE30-4766-40EE-A41C-8CFD330D7327}"/>
              </a:ext>
            </a:extLst>
          </p:cNvPr>
          <p:cNvSpPr/>
          <p:nvPr userDrawn="1"/>
        </p:nvSpPr>
        <p:spPr>
          <a:xfrm>
            <a:off x="1" y="523080"/>
            <a:ext cx="9905999" cy="45821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FA9E6E-B3AF-44F4-B7D5-58CEDFA598D0}"/>
              </a:ext>
            </a:extLst>
          </p:cNvPr>
          <p:cNvSpPr/>
          <p:nvPr userDrawn="1"/>
        </p:nvSpPr>
        <p:spPr>
          <a:xfrm>
            <a:off x="206542" y="6443733"/>
            <a:ext cx="9492916" cy="45719"/>
          </a:xfrm>
          <a:prstGeom prst="rect">
            <a:avLst/>
          </a:prstGeom>
          <a:solidFill>
            <a:srgbClr val="458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9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7111014" y="62621"/>
            <a:ext cx="2459114" cy="390525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63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58283" y="2716568"/>
            <a:ext cx="7585692" cy="1429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End of</a:t>
            </a:r>
            <a:r>
              <a:rPr lang="en-US" altLang="ko-KR" sz="6600" b="1" i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 </a:t>
            </a:r>
            <a:r>
              <a:rPr lang="en-US" altLang="ko-K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</a:rPr>
              <a:t>Document</a:t>
            </a:r>
            <a:endParaRPr lang="ko-KR" altLang="en-US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7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197" y="95552"/>
            <a:ext cx="6572019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(20pt.)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952" y="639193"/>
            <a:ext cx="9164298" cy="896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 dirty="0"/>
              <a:t>Governing</a:t>
            </a:r>
            <a:r>
              <a:rPr lang="ko-KR" altLang="en-US" dirty="0"/>
              <a:t> 입력</a:t>
            </a:r>
            <a:r>
              <a:rPr lang="en-US" altLang="ko-KR" dirty="0"/>
              <a:t> – </a:t>
            </a:r>
            <a:r>
              <a:rPr lang="ko-KR" altLang="en-US" dirty="0"/>
              <a:t>한글 </a:t>
            </a:r>
            <a:r>
              <a:rPr lang="en-US" altLang="ko-KR" dirty="0"/>
              <a:t>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(16pt.)</a:t>
            </a:r>
          </a:p>
          <a:p>
            <a:pPr lvl="0"/>
            <a:r>
              <a:rPr lang="ko-KR" altLang="en-US" dirty="0"/>
              <a:t>내용 입력 </a:t>
            </a:r>
            <a:r>
              <a:rPr lang="en-US" altLang="ko-KR" dirty="0"/>
              <a:t>– </a:t>
            </a:r>
            <a:r>
              <a:rPr lang="ko-KR" altLang="en-US" dirty="0"/>
              <a:t>한글</a:t>
            </a:r>
            <a:r>
              <a:rPr lang="en-US" altLang="ko-KR" dirty="0"/>
              <a:t> / </a:t>
            </a:r>
            <a:r>
              <a:rPr lang="ko-KR" altLang="en-US" dirty="0"/>
              <a:t>영문</a:t>
            </a:r>
            <a:r>
              <a:rPr lang="en-US" altLang="ko-KR" dirty="0"/>
              <a:t>: </a:t>
            </a:r>
            <a:r>
              <a:rPr lang="ko-KR" altLang="en-US" dirty="0" err="1"/>
              <a:t>맑은고딕</a:t>
            </a:r>
            <a:r>
              <a:rPr lang="en-US" altLang="ko-KR" dirty="0"/>
              <a:t>(11~14pt.)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9346" y="6413028"/>
            <a:ext cx="1029301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B166B3-33A6-45CA-B81B-F13BE76542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3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70" r:id="rId4"/>
    <p:sldLayoutId id="2147483673" r:id="rId5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743AA-7169-42C2-94D5-2F91136F7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SQL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중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·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상급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731AE-ACD7-4273-A0D2-F9A8EB00C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86151" y="5111750"/>
            <a:ext cx="2333697" cy="477838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2021. 10. 18.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21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9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D695939-0225-4104-909F-A0632BCA5C75}"/>
              </a:ext>
            </a:extLst>
          </p:cNvPr>
          <p:cNvGrpSpPr/>
          <p:nvPr/>
        </p:nvGrpSpPr>
        <p:grpSpPr>
          <a:xfrm>
            <a:off x="324661" y="737930"/>
            <a:ext cx="5607436" cy="4614248"/>
            <a:chOff x="264857" y="1048323"/>
            <a:chExt cx="5607436" cy="461424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982309A-A76C-4928-96DA-7CD25FF58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009" y="1531667"/>
              <a:ext cx="5433520" cy="4130903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88CA5A5-2C56-43D6-8033-93BA6161041A}"/>
                </a:ext>
              </a:extLst>
            </p:cNvPr>
            <p:cNvSpPr/>
            <p:nvPr/>
          </p:nvSpPr>
          <p:spPr>
            <a:xfrm>
              <a:off x="273246" y="1380579"/>
              <a:ext cx="5599047" cy="42819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0" name="자유형 23">
              <a:extLst>
                <a:ext uri="{FF2B5EF4-FFF2-40B4-BE49-F238E27FC236}">
                  <a16:creationId xmlns:a16="http://schemas.microsoft.com/office/drawing/2014/main" id="{14055A69-7D49-42EE-9E1D-F39DBD7C3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4857" y="1048323"/>
              <a:ext cx="3088515" cy="32386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&amp;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CORRELATED SUBQ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376E43F-511B-4554-AD6E-AC61F8CD476E}"/>
              </a:ext>
            </a:extLst>
          </p:cNvPr>
          <p:cNvSpPr txBox="1"/>
          <p:nvPr/>
        </p:nvSpPr>
        <p:spPr>
          <a:xfrm>
            <a:off x="194027" y="5546368"/>
            <a:ext cx="7757445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CORRELATED SUBQUERY</a:t>
            </a:r>
            <a:r>
              <a:rPr lang="ko-KR" altLang="en-US" sz="1300" dirty="0"/>
              <a:t>를 중첩해서 사용함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중첩된 </a:t>
            </a:r>
            <a:r>
              <a:rPr lang="en-US" altLang="ko-KR" sz="1300" dirty="0"/>
              <a:t>CORRELATED SUBQUERY </a:t>
            </a:r>
            <a:r>
              <a:rPr lang="ko-KR" altLang="en-US" sz="1300" dirty="0"/>
              <a:t>중</a:t>
            </a:r>
            <a:r>
              <a:rPr lang="en-US" altLang="ko-KR" sz="1300" dirty="0"/>
              <a:t>, </a:t>
            </a:r>
            <a:r>
              <a:rPr lang="ko-KR" altLang="en-US" sz="1300" dirty="0"/>
              <a:t>안쪽에 위치한</a:t>
            </a:r>
            <a:r>
              <a:rPr lang="en-US" altLang="ko-KR" sz="1300" dirty="0"/>
              <a:t> CORRELATED SUBQUERY</a:t>
            </a:r>
            <a:r>
              <a:rPr lang="ko-KR" altLang="en-US" sz="1300" dirty="0"/>
              <a:t>를 먼저 해석하면 됨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54881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10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B3A7EA-DB69-457E-A488-35697F0D24D3}"/>
              </a:ext>
            </a:extLst>
          </p:cNvPr>
          <p:cNvGrpSpPr/>
          <p:nvPr/>
        </p:nvGrpSpPr>
        <p:grpSpPr>
          <a:xfrm>
            <a:off x="363984" y="662188"/>
            <a:ext cx="3105293" cy="5084558"/>
            <a:chOff x="241899" y="1006378"/>
            <a:chExt cx="3105293" cy="50845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7FF9BC-037B-4D9F-8D39-23C63E247339}"/>
                </a:ext>
              </a:extLst>
            </p:cNvPr>
            <p:cNvSpPr/>
            <p:nvPr/>
          </p:nvSpPr>
          <p:spPr>
            <a:xfrm>
              <a:off x="250287" y="1338634"/>
              <a:ext cx="3096905" cy="4752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5" name="자유형 23">
              <a:extLst>
                <a:ext uri="{FF2B5EF4-FFF2-40B4-BE49-F238E27FC236}">
                  <a16:creationId xmlns:a16="http://schemas.microsoft.com/office/drawing/2014/main" id="{D62A1E1C-CFD2-4875-9DBB-8B8700B09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1899" y="1006378"/>
              <a:ext cx="1754682" cy="323866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3408C1-7359-4E06-B8E4-59CEBFD0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140" y="1455445"/>
              <a:ext cx="2743200" cy="26384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A56EF4C-D9B1-47A2-8980-3254AFB63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40" y="4093870"/>
              <a:ext cx="1838325" cy="188595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0FF33FF-9B54-4A93-8EEA-66899BCD03B7}"/>
              </a:ext>
            </a:extLst>
          </p:cNvPr>
          <p:cNvSpPr txBox="1"/>
          <p:nvPr/>
        </p:nvSpPr>
        <p:spPr>
          <a:xfrm>
            <a:off x="3859886" y="1567887"/>
            <a:ext cx="5496889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해당 결과를 기반으로</a:t>
            </a:r>
            <a:r>
              <a:rPr lang="en-US" altLang="ko-KR" sz="1200" dirty="0"/>
              <a:t> A_CNT,</a:t>
            </a:r>
            <a:r>
              <a:rPr lang="ko-KR" altLang="en-US" sz="1200" dirty="0"/>
              <a:t> </a:t>
            </a:r>
            <a:r>
              <a:rPr lang="en-US" altLang="ko-KR" sz="1200" dirty="0"/>
              <a:t>B_CNT,</a:t>
            </a:r>
            <a:r>
              <a:rPr lang="ko-KR" altLang="en-US" sz="1200" dirty="0"/>
              <a:t> </a:t>
            </a:r>
            <a:r>
              <a:rPr lang="en-US" altLang="ko-KR" sz="1200" dirty="0"/>
              <a:t>C_CNT, D_CNT, F_CNT</a:t>
            </a:r>
            <a:r>
              <a:rPr lang="ko-KR" altLang="en-US" sz="1200" dirty="0"/>
              <a:t>컬럼을 생성하여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최종 </a:t>
            </a:r>
            <a:r>
              <a:rPr lang="en-US" altLang="ko-KR" sz="1200" dirty="0"/>
              <a:t>PIVOT_TABLE</a:t>
            </a:r>
            <a:r>
              <a:rPr lang="ko-KR" altLang="en-US" sz="1200" dirty="0"/>
              <a:t>을 만들기 위한 </a:t>
            </a:r>
            <a:r>
              <a:rPr lang="en-US" altLang="ko-KR" sz="1200" dirty="0"/>
              <a:t>TMP_PIVOT_TABLE</a:t>
            </a:r>
            <a:r>
              <a:rPr lang="ko-KR" altLang="en-US" sz="1200" dirty="0"/>
              <a:t>을 산출하는 방법은</a:t>
            </a:r>
            <a:r>
              <a:rPr lang="en-US" altLang="ko-KR" sz="1200" dirty="0"/>
              <a:t>?</a:t>
            </a: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F3AFDC0E-C2CB-4800-82D1-AF82C67559E7}"/>
              </a:ext>
            </a:extLst>
          </p:cNvPr>
          <p:cNvSpPr/>
          <p:nvPr/>
        </p:nvSpPr>
        <p:spPr>
          <a:xfrm rot="18398791">
            <a:off x="3410122" y="1484450"/>
            <a:ext cx="699118" cy="686475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15">
            <a:extLst>
              <a:ext uri="{FF2B5EF4-FFF2-40B4-BE49-F238E27FC236}">
                <a16:creationId xmlns:a16="http://schemas.microsoft.com/office/drawing/2014/main" id="{A8701E3A-76E2-4977-A977-9993E4C93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94983"/>
              </p:ext>
            </p:extLst>
          </p:nvPr>
        </p:nvGraphicFramePr>
        <p:xfrm>
          <a:off x="4243716" y="2404036"/>
          <a:ext cx="466028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714">
                  <a:extLst>
                    <a:ext uri="{9D8B030D-6E8A-4147-A177-3AD203B41FA5}">
                      <a16:colId xmlns:a16="http://schemas.microsoft.com/office/drawing/2014/main" val="3358441181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233423835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517793402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2840015412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1198661538"/>
                    </a:ext>
                  </a:extLst>
                </a:gridCol>
                <a:gridCol w="776714">
                  <a:extLst>
                    <a:ext uri="{9D8B030D-6E8A-4147-A177-3AD203B41FA5}">
                      <a16:colId xmlns:a16="http://schemas.microsoft.com/office/drawing/2014/main" val="3774359046"/>
                    </a:ext>
                  </a:extLst>
                </a:gridCol>
              </a:tblGrid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SNAME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A_CNT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B_CNT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D_CNT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F_CNT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41958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69943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772017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13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460844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강아영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876657"/>
                  </a:ext>
                </a:extLst>
              </a:tr>
            </a:tbl>
          </a:graphicData>
        </a:graphic>
      </p:graphicFrame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D8F358C-9FCA-484F-9719-07861452900C}"/>
              </a:ext>
            </a:extLst>
          </p:cNvPr>
          <p:cNvSpPr/>
          <p:nvPr/>
        </p:nvSpPr>
        <p:spPr>
          <a:xfrm>
            <a:off x="6531616" y="4009001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B0C06A8A-07F5-4090-8A21-260702EF04FA}"/>
              </a:ext>
            </a:extLst>
          </p:cNvPr>
          <p:cNvSpPr/>
          <p:nvPr/>
        </p:nvSpPr>
        <p:spPr>
          <a:xfrm>
            <a:off x="6531616" y="4185536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D8B8F18-1BC0-4F83-94FC-B5E0A34847BC}"/>
              </a:ext>
            </a:extLst>
          </p:cNvPr>
          <p:cNvSpPr/>
          <p:nvPr/>
        </p:nvSpPr>
        <p:spPr>
          <a:xfrm>
            <a:off x="6531616" y="4362071"/>
            <a:ext cx="111771" cy="8629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9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11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DDE5E4-F494-4A2E-BC91-8770FC94417A}"/>
              </a:ext>
            </a:extLst>
          </p:cNvPr>
          <p:cNvGrpSpPr/>
          <p:nvPr/>
        </p:nvGrpSpPr>
        <p:grpSpPr>
          <a:xfrm>
            <a:off x="999219" y="888931"/>
            <a:ext cx="7915949" cy="4169629"/>
            <a:chOff x="372374" y="939266"/>
            <a:chExt cx="7915949" cy="41696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372374" y="939266"/>
              <a:ext cx="7915949" cy="4169629"/>
              <a:chOff x="247274" y="1006378"/>
              <a:chExt cx="5071346" cy="491625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5068333" cy="45839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4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AE32D4-5D91-48E5-8AD4-112E562B4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230" y="1456691"/>
              <a:ext cx="3427566" cy="35179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5552EF-CB3B-4999-82D7-A946513F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4479" y="1514475"/>
              <a:ext cx="3581400" cy="1914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50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DDE5E4-F494-4A2E-BC91-8770FC94417A}"/>
              </a:ext>
            </a:extLst>
          </p:cNvPr>
          <p:cNvGrpSpPr/>
          <p:nvPr/>
        </p:nvGrpSpPr>
        <p:grpSpPr>
          <a:xfrm>
            <a:off x="999217" y="888931"/>
            <a:ext cx="7915951" cy="4169629"/>
            <a:chOff x="372372" y="939266"/>
            <a:chExt cx="7915951" cy="41696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372372" y="939266"/>
              <a:ext cx="7915951" cy="4169629"/>
              <a:chOff x="247273" y="1006378"/>
              <a:chExt cx="5071347" cy="491625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5068333" cy="45839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3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AE32D4-5D91-48E5-8AD4-112E562B4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230" y="1456691"/>
              <a:ext cx="3427566" cy="35179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5552EF-CB3B-4999-82D7-A946513F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4479" y="1514475"/>
              <a:ext cx="3581400" cy="191452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71D0F9-C78B-4F49-A8DF-A0D9FAB3BA58}"/>
              </a:ext>
            </a:extLst>
          </p:cNvPr>
          <p:cNvSpPr txBox="1"/>
          <p:nvPr/>
        </p:nvSpPr>
        <p:spPr>
          <a:xfrm>
            <a:off x="1161075" y="5587405"/>
            <a:ext cx="6849054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해당 </a:t>
            </a:r>
            <a:r>
              <a:rPr lang="en-US" altLang="ko-KR" sz="1500" dirty="0"/>
              <a:t>TMP_PIVOT_TABLE</a:t>
            </a:r>
            <a:r>
              <a:rPr lang="ko-KR" altLang="en-US" sz="1500" dirty="0"/>
              <a:t>을 기반으로</a:t>
            </a:r>
            <a:r>
              <a:rPr lang="en-US" altLang="ko-KR" sz="1500" dirty="0"/>
              <a:t>, FINAL_PIVOT_TABLE</a:t>
            </a:r>
            <a:r>
              <a:rPr lang="ko-KR" altLang="en-US" sz="1500" dirty="0"/>
              <a:t>을 생성하는 방법은</a:t>
            </a:r>
            <a:r>
              <a:rPr lang="en-US" altLang="ko-KR" sz="1500" dirty="0"/>
              <a:t>?</a:t>
            </a: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954B80F3-E5EB-450F-B6F5-1F6C1BB1127D}"/>
              </a:ext>
            </a:extLst>
          </p:cNvPr>
          <p:cNvSpPr/>
          <p:nvPr/>
        </p:nvSpPr>
        <p:spPr>
          <a:xfrm rot="13002342">
            <a:off x="1364966" y="4902424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7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13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64D558-3EA1-4513-9FA4-66DA304D230B}"/>
              </a:ext>
            </a:extLst>
          </p:cNvPr>
          <p:cNvGrpSpPr/>
          <p:nvPr/>
        </p:nvGrpSpPr>
        <p:grpSpPr>
          <a:xfrm>
            <a:off x="363984" y="796652"/>
            <a:ext cx="3925119" cy="4974974"/>
            <a:chOff x="579769" y="888931"/>
            <a:chExt cx="3925119" cy="497497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B3A7EA-DB69-457E-A488-35697F0D24D3}"/>
                </a:ext>
              </a:extLst>
            </p:cNvPr>
            <p:cNvGrpSpPr/>
            <p:nvPr/>
          </p:nvGrpSpPr>
          <p:grpSpPr>
            <a:xfrm>
              <a:off x="579769" y="888931"/>
              <a:ext cx="3925119" cy="4974974"/>
              <a:chOff x="247274" y="1006378"/>
              <a:chExt cx="2514624" cy="586580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7FF9BC-037B-4D9F-8D39-23C63E247339}"/>
                  </a:ext>
                </a:extLst>
              </p:cNvPr>
              <p:cNvSpPr/>
              <p:nvPr/>
            </p:nvSpPr>
            <p:spPr>
              <a:xfrm>
                <a:off x="250287" y="1338633"/>
                <a:ext cx="2511611" cy="5533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15" name="자유형 23">
                <a:extLst>
                  <a:ext uri="{FF2B5EF4-FFF2-40B4-BE49-F238E27FC236}">
                    <a16:creationId xmlns:a16="http://schemas.microsoft.com/office/drawing/2014/main" id="{D62A1E1C-CFD2-4875-9DBB-8B8700B096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7274" y="1006378"/>
                <a:ext cx="970680" cy="323866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INLINE VIEW</a:t>
                </a: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0957E2-39BA-43CF-BBCB-B9474AC53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047" y="1298314"/>
              <a:ext cx="2846955" cy="376024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7B6769-F938-4592-800B-2AF2D456B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047" y="5177098"/>
              <a:ext cx="3657600" cy="590550"/>
            </a:xfrm>
            <a:prstGeom prst="rect">
              <a:avLst/>
            </a:prstGeom>
          </p:spPr>
        </p:pic>
      </p:grpSp>
      <p:sp>
        <p:nvSpPr>
          <p:cNvPr id="18" name="원호 17">
            <a:extLst>
              <a:ext uri="{FF2B5EF4-FFF2-40B4-BE49-F238E27FC236}">
                <a16:creationId xmlns:a16="http://schemas.microsoft.com/office/drawing/2014/main" id="{17C3D1B0-38F0-408A-B56E-72E75252FBC3}"/>
              </a:ext>
            </a:extLst>
          </p:cNvPr>
          <p:cNvSpPr/>
          <p:nvPr/>
        </p:nvSpPr>
        <p:spPr>
          <a:xfrm rot="19523944">
            <a:off x="4114631" y="1314253"/>
            <a:ext cx="766877" cy="784042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44EF76-54A4-4514-A7D8-DA8182FF4FA1}"/>
              </a:ext>
            </a:extLst>
          </p:cNvPr>
          <p:cNvSpPr txBox="1"/>
          <p:nvPr/>
        </p:nvSpPr>
        <p:spPr>
          <a:xfrm>
            <a:off x="4393524" y="1570272"/>
            <a:ext cx="5257465" cy="24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INLINE VIEW</a:t>
            </a:r>
            <a:r>
              <a:rPr lang="ko-KR" altLang="en-US" sz="1300" dirty="0"/>
              <a:t>를 중첩해서 사용하여</a:t>
            </a:r>
            <a:r>
              <a:rPr lang="en-US" altLang="ko-KR" sz="1300" dirty="0"/>
              <a:t> </a:t>
            </a:r>
            <a:r>
              <a:rPr lang="ko-KR" altLang="en-US" sz="1300" dirty="0"/>
              <a:t>최종 </a:t>
            </a:r>
            <a:r>
              <a:rPr lang="en-US" altLang="ko-KR" sz="1300" dirty="0"/>
              <a:t>PIVOT_TABLE</a:t>
            </a:r>
            <a:r>
              <a:rPr lang="ko-KR" altLang="en-US" sz="1300" dirty="0"/>
              <a:t>을 산출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특정 쿼리에 여러 번의 연산과정이 포함돼야 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해당 쿼리를 중첩된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로 작성하면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쿼리 테스트 시 중간 연산과정을 확인하기 쉬워 짐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FF0000"/>
                </a:solidFill>
              </a:rPr>
              <a:t>이런 이점을 활용하여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</a:t>
            </a:r>
            <a:r>
              <a:rPr lang="ko-KR" altLang="en-US" sz="1300" b="1" dirty="0">
                <a:solidFill>
                  <a:srgbClr val="FF0000"/>
                </a:solidFill>
              </a:rPr>
              <a:t>하나의 </a:t>
            </a:r>
            <a:r>
              <a:rPr lang="en-US" altLang="ko-KR" sz="1300" b="1" dirty="0">
                <a:solidFill>
                  <a:srgbClr val="FF0000"/>
                </a:solidFill>
              </a:rPr>
              <a:t>MAIN QUERY</a:t>
            </a:r>
            <a:r>
              <a:rPr lang="ko-KR" altLang="en-US" sz="1300" b="1" dirty="0">
                <a:solidFill>
                  <a:srgbClr val="FF0000"/>
                </a:solidFill>
              </a:rPr>
              <a:t>로 결과를 산출할 수 있음에도 불구하고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</a:t>
            </a:r>
            <a:r>
              <a:rPr lang="ko-KR" altLang="en-US" sz="1300" b="1" dirty="0">
                <a:solidFill>
                  <a:srgbClr val="FF0000"/>
                </a:solidFill>
              </a:rPr>
              <a:t>여러 </a:t>
            </a:r>
            <a:r>
              <a:rPr lang="en-US" altLang="ko-KR" sz="1300" b="1" dirty="0">
                <a:solidFill>
                  <a:srgbClr val="FF0000"/>
                </a:solidFill>
              </a:rPr>
              <a:t>INLINE VIEW</a:t>
            </a:r>
            <a:r>
              <a:rPr lang="ko-KR" altLang="en-US" sz="1300" b="1" dirty="0">
                <a:solidFill>
                  <a:srgbClr val="FF0000"/>
                </a:solidFill>
              </a:rPr>
              <a:t>로 구성하는 것은 추천하지 않음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srgbClr val="FF0000"/>
                </a:solidFill>
              </a:rPr>
              <a:t>VIEW</a:t>
            </a:r>
            <a:r>
              <a:rPr lang="ko-KR" altLang="en-US" sz="1300" b="1" dirty="0">
                <a:solidFill>
                  <a:srgbClr val="FF0000"/>
                </a:solidFill>
              </a:rPr>
              <a:t>를 사용하면</a:t>
            </a:r>
            <a:r>
              <a:rPr lang="en-US" altLang="ko-KR" sz="1300" b="1" dirty="0">
                <a:solidFill>
                  <a:srgbClr val="FF0000"/>
                </a:solidFill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</a:rPr>
              <a:t>속도 저하가 발생할 확률이 높음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9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INLINE VIEW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14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1F6BB2-9345-4479-8828-ED760F80412C}"/>
              </a:ext>
            </a:extLst>
          </p:cNvPr>
          <p:cNvGrpSpPr/>
          <p:nvPr/>
        </p:nvGrpSpPr>
        <p:grpSpPr>
          <a:xfrm>
            <a:off x="3350465" y="732055"/>
            <a:ext cx="2857388" cy="4504656"/>
            <a:chOff x="363984" y="717179"/>
            <a:chExt cx="2857388" cy="450465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7FF9BC-037B-4D9F-8D39-23C63E247339}"/>
                </a:ext>
              </a:extLst>
            </p:cNvPr>
            <p:cNvSpPr/>
            <p:nvPr/>
          </p:nvSpPr>
          <p:spPr>
            <a:xfrm>
              <a:off x="368687" y="1082331"/>
              <a:ext cx="2852685" cy="4139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5DD4E8-BB49-4A37-9BCE-E3DB1BFB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651" y="1211379"/>
              <a:ext cx="1714500" cy="16668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53DDCC-D709-4E68-B5E1-F4D198E5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51" y="3011185"/>
              <a:ext cx="2543175" cy="2076450"/>
            </a:xfrm>
            <a:prstGeom prst="rect">
              <a:avLst/>
            </a:prstGeom>
          </p:spPr>
        </p:pic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4CBF6921-4D32-4F7B-965E-158D9DC182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717179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60BE3A-B1DD-4AF0-ADCD-AB090006C91C}"/>
              </a:ext>
            </a:extLst>
          </p:cNvPr>
          <p:cNvGrpSpPr/>
          <p:nvPr/>
        </p:nvGrpSpPr>
        <p:grpSpPr>
          <a:xfrm>
            <a:off x="254020" y="732055"/>
            <a:ext cx="2861074" cy="5115001"/>
            <a:chOff x="3518268" y="695508"/>
            <a:chExt cx="2861074" cy="51150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738E9B6-E4B1-458F-B178-CD692789E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0" y="1104135"/>
              <a:ext cx="1708097" cy="241343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2D69C83-1193-449A-9A0E-41DB35B96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0" y="3616287"/>
              <a:ext cx="2590800" cy="209550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4F9EED-A045-487F-A9DF-730FC840FBA0}"/>
                </a:ext>
              </a:extLst>
            </p:cNvPr>
            <p:cNvSpPr/>
            <p:nvPr/>
          </p:nvSpPr>
          <p:spPr>
            <a:xfrm>
              <a:off x="3526657" y="1066888"/>
              <a:ext cx="2852685" cy="47436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5" name="자유형 23">
              <a:extLst>
                <a:ext uri="{FF2B5EF4-FFF2-40B4-BE49-F238E27FC236}">
                  <a16:creationId xmlns:a16="http://schemas.microsoft.com/office/drawing/2014/main" id="{F8F965B6-6B3A-4C96-AEC0-86A97E7154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18268" y="695508"/>
              <a:ext cx="1950379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INLINE VIEW</a:t>
              </a:r>
              <a:r>
                <a:rPr kumimoji="1" lang="ko-KR" altLang="en-US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생성 후 </a:t>
              </a:r>
              <a:r>
                <a:rPr kumimoji="1" lang="en-US" altLang="ko-KR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0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6FE3FD1-C74C-418B-8EF4-181E24513EC8}"/>
              </a:ext>
            </a:extLst>
          </p:cNvPr>
          <p:cNvSpPr txBox="1"/>
          <p:nvPr/>
        </p:nvSpPr>
        <p:spPr>
          <a:xfrm>
            <a:off x="6120277" y="1013317"/>
            <a:ext cx="3703643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두 </a:t>
            </a:r>
            <a:r>
              <a:rPr lang="en-US" altLang="ko-KR" sz="1200" dirty="0"/>
              <a:t>QUERY</a:t>
            </a:r>
            <a:r>
              <a:rPr lang="ko-KR" altLang="en-US" sz="1200" dirty="0"/>
              <a:t>의 결과는 동일함</a:t>
            </a:r>
            <a:endParaRPr lang="en-US" altLang="ko-KR" sz="1200" dirty="0"/>
          </a:p>
          <a:p>
            <a:pPr marL="28575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그러나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INLINE VIEW</a:t>
            </a:r>
            <a:r>
              <a:rPr lang="ko-KR" altLang="en-US" sz="1200" dirty="0"/>
              <a:t>를 사용한 왼쪽 로직보다</a:t>
            </a:r>
            <a:r>
              <a:rPr lang="en-US" altLang="ko-KR" sz="1200" dirty="0"/>
              <a:t>,</a:t>
            </a:r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MAIN QUERY</a:t>
            </a:r>
            <a:r>
              <a:rPr lang="ko-KR" altLang="en-US" sz="1200" dirty="0"/>
              <a:t>만 활용한 오른쪽 로직이 더 빨리</a:t>
            </a:r>
            <a:endParaRPr lang="en-US" altLang="ko-KR" sz="1200" dirty="0"/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수행될 확률이 높음</a:t>
            </a:r>
            <a:endParaRPr lang="en-US" altLang="ko-KR" sz="1200" dirty="0"/>
          </a:p>
          <a:p>
            <a:pPr marL="141750">
              <a:lnSpc>
                <a:spcPct val="150000"/>
              </a:lnSpc>
            </a:pPr>
            <a:r>
              <a:rPr lang="en-US" altLang="ko-KR" sz="1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6541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NESTED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15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3C1CDF-7BDE-467C-B6D7-47B20DD86B7E}"/>
              </a:ext>
            </a:extLst>
          </p:cNvPr>
          <p:cNvGrpSpPr/>
          <p:nvPr/>
        </p:nvGrpSpPr>
        <p:grpSpPr>
          <a:xfrm>
            <a:off x="1135943" y="1213394"/>
            <a:ext cx="2464013" cy="4252857"/>
            <a:chOff x="530857" y="1225155"/>
            <a:chExt cx="2464013" cy="4252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4F540F-379E-427F-A479-F2A2D3AA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627" y="1790044"/>
              <a:ext cx="1457325" cy="12477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C0D29E3-54D1-446E-88B1-3FD57706F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627" y="3187729"/>
              <a:ext cx="2200275" cy="207645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00EEDB-9D7E-49CC-8E42-2DE61A697E8D}"/>
                </a:ext>
              </a:extLst>
            </p:cNvPr>
            <p:cNvSpPr/>
            <p:nvPr/>
          </p:nvSpPr>
          <p:spPr>
            <a:xfrm>
              <a:off x="539245" y="1593822"/>
              <a:ext cx="2455625" cy="3884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8" name="자유형 23">
              <a:extLst>
                <a:ext uri="{FF2B5EF4-FFF2-40B4-BE49-F238E27FC236}">
                  <a16:creationId xmlns:a16="http://schemas.microsoft.com/office/drawing/2014/main" id="{845CAB12-C7D5-41DE-97EC-27E412B69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30857" y="1225155"/>
              <a:ext cx="1297944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22F0BD-CEE0-409A-8600-832720CDC077}"/>
              </a:ext>
            </a:extLst>
          </p:cNvPr>
          <p:cNvGrpSpPr/>
          <p:nvPr/>
        </p:nvGrpSpPr>
        <p:grpSpPr>
          <a:xfrm>
            <a:off x="3913019" y="1213394"/>
            <a:ext cx="1666969" cy="1812645"/>
            <a:chOff x="3543903" y="1225174"/>
            <a:chExt cx="1666969" cy="181264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C928AA3-B514-482F-B66B-682A0D530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7821" y="1790044"/>
              <a:ext cx="1543050" cy="4381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B76F518-BC96-47DF-81CB-CF168E607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600" y="2318063"/>
              <a:ext cx="1247775" cy="571500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7861C1-F280-4836-829C-CB28BAF51EBD}"/>
                </a:ext>
              </a:extLst>
            </p:cNvPr>
            <p:cNvSpPr/>
            <p:nvPr/>
          </p:nvSpPr>
          <p:spPr>
            <a:xfrm>
              <a:off x="3552292" y="1595134"/>
              <a:ext cx="1658580" cy="14426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9" name="자유형 23">
              <a:extLst>
                <a:ext uri="{FF2B5EF4-FFF2-40B4-BE49-F238E27FC236}">
                  <a16:creationId xmlns:a16="http://schemas.microsoft.com/office/drawing/2014/main" id="{54BE18F7-E2DA-4507-88D4-CDA4C50A93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43903" y="1225174"/>
              <a:ext cx="895443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BEST_EMP</a:t>
              </a:r>
            </a:p>
          </p:txBody>
        </p:sp>
      </p:grpSp>
      <p:sp>
        <p:nvSpPr>
          <p:cNvPr id="31" name="원호 30">
            <a:extLst>
              <a:ext uri="{FF2B5EF4-FFF2-40B4-BE49-F238E27FC236}">
                <a16:creationId xmlns:a16="http://schemas.microsoft.com/office/drawing/2014/main" id="{F10A90C8-7279-446C-B933-6948C108CF04}"/>
              </a:ext>
            </a:extLst>
          </p:cNvPr>
          <p:cNvSpPr/>
          <p:nvPr/>
        </p:nvSpPr>
        <p:spPr>
          <a:xfrm rot="9092436">
            <a:off x="3546359" y="4126407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9AF31A-2DB3-4EF0-94C9-AB049AB5FC67}"/>
              </a:ext>
            </a:extLst>
          </p:cNvPr>
          <p:cNvSpPr txBox="1"/>
          <p:nvPr/>
        </p:nvSpPr>
        <p:spPr>
          <a:xfrm>
            <a:off x="4234133" y="4435970"/>
            <a:ext cx="4873450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해당 결과에 </a:t>
            </a:r>
            <a:r>
              <a:rPr lang="en-US" altLang="ko-KR" sz="1500" dirty="0"/>
              <a:t>NESTED SUBQUERY</a:t>
            </a:r>
            <a:r>
              <a:rPr lang="ko-KR" altLang="en-US" sz="1500" dirty="0"/>
              <a:t>를 사용하여</a:t>
            </a:r>
            <a:r>
              <a:rPr lang="en-US" altLang="ko-KR" sz="15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‘</a:t>
            </a:r>
            <a:r>
              <a:rPr lang="ko-KR" altLang="en-US" sz="1500" dirty="0"/>
              <a:t>최고 직원</a:t>
            </a:r>
            <a:r>
              <a:rPr lang="en-US" altLang="ko-KR" sz="1500" dirty="0"/>
              <a:t>’</a:t>
            </a:r>
            <a:r>
              <a:rPr lang="ko-KR" altLang="en-US" sz="1500" dirty="0"/>
              <a:t>으로 선정된 직원 정보만 조회하는 방법은</a:t>
            </a:r>
            <a:r>
              <a:rPr lang="en-US" altLang="ko-KR" sz="1500" dirty="0"/>
              <a:t>?</a:t>
            </a:r>
            <a:r>
              <a:rPr lang="ko-KR" altLang="en-US" sz="1500" dirty="0"/>
              <a:t>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43901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NESTED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16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89A32A-5087-484E-8109-667F1C356645}"/>
              </a:ext>
            </a:extLst>
          </p:cNvPr>
          <p:cNvGrpSpPr/>
          <p:nvPr/>
        </p:nvGrpSpPr>
        <p:grpSpPr>
          <a:xfrm>
            <a:off x="1586534" y="1481388"/>
            <a:ext cx="6850377" cy="3895223"/>
            <a:chOff x="481601" y="811001"/>
            <a:chExt cx="5716158" cy="33980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6465D9E-1A1C-42BE-B253-BBD314B1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534" y="1291861"/>
              <a:ext cx="5610225" cy="17240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7F6D81F-4110-4584-95D4-E980556A7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534" y="3303121"/>
              <a:ext cx="3134873" cy="813733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46D4DF7-15A3-4CCB-8D14-C4B3E353E8B1}"/>
                </a:ext>
              </a:extLst>
            </p:cNvPr>
            <p:cNvSpPr/>
            <p:nvPr/>
          </p:nvSpPr>
          <p:spPr>
            <a:xfrm>
              <a:off x="489990" y="1179390"/>
              <a:ext cx="5707769" cy="30296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:a16="http://schemas.microsoft.com/office/drawing/2014/main" id="{4B3505BB-BDA7-415D-8CE1-2D57E1A917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1601" y="811001"/>
              <a:ext cx="1297944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3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NESTED SUBQ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C4DB50-BDA8-4A24-B178-16753C25D936}"/>
              </a:ext>
            </a:extLst>
          </p:cNvPr>
          <p:cNvCxnSpPr/>
          <p:nvPr/>
        </p:nvCxnSpPr>
        <p:spPr>
          <a:xfrm>
            <a:off x="2203892" y="2217720"/>
            <a:ext cx="23405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7BC6FE3-9493-4C55-B763-BC4C49152795}"/>
              </a:ext>
            </a:extLst>
          </p:cNvPr>
          <p:cNvCxnSpPr>
            <a:cxnSpLocks/>
          </p:cNvCxnSpPr>
          <p:nvPr/>
        </p:nvCxnSpPr>
        <p:spPr>
          <a:xfrm>
            <a:off x="3723698" y="3888527"/>
            <a:ext cx="20119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277291-F735-41C4-899F-57230C7F90EF}"/>
              </a:ext>
            </a:extLst>
          </p:cNvPr>
          <p:cNvCxnSpPr>
            <a:cxnSpLocks/>
          </p:cNvCxnSpPr>
          <p:nvPr/>
        </p:nvCxnSpPr>
        <p:spPr>
          <a:xfrm flipV="1">
            <a:off x="4141749" y="1546601"/>
            <a:ext cx="1611658" cy="485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F2FF6C-3BDB-42C4-AD65-C8D4AA75A4B1}"/>
              </a:ext>
            </a:extLst>
          </p:cNvPr>
          <p:cNvCxnSpPr>
            <a:cxnSpLocks/>
          </p:cNvCxnSpPr>
          <p:nvPr/>
        </p:nvCxnSpPr>
        <p:spPr>
          <a:xfrm flipV="1">
            <a:off x="5232317" y="1546601"/>
            <a:ext cx="521090" cy="2093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843C8E-FF77-4B35-8BD6-456CB89224C9}"/>
              </a:ext>
            </a:extLst>
          </p:cNvPr>
          <p:cNvSpPr txBox="1"/>
          <p:nvPr/>
        </p:nvSpPr>
        <p:spPr>
          <a:xfrm>
            <a:off x="5470392" y="11441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41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17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97E11EF2-8B9A-4511-9156-CB1BEED5B245}"/>
              </a:ext>
            </a:extLst>
          </p:cNvPr>
          <p:cNvSpPr/>
          <p:nvPr/>
        </p:nvSpPr>
        <p:spPr>
          <a:xfrm rot="19523944">
            <a:off x="3964219" y="1237485"/>
            <a:ext cx="766877" cy="784042"/>
          </a:xfrm>
          <a:prstGeom prst="arc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ED92D1-BCE5-444D-BFED-544E61FF0FDB}"/>
              </a:ext>
            </a:extLst>
          </p:cNvPr>
          <p:cNvSpPr txBox="1"/>
          <p:nvPr/>
        </p:nvSpPr>
        <p:spPr>
          <a:xfrm>
            <a:off x="4216583" y="1420167"/>
            <a:ext cx="5783956" cy="2754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앞서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가 중첩된 쿼리를 살펴보았음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INLINE VIEW</a:t>
            </a:r>
            <a:r>
              <a:rPr lang="ko-KR" altLang="en-US" sz="1300" dirty="0"/>
              <a:t>를 해석할 때</a:t>
            </a:r>
            <a:r>
              <a:rPr lang="en-US" altLang="ko-KR" sz="1300" dirty="0"/>
              <a:t>, </a:t>
            </a:r>
            <a:r>
              <a:rPr lang="ko-KR" altLang="en-US" sz="1300" dirty="0"/>
              <a:t>제일 안쪽의 </a:t>
            </a:r>
            <a:r>
              <a:rPr lang="en-US" altLang="ko-KR" sz="1300" dirty="0"/>
              <a:t>INLINE VIEW</a:t>
            </a:r>
            <a:r>
              <a:rPr lang="ko-KR" altLang="en-US" sz="1300" dirty="0"/>
              <a:t>부터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</a:t>
            </a:r>
            <a:r>
              <a:rPr lang="ko-KR" altLang="en-US" sz="1300" dirty="0"/>
              <a:t>차례대로 해석해야 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SQL</a:t>
            </a:r>
            <a:r>
              <a:rPr lang="ko-KR" altLang="en-US" sz="1300" dirty="0"/>
              <a:t>의 까다로운 점은 쿼리를 위에서부터 아래로 해석하는 것이 아니라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안에서부터 밖으로 해석해야 한다는 것임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다른 코드 스크립트는 위에서부터 아래로 해석되고 우리는 이에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습관되었기 때문에</a:t>
            </a:r>
            <a:r>
              <a:rPr lang="en-US" altLang="ko-KR" sz="1300" dirty="0"/>
              <a:t>, </a:t>
            </a:r>
            <a:r>
              <a:rPr lang="ko-KR" altLang="en-US" sz="1300" dirty="0"/>
              <a:t>복잡한 </a:t>
            </a:r>
            <a:r>
              <a:rPr lang="en-US" altLang="ko-KR" sz="1300" dirty="0"/>
              <a:t>SQL </a:t>
            </a:r>
            <a:r>
              <a:rPr lang="ko-KR" altLang="en-US" sz="1300" dirty="0"/>
              <a:t>쿼리 해석이 어려움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그럼</a:t>
            </a:r>
            <a:r>
              <a:rPr lang="en-US" altLang="ko-KR" sz="1300" dirty="0"/>
              <a:t>, SQL</a:t>
            </a:r>
            <a:r>
              <a:rPr lang="ko-KR" altLang="en-US" sz="1300" dirty="0"/>
              <a:t>쿼리를 위에서부터 아래로 해석하도록 만들어</a:t>
            </a:r>
            <a:r>
              <a:rPr lang="en-US" altLang="ko-KR" sz="1300" dirty="0"/>
              <a:t> </a:t>
            </a:r>
            <a:r>
              <a:rPr lang="ko-KR" altLang="en-US" sz="1300" dirty="0"/>
              <a:t>해석하기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쉽게 만드는 방법은 없을까</a:t>
            </a:r>
            <a:r>
              <a:rPr lang="en-US" altLang="ko-KR" sz="1300" dirty="0"/>
              <a:t>?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69B2967-8058-4C0F-91BF-1867B2351889}"/>
              </a:ext>
            </a:extLst>
          </p:cNvPr>
          <p:cNvGrpSpPr/>
          <p:nvPr/>
        </p:nvGrpSpPr>
        <p:grpSpPr>
          <a:xfrm>
            <a:off x="203834" y="807289"/>
            <a:ext cx="3925119" cy="4974974"/>
            <a:chOff x="203834" y="807289"/>
            <a:chExt cx="3925119" cy="497497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1F4AECE-B780-4B9F-B55A-940087C9FA61}"/>
                </a:ext>
              </a:extLst>
            </p:cNvPr>
            <p:cNvGrpSpPr/>
            <p:nvPr/>
          </p:nvGrpSpPr>
          <p:grpSpPr>
            <a:xfrm>
              <a:off x="203834" y="807289"/>
              <a:ext cx="3925119" cy="4974974"/>
              <a:chOff x="579769" y="888931"/>
              <a:chExt cx="3925119" cy="497497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9D0712E9-26FA-4861-A50A-45E30866BD8A}"/>
                  </a:ext>
                </a:extLst>
              </p:cNvPr>
              <p:cNvGrpSpPr/>
              <p:nvPr/>
            </p:nvGrpSpPr>
            <p:grpSpPr>
              <a:xfrm>
                <a:off x="579769" y="888931"/>
                <a:ext cx="3925119" cy="4974974"/>
                <a:chOff x="247274" y="1006378"/>
                <a:chExt cx="2514624" cy="58658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9E366DA-0DEA-40F6-B5F1-D98D627C3072}"/>
                    </a:ext>
                  </a:extLst>
                </p:cNvPr>
                <p:cNvSpPr/>
                <p:nvPr/>
              </p:nvSpPr>
              <p:spPr>
                <a:xfrm>
                  <a:off x="250287" y="1338633"/>
                  <a:ext cx="2511611" cy="553354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24" name="자유형 23">
                  <a:extLst>
                    <a:ext uri="{FF2B5EF4-FFF2-40B4-BE49-F238E27FC236}">
                      <a16:creationId xmlns:a16="http://schemas.microsoft.com/office/drawing/2014/main" id="{D40A3B54-2A51-4967-A21D-CCA80D91B5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7274" y="1006378"/>
                  <a:ext cx="970680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INLINE VIEW</a:t>
                  </a:r>
                </a:p>
              </p:txBody>
            </p:sp>
          </p:grp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676EAC9-4415-48E9-8731-0DFF82713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4047" y="1298314"/>
                <a:ext cx="2846955" cy="3760248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E1642B1-0E9C-490F-A25A-40E577744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047" y="5177098"/>
                <a:ext cx="3657600" cy="590550"/>
              </a:xfrm>
              <a:prstGeom prst="rect">
                <a:avLst/>
              </a:prstGeom>
            </p:spPr>
          </p:pic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9D3950-7BC5-45D0-9DBE-129675642D73}"/>
                </a:ext>
              </a:extLst>
            </p:cNvPr>
            <p:cNvSpPr/>
            <p:nvPr/>
          </p:nvSpPr>
          <p:spPr>
            <a:xfrm>
              <a:off x="662729" y="2910980"/>
              <a:ext cx="1778467" cy="164424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960BB05-0DEB-454F-B85A-7DF45BA56563}"/>
                </a:ext>
              </a:extLst>
            </p:cNvPr>
            <p:cNvSpPr/>
            <p:nvPr/>
          </p:nvSpPr>
          <p:spPr>
            <a:xfrm>
              <a:off x="471180" y="2064546"/>
              <a:ext cx="2713887" cy="2641678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D285E6D-E005-40FC-B0B5-6029E31E99F8}"/>
                </a:ext>
              </a:extLst>
            </p:cNvPr>
            <p:cNvSpPr/>
            <p:nvPr/>
          </p:nvSpPr>
          <p:spPr>
            <a:xfrm>
              <a:off x="296167" y="1174730"/>
              <a:ext cx="3059429" cy="3760247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8744DC4-BD78-4E2E-A2B7-995DAB81CD38}"/>
                </a:ext>
              </a:extLst>
            </p:cNvPr>
            <p:cNvSpPr/>
            <p:nvPr/>
          </p:nvSpPr>
          <p:spPr>
            <a:xfrm>
              <a:off x="2488213" y="2891355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2FDB7A8-F53D-47F3-96CE-31D5290ED8EF}"/>
                </a:ext>
              </a:extLst>
            </p:cNvPr>
            <p:cNvSpPr/>
            <p:nvPr/>
          </p:nvSpPr>
          <p:spPr>
            <a:xfrm>
              <a:off x="3053533" y="1827615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147CDC9-C829-4A37-B29B-9D84421CFD99}"/>
                </a:ext>
              </a:extLst>
            </p:cNvPr>
            <p:cNvSpPr/>
            <p:nvPr/>
          </p:nvSpPr>
          <p:spPr>
            <a:xfrm>
              <a:off x="3397541" y="1171994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37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18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88F909-AAB7-4524-9329-305174DACD6E}"/>
              </a:ext>
            </a:extLst>
          </p:cNvPr>
          <p:cNvGrpSpPr/>
          <p:nvPr/>
        </p:nvGrpSpPr>
        <p:grpSpPr>
          <a:xfrm>
            <a:off x="482241" y="935502"/>
            <a:ext cx="3957105" cy="5106949"/>
            <a:chOff x="195445" y="941513"/>
            <a:chExt cx="3495711" cy="43854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2B41025-3240-4DEE-8DC3-FE27D9CFD53E}"/>
                </a:ext>
              </a:extLst>
            </p:cNvPr>
            <p:cNvGrpSpPr/>
            <p:nvPr/>
          </p:nvGrpSpPr>
          <p:grpSpPr>
            <a:xfrm>
              <a:off x="195445" y="941513"/>
              <a:ext cx="3495711" cy="4385496"/>
              <a:chOff x="579769" y="888931"/>
              <a:chExt cx="3495711" cy="4385496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A519E962-91A3-491C-BEDA-7A529B16F9D9}"/>
                  </a:ext>
                </a:extLst>
              </p:cNvPr>
              <p:cNvGrpSpPr/>
              <p:nvPr/>
            </p:nvGrpSpPr>
            <p:grpSpPr>
              <a:xfrm>
                <a:off x="579769" y="888931"/>
                <a:ext cx="3495711" cy="4385496"/>
                <a:chOff x="247274" y="1006378"/>
                <a:chExt cx="2239524" cy="517077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5777BDE0-AD74-4E2E-8DF9-45CC36DB1CE4}"/>
                    </a:ext>
                  </a:extLst>
                </p:cNvPr>
                <p:cNvSpPr/>
                <p:nvPr/>
              </p:nvSpPr>
              <p:spPr>
                <a:xfrm>
                  <a:off x="250287" y="1338633"/>
                  <a:ext cx="2236511" cy="48385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49" name="자유형 23">
                  <a:extLst>
                    <a:ext uri="{FF2B5EF4-FFF2-40B4-BE49-F238E27FC236}">
                      <a16:creationId xmlns:a16="http://schemas.microsoft.com/office/drawing/2014/main" id="{FE303470-A005-4FAA-8A10-AD4EBC462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47274" y="1006378"/>
                  <a:ext cx="777217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INLINE VIEW</a:t>
                  </a:r>
                </a:p>
              </p:txBody>
            </p:sp>
          </p:grp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3022014B-7A24-43EB-95E1-59EB26E34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4047" y="1298314"/>
                <a:ext cx="2846955" cy="3760248"/>
              </a:xfrm>
              <a:prstGeom prst="rect">
                <a:avLst/>
              </a:prstGeom>
            </p:spPr>
          </p:pic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E4B1E20-4611-435C-AA78-D4BFA29111C2}"/>
                </a:ext>
              </a:extLst>
            </p:cNvPr>
            <p:cNvSpPr/>
            <p:nvPr/>
          </p:nvSpPr>
          <p:spPr>
            <a:xfrm>
              <a:off x="654340" y="3045204"/>
              <a:ext cx="1778467" cy="164424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372F0E-4E47-4F1B-BF14-15D00BB8A8D1}"/>
                </a:ext>
              </a:extLst>
            </p:cNvPr>
            <p:cNvSpPr/>
            <p:nvPr/>
          </p:nvSpPr>
          <p:spPr>
            <a:xfrm>
              <a:off x="462791" y="2198770"/>
              <a:ext cx="2713887" cy="2641678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FA3412C-F458-47A5-B2EC-4D28B308F7AF}"/>
                </a:ext>
              </a:extLst>
            </p:cNvPr>
            <p:cNvSpPr/>
            <p:nvPr/>
          </p:nvSpPr>
          <p:spPr>
            <a:xfrm>
              <a:off x="287778" y="1308954"/>
              <a:ext cx="3059429" cy="3760247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1C69B16-7C3A-468F-A58F-368CB782CBCC}"/>
                </a:ext>
              </a:extLst>
            </p:cNvPr>
            <p:cNvSpPr/>
            <p:nvPr/>
          </p:nvSpPr>
          <p:spPr>
            <a:xfrm>
              <a:off x="2479824" y="3025579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4BA21F-9E4F-4DE2-89B2-06BD5E72E866}"/>
                </a:ext>
              </a:extLst>
            </p:cNvPr>
            <p:cNvSpPr/>
            <p:nvPr/>
          </p:nvSpPr>
          <p:spPr>
            <a:xfrm>
              <a:off x="3045144" y="1961839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8BCD4EE-CA56-4A5D-8A5A-A54A54C37A7E}"/>
                </a:ext>
              </a:extLst>
            </p:cNvPr>
            <p:cNvSpPr/>
            <p:nvPr/>
          </p:nvSpPr>
          <p:spPr>
            <a:xfrm>
              <a:off x="3389152" y="1306218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E4E20B6-4555-4DC8-B019-808604910EA5}"/>
              </a:ext>
            </a:extLst>
          </p:cNvPr>
          <p:cNvSpPr/>
          <p:nvPr/>
        </p:nvSpPr>
        <p:spPr>
          <a:xfrm>
            <a:off x="4580317" y="3458964"/>
            <a:ext cx="681370" cy="40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D24C4F-5CEF-4846-A8E5-3F6D4C325D04}"/>
              </a:ext>
            </a:extLst>
          </p:cNvPr>
          <p:cNvGrpSpPr/>
          <p:nvPr/>
        </p:nvGrpSpPr>
        <p:grpSpPr>
          <a:xfrm>
            <a:off x="5400271" y="923372"/>
            <a:ext cx="3960170" cy="5119079"/>
            <a:chOff x="5400271" y="923372"/>
            <a:chExt cx="3960170" cy="511907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E172CA4-AA8A-448C-93C3-9AD0666F1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4999" y="1360204"/>
              <a:ext cx="3158437" cy="4617266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0C3C01-5748-409D-9E8E-0B3F6B66E0C0}"/>
                </a:ext>
              </a:extLst>
            </p:cNvPr>
            <p:cNvSpPr/>
            <p:nvPr/>
          </p:nvSpPr>
          <p:spPr>
            <a:xfrm>
              <a:off x="5408660" y="1263656"/>
              <a:ext cx="3951781" cy="4778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682A876-CAB0-4031-9207-B1F5289A5D8C}"/>
                </a:ext>
              </a:extLst>
            </p:cNvPr>
            <p:cNvSpPr/>
            <p:nvPr/>
          </p:nvSpPr>
          <p:spPr>
            <a:xfrm>
              <a:off x="5499968" y="1360204"/>
              <a:ext cx="2219474" cy="200221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92BDF1C-6EC6-4490-A301-DEA076277FBB}"/>
                </a:ext>
              </a:extLst>
            </p:cNvPr>
            <p:cNvSpPr/>
            <p:nvPr/>
          </p:nvSpPr>
          <p:spPr>
            <a:xfrm>
              <a:off x="7799917" y="1315046"/>
              <a:ext cx="163609" cy="1943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09AC40E-DE8F-44C3-A443-A06CEA2D855F}"/>
                </a:ext>
              </a:extLst>
            </p:cNvPr>
            <p:cNvSpPr/>
            <p:nvPr/>
          </p:nvSpPr>
          <p:spPr>
            <a:xfrm>
              <a:off x="5499968" y="3458964"/>
              <a:ext cx="3173468" cy="1291530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4B92C92-69B6-42DD-965D-7349DEF42557}"/>
                </a:ext>
              </a:extLst>
            </p:cNvPr>
            <p:cNvSpPr/>
            <p:nvPr/>
          </p:nvSpPr>
          <p:spPr>
            <a:xfrm>
              <a:off x="8757141" y="3458964"/>
              <a:ext cx="163609" cy="194372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D2BCD38-43EF-4BE6-B308-6C75B96EC5A8}"/>
                </a:ext>
              </a:extLst>
            </p:cNvPr>
            <p:cNvSpPr/>
            <p:nvPr/>
          </p:nvSpPr>
          <p:spPr>
            <a:xfrm>
              <a:off x="5515000" y="4824880"/>
              <a:ext cx="3198386" cy="1091683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DA8B20-3099-4962-B390-FCF29DE85CA6}"/>
                </a:ext>
              </a:extLst>
            </p:cNvPr>
            <p:cNvSpPr/>
            <p:nvPr/>
          </p:nvSpPr>
          <p:spPr>
            <a:xfrm>
              <a:off x="8771525" y="4824880"/>
              <a:ext cx="163609" cy="194372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58" name="자유형 23">
              <a:extLst>
                <a:ext uri="{FF2B5EF4-FFF2-40B4-BE49-F238E27FC236}">
                  <a16:creationId xmlns:a16="http://schemas.microsoft.com/office/drawing/2014/main" id="{A0CE070F-6E91-403A-9C27-F8F34004C0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00271" y="923372"/>
              <a:ext cx="1373296" cy="31986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WITH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71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D810E-A8BB-4CE4-856F-EC9B581E3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Contents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D1D89-EEA5-417F-93D8-D5301646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Oracle SQL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1BAE1-06A8-4FB2-801E-42E679D55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4256" y="3027293"/>
            <a:ext cx="4127731" cy="1506607"/>
          </a:xfrm>
        </p:spPr>
        <p:txBody>
          <a:bodyPr/>
          <a:lstStyle/>
          <a:p>
            <a:pPr>
              <a:buFont typeface="+mj-lt"/>
              <a:buAutoNum type="romanUcPeriod"/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SUBQUERY 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buAutoNum type="romanUcPeriod"/>
            </a:pP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79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WITH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19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4835A6-752D-492B-89EF-D2146E9C82B8}"/>
              </a:ext>
            </a:extLst>
          </p:cNvPr>
          <p:cNvGrpSpPr/>
          <p:nvPr/>
        </p:nvGrpSpPr>
        <p:grpSpPr>
          <a:xfrm>
            <a:off x="257820" y="805926"/>
            <a:ext cx="3960170" cy="5102301"/>
            <a:chOff x="5400271" y="940150"/>
            <a:chExt cx="3960170" cy="510230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A22DCBF-1B96-433A-83F3-9F7272AEA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4999" y="1360204"/>
              <a:ext cx="3158437" cy="4617266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8DF28D8-1AC1-4FF2-A350-33C2D3776D94}"/>
                </a:ext>
              </a:extLst>
            </p:cNvPr>
            <p:cNvSpPr/>
            <p:nvPr/>
          </p:nvSpPr>
          <p:spPr>
            <a:xfrm>
              <a:off x="5408660" y="1263656"/>
              <a:ext cx="3951781" cy="4778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46FA999-7A00-4772-9DB7-B808664BAE87}"/>
                </a:ext>
              </a:extLst>
            </p:cNvPr>
            <p:cNvSpPr/>
            <p:nvPr/>
          </p:nvSpPr>
          <p:spPr>
            <a:xfrm>
              <a:off x="5499968" y="1360204"/>
              <a:ext cx="2219474" cy="200221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FFED6DC-D4EF-4169-97E2-F583D74A90AB}"/>
                </a:ext>
              </a:extLst>
            </p:cNvPr>
            <p:cNvSpPr/>
            <p:nvPr/>
          </p:nvSpPr>
          <p:spPr>
            <a:xfrm>
              <a:off x="7799917" y="1315046"/>
              <a:ext cx="163609" cy="1943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D6A1CD2-3AC0-4D29-8B3F-85163B20B7E5}"/>
                </a:ext>
              </a:extLst>
            </p:cNvPr>
            <p:cNvSpPr/>
            <p:nvPr/>
          </p:nvSpPr>
          <p:spPr>
            <a:xfrm>
              <a:off x="5499968" y="3458964"/>
              <a:ext cx="3173468" cy="1291530"/>
            </a:xfrm>
            <a:prstGeom prst="rect">
              <a:avLst/>
            </a:prstGeom>
            <a:noFill/>
            <a:ln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8D9C2C4-815D-43F7-85B4-ACB67035A91B}"/>
                </a:ext>
              </a:extLst>
            </p:cNvPr>
            <p:cNvSpPr/>
            <p:nvPr/>
          </p:nvSpPr>
          <p:spPr>
            <a:xfrm>
              <a:off x="8757141" y="3458964"/>
              <a:ext cx="163609" cy="194372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C4E9703-3A78-4B9E-8BA4-D810B13DD108}"/>
                </a:ext>
              </a:extLst>
            </p:cNvPr>
            <p:cNvSpPr/>
            <p:nvPr/>
          </p:nvSpPr>
          <p:spPr>
            <a:xfrm>
              <a:off x="5515000" y="4824880"/>
              <a:ext cx="3198386" cy="1091683"/>
            </a:xfrm>
            <a:prstGeom prst="rect">
              <a:avLst/>
            </a:prstGeom>
            <a:noFill/>
            <a:ln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2DBF54C-1C78-4808-A5D5-CE0AD4D5B95E}"/>
                </a:ext>
              </a:extLst>
            </p:cNvPr>
            <p:cNvSpPr/>
            <p:nvPr/>
          </p:nvSpPr>
          <p:spPr>
            <a:xfrm>
              <a:off x="8771525" y="4824880"/>
              <a:ext cx="163609" cy="194372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46" name="자유형 23">
              <a:extLst>
                <a:ext uri="{FF2B5EF4-FFF2-40B4-BE49-F238E27FC236}">
                  <a16:creationId xmlns:a16="http://schemas.microsoft.com/office/drawing/2014/main" id="{3C46BA33-A0C1-4243-84A0-1F8060B35F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00271" y="940150"/>
              <a:ext cx="1373296" cy="31986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WITH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8EBF423-B2D8-405F-B45B-CD79C823AF80}"/>
              </a:ext>
            </a:extLst>
          </p:cNvPr>
          <p:cNvSpPr txBox="1"/>
          <p:nvPr/>
        </p:nvSpPr>
        <p:spPr>
          <a:xfrm>
            <a:off x="4324329" y="1109017"/>
            <a:ext cx="5378395" cy="30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WITH</a:t>
            </a:r>
            <a:r>
              <a:rPr lang="ko-KR" altLang="en-US" sz="1300" dirty="0"/>
              <a:t>구문을 사용하면</a:t>
            </a:r>
            <a:r>
              <a:rPr lang="en-US" altLang="ko-KR" sz="1300" dirty="0"/>
              <a:t>, </a:t>
            </a:r>
            <a:r>
              <a:rPr lang="ko-KR" altLang="en-US" sz="1300" dirty="0"/>
              <a:t>일시적인 테이블을 생성할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일시적인 테이블 </a:t>
            </a:r>
            <a:r>
              <a:rPr lang="en-US" altLang="ko-KR" sz="1300" dirty="0"/>
              <a:t>: </a:t>
            </a:r>
            <a:r>
              <a:rPr lang="ko-KR" altLang="en-US" sz="1300" dirty="0"/>
              <a:t>가상테이블</a:t>
            </a:r>
            <a:r>
              <a:rPr lang="en-US" altLang="ko-KR" sz="1300" dirty="0"/>
              <a:t>(VIEW)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</a:t>
            </a:r>
            <a:r>
              <a:rPr lang="ko-KR" altLang="en-US" sz="1300" dirty="0"/>
              <a:t>임시테이블</a:t>
            </a:r>
            <a:r>
              <a:rPr lang="en-US" altLang="ko-KR" sz="1300" dirty="0"/>
              <a:t>(MATERIALIZE)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하나의 로직에 </a:t>
            </a:r>
            <a:r>
              <a:rPr lang="en-US" altLang="ko-KR" sz="1300" dirty="0"/>
              <a:t>WITH</a:t>
            </a:r>
            <a:r>
              <a:rPr lang="ko-KR" altLang="en-US" sz="1300" dirty="0"/>
              <a:t>구문을 여러 번 사용할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WITH</a:t>
            </a:r>
            <a:r>
              <a:rPr lang="ko-KR" altLang="en-US" sz="1300" dirty="0"/>
              <a:t>구문을 여러 번 사용하여</a:t>
            </a:r>
            <a:r>
              <a:rPr lang="en-US" altLang="ko-KR" sz="1300" dirty="0"/>
              <a:t> </a:t>
            </a:r>
            <a:r>
              <a:rPr lang="ko-KR" altLang="en-US" sz="1300" dirty="0"/>
              <a:t>여러 테이블을 정의할 때는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</a:t>
            </a:r>
            <a:r>
              <a:rPr lang="ko-KR" altLang="en-US" sz="1300" dirty="0"/>
              <a:t>쉼표를 사용해 테이블을 나열함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앞선 </a:t>
            </a:r>
            <a:r>
              <a:rPr lang="en-US" altLang="ko-KR" sz="1300" dirty="0"/>
              <a:t>WITH</a:t>
            </a:r>
            <a:r>
              <a:rPr lang="ko-KR" altLang="en-US" sz="1300" dirty="0"/>
              <a:t>구문에 의해 생성된 일시적인 테이블을 뒤에 선언된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WITH</a:t>
            </a:r>
            <a:r>
              <a:rPr lang="ko-KR" altLang="en-US" sz="1300" dirty="0"/>
              <a:t>에서 사용할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이런 특징을 통해</a:t>
            </a:r>
            <a:r>
              <a:rPr lang="en-US" altLang="ko-KR" sz="1300" dirty="0"/>
              <a:t>, </a:t>
            </a:r>
            <a:r>
              <a:rPr lang="ko-KR" altLang="en-US" sz="1300" dirty="0"/>
              <a:t>복잡한 쿼리에 대한 가독성을 향상시킬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rgbClr val="FF0000"/>
                </a:solidFill>
              </a:rPr>
              <a:t>그러나</a:t>
            </a:r>
            <a:r>
              <a:rPr lang="en-US" altLang="ko-KR" sz="1300" b="1" dirty="0">
                <a:solidFill>
                  <a:srgbClr val="FF0000"/>
                </a:solidFill>
              </a:rPr>
              <a:t> WITH</a:t>
            </a:r>
            <a:r>
              <a:rPr lang="ko-KR" altLang="en-US" sz="1300" b="1" dirty="0">
                <a:solidFill>
                  <a:srgbClr val="FF0000"/>
                </a:solidFill>
              </a:rPr>
              <a:t>을 사용하면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속도저하가 발생할 확률이 높음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9C7BF4-63EC-4AA9-83E5-E242E675142C}"/>
              </a:ext>
            </a:extLst>
          </p:cNvPr>
          <p:cNvCxnSpPr>
            <a:cxnSpLocks/>
          </p:cNvCxnSpPr>
          <p:nvPr/>
        </p:nvCxnSpPr>
        <p:spPr>
          <a:xfrm>
            <a:off x="357517" y="1342848"/>
            <a:ext cx="1513228" cy="0"/>
          </a:xfrm>
          <a:prstGeom prst="line">
            <a:avLst/>
          </a:prstGeom>
          <a:ln w="19050">
            <a:solidFill>
              <a:srgbClr val="FF89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508D4F3-5437-4F1D-BD89-BA1B05DC579D}"/>
              </a:ext>
            </a:extLst>
          </p:cNvPr>
          <p:cNvCxnSpPr>
            <a:cxnSpLocks/>
          </p:cNvCxnSpPr>
          <p:nvPr/>
        </p:nvCxnSpPr>
        <p:spPr>
          <a:xfrm>
            <a:off x="818911" y="4443626"/>
            <a:ext cx="1125340" cy="0"/>
          </a:xfrm>
          <a:prstGeom prst="line">
            <a:avLst/>
          </a:prstGeom>
          <a:ln w="19050">
            <a:solidFill>
              <a:srgbClr val="FF89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884684E-FA2D-443F-8554-56FB0BD3C5AC}"/>
              </a:ext>
            </a:extLst>
          </p:cNvPr>
          <p:cNvCxnSpPr>
            <a:cxnSpLocks/>
          </p:cNvCxnSpPr>
          <p:nvPr/>
        </p:nvCxnSpPr>
        <p:spPr>
          <a:xfrm>
            <a:off x="1467254" y="1342848"/>
            <a:ext cx="235711" cy="2994260"/>
          </a:xfrm>
          <a:prstGeom prst="straightConnector1">
            <a:avLst/>
          </a:prstGeom>
          <a:ln>
            <a:solidFill>
              <a:srgbClr val="FF8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E323E7C-737A-4781-8A22-FE048B52B61F}"/>
              </a:ext>
            </a:extLst>
          </p:cNvPr>
          <p:cNvCxnSpPr>
            <a:cxnSpLocks/>
          </p:cNvCxnSpPr>
          <p:nvPr/>
        </p:nvCxnSpPr>
        <p:spPr>
          <a:xfrm>
            <a:off x="363984" y="3495987"/>
            <a:ext cx="927921" cy="0"/>
          </a:xfrm>
          <a:prstGeom prst="line">
            <a:avLst/>
          </a:prstGeom>
          <a:ln w="19050">
            <a:solidFill>
              <a:srgbClr val="C43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7F288FF-26C5-41F7-B794-9644B2772EDA}"/>
              </a:ext>
            </a:extLst>
          </p:cNvPr>
          <p:cNvCxnSpPr>
            <a:cxnSpLocks/>
          </p:cNvCxnSpPr>
          <p:nvPr/>
        </p:nvCxnSpPr>
        <p:spPr>
          <a:xfrm>
            <a:off x="631227" y="5644967"/>
            <a:ext cx="750354" cy="0"/>
          </a:xfrm>
          <a:prstGeom prst="line">
            <a:avLst/>
          </a:prstGeom>
          <a:ln w="19050">
            <a:solidFill>
              <a:srgbClr val="C43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6F9C645-BACD-4DB7-BE54-BE9B5535743B}"/>
              </a:ext>
            </a:extLst>
          </p:cNvPr>
          <p:cNvCxnSpPr>
            <a:cxnSpLocks/>
          </p:cNvCxnSpPr>
          <p:nvPr/>
        </p:nvCxnSpPr>
        <p:spPr>
          <a:xfrm>
            <a:off x="513260" y="3495987"/>
            <a:ext cx="158726" cy="2024008"/>
          </a:xfrm>
          <a:prstGeom prst="straightConnector1">
            <a:avLst/>
          </a:prstGeom>
          <a:ln>
            <a:solidFill>
              <a:srgbClr val="C43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7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20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B53F9-B23D-4D22-9EDB-B237D7FAABDE}"/>
              </a:ext>
            </a:extLst>
          </p:cNvPr>
          <p:cNvSpPr txBox="1"/>
          <p:nvPr/>
        </p:nvSpPr>
        <p:spPr>
          <a:xfrm>
            <a:off x="263617" y="4730101"/>
            <a:ext cx="9642383" cy="1432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실행계획 </a:t>
            </a:r>
            <a:r>
              <a:rPr lang="en-US" altLang="ko-KR" sz="1500" dirty="0"/>
              <a:t>: </a:t>
            </a:r>
            <a:r>
              <a:rPr lang="ko-KR" altLang="en-US" sz="1500" dirty="0"/>
              <a:t>사용자가 작성한 </a:t>
            </a:r>
            <a:r>
              <a:rPr lang="en-US" altLang="ko-KR" sz="1500" dirty="0"/>
              <a:t>SQL</a:t>
            </a:r>
            <a:r>
              <a:rPr lang="ko-KR" altLang="en-US" sz="1500" dirty="0"/>
              <a:t>이 요구한 데이터를 추출하기 위해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옵티마이저가</a:t>
            </a:r>
            <a:r>
              <a:rPr lang="ko-KR" altLang="en-US" sz="1500" dirty="0"/>
              <a:t> 작업의 방법과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          </a:t>
            </a:r>
            <a:r>
              <a:rPr lang="ko-KR" altLang="en-US" sz="1500" dirty="0"/>
              <a:t>순서를 결정하는 것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Oracle</a:t>
            </a:r>
            <a:r>
              <a:rPr lang="ko-KR" altLang="en-US" sz="1500" dirty="0"/>
              <a:t>의 경우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옵티마이저의</a:t>
            </a:r>
            <a:r>
              <a:rPr lang="ko-KR" altLang="en-US" sz="1500" dirty="0"/>
              <a:t> 실행계획 그리고 그 실행계획에서 사용된 비용에 대한</a:t>
            </a:r>
            <a:r>
              <a:rPr lang="en-US" altLang="ko-KR" sz="1500" dirty="0"/>
              <a:t> </a:t>
            </a:r>
            <a:r>
              <a:rPr lang="ko-KR" altLang="en-US" sz="1500" dirty="0"/>
              <a:t>정보를 확인할 수 있음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실행 계획을 해석하여 해당 </a:t>
            </a:r>
            <a:r>
              <a:rPr lang="en-US" altLang="ko-KR" sz="1500" dirty="0"/>
              <a:t>SQL</a:t>
            </a:r>
            <a:r>
              <a:rPr lang="ko-KR" altLang="en-US" sz="1500" dirty="0"/>
              <a:t>이 어떤 방식으로 실행되는지 확인할 수 있음</a:t>
            </a:r>
            <a:endParaRPr lang="en-US" altLang="ko-KR" sz="15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56FC33-FA31-4922-84E4-BF71C2E475A7}"/>
              </a:ext>
            </a:extLst>
          </p:cNvPr>
          <p:cNvGrpSpPr/>
          <p:nvPr/>
        </p:nvGrpSpPr>
        <p:grpSpPr>
          <a:xfrm>
            <a:off x="470863" y="818787"/>
            <a:ext cx="8964273" cy="3726248"/>
            <a:chOff x="263617" y="821034"/>
            <a:chExt cx="8964273" cy="372624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A19D92-B0D9-495C-9287-F38C294BE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1357" y="1348637"/>
              <a:ext cx="5689721" cy="3198644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273997" y="1194810"/>
              <a:ext cx="8953893" cy="33524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3617" y="821034"/>
              <a:ext cx="1699460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0B77EA-6510-4C49-B763-714B313F0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239" y="1427657"/>
              <a:ext cx="2733675" cy="1838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903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21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6E6B81-6A29-4112-839A-30F5417B4973}"/>
              </a:ext>
            </a:extLst>
          </p:cNvPr>
          <p:cNvGrpSpPr/>
          <p:nvPr/>
        </p:nvGrpSpPr>
        <p:grpSpPr>
          <a:xfrm>
            <a:off x="1131736" y="2798749"/>
            <a:ext cx="7642529" cy="3409265"/>
            <a:chOff x="470864" y="818787"/>
            <a:chExt cx="7255398" cy="365254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156FC33-FA31-4922-84E4-BF71C2E475A7}"/>
                </a:ext>
              </a:extLst>
            </p:cNvPr>
            <p:cNvGrpSpPr/>
            <p:nvPr/>
          </p:nvGrpSpPr>
          <p:grpSpPr>
            <a:xfrm>
              <a:off x="470864" y="818787"/>
              <a:ext cx="7255398" cy="3652545"/>
              <a:chOff x="263618" y="821034"/>
              <a:chExt cx="7255398" cy="365254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7200CDF-4CBD-4F39-AE13-C5947FF572BD}"/>
                  </a:ext>
                </a:extLst>
              </p:cNvPr>
              <p:cNvSpPr/>
              <p:nvPr/>
            </p:nvSpPr>
            <p:spPr>
              <a:xfrm>
                <a:off x="273998" y="1194810"/>
                <a:ext cx="7245018" cy="32787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  <p:sp>
            <p:nvSpPr>
              <p:cNvPr id="26" name="자유형 23">
                <a:extLst>
                  <a:ext uri="{FF2B5EF4-FFF2-40B4-BE49-F238E27FC236}">
                    <a16:creationId xmlns:a16="http://schemas.microsoft.com/office/drawing/2014/main" id="{5CD75983-E08F-4EDC-A336-DFB8C24BC3E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3618" y="821034"/>
                <a:ext cx="1346663" cy="373774"/>
              </a:xfrm>
              <a:custGeom>
                <a:avLst/>
                <a:gdLst>
                  <a:gd name="connsiteX0" fmla="*/ 48729 w 1587995"/>
                  <a:gd name="connsiteY0" fmla="*/ 0 h 292361"/>
                  <a:gd name="connsiteX1" fmla="*/ 1539267 w 1587995"/>
                  <a:gd name="connsiteY1" fmla="*/ 0 h 292361"/>
                  <a:gd name="connsiteX2" fmla="*/ 1587995 w 1587995"/>
                  <a:gd name="connsiteY2" fmla="*/ 48728 h 292361"/>
                  <a:gd name="connsiteX3" fmla="*/ 1587995 w 1587995"/>
                  <a:gd name="connsiteY3" fmla="*/ 243633 h 292361"/>
                  <a:gd name="connsiteX4" fmla="*/ 1587994 w 1587995"/>
                  <a:gd name="connsiteY4" fmla="*/ 243636 h 292361"/>
                  <a:gd name="connsiteX5" fmla="*/ 1587994 w 1587995"/>
                  <a:gd name="connsiteY5" fmla="*/ 292361 h 292361"/>
                  <a:gd name="connsiteX6" fmla="*/ 1539267 w 1587995"/>
                  <a:gd name="connsiteY6" fmla="*/ 292361 h 292361"/>
                  <a:gd name="connsiteX7" fmla="*/ 48729 w 1587995"/>
                  <a:gd name="connsiteY7" fmla="*/ 292361 h 292361"/>
                  <a:gd name="connsiteX8" fmla="*/ 0 w 1587995"/>
                  <a:gd name="connsiteY8" fmla="*/ 292361 h 292361"/>
                  <a:gd name="connsiteX9" fmla="*/ 0 w 1587995"/>
                  <a:gd name="connsiteY9" fmla="*/ 152400 h 292361"/>
                  <a:gd name="connsiteX10" fmla="*/ 1 w 1587995"/>
                  <a:gd name="connsiteY10" fmla="*/ 152400 h 292361"/>
                  <a:gd name="connsiteX11" fmla="*/ 1 w 1587995"/>
                  <a:gd name="connsiteY11" fmla="*/ 48728 h 292361"/>
                  <a:gd name="connsiteX12" fmla="*/ 48729 w 1587995"/>
                  <a:gd name="connsiteY12" fmla="*/ 0 h 29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7995" h="292361">
                    <a:moveTo>
                      <a:pt x="48729" y="0"/>
                    </a:moveTo>
                    <a:lnTo>
                      <a:pt x="1539267" y="0"/>
                    </a:lnTo>
                    <a:cubicBezTo>
                      <a:pt x="1566179" y="0"/>
                      <a:pt x="1587995" y="21816"/>
                      <a:pt x="1587995" y="48728"/>
                    </a:cubicBezTo>
                    <a:lnTo>
                      <a:pt x="1587995" y="243633"/>
                    </a:lnTo>
                    <a:lnTo>
                      <a:pt x="1587994" y="243636"/>
                    </a:lnTo>
                    <a:lnTo>
                      <a:pt x="1587994" y="292361"/>
                    </a:lnTo>
                    <a:lnTo>
                      <a:pt x="1539267" y="292361"/>
                    </a:lnTo>
                    <a:lnTo>
                      <a:pt x="48729" y="292361"/>
                    </a:lnTo>
                    <a:lnTo>
                      <a:pt x="0" y="292361"/>
                    </a:lnTo>
                    <a:lnTo>
                      <a:pt x="0" y="152400"/>
                    </a:lnTo>
                    <a:lnTo>
                      <a:pt x="1" y="152400"/>
                    </a:lnTo>
                    <a:lnTo>
                      <a:pt x="1" y="48728"/>
                    </a:lnTo>
                    <a:cubicBezTo>
                      <a:pt x="1" y="21816"/>
                      <a:pt x="21817" y="0"/>
                      <a:pt x="4872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 algn="ctr">
                <a:solidFill>
                  <a:srgbClr val="00206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36000" rIns="72000" bIns="36000" anchor="ctr">
                <a:noAutofit/>
              </a:bodyPr>
              <a:lstStyle/>
              <a:p>
                <a:pPr marR="0" lvl="0" algn="ctr" defTabSz="411163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SzPct val="90000"/>
                  <a:tabLst>
                    <a:tab pos="85725" algn="l"/>
                  </a:tabLst>
                  <a:defRPr/>
                </a:pPr>
                <a:r>
                  <a:rPr kumimoji="1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나눔고딕" panose="020B0600000101010101" charset="-127"/>
                    <a:ea typeface="나눔고딕" panose="020B0600000101010101" charset="-127"/>
                  </a:rPr>
                  <a:t>실행계획 항목</a:t>
                </a:r>
                <a:endPara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1CA1912-A374-4315-9DB3-DF612CD1F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493" y="1296955"/>
              <a:ext cx="6983881" cy="3040153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FD2EF2-A238-4086-A314-69ADF6936C1E}"/>
              </a:ext>
            </a:extLst>
          </p:cNvPr>
          <p:cNvGrpSpPr/>
          <p:nvPr/>
        </p:nvGrpSpPr>
        <p:grpSpPr>
          <a:xfrm>
            <a:off x="1123347" y="673738"/>
            <a:ext cx="5134840" cy="1914968"/>
            <a:chOff x="1123347" y="673738"/>
            <a:chExt cx="5134840" cy="191496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5EB42B-533F-4473-A835-188749618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2350" y="1098028"/>
              <a:ext cx="5029200" cy="143827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63C013E-94C6-454E-AE3A-E9A2DCC341E8}"/>
                </a:ext>
              </a:extLst>
            </p:cNvPr>
            <p:cNvSpPr/>
            <p:nvPr/>
          </p:nvSpPr>
          <p:spPr>
            <a:xfrm>
              <a:off x="1135714" y="1020566"/>
              <a:ext cx="5122473" cy="1568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A68ABEC4-0729-4E42-AD58-21C5A1E058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347" y="673738"/>
              <a:ext cx="1418518" cy="348879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690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8420AD2-3510-4BCB-B692-D8D8FD4B702E}"/>
              </a:ext>
            </a:extLst>
          </p:cNvPr>
          <p:cNvGrpSpPr/>
          <p:nvPr/>
        </p:nvGrpSpPr>
        <p:grpSpPr>
          <a:xfrm>
            <a:off x="272006" y="762311"/>
            <a:ext cx="6380464" cy="3683854"/>
            <a:chOff x="272006" y="762311"/>
            <a:chExt cx="6380464" cy="368385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A19D92-B0D9-495C-9287-F38C294BE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431" y="1247521"/>
              <a:ext cx="5689721" cy="3198644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273998" y="1136086"/>
              <a:ext cx="6378472" cy="3310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2006" y="762311"/>
              <a:ext cx="1699460" cy="3737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57B439D-BDEA-43FD-B0B3-F8A71DFC153B}"/>
                </a:ext>
              </a:extLst>
            </p:cNvPr>
            <p:cNvSpPr/>
            <p:nvPr/>
          </p:nvSpPr>
          <p:spPr>
            <a:xfrm>
              <a:off x="5986977" y="2803529"/>
              <a:ext cx="154070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EA4F435-5359-445C-A313-F45E5D1DF6EA}"/>
                </a:ext>
              </a:extLst>
            </p:cNvPr>
            <p:cNvSpPr/>
            <p:nvPr/>
          </p:nvSpPr>
          <p:spPr>
            <a:xfrm>
              <a:off x="5986977" y="2998420"/>
              <a:ext cx="154069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62F527E-9BAE-4F95-9F02-B77E9CC1F215}"/>
                </a:ext>
              </a:extLst>
            </p:cNvPr>
            <p:cNvSpPr/>
            <p:nvPr/>
          </p:nvSpPr>
          <p:spPr>
            <a:xfrm>
              <a:off x="5986977" y="2593584"/>
              <a:ext cx="154069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F46B355-4F71-4376-A662-979DF7B1A861}"/>
                </a:ext>
              </a:extLst>
            </p:cNvPr>
            <p:cNvSpPr/>
            <p:nvPr/>
          </p:nvSpPr>
          <p:spPr>
            <a:xfrm>
              <a:off x="5980117" y="2396043"/>
              <a:ext cx="154069" cy="16691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C000"/>
                  </a:solidFill>
                </a:rPr>
                <a:t>4</a:t>
              </a:r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A9AC21-3D8B-4EC0-8DFE-DD0C53ACE202}"/>
              </a:ext>
            </a:extLst>
          </p:cNvPr>
          <p:cNvSpPr txBox="1"/>
          <p:nvPr/>
        </p:nvSpPr>
        <p:spPr>
          <a:xfrm>
            <a:off x="272006" y="4557600"/>
            <a:ext cx="8273419" cy="1778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실행계획 해석 규칙 </a:t>
            </a:r>
            <a:r>
              <a:rPr lang="en-US" altLang="ko-KR" sz="15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1. </a:t>
            </a:r>
            <a:r>
              <a:rPr lang="ko-KR" altLang="en-US" sz="1500" dirty="0"/>
              <a:t>위에서 아래로 읽어 내려가면서 제일 먼저 읽을 단계를 찾음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2. </a:t>
            </a:r>
            <a:r>
              <a:rPr lang="ko-KR" altLang="en-US" sz="1500" dirty="0"/>
              <a:t>내려가는 과정에서 같은 들여 쓰기가 존재한다면</a:t>
            </a:r>
            <a:r>
              <a:rPr lang="en-US" altLang="ko-KR" sz="1500" dirty="0"/>
              <a:t>, </a:t>
            </a:r>
            <a:r>
              <a:rPr lang="ko-KR" altLang="en-US" sz="1500" dirty="0"/>
              <a:t>무조건 </a:t>
            </a:r>
            <a:r>
              <a:rPr lang="en-US" altLang="ko-KR" sz="1500" dirty="0"/>
              <a:t>‘</a:t>
            </a:r>
            <a:r>
              <a:rPr lang="ko-KR" altLang="en-US" sz="1500" dirty="0"/>
              <a:t>위에서 아래</a:t>
            </a:r>
            <a:r>
              <a:rPr lang="en-US" altLang="ko-KR" sz="1500" dirty="0"/>
              <a:t>’</a:t>
            </a:r>
            <a:r>
              <a:rPr lang="ko-KR" altLang="en-US" sz="1500" dirty="0"/>
              <a:t>순으로 읽어야 함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3. </a:t>
            </a:r>
            <a:r>
              <a:rPr lang="ko-KR" altLang="en-US" sz="1500" dirty="0"/>
              <a:t>읽고자 하는 단계보다 더 들여 쓰기가 된 하위 단계가 존재한다면</a:t>
            </a:r>
            <a:r>
              <a:rPr lang="en-US" altLang="ko-KR" sz="15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ko-KR" altLang="en-US" sz="1500" dirty="0"/>
              <a:t>가장 안쪽으로 들여쓰기 된 단계를 시작으로 하여 한 단계씩 상위 단계를 읽어 나감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17244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A8C7EA-2D43-4D0B-8986-CD873D559157}"/>
              </a:ext>
            </a:extLst>
          </p:cNvPr>
          <p:cNvGrpSpPr/>
          <p:nvPr/>
        </p:nvGrpSpPr>
        <p:grpSpPr>
          <a:xfrm>
            <a:off x="363984" y="1103915"/>
            <a:ext cx="7538444" cy="2973136"/>
            <a:chOff x="363984" y="1103915"/>
            <a:chExt cx="7538444" cy="29731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366747" y="1456089"/>
              <a:ext cx="7535681" cy="2620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1103915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3E291EE-290F-45F4-A0C0-AA0F03D53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16" y="1576872"/>
              <a:ext cx="7229924" cy="239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원호 15">
            <a:extLst>
              <a:ext uri="{FF2B5EF4-FFF2-40B4-BE49-F238E27FC236}">
                <a16:creationId xmlns:a16="http://schemas.microsoft.com/office/drawing/2014/main" id="{ABFDAE80-BDB7-4AC5-B6CA-DD16AA0BE863}"/>
              </a:ext>
            </a:extLst>
          </p:cNvPr>
          <p:cNvSpPr/>
          <p:nvPr/>
        </p:nvSpPr>
        <p:spPr>
          <a:xfrm rot="12091232">
            <a:off x="3571526" y="3833156"/>
            <a:ext cx="766877" cy="784042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2AD37C-8A26-459C-B89B-0B163116E98D}"/>
              </a:ext>
            </a:extLst>
          </p:cNvPr>
          <p:cNvSpPr txBox="1"/>
          <p:nvPr/>
        </p:nvSpPr>
        <p:spPr>
          <a:xfrm>
            <a:off x="3644622" y="4628215"/>
            <a:ext cx="388119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해당 로직은 어떤 순서로 실행될까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(ID</a:t>
            </a:r>
            <a:r>
              <a:rPr lang="ko-KR" altLang="en-US" dirty="0"/>
              <a:t>값으로 순서를 나타낼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093082-962E-4301-B55A-743991A42192}"/>
              </a:ext>
            </a:extLst>
          </p:cNvPr>
          <p:cNvSpPr/>
          <p:nvPr/>
        </p:nvSpPr>
        <p:spPr>
          <a:xfrm>
            <a:off x="491616" y="1748059"/>
            <a:ext cx="565398" cy="211926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id="{827F17BB-6F53-4A1E-B346-B00323EC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60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실행계획 해석 규칙</a:t>
            </a: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A8C7EA-2D43-4D0B-8986-CD873D559157}"/>
              </a:ext>
            </a:extLst>
          </p:cNvPr>
          <p:cNvGrpSpPr/>
          <p:nvPr/>
        </p:nvGrpSpPr>
        <p:grpSpPr>
          <a:xfrm>
            <a:off x="363984" y="1103915"/>
            <a:ext cx="7538444" cy="2973136"/>
            <a:chOff x="363984" y="1103915"/>
            <a:chExt cx="7538444" cy="29731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0CDF-4CBD-4F39-AE13-C5947FF572BD}"/>
                </a:ext>
              </a:extLst>
            </p:cNvPr>
            <p:cNvSpPr/>
            <p:nvPr/>
          </p:nvSpPr>
          <p:spPr>
            <a:xfrm>
              <a:off x="366747" y="1456089"/>
              <a:ext cx="7535681" cy="2620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6" name="자유형 23">
              <a:extLst>
                <a:ext uri="{FF2B5EF4-FFF2-40B4-BE49-F238E27FC236}">
                  <a16:creationId xmlns:a16="http://schemas.microsoft.com/office/drawing/2014/main" id="{5CD75983-E08F-4EDC-A336-DFB8C24BC3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1103915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3E291EE-290F-45F4-A0C0-AA0F03D53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16" y="1576872"/>
              <a:ext cx="7229924" cy="239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093082-962E-4301-B55A-743991A42192}"/>
              </a:ext>
            </a:extLst>
          </p:cNvPr>
          <p:cNvSpPr/>
          <p:nvPr/>
        </p:nvSpPr>
        <p:spPr>
          <a:xfrm>
            <a:off x="491616" y="1748059"/>
            <a:ext cx="565398" cy="211926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B67FB-27AE-4B22-830D-FE850513B84E}"/>
              </a:ext>
            </a:extLst>
          </p:cNvPr>
          <p:cNvSpPr txBox="1"/>
          <p:nvPr/>
        </p:nvSpPr>
        <p:spPr>
          <a:xfrm>
            <a:off x="363984" y="4248238"/>
            <a:ext cx="4685898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‘3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2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5</a:t>
            </a:r>
            <a:r>
              <a:rPr lang="ko-KR" altLang="en-US" sz="1500" dirty="0"/>
              <a:t> </a:t>
            </a:r>
            <a:r>
              <a:rPr lang="en-US" altLang="ko-KR" sz="1500" dirty="0"/>
              <a:t>–</a:t>
            </a:r>
            <a:r>
              <a:rPr lang="ko-KR" altLang="en-US" sz="1500" dirty="0"/>
              <a:t> </a:t>
            </a:r>
            <a:r>
              <a:rPr lang="en-US" altLang="ko-KR" sz="1500" dirty="0"/>
              <a:t>4 – 1 – 0’</a:t>
            </a:r>
            <a:r>
              <a:rPr lang="ko-KR" altLang="en-US" sz="1500" dirty="0"/>
              <a:t>순서로 해당 로직이 실행됨</a:t>
            </a:r>
            <a:endParaRPr lang="en-US" altLang="ko-KR" sz="1500" dirty="0"/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CAAB2E66-9150-463E-9808-045B6911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24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51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SCAN OPERATION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25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363984" y="824496"/>
            <a:ext cx="4826578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TABLE SCAN</a:t>
            </a:r>
            <a:r>
              <a:rPr lang="ko-KR" altLang="en-US" sz="1300" dirty="0"/>
              <a:t>의 종류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en-US" altLang="ko-KR" sz="1300" b="1" dirty="0">
                <a:solidFill>
                  <a:srgbClr val="FF0000"/>
                </a:solidFill>
              </a:rPr>
              <a:t>TABLE FULL SCAN </a:t>
            </a:r>
            <a:r>
              <a:rPr lang="en-US" altLang="ko-KR" sz="1300" dirty="0"/>
              <a:t>: </a:t>
            </a:r>
            <a:r>
              <a:rPr lang="ko-KR" altLang="en-US" sz="1300" dirty="0"/>
              <a:t>테이블 전체 데이터를 </a:t>
            </a:r>
            <a:r>
              <a:rPr lang="en-US" altLang="ko-KR" sz="1300" dirty="0"/>
              <a:t>SCAN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</a:t>
            </a:r>
            <a:r>
              <a:rPr lang="en-US" altLang="ko-KR" sz="1300" b="1" dirty="0">
                <a:solidFill>
                  <a:srgbClr val="FF0000"/>
                </a:solidFill>
              </a:rPr>
              <a:t>INDEX SCAN</a:t>
            </a:r>
            <a:r>
              <a:rPr lang="en-US" altLang="ko-KR" sz="1300" dirty="0"/>
              <a:t>       : </a:t>
            </a:r>
            <a:r>
              <a:rPr lang="ko-KR" altLang="en-US" sz="1300" dirty="0"/>
              <a:t>인덱스를 사용하여 데이터를 </a:t>
            </a:r>
            <a:r>
              <a:rPr lang="en-US" altLang="ko-KR" sz="1300" dirty="0"/>
              <a:t>SCAN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ROWID SCAN      : ROWID</a:t>
            </a:r>
            <a:r>
              <a:rPr lang="ko-KR" altLang="en-US" sz="1300" dirty="0"/>
              <a:t>를 기준으로 데이터를 </a:t>
            </a:r>
            <a:r>
              <a:rPr lang="en-US" altLang="ko-KR" sz="1300" dirty="0"/>
              <a:t>SCAN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3F6FBA-4341-475B-BA79-D43ADC33E4D5}"/>
              </a:ext>
            </a:extLst>
          </p:cNvPr>
          <p:cNvGrpSpPr/>
          <p:nvPr/>
        </p:nvGrpSpPr>
        <p:grpSpPr>
          <a:xfrm>
            <a:off x="363984" y="2441349"/>
            <a:ext cx="7538444" cy="2973136"/>
            <a:chOff x="363984" y="1103915"/>
            <a:chExt cx="7538444" cy="297313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0BEC6FF-6CA7-4E27-9BA1-5D5BBC4A4364}"/>
                </a:ext>
              </a:extLst>
            </p:cNvPr>
            <p:cNvSpPr/>
            <p:nvPr/>
          </p:nvSpPr>
          <p:spPr>
            <a:xfrm>
              <a:off x="366747" y="1456089"/>
              <a:ext cx="7535681" cy="26209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8" name="자유형 23">
              <a:extLst>
                <a:ext uri="{FF2B5EF4-FFF2-40B4-BE49-F238E27FC236}">
                  <a16:creationId xmlns:a16="http://schemas.microsoft.com/office/drawing/2014/main" id="{8BCD5CE6-B1B5-44AE-A1DC-02AD34A29A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3984" y="1103915"/>
              <a:ext cx="2344710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실행계획 내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SCAN OPERATION</a:t>
              </a: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74CFAF-7ED7-430B-BD05-C54E8A91D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616" y="1576872"/>
              <a:ext cx="7229924" cy="2399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38D96C-6479-45EC-A5BC-8F87B3BE0926}"/>
              </a:ext>
            </a:extLst>
          </p:cNvPr>
          <p:cNvCxnSpPr>
            <a:cxnSpLocks/>
          </p:cNvCxnSpPr>
          <p:nvPr/>
        </p:nvCxnSpPr>
        <p:spPr>
          <a:xfrm>
            <a:off x="1414133" y="5090607"/>
            <a:ext cx="12945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727584E-D257-4367-B48B-7CCBE5FE064E}"/>
              </a:ext>
            </a:extLst>
          </p:cNvPr>
          <p:cNvCxnSpPr>
            <a:cxnSpLocks/>
          </p:cNvCxnSpPr>
          <p:nvPr/>
        </p:nvCxnSpPr>
        <p:spPr>
          <a:xfrm>
            <a:off x="1414133" y="4621905"/>
            <a:ext cx="12945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33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TABLE FULL SCAN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26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86BB5D-78B4-45E3-82CD-5DA7940A0BE7}"/>
              </a:ext>
            </a:extLst>
          </p:cNvPr>
          <p:cNvGrpSpPr/>
          <p:nvPr/>
        </p:nvGrpSpPr>
        <p:grpSpPr>
          <a:xfrm>
            <a:off x="2414723" y="2026640"/>
            <a:ext cx="4980493" cy="3450598"/>
            <a:chOff x="1084638" y="850269"/>
            <a:chExt cx="7736721" cy="477664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F5729D9-F261-412E-B38F-AF76D06E0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4642" y="1156815"/>
              <a:ext cx="7736717" cy="447010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8CC5E-8A61-4CE1-B59B-A184B0FF351D}"/>
                </a:ext>
              </a:extLst>
            </p:cNvPr>
            <p:cNvSpPr/>
            <p:nvPr/>
          </p:nvSpPr>
          <p:spPr>
            <a:xfrm>
              <a:off x="1084641" y="1202443"/>
              <a:ext cx="7662544" cy="4378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8" name="자유형 23">
              <a:extLst>
                <a:ext uri="{FF2B5EF4-FFF2-40B4-BE49-F238E27FC236}">
                  <a16:creationId xmlns:a16="http://schemas.microsoft.com/office/drawing/2014/main" id="{5740F4AD-9ABA-4A89-AEAF-317F52A355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84638" y="850269"/>
              <a:ext cx="2283568" cy="35217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TABLE FULL SCAN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A3678A-9D5F-4785-94BB-CC6DEB7638AC}"/>
              </a:ext>
            </a:extLst>
          </p:cNvPr>
          <p:cNvSpPr txBox="1"/>
          <p:nvPr/>
        </p:nvSpPr>
        <p:spPr>
          <a:xfrm>
            <a:off x="363984" y="5544393"/>
            <a:ext cx="9081973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HWM(High Water Mark, </a:t>
            </a:r>
            <a:r>
              <a:rPr lang="ko-KR" altLang="en-US" sz="1500" dirty="0"/>
              <a:t>고수위 마크</a:t>
            </a:r>
            <a:r>
              <a:rPr lang="en-US" altLang="ko-KR" sz="1500" dirty="0"/>
              <a:t>)</a:t>
            </a:r>
            <a:r>
              <a:rPr lang="ko-KR" altLang="en-US" sz="1500" dirty="0"/>
              <a:t>는 테이블에 데이터가 쓰여졌던 블록 상의 최상위 위치를 의미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HWM</a:t>
            </a:r>
            <a:r>
              <a:rPr lang="ko-KR" altLang="en-US" sz="1500" dirty="0"/>
              <a:t>까지 테이블의 모든 데이터를 읽어야 하기 때문에</a:t>
            </a:r>
            <a:r>
              <a:rPr lang="en-US" altLang="ko-KR" sz="1500" dirty="0"/>
              <a:t>, </a:t>
            </a:r>
            <a:r>
              <a:rPr lang="ko-KR" altLang="en-US" sz="1500" dirty="0"/>
              <a:t>모든 결과를 찾을 때까지 시간이 오래 걸림</a:t>
            </a:r>
            <a:endParaRPr lang="en-US" altLang="ko-KR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1B8812-6E7F-4ADA-8377-5EACB7DCC78A}"/>
              </a:ext>
            </a:extLst>
          </p:cNvPr>
          <p:cNvSpPr txBox="1"/>
          <p:nvPr/>
        </p:nvSpPr>
        <p:spPr>
          <a:xfrm>
            <a:off x="363984" y="645439"/>
            <a:ext cx="6555705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TABLE FULL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ko-KR" altLang="en-US" sz="1300" dirty="0"/>
              <a:t>조건절의 컬럼에 </a:t>
            </a:r>
            <a:r>
              <a:rPr lang="en-US" altLang="ko-KR" sz="1300" dirty="0"/>
              <a:t>INDEX</a:t>
            </a:r>
            <a:r>
              <a:rPr lang="ko-KR" altLang="en-US" sz="1300" dirty="0"/>
              <a:t>가 없는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</a:t>
            </a:r>
            <a:r>
              <a:rPr lang="ko-KR" altLang="en-US" sz="1300" dirty="0"/>
              <a:t>가 있으나</a:t>
            </a:r>
            <a:r>
              <a:rPr lang="en-US" altLang="ko-KR" sz="1300" dirty="0"/>
              <a:t>, </a:t>
            </a:r>
            <a:r>
              <a:rPr lang="ko-KR" altLang="en-US" sz="1300" dirty="0"/>
              <a:t>조건을 만족하는 데이터가 테이블의 많은 양을 차지하는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INDEX</a:t>
            </a:r>
            <a:r>
              <a:rPr lang="ko-KR" altLang="en-US" sz="1300" dirty="0"/>
              <a:t>가 있으나</a:t>
            </a:r>
            <a:r>
              <a:rPr lang="en-US" altLang="ko-KR" sz="1300" dirty="0"/>
              <a:t>, </a:t>
            </a:r>
            <a:r>
              <a:rPr lang="ko-KR" altLang="en-US" sz="1300" dirty="0"/>
              <a:t>테이블의 데이터가 적어 </a:t>
            </a:r>
            <a:r>
              <a:rPr lang="en-US" altLang="ko-KR" sz="1300" dirty="0"/>
              <a:t>FULL SCAN</a:t>
            </a:r>
            <a:r>
              <a:rPr lang="ko-KR" altLang="en-US" sz="1300" dirty="0"/>
              <a:t>이 유리한 경우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4391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4. TABLE FULL SCAN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1B8812-6E7F-4ADA-8377-5EACB7DCC78A}"/>
              </a:ext>
            </a:extLst>
          </p:cNvPr>
          <p:cNvSpPr txBox="1"/>
          <p:nvPr/>
        </p:nvSpPr>
        <p:spPr>
          <a:xfrm>
            <a:off x="363984" y="645439"/>
            <a:ext cx="3013261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TABLE FULL SCAN </a:t>
            </a:r>
            <a:r>
              <a:rPr lang="ko-KR" altLang="en-US" sz="1300" dirty="0"/>
              <a:t>예시 추가 필요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15170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28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17129" y="637563"/>
            <a:ext cx="473206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2A28427-90A4-41AB-A1AD-527B12F9A6BA}"/>
              </a:ext>
            </a:extLst>
          </p:cNvPr>
          <p:cNvGrpSpPr/>
          <p:nvPr/>
        </p:nvGrpSpPr>
        <p:grpSpPr>
          <a:xfrm>
            <a:off x="1447096" y="753189"/>
            <a:ext cx="7011807" cy="2741852"/>
            <a:chOff x="1957638" y="4064390"/>
            <a:chExt cx="5990724" cy="23280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BD685F-ADC4-4EA0-9076-D398A19F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7638" y="4421707"/>
              <a:ext cx="5990724" cy="197078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3E00CC-A66B-450A-8596-8280E92C984D}"/>
                </a:ext>
              </a:extLst>
            </p:cNvPr>
            <p:cNvSpPr/>
            <p:nvPr/>
          </p:nvSpPr>
          <p:spPr>
            <a:xfrm>
              <a:off x="2034447" y="4421707"/>
              <a:ext cx="5842815" cy="18952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70EE929-A530-4385-9184-D84EFDF06E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26058" y="4064390"/>
              <a:ext cx="1473205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6FE0020-5F38-4150-9BBA-DD577C70F608}"/>
                </a:ext>
              </a:extLst>
            </p:cNvPr>
            <p:cNvSpPr/>
            <p:nvPr/>
          </p:nvSpPr>
          <p:spPr>
            <a:xfrm>
              <a:off x="5956183" y="4840448"/>
              <a:ext cx="1711355" cy="137998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C50C173-07D9-40CC-9C9F-7B842834E0F9}"/>
                </a:ext>
              </a:extLst>
            </p:cNvPr>
            <p:cNvSpPr/>
            <p:nvPr/>
          </p:nvSpPr>
          <p:spPr>
            <a:xfrm>
              <a:off x="5289259" y="4840447"/>
              <a:ext cx="595824" cy="1379989"/>
            </a:xfrm>
            <a:prstGeom prst="roundRect">
              <a:avLst/>
            </a:prstGeom>
            <a:noFill/>
            <a:ln>
              <a:solidFill>
                <a:srgbClr val="2806B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F22CE-989A-4718-B72A-E7079D7F3053}"/>
              </a:ext>
            </a:extLst>
          </p:cNvPr>
          <p:cNvSpPr txBox="1"/>
          <p:nvPr/>
        </p:nvSpPr>
        <p:spPr>
          <a:xfrm>
            <a:off x="217129" y="3558125"/>
            <a:ext cx="8735084" cy="18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INDEX</a:t>
            </a:r>
            <a:r>
              <a:rPr lang="ko-KR" altLang="en-US" sz="1300" dirty="0"/>
              <a:t>는 추가적인 쓰기 작업과 테이블의 검색 속도를 향상시키기 위한 자료구조임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우리가 책에서 원하는 내용을 찾을 때</a:t>
            </a:r>
            <a:r>
              <a:rPr lang="en-US" altLang="ko-KR" sz="1300" dirty="0"/>
              <a:t> </a:t>
            </a:r>
            <a:r>
              <a:rPr lang="ko-KR" altLang="en-US" sz="1300" dirty="0"/>
              <a:t>책의 모든 페이지를 들춰보며 해당 내용을 찾는다면</a:t>
            </a:r>
            <a:r>
              <a:rPr lang="en-US" altLang="ko-KR" sz="1300" dirty="0"/>
              <a:t>, </a:t>
            </a:r>
            <a:r>
              <a:rPr lang="ko-KR" altLang="en-US" sz="1300" dirty="0"/>
              <a:t>많은 시간이 소요됨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대신</a:t>
            </a:r>
            <a:r>
              <a:rPr lang="en-US" altLang="ko-KR" sz="1300" dirty="0"/>
              <a:t>, </a:t>
            </a:r>
            <a:r>
              <a:rPr lang="ko-KR" altLang="en-US" sz="1300" dirty="0"/>
              <a:t>책의 맨 앞 또는 맨 뒤에 존재하는 색인을 참조한다면</a:t>
            </a:r>
            <a:r>
              <a:rPr lang="en-US" altLang="ko-KR" sz="1300" dirty="0"/>
              <a:t> </a:t>
            </a:r>
            <a:r>
              <a:rPr lang="ko-KR" altLang="en-US" sz="1300" dirty="0"/>
              <a:t>원하는 내용을 빨리 찾을 수 있음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데이터베이스의 </a:t>
            </a:r>
            <a:r>
              <a:rPr lang="en-US" altLang="ko-KR" sz="1300" dirty="0"/>
              <a:t>INDEX</a:t>
            </a:r>
            <a:r>
              <a:rPr lang="ko-KR" altLang="en-US" sz="1300" dirty="0"/>
              <a:t>는 </a:t>
            </a:r>
            <a:r>
              <a:rPr lang="en-US" altLang="ko-KR" sz="1300" dirty="0"/>
              <a:t>‘</a:t>
            </a:r>
            <a:r>
              <a:rPr lang="ko-KR" altLang="en-US" sz="1300" dirty="0"/>
              <a:t>책의 색인</a:t>
            </a:r>
            <a:r>
              <a:rPr lang="en-US" altLang="ko-KR" sz="1300" dirty="0"/>
              <a:t>’</a:t>
            </a:r>
            <a:r>
              <a:rPr lang="ko-KR" altLang="en-US" sz="1300" dirty="0"/>
              <a:t>과 같은 역할을 수행함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테이블 내 특정 레코드를 조회할 때</a:t>
            </a:r>
            <a:r>
              <a:rPr lang="en-US" altLang="ko-KR" sz="1300" dirty="0"/>
              <a:t> </a:t>
            </a:r>
            <a:r>
              <a:rPr lang="ko-KR" altLang="en-US" sz="1300" dirty="0"/>
              <a:t>테이블 내 모든 레코드를 들춰본다면</a:t>
            </a:r>
            <a:r>
              <a:rPr lang="en-US" altLang="ko-KR" sz="1300" dirty="0"/>
              <a:t>, </a:t>
            </a:r>
            <a:r>
              <a:rPr lang="ko-KR" altLang="en-US" sz="1300" dirty="0"/>
              <a:t>많은 시간이 소요됨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대신</a:t>
            </a:r>
            <a:r>
              <a:rPr lang="en-US" altLang="ko-KR" sz="1300" dirty="0"/>
              <a:t>, </a:t>
            </a:r>
            <a:r>
              <a:rPr lang="ko-KR" altLang="en-US" sz="1300" dirty="0"/>
              <a:t>레코드의 주소를 포함한 </a:t>
            </a:r>
            <a:r>
              <a:rPr lang="en-US" altLang="ko-KR" sz="1300" dirty="0"/>
              <a:t>INDEX</a:t>
            </a:r>
            <a:r>
              <a:rPr lang="ko-KR" altLang="en-US" sz="1300" dirty="0"/>
              <a:t>를 참조한다면</a:t>
            </a:r>
            <a:r>
              <a:rPr lang="en-US" altLang="ko-KR" sz="1300" dirty="0"/>
              <a:t>, </a:t>
            </a:r>
            <a:r>
              <a:rPr lang="ko-KR" altLang="en-US" sz="1300" dirty="0"/>
              <a:t>특정 레코드를 빠르게 조회할 수 있음</a:t>
            </a:r>
            <a:endParaRPr lang="en-US" altLang="ko-KR" sz="1300" dirty="0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748DAFE7-350B-4D95-8CEB-044E18609AF7}"/>
              </a:ext>
            </a:extLst>
          </p:cNvPr>
          <p:cNvSpPr/>
          <p:nvPr/>
        </p:nvSpPr>
        <p:spPr>
          <a:xfrm rot="18339133">
            <a:off x="7812736" y="1716746"/>
            <a:ext cx="1145535" cy="957002"/>
          </a:xfrm>
          <a:prstGeom prst="arc">
            <a:avLst>
              <a:gd name="adj1" fmla="val 17619960"/>
              <a:gd name="adj2" fmla="val 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3D485-0899-4627-B716-FE32F80308F9}"/>
              </a:ext>
            </a:extLst>
          </p:cNvPr>
          <p:cNvSpPr txBox="1"/>
          <p:nvPr/>
        </p:nvSpPr>
        <p:spPr>
          <a:xfrm>
            <a:off x="8449065" y="1767002"/>
            <a:ext cx="1404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INDEX </a:t>
            </a:r>
            <a:r>
              <a:rPr lang="ko-KR" altLang="en-US" sz="1000" dirty="0"/>
              <a:t>내 </a:t>
            </a:r>
            <a:r>
              <a:rPr lang="en-US" altLang="ko-KR" sz="1000" dirty="0"/>
              <a:t>‘ROWID’</a:t>
            </a:r>
            <a:r>
              <a:rPr lang="ko-KR" altLang="en-US" sz="1000" dirty="0"/>
              <a:t>가 </a:t>
            </a:r>
            <a:r>
              <a:rPr lang="en-US" altLang="ko-KR" sz="1000" dirty="0"/>
              <a:t>‘POINTER’</a:t>
            </a:r>
            <a:r>
              <a:rPr lang="ko-KR" altLang="en-US" sz="1000" dirty="0"/>
              <a:t>역할을 </a:t>
            </a:r>
            <a:endParaRPr lang="en-US" altLang="ko-KR" sz="1000" dirty="0"/>
          </a:p>
          <a:p>
            <a:r>
              <a:rPr lang="ko-KR" altLang="en-US" sz="1000" dirty="0"/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147327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1.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EDC90-8739-4034-9C72-9415D8188AB0}"/>
              </a:ext>
            </a:extLst>
          </p:cNvPr>
          <p:cNvSpPr txBox="1"/>
          <p:nvPr/>
        </p:nvSpPr>
        <p:spPr>
          <a:xfrm>
            <a:off x="363984" y="855677"/>
            <a:ext cx="8356839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SUBQUERY(</a:t>
            </a:r>
            <a:r>
              <a:rPr lang="ko-KR" altLang="en-US" sz="1200" dirty="0" err="1"/>
              <a:t>서브쿼리</a:t>
            </a:r>
            <a:r>
              <a:rPr lang="en-US" altLang="ko-KR" sz="1200" dirty="0"/>
              <a:t>) : </a:t>
            </a:r>
            <a:r>
              <a:rPr lang="ko-KR" altLang="en-US" sz="1200" dirty="0"/>
              <a:t>하나의 </a:t>
            </a:r>
            <a:r>
              <a:rPr lang="en-US" altLang="ko-KR" sz="1200" dirty="0"/>
              <a:t>SQL </a:t>
            </a:r>
            <a:r>
              <a:rPr lang="ko-KR" altLang="en-US" sz="1200" dirty="0"/>
              <a:t>문장 내에서 괄호로 묶인 별도의 </a:t>
            </a:r>
            <a:r>
              <a:rPr lang="en-US" altLang="ko-KR" sz="1200" dirty="0"/>
              <a:t>Query Block(</a:t>
            </a:r>
            <a:r>
              <a:rPr lang="ko-KR" altLang="en-US" sz="1200" dirty="0"/>
              <a:t>쿼리 블록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서브쿼리</a:t>
            </a:r>
            <a:r>
              <a:rPr lang="ko-KR" altLang="en-US" sz="1200" dirty="0"/>
              <a:t> 종류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1. SCALAR SUBQUERY : </a:t>
            </a:r>
            <a:r>
              <a:rPr lang="ko-KR" altLang="en-US" sz="1200" dirty="0"/>
              <a:t>한 레코드당 정확히 하나의 컬럼 </a:t>
            </a:r>
            <a:r>
              <a:rPr lang="ko-KR" altLang="en-US" sz="1200" dirty="0" err="1"/>
              <a:t>값만을</a:t>
            </a:r>
            <a:r>
              <a:rPr lang="ko-KR" altLang="en-US" sz="1200" dirty="0"/>
              <a:t> 반환하기 위해</a:t>
            </a:r>
            <a:r>
              <a:rPr lang="en-US" altLang="ko-KR" sz="1200" dirty="0"/>
              <a:t>, </a:t>
            </a:r>
            <a:r>
              <a:rPr lang="ko-KR" altLang="en-US" sz="1200" dirty="0"/>
              <a:t>주로 </a:t>
            </a:r>
            <a:r>
              <a:rPr lang="en-US" altLang="ko-KR" sz="1200" dirty="0"/>
              <a:t>SELECT</a:t>
            </a:r>
            <a:r>
              <a:rPr lang="ko-KR" altLang="en-US" sz="1200" dirty="0"/>
              <a:t>절에 사용된 </a:t>
            </a:r>
            <a:r>
              <a:rPr lang="ko-KR" altLang="en-US" sz="1200" dirty="0" err="1"/>
              <a:t>서브쿼리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2. INLINE VIEW          : FROM</a:t>
            </a:r>
            <a:r>
              <a:rPr lang="ko-KR" altLang="en-US" sz="1200" dirty="0"/>
              <a:t>절에 나타나는 </a:t>
            </a:r>
            <a:r>
              <a:rPr lang="ko-KR" altLang="en-US" sz="1200" dirty="0" err="1"/>
              <a:t>서브쿼리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3. NESTED SUBQUERY : </a:t>
            </a:r>
            <a:r>
              <a:rPr lang="ko-KR" altLang="en-US" sz="1200" dirty="0"/>
              <a:t>결과집합을 한정하기 위해 </a:t>
            </a:r>
            <a:r>
              <a:rPr lang="en-US" altLang="ko-KR" sz="1200" dirty="0"/>
              <a:t>WHERE</a:t>
            </a:r>
            <a:r>
              <a:rPr lang="ko-KR" altLang="en-US" sz="1200" dirty="0"/>
              <a:t>절에 사용된 </a:t>
            </a:r>
            <a:r>
              <a:rPr lang="ko-KR" altLang="en-US" sz="1200" dirty="0" err="1"/>
              <a:t>서브쿼리</a:t>
            </a:r>
            <a:r>
              <a:rPr lang="en-US" altLang="ko-KR" sz="1200" dirty="0"/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D4348A-13E5-4356-9401-5115AAB051B7}"/>
              </a:ext>
            </a:extLst>
          </p:cNvPr>
          <p:cNvGrpSpPr/>
          <p:nvPr/>
        </p:nvGrpSpPr>
        <p:grpSpPr>
          <a:xfrm>
            <a:off x="606847" y="2699821"/>
            <a:ext cx="6419850" cy="3218633"/>
            <a:chOff x="481012" y="2672451"/>
            <a:chExt cx="6419850" cy="321863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02A8635-5B4A-451C-A384-D99B63ED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012" y="2672451"/>
              <a:ext cx="6353175" cy="8858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B15A1DF-909F-4835-BAEC-EF472779A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12" y="3876955"/>
              <a:ext cx="6419850" cy="8001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678A0D3-98F3-4E09-9B16-8F5E56A6F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687" y="4995734"/>
              <a:ext cx="6286500" cy="89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8535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29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17129" y="637563"/>
            <a:ext cx="473206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0EE886-7CB6-4BF5-9A86-29A86E355F40}"/>
              </a:ext>
            </a:extLst>
          </p:cNvPr>
          <p:cNvGrpSpPr/>
          <p:nvPr/>
        </p:nvGrpSpPr>
        <p:grpSpPr>
          <a:xfrm>
            <a:off x="217129" y="814438"/>
            <a:ext cx="5424038" cy="4915927"/>
            <a:chOff x="1527178" y="894637"/>
            <a:chExt cx="5424038" cy="379813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3E00CC-A66B-450A-8596-8280E92C984D}"/>
                </a:ext>
              </a:extLst>
            </p:cNvPr>
            <p:cNvSpPr/>
            <p:nvPr/>
          </p:nvSpPr>
          <p:spPr>
            <a:xfrm>
              <a:off x="1536997" y="1174009"/>
              <a:ext cx="5414219" cy="3518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9" name="자유형 23">
              <a:extLst>
                <a:ext uri="{FF2B5EF4-FFF2-40B4-BE49-F238E27FC236}">
                  <a16:creationId xmlns:a16="http://schemas.microsoft.com/office/drawing/2014/main" id="{970EE929-A530-4385-9184-D84EFDF06E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27178" y="894637"/>
              <a:ext cx="1724304" cy="273315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INDEX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F97DBCB-6605-421F-97F9-472C21117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7003" y="1300995"/>
              <a:ext cx="2152650" cy="325755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4E51349-2E44-4ACB-9015-8B6D608C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9659" y="1291470"/>
              <a:ext cx="2800350" cy="326707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C4FBADD-7B85-40EA-AA64-8B2ED1482AC2}"/>
              </a:ext>
            </a:extLst>
          </p:cNvPr>
          <p:cNvSpPr txBox="1"/>
          <p:nvPr/>
        </p:nvSpPr>
        <p:spPr>
          <a:xfrm>
            <a:off x="5641167" y="1107957"/>
            <a:ext cx="4310795" cy="3868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FF0000"/>
                </a:solidFill>
              </a:rPr>
              <a:t>INDEX</a:t>
            </a:r>
            <a:r>
              <a:rPr lang="ko-KR" altLang="en-US" sz="1100" b="1" dirty="0">
                <a:solidFill>
                  <a:srgbClr val="FF0000"/>
                </a:solidFill>
              </a:rPr>
              <a:t>는 </a:t>
            </a:r>
            <a:r>
              <a:rPr lang="en-US" altLang="ko-KR" sz="1100" b="1" dirty="0">
                <a:solidFill>
                  <a:srgbClr val="FF0000"/>
                </a:solidFill>
              </a:rPr>
              <a:t>‘INDEX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KEY’</a:t>
            </a:r>
            <a:r>
              <a:rPr lang="ko-KR" altLang="en-US" sz="1100" b="1" dirty="0">
                <a:solidFill>
                  <a:srgbClr val="FF0000"/>
                </a:solidFill>
              </a:rPr>
              <a:t>로 정렬되어 있음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</a:rPr>
              <a:t>이에 따라 원하는 데이터를 빠르게 조회함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INDEX</a:t>
            </a:r>
            <a:r>
              <a:rPr lang="ko-KR" altLang="en-US" sz="1100" dirty="0"/>
              <a:t>는 </a:t>
            </a:r>
            <a:r>
              <a:rPr lang="en-US" altLang="ko-KR" sz="1100" dirty="0"/>
              <a:t>INDEX KEY</a:t>
            </a:r>
            <a:r>
              <a:rPr lang="ko-KR" altLang="en-US" sz="1100" dirty="0"/>
              <a:t>를 기준으로 오름차순 및 내림차순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</a:t>
            </a:r>
            <a:r>
              <a:rPr lang="ko-KR" altLang="en-US" sz="1100" dirty="0"/>
              <a:t>탐색이 가능함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하나의 테이블에 여러 개의 </a:t>
            </a:r>
            <a:r>
              <a:rPr lang="en-US" altLang="ko-KR" sz="1100" dirty="0"/>
              <a:t>INDEX</a:t>
            </a:r>
            <a:r>
              <a:rPr lang="ko-KR" altLang="en-US" sz="1100" dirty="0"/>
              <a:t>를 생성할 수 있음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Unique INDEX : </a:t>
            </a:r>
            <a:r>
              <a:rPr lang="ko-KR" altLang="en-US" sz="1100" dirty="0"/>
              <a:t>해당 </a:t>
            </a:r>
            <a:r>
              <a:rPr lang="en-US" altLang="ko-KR" sz="1100" dirty="0"/>
              <a:t>INDEX</a:t>
            </a:r>
            <a:r>
              <a:rPr lang="ko-KR" altLang="en-US" sz="1100" dirty="0"/>
              <a:t>에 중복된 값이 없음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            </a:t>
            </a:r>
            <a:r>
              <a:rPr lang="ko-KR" altLang="en-US" sz="1100" dirty="0"/>
              <a:t>정의된 </a:t>
            </a:r>
            <a:r>
              <a:rPr lang="en-US" altLang="ko-KR" sz="1100" dirty="0"/>
              <a:t>PK</a:t>
            </a:r>
            <a:r>
              <a:rPr lang="ko-KR" altLang="en-US" sz="1100" dirty="0"/>
              <a:t>에 의해 자동으로 생성되는 </a:t>
            </a:r>
            <a:r>
              <a:rPr lang="en-US" altLang="ko-KR" sz="1100" dirty="0"/>
              <a:t>INDEX</a:t>
            </a:r>
            <a:r>
              <a:rPr lang="ko-KR" altLang="en-US" sz="1100" dirty="0"/>
              <a:t>는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            Unique INDEX</a:t>
            </a:r>
            <a:r>
              <a:rPr lang="ko-KR" altLang="en-US" sz="1100" dirty="0"/>
              <a:t>임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Non Unique INDEX : </a:t>
            </a:r>
            <a:r>
              <a:rPr lang="ko-KR" altLang="en-US" sz="1100" dirty="0"/>
              <a:t>해당 </a:t>
            </a:r>
            <a:r>
              <a:rPr lang="en-US" altLang="ko-KR" sz="1100" dirty="0"/>
              <a:t>INDEX</a:t>
            </a:r>
            <a:r>
              <a:rPr lang="ko-KR" altLang="en-US" sz="1100" dirty="0"/>
              <a:t>에 중복된 값 허용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하나의 </a:t>
            </a:r>
            <a:r>
              <a:rPr lang="en-US" altLang="ko-KR" sz="1100" dirty="0"/>
              <a:t>INDEX</a:t>
            </a:r>
            <a:r>
              <a:rPr lang="ko-KR" altLang="en-US" sz="1100" dirty="0"/>
              <a:t>는 여러 개의 컬럼으로 구성될 수 있음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Single Column INDEX : </a:t>
            </a:r>
            <a:r>
              <a:rPr lang="ko-KR" altLang="en-US" sz="1100" dirty="0"/>
              <a:t>한 개의 컬럼으로 구성된 </a:t>
            </a:r>
            <a:r>
              <a:rPr lang="en-US" altLang="ko-KR" sz="1100" dirty="0"/>
              <a:t>INDEX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Composite INDEX : </a:t>
            </a:r>
            <a:r>
              <a:rPr lang="ko-KR" altLang="en-US" sz="1100" dirty="0"/>
              <a:t>두 개 이상의 컬럼으로 구성된 </a:t>
            </a:r>
            <a:r>
              <a:rPr lang="en-US" altLang="ko-KR" sz="1100" dirty="0"/>
              <a:t>INDEX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                 </a:t>
            </a:r>
            <a:r>
              <a:rPr lang="ko-KR" altLang="en-US" sz="1100" dirty="0"/>
              <a:t>컬럼을 지정한 순서에 따라 정렬 실시</a:t>
            </a:r>
            <a:endParaRPr lang="en-US" altLang="ko-KR" sz="11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00D81C-F021-4A24-B96C-A5116CE13955}"/>
              </a:ext>
            </a:extLst>
          </p:cNvPr>
          <p:cNvCxnSpPr>
            <a:cxnSpLocks/>
          </p:cNvCxnSpPr>
          <p:nvPr/>
        </p:nvCxnSpPr>
        <p:spPr>
          <a:xfrm>
            <a:off x="845389" y="5539385"/>
            <a:ext cx="0" cy="49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DCB95A-2380-494B-A6A6-BE1F62C2D01C}"/>
              </a:ext>
            </a:extLst>
          </p:cNvPr>
          <p:cNvCxnSpPr>
            <a:cxnSpLocks/>
          </p:cNvCxnSpPr>
          <p:nvPr/>
        </p:nvCxnSpPr>
        <p:spPr>
          <a:xfrm>
            <a:off x="1854679" y="5539385"/>
            <a:ext cx="0" cy="499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4ECF766-4CBF-4E58-9AAC-8972A0F6ADDB}"/>
              </a:ext>
            </a:extLst>
          </p:cNvPr>
          <p:cNvCxnSpPr/>
          <p:nvPr/>
        </p:nvCxnSpPr>
        <p:spPr>
          <a:xfrm>
            <a:off x="845389" y="6038491"/>
            <a:ext cx="10092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id="{6DFF047C-1D38-4E27-BF64-0A0AD0817C9C}"/>
              </a:ext>
            </a:extLst>
          </p:cNvPr>
          <p:cNvSpPr/>
          <p:nvPr/>
        </p:nvSpPr>
        <p:spPr>
          <a:xfrm rot="8962677">
            <a:off x="1515405" y="5211992"/>
            <a:ext cx="1190443" cy="1052423"/>
          </a:xfrm>
          <a:prstGeom prst="arc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AE029-921E-437E-B3FD-84BB65C0C649}"/>
              </a:ext>
            </a:extLst>
          </p:cNvPr>
          <p:cNvSpPr txBox="1"/>
          <p:nvPr/>
        </p:nvSpPr>
        <p:spPr>
          <a:xfrm>
            <a:off x="2363170" y="5971857"/>
            <a:ext cx="2506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</a:t>
            </a:r>
            <a:r>
              <a:rPr lang="en-US" altLang="ko-KR" sz="1000" dirty="0"/>
              <a:t>INDEX</a:t>
            </a:r>
            <a:r>
              <a:rPr lang="ko-KR" altLang="en-US" sz="1000" dirty="0"/>
              <a:t>는 두 개의 컬럼으로 구성됨</a:t>
            </a:r>
            <a:endParaRPr lang="en-US" altLang="ko-KR" sz="1000" dirty="0"/>
          </a:p>
          <a:p>
            <a:r>
              <a:rPr lang="en-US" altLang="ko-KR" sz="1000" dirty="0"/>
              <a:t>INDEX KEY = (FirstName, </a:t>
            </a:r>
            <a:r>
              <a:rPr lang="en-US" altLang="ko-KR" sz="1000" dirty="0" err="1"/>
              <a:t>LastName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70375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30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17129" y="861850"/>
            <a:ext cx="9688871" cy="3354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INDEX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INDEX UNIQUE SCAN : UNIQUE INDEX</a:t>
            </a:r>
            <a:r>
              <a:rPr lang="ko-KR" altLang="en-US" sz="1300" dirty="0"/>
              <a:t>를 이용하여</a:t>
            </a:r>
            <a:r>
              <a:rPr lang="en-US" altLang="ko-KR" sz="1300" dirty="0"/>
              <a:t>, </a:t>
            </a:r>
            <a:r>
              <a:rPr lang="ko-KR" altLang="en-US" sz="1300" dirty="0"/>
              <a:t>데이터 블록에 접근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  </a:t>
            </a:r>
            <a:r>
              <a:rPr lang="ko-KR" altLang="en-US" sz="1300" dirty="0"/>
              <a:t>한 건 이하의 </a:t>
            </a:r>
            <a:r>
              <a:rPr lang="en-US" altLang="ko-KR" sz="1300" dirty="0"/>
              <a:t>ROWID</a:t>
            </a:r>
            <a:r>
              <a:rPr lang="ko-KR" altLang="en-US" sz="1300" dirty="0"/>
              <a:t>를 반환하는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  </a:t>
            </a:r>
            <a:r>
              <a:rPr lang="en-US" altLang="ko-KR" sz="1300" b="1" dirty="0">
                <a:solidFill>
                  <a:srgbClr val="FF0000"/>
                </a:solidFill>
              </a:rPr>
              <a:t>UNIQUE INDEX</a:t>
            </a:r>
            <a:r>
              <a:rPr lang="ko-KR" altLang="en-US" sz="1300" b="1" dirty="0">
                <a:solidFill>
                  <a:srgbClr val="FF0000"/>
                </a:solidFill>
              </a:rPr>
              <a:t>를 구성하는 모든 컬럼이 조건절에 </a:t>
            </a:r>
            <a:r>
              <a:rPr lang="en-US" altLang="ko-KR" sz="1300" b="1" dirty="0">
                <a:solidFill>
                  <a:srgbClr val="FF0000"/>
                </a:solidFill>
              </a:rPr>
              <a:t>‘=‘</a:t>
            </a:r>
            <a:r>
              <a:rPr lang="ko-KR" altLang="en-US" sz="1300" b="1" dirty="0">
                <a:solidFill>
                  <a:srgbClr val="FF0000"/>
                </a:solidFill>
              </a:rPr>
              <a:t>로 명시된 경우 발생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 RANGE SCAN : INDEX</a:t>
            </a:r>
            <a:r>
              <a:rPr lang="ko-KR" altLang="en-US" sz="1300" dirty="0"/>
              <a:t>를 이용한 데이터 블록 접근 중</a:t>
            </a:r>
            <a:r>
              <a:rPr lang="en-US" altLang="ko-KR" sz="1300" dirty="0"/>
              <a:t>, </a:t>
            </a:r>
            <a:r>
              <a:rPr lang="ko-KR" altLang="en-US" sz="1300" dirty="0"/>
              <a:t>가장 일반적인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	                      INDEX</a:t>
            </a:r>
            <a:r>
              <a:rPr lang="ko-KR" altLang="en-US" sz="1300" dirty="0"/>
              <a:t>를 구성하는 선두 컬럼에 대해 범위 검색을 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</a:t>
            </a:r>
            <a:r>
              <a:rPr lang="en-US" altLang="ko-KR" sz="1300" b="1" dirty="0">
                <a:solidFill>
                  <a:srgbClr val="FF0000"/>
                </a:solidFill>
              </a:rPr>
              <a:t>INDEX</a:t>
            </a:r>
            <a:r>
              <a:rPr lang="ko-KR" altLang="en-US" sz="1300" b="1" dirty="0">
                <a:solidFill>
                  <a:srgbClr val="FF0000"/>
                </a:solidFill>
              </a:rPr>
              <a:t>를 구성하는 선두 컬럼이 조건절에 비교연산</a:t>
            </a:r>
            <a:r>
              <a:rPr lang="en-US" altLang="ko-KR" sz="1300" b="1" dirty="0">
                <a:solidFill>
                  <a:srgbClr val="FF0000"/>
                </a:solidFill>
              </a:rPr>
              <a:t>(&lt;, &gt;, BETWEEN, LIKE)</a:t>
            </a:r>
            <a:r>
              <a:rPr lang="ko-KR" altLang="en-US" sz="1300" b="1" dirty="0">
                <a:solidFill>
                  <a:srgbClr val="FF0000"/>
                </a:solidFill>
              </a:rPr>
              <a:t>되어질 때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이 방식으로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                                </a:t>
            </a:r>
            <a:r>
              <a:rPr lang="ko-KR" altLang="en-US" sz="1300" b="1" dirty="0">
                <a:solidFill>
                  <a:srgbClr val="FF0000"/>
                </a:solidFill>
              </a:rPr>
              <a:t>처리됨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3. INDEX FULL SCAN    : </a:t>
            </a:r>
            <a:r>
              <a:rPr lang="ko-KR" altLang="en-US" sz="1300" dirty="0"/>
              <a:t>최적의 </a:t>
            </a:r>
            <a:r>
              <a:rPr lang="en-US" altLang="ko-KR" sz="1300" dirty="0"/>
              <a:t>INDEX</a:t>
            </a:r>
            <a:r>
              <a:rPr lang="ko-KR" altLang="en-US" sz="1300" dirty="0"/>
              <a:t>가 없을 때</a:t>
            </a:r>
            <a:r>
              <a:rPr lang="en-US" altLang="ko-KR" sz="1300" dirty="0"/>
              <a:t>, </a:t>
            </a:r>
            <a:r>
              <a:rPr lang="ko-KR" altLang="en-US" sz="1300" dirty="0"/>
              <a:t>차선으로 선택되는 방식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</a:t>
            </a:r>
            <a:r>
              <a:rPr lang="en-US" altLang="ko-KR" sz="1300" b="1" dirty="0">
                <a:solidFill>
                  <a:srgbClr val="FF0000"/>
                </a:solidFill>
              </a:rPr>
              <a:t>INEDX </a:t>
            </a:r>
            <a:r>
              <a:rPr lang="ko-KR" altLang="en-US" sz="1300" b="1" dirty="0">
                <a:solidFill>
                  <a:srgbClr val="FF0000"/>
                </a:solidFill>
              </a:rPr>
              <a:t>선두 컬럼이 조건절에 없으면</a:t>
            </a:r>
            <a:r>
              <a:rPr lang="en-US" altLang="ko-KR" sz="1300" b="1" dirty="0">
                <a:solidFill>
                  <a:srgbClr val="FF0000"/>
                </a:solidFill>
              </a:rPr>
              <a:t> TABLE FULL SCAN</a:t>
            </a:r>
            <a:r>
              <a:rPr lang="ko-KR" altLang="en-US" sz="1300" b="1" dirty="0">
                <a:solidFill>
                  <a:srgbClr val="FF0000"/>
                </a:solidFill>
              </a:rPr>
              <a:t>을 고려</a:t>
            </a:r>
            <a:r>
              <a:rPr lang="ko-KR" altLang="en-US" sz="1300" dirty="0"/>
              <a:t>하나</a:t>
            </a:r>
            <a:r>
              <a:rPr lang="en-US" altLang="ko-KR" sz="1300" dirty="0"/>
              <a:t>, TABLE FULL SCAN</a:t>
            </a:r>
            <a:r>
              <a:rPr lang="ko-KR" altLang="en-US" sz="1300" dirty="0"/>
              <a:t>보다 </a:t>
            </a:r>
            <a:r>
              <a:rPr lang="en-US" altLang="ko-KR" sz="1300" dirty="0"/>
              <a:t>I/O</a:t>
            </a:r>
            <a:r>
              <a:rPr lang="ko-KR" altLang="en-US" sz="1300" dirty="0"/>
              <a:t>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                                </a:t>
            </a:r>
            <a:r>
              <a:rPr lang="ko-KR" altLang="en-US" sz="1300" dirty="0"/>
              <a:t>줄일 수 있거나 정렬된 결과를 쉽게 얻을 수 있을 경우 선택</a:t>
            </a:r>
            <a:endParaRPr lang="en-US" altLang="ko-KR" sz="13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486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31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17129" y="861850"/>
            <a:ext cx="2625142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INDEX SCAN </a:t>
            </a:r>
            <a:r>
              <a:rPr lang="ko-KR" altLang="en-US" sz="1300" dirty="0"/>
              <a:t>예시 추가 필요</a:t>
            </a:r>
            <a:endParaRPr lang="en-US" altLang="ko-KR" sz="13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DE76D3B-C372-4CA3-A4FD-33642B29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53269"/>
            <a:ext cx="6587232" cy="408372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5. INDEX SCAN 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975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6. ROWID SCAN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E3626C26-BF47-4717-80D4-21BA559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32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D4B0A-C817-40FC-8794-1A803D7B2883}"/>
              </a:ext>
            </a:extLst>
          </p:cNvPr>
          <p:cNvSpPr txBox="1"/>
          <p:nvPr/>
        </p:nvSpPr>
        <p:spPr>
          <a:xfrm>
            <a:off x="220453" y="738231"/>
            <a:ext cx="5109604" cy="9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ROWID SCAN</a:t>
            </a:r>
            <a:r>
              <a:rPr lang="ko-KR" altLang="en-US" sz="1300" dirty="0"/>
              <a:t>을 선택하는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1. </a:t>
            </a:r>
            <a:r>
              <a:rPr lang="ko-KR" altLang="en-US" sz="1300" dirty="0"/>
              <a:t>조건절에 </a:t>
            </a:r>
            <a:r>
              <a:rPr lang="en-US" altLang="ko-KR" sz="1300" dirty="0"/>
              <a:t>ROWID</a:t>
            </a:r>
            <a:r>
              <a:rPr lang="ko-KR" altLang="en-US" sz="1300" dirty="0"/>
              <a:t>를 명시하는 경우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    2. INDEX SCAN</a:t>
            </a:r>
            <a:r>
              <a:rPr lang="ko-KR" altLang="en-US" sz="1300" dirty="0"/>
              <a:t>을 통해 </a:t>
            </a:r>
            <a:r>
              <a:rPr lang="en-US" altLang="ko-KR" sz="1300" dirty="0"/>
              <a:t>ROWID</a:t>
            </a:r>
            <a:r>
              <a:rPr lang="ko-KR" altLang="en-US" sz="1300" dirty="0"/>
              <a:t> 조회 후 테이블에 접근할 경우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966585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7. JOIN OPERATION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Ⅱ.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5E50402-97B9-450F-A65F-508207D7E6DE}"/>
              </a:ext>
            </a:extLst>
          </p:cNvPr>
          <p:cNvGrpSpPr/>
          <p:nvPr/>
        </p:nvGrpSpPr>
        <p:grpSpPr>
          <a:xfrm>
            <a:off x="172733" y="693113"/>
            <a:ext cx="4725370" cy="3048376"/>
            <a:chOff x="425470" y="2698082"/>
            <a:chExt cx="4725370" cy="30483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55B991-9261-435E-BF9C-C8D7BDB5E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029" y="3107858"/>
              <a:ext cx="4572000" cy="25717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9982E0-A5EE-40EA-B9C1-30E22B346A18}"/>
                </a:ext>
              </a:extLst>
            </p:cNvPr>
            <p:cNvSpPr/>
            <p:nvPr/>
          </p:nvSpPr>
          <p:spPr>
            <a:xfrm>
              <a:off x="433859" y="3058645"/>
              <a:ext cx="4716981" cy="2687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7" name="자유형 23">
              <a:extLst>
                <a:ext uri="{FF2B5EF4-FFF2-40B4-BE49-F238E27FC236}">
                  <a16:creationId xmlns:a16="http://schemas.microsoft.com/office/drawing/2014/main" id="{1196CE5A-FAE6-444C-AE26-03AA546BE4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5470" y="2698082"/>
              <a:ext cx="1825543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without INDEX</a:t>
              </a:r>
            </a:p>
          </p:txBody>
        </p:sp>
      </p:grp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04551D9F-A373-412B-9564-CCFAEDE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9346" y="6528442"/>
            <a:ext cx="1029301" cy="276999"/>
          </a:xfrm>
        </p:spPr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33</a:t>
            </a:fld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9C9C04-B49B-4D5A-82F3-F22E79586362}"/>
              </a:ext>
            </a:extLst>
          </p:cNvPr>
          <p:cNvGrpSpPr/>
          <p:nvPr/>
        </p:nvGrpSpPr>
        <p:grpSpPr>
          <a:xfrm>
            <a:off x="4983662" y="713751"/>
            <a:ext cx="4716981" cy="3039987"/>
            <a:chOff x="5025490" y="646639"/>
            <a:chExt cx="4716981" cy="3039987"/>
          </a:xfrm>
        </p:grpSpPr>
        <p:pic>
          <p:nvPicPr>
            <p:cNvPr id="2050" name="Picture 2" descr="nest-loops-sorted-50fps-2">
              <a:extLst>
                <a:ext uri="{FF2B5EF4-FFF2-40B4-BE49-F238E27FC236}">
                  <a16:creationId xmlns:a16="http://schemas.microsoft.com/office/drawing/2014/main" id="{9B769E3E-BBEF-40CA-9B67-82E22D613A1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981" y="1080460"/>
              <a:ext cx="4572000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F24618-130B-4BC9-BE56-8D7E8B7E1596}"/>
                </a:ext>
              </a:extLst>
            </p:cNvPr>
            <p:cNvSpPr/>
            <p:nvPr/>
          </p:nvSpPr>
          <p:spPr>
            <a:xfrm>
              <a:off x="5025490" y="998813"/>
              <a:ext cx="4716981" cy="2687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2" name="자유형 23">
              <a:extLst>
                <a:ext uri="{FF2B5EF4-FFF2-40B4-BE49-F238E27FC236}">
                  <a16:creationId xmlns:a16="http://schemas.microsoft.com/office/drawing/2014/main" id="{DE649775-2192-482A-A5DF-BDC5851113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25490" y="646639"/>
              <a:ext cx="1825543" cy="352174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NL JOIN with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86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3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F16CF8-2D48-49BB-925C-0B0B9A83A3AB}"/>
              </a:ext>
            </a:extLst>
          </p:cNvPr>
          <p:cNvGrpSpPr/>
          <p:nvPr/>
        </p:nvGrpSpPr>
        <p:grpSpPr>
          <a:xfrm>
            <a:off x="271705" y="790965"/>
            <a:ext cx="2773499" cy="4024316"/>
            <a:chOff x="271705" y="790965"/>
            <a:chExt cx="2773499" cy="402431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0A5265-05E4-48D1-AE66-1201047B6F31}"/>
                </a:ext>
              </a:extLst>
            </p:cNvPr>
            <p:cNvSpPr/>
            <p:nvPr/>
          </p:nvSpPr>
          <p:spPr>
            <a:xfrm>
              <a:off x="277654" y="1159196"/>
              <a:ext cx="2767550" cy="3656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02683281-545F-44D6-82D8-CC44838256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705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F45C27-96DE-433C-856F-EC61C07E9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95" y="1287709"/>
              <a:ext cx="2338606" cy="222167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34F812-32CF-4C2E-B4B7-49A6A2D32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23" y="3637898"/>
              <a:ext cx="2495550" cy="92392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37803E-CA90-41E1-8152-9A621ADB93CD}"/>
              </a:ext>
            </a:extLst>
          </p:cNvPr>
          <p:cNvGrpSpPr/>
          <p:nvPr/>
        </p:nvGrpSpPr>
        <p:grpSpPr>
          <a:xfrm>
            <a:off x="3624822" y="790965"/>
            <a:ext cx="2355091" cy="2120016"/>
            <a:chOff x="3777261" y="790965"/>
            <a:chExt cx="2355091" cy="21200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DFFDE6-38D8-4D4A-871E-7CC5389DE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6340" y="1365530"/>
              <a:ext cx="1781175" cy="3524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C223A6-3A89-4100-8266-0097A19F51ED}"/>
                </a:ext>
              </a:extLst>
            </p:cNvPr>
            <p:cNvSpPr/>
            <p:nvPr/>
          </p:nvSpPr>
          <p:spPr>
            <a:xfrm>
              <a:off x="3777261" y="1159197"/>
              <a:ext cx="2355091" cy="175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7" name="자유형 23">
              <a:extLst>
                <a:ext uri="{FF2B5EF4-FFF2-40B4-BE49-F238E27FC236}">
                  <a16:creationId xmlns:a16="http://schemas.microsoft.com/office/drawing/2014/main" id="{92B829F5-D030-4D1E-9D52-2ED121E176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77418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STD_DT_TABLE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88845F6-BC9E-4B4B-9CF9-6776FFB97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6340" y="1839974"/>
              <a:ext cx="1609725" cy="9429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2302E5-8C4C-4026-B22B-EA8ACBBBFA83}"/>
              </a:ext>
            </a:extLst>
          </p:cNvPr>
          <p:cNvGrpSpPr/>
          <p:nvPr/>
        </p:nvGrpSpPr>
        <p:grpSpPr>
          <a:xfrm>
            <a:off x="3045204" y="2917970"/>
            <a:ext cx="2516695" cy="2216255"/>
            <a:chOff x="3045204" y="2917970"/>
            <a:chExt cx="2516695" cy="221625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7D5200-58A1-43C8-8754-542176AEB36D}"/>
                </a:ext>
              </a:extLst>
            </p:cNvPr>
            <p:cNvCxnSpPr/>
            <p:nvPr/>
          </p:nvCxnSpPr>
          <p:spPr>
            <a:xfrm>
              <a:off x="3045204" y="3808602"/>
              <a:ext cx="16777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E768DDD-1614-46C7-9C57-736624FC22F5}"/>
                </a:ext>
              </a:extLst>
            </p:cNvPr>
            <p:cNvCxnSpPr>
              <a:cxnSpLocks/>
            </p:cNvCxnSpPr>
            <p:nvPr/>
          </p:nvCxnSpPr>
          <p:spPr>
            <a:xfrm>
              <a:off x="4723002" y="2917970"/>
              <a:ext cx="0" cy="890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AE87E213-DFE3-4E23-A1C6-7FD945799C79}"/>
                </a:ext>
              </a:extLst>
            </p:cNvPr>
            <p:cNvSpPr/>
            <p:nvPr/>
          </p:nvSpPr>
          <p:spPr>
            <a:xfrm>
              <a:off x="3884105" y="3808765"/>
              <a:ext cx="1677794" cy="132546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C08CC11-BD12-4296-A567-4D00E451AACA}"/>
              </a:ext>
            </a:extLst>
          </p:cNvPr>
          <p:cNvSpPr txBox="1"/>
          <p:nvPr/>
        </p:nvSpPr>
        <p:spPr>
          <a:xfrm>
            <a:off x="3073866" y="4489380"/>
            <a:ext cx="6733446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‘</a:t>
            </a:r>
            <a:r>
              <a:rPr lang="ko-KR" altLang="en-US" sz="1300" dirty="0"/>
              <a:t>세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는 </a:t>
            </a:r>
            <a:r>
              <a:rPr lang="en-US" altLang="ko-KR" sz="1300" dirty="0"/>
              <a:t>’20</a:t>
            </a:r>
            <a:r>
              <a:rPr lang="ko-KR" altLang="en-US" sz="1300" dirty="0"/>
              <a:t>년 </a:t>
            </a:r>
            <a:r>
              <a:rPr lang="en-US" altLang="ko-KR" sz="1300" dirty="0"/>
              <a:t>1</a:t>
            </a:r>
            <a:r>
              <a:rPr lang="ko-KR" altLang="en-US" sz="1300" dirty="0"/>
              <a:t>학기</a:t>
            </a:r>
            <a:r>
              <a:rPr lang="en-US" altLang="ko-KR" sz="1300" dirty="0"/>
              <a:t>’</a:t>
            </a:r>
            <a:r>
              <a:rPr lang="ko-KR" altLang="en-US" sz="1300" dirty="0"/>
              <a:t>에 산출된 </a:t>
            </a:r>
            <a:r>
              <a:rPr lang="ko-KR" altLang="en-US" sz="1300" dirty="0" err="1"/>
              <a:t>학생별</a:t>
            </a:r>
            <a:r>
              <a:rPr lang="en-US" altLang="ko-KR" sz="1300" dirty="0"/>
              <a:t>&amp;</a:t>
            </a:r>
            <a:r>
              <a:rPr lang="ko-KR" altLang="en-US" sz="1300" dirty="0"/>
              <a:t>과목별 점수임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이에 따라</a:t>
            </a:r>
            <a:r>
              <a:rPr lang="en-US" altLang="ko-KR" sz="1300" dirty="0"/>
              <a:t> SCALAR SUBQUERY</a:t>
            </a:r>
            <a:r>
              <a:rPr lang="ko-KR" altLang="en-US" sz="1300" dirty="0"/>
              <a:t>를 활용하여</a:t>
            </a:r>
            <a:r>
              <a:rPr lang="en-US" altLang="ko-KR" sz="1300" dirty="0"/>
              <a:t>,</a:t>
            </a:r>
            <a:r>
              <a:rPr lang="ko-KR" altLang="en-US" sz="1300" dirty="0"/>
              <a:t> 해당 결과에 </a:t>
            </a:r>
            <a:r>
              <a:rPr lang="en-US" altLang="ko-KR" sz="1300" dirty="0"/>
              <a:t>’20</a:t>
            </a:r>
            <a:r>
              <a:rPr lang="ko-KR" altLang="en-US" sz="1300" dirty="0"/>
              <a:t>년 </a:t>
            </a:r>
            <a:r>
              <a:rPr lang="en-US" altLang="ko-KR" sz="1300" dirty="0"/>
              <a:t>1</a:t>
            </a:r>
            <a:r>
              <a:rPr lang="ko-KR" altLang="en-US" sz="1300" dirty="0"/>
              <a:t>학기</a:t>
            </a:r>
            <a:r>
              <a:rPr lang="en-US" altLang="ko-KR" sz="1300" dirty="0"/>
              <a:t>’</a:t>
            </a:r>
            <a:r>
              <a:rPr lang="ko-KR" altLang="en-US" sz="1300" dirty="0"/>
              <a:t>의 종강일자를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     추가하는 방법은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     (</a:t>
            </a:r>
            <a:r>
              <a:rPr lang="ko-KR" altLang="en-US" sz="1300" b="1" dirty="0">
                <a:solidFill>
                  <a:srgbClr val="FF0000"/>
                </a:solidFill>
              </a:rPr>
              <a:t>반드시 </a:t>
            </a:r>
            <a:r>
              <a:rPr lang="en-US" altLang="ko-KR" sz="1300" b="1" dirty="0">
                <a:solidFill>
                  <a:srgbClr val="FF0000"/>
                </a:solidFill>
              </a:rPr>
              <a:t>SCALAR SUBQUERY</a:t>
            </a:r>
            <a:r>
              <a:rPr lang="ko-KR" altLang="en-US" sz="1300" b="1" dirty="0">
                <a:solidFill>
                  <a:srgbClr val="FF0000"/>
                </a:solidFill>
              </a:rPr>
              <a:t>를 활용하여 결과를 나타낼 것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79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4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F16CF8-2D48-49BB-925C-0B0B9A83A3AB}"/>
              </a:ext>
            </a:extLst>
          </p:cNvPr>
          <p:cNvGrpSpPr/>
          <p:nvPr/>
        </p:nvGrpSpPr>
        <p:grpSpPr>
          <a:xfrm>
            <a:off x="670241" y="1126446"/>
            <a:ext cx="5881561" cy="3739170"/>
            <a:chOff x="277654" y="793386"/>
            <a:chExt cx="2767550" cy="484401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0A5265-05E4-48D1-AE66-1201047B6F31}"/>
                </a:ext>
              </a:extLst>
            </p:cNvPr>
            <p:cNvSpPr/>
            <p:nvPr/>
          </p:nvSpPr>
          <p:spPr>
            <a:xfrm>
              <a:off x="277654" y="1159196"/>
              <a:ext cx="2767550" cy="4478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:a16="http://schemas.microsoft.com/office/drawing/2014/main" id="{02683281-545F-44D6-82D8-CC44838256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9785" y="793386"/>
              <a:ext cx="969531" cy="360001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SUBQUERY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활용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CB9A477-2ED1-4006-9553-998E8E85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8" y="1642145"/>
            <a:ext cx="5648325" cy="182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3ED0F5-C292-45E2-BF89-7DE7DFD1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30" y="3597235"/>
            <a:ext cx="3663891" cy="10468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0B87FF-A731-41B9-A9DF-26A47D20812A}"/>
              </a:ext>
            </a:extLst>
          </p:cNvPr>
          <p:cNvSpPr txBox="1"/>
          <p:nvPr/>
        </p:nvSpPr>
        <p:spPr>
          <a:xfrm>
            <a:off x="603664" y="5033852"/>
            <a:ext cx="6013377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에 의해서 반드시 </a:t>
            </a:r>
            <a:r>
              <a:rPr lang="en-US" altLang="ko-KR" sz="1300" dirty="0"/>
              <a:t>‘</a:t>
            </a:r>
            <a:r>
              <a:rPr lang="ko-KR" altLang="en-US" sz="1300" dirty="0"/>
              <a:t>한 컬럼의 한 레코드</a:t>
            </a:r>
            <a:r>
              <a:rPr lang="en-US" altLang="ko-KR" sz="1300" dirty="0"/>
              <a:t>’</a:t>
            </a:r>
            <a:r>
              <a:rPr lang="ko-KR" altLang="en-US" sz="1300" dirty="0"/>
              <a:t>가 반환돼야 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그렇지 않을 경우</a:t>
            </a:r>
            <a:r>
              <a:rPr lang="en-US" altLang="ko-KR" sz="1300" dirty="0"/>
              <a:t>, </a:t>
            </a:r>
            <a:r>
              <a:rPr lang="ko-KR" altLang="en-US" sz="1300" dirty="0"/>
              <a:t>에러가 반환됨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5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ED55B-FEB6-470C-8250-19ED3CAD49A3}"/>
              </a:ext>
            </a:extLst>
          </p:cNvPr>
          <p:cNvGrpSpPr/>
          <p:nvPr/>
        </p:nvGrpSpPr>
        <p:grpSpPr>
          <a:xfrm>
            <a:off x="363984" y="1012294"/>
            <a:ext cx="2773499" cy="4024316"/>
            <a:chOff x="271705" y="790965"/>
            <a:chExt cx="2773499" cy="40243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A73A2B-AC8A-4487-99A5-5489CC236D5B}"/>
                </a:ext>
              </a:extLst>
            </p:cNvPr>
            <p:cNvSpPr/>
            <p:nvPr/>
          </p:nvSpPr>
          <p:spPr>
            <a:xfrm>
              <a:off x="277654" y="1159196"/>
              <a:ext cx="2767550" cy="3656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93717ECC-7CC9-43B5-83B9-4258B32B44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705" y="790965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세 테이블 </a:t>
              </a: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18A47BB-8DF7-4F84-963C-BE774CCBF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95" y="1287709"/>
              <a:ext cx="2338606" cy="222167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E4A2EDB-8C14-4957-B4C9-0BAC5CCF5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23" y="3637898"/>
              <a:ext cx="2495550" cy="923925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672D95-8540-427B-A2FD-EB5AE4FA2F38}"/>
              </a:ext>
            </a:extLst>
          </p:cNvPr>
          <p:cNvGrpSpPr/>
          <p:nvPr/>
        </p:nvGrpSpPr>
        <p:grpSpPr>
          <a:xfrm>
            <a:off x="3739049" y="1003748"/>
            <a:ext cx="2767550" cy="1490066"/>
            <a:chOff x="4183666" y="1277370"/>
            <a:chExt cx="2767550" cy="14900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DB5354-B8B2-43DA-A761-89B2D3F7C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4485" y="1662536"/>
              <a:ext cx="1514475" cy="110490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D25016-02CE-429E-B779-23AFECB4523E}"/>
                </a:ext>
              </a:extLst>
            </p:cNvPr>
            <p:cNvSpPr/>
            <p:nvPr/>
          </p:nvSpPr>
          <p:spPr>
            <a:xfrm>
              <a:off x="4183666" y="1645759"/>
              <a:ext cx="2767550" cy="11216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0" name="자유형 23">
              <a:extLst>
                <a:ext uri="{FF2B5EF4-FFF2-40B4-BE49-F238E27FC236}">
                  <a16:creationId xmlns:a16="http://schemas.microsoft.com/office/drawing/2014/main" id="{A73F1F3D-89AB-4318-A5AA-FBD73AAB83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83823" y="1277370"/>
              <a:ext cx="1708097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두 테이블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JOIN 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결과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1" name="원호 20">
            <a:extLst>
              <a:ext uri="{FF2B5EF4-FFF2-40B4-BE49-F238E27FC236}">
                <a16:creationId xmlns:a16="http://schemas.microsoft.com/office/drawing/2014/main" id="{D33DC3B1-F1AF-4C85-9DE5-467A8131451C}"/>
              </a:ext>
            </a:extLst>
          </p:cNvPr>
          <p:cNvSpPr/>
          <p:nvPr/>
        </p:nvSpPr>
        <p:spPr>
          <a:xfrm rot="13002342">
            <a:off x="4486283" y="2407022"/>
            <a:ext cx="1284847" cy="944147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9E2A45-E0AE-40DF-931F-9E087655B00B}"/>
              </a:ext>
            </a:extLst>
          </p:cNvPr>
          <p:cNvSpPr txBox="1"/>
          <p:nvPr/>
        </p:nvSpPr>
        <p:spPr>
          <a:xfrm>
            <a:off x="3935377" y="3322814"/>
            <a:ext cx="4503349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‘</a:t>
            </a:r>
            <a:r>
              <a:rPr lang="ko-KR" altLang="en-US" sz="1300" dirty="0"/>
              <a:t>두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에 </a:t>
            </a:r>
            <a:r>
              <a:rPr lang="en-US" altLang="ko-KR" sz="1300" dirty="0"/>
              <a:t>SCALAR SUBQUERY</a:t>
            </a:r>
            <a:r>
              <a:rPr lang="ko-KR" altLang="en-US" sz="1300" dirty="0"/>
              <a:t>를 추가하여</a:t>
            </a:r>
            <a:r>
              <a:rPr lang="en-US" altLang="ko-KR" sz="1300" dirty="0"/>
              <a:t>,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‘</a:t>
            </a:r>
            <a:r>
              <a:rPr lang="ko-KR" altLang="en-US" sz="1300" dirty="0"/>
              <a:t>세 테이블 </a:t>
            </a:r>
            <a:r>
              <a:rPr lang="en-US" altLang="ko-KR" sz="1300" dirty="0"/>
              <a:t>JOIN </a:t>
            </a:r>
            <a:r>
              <a:rPr lang="ko-KR" altLang="en-US" sz="1300" dirty="0"/>
              <a:t>결과</a:t>
            </a:r>
            <a:r>
              <a:rPr lang="en-US" altLang="ko-KR" sz="1300" dirty="0"/>
              <a:t>’</a:t>
            </a:r>
            <a:r>
              <a:rPr lang="ko-KR" altLang="en-US" sz="1300" dirty="0"/>
              <a:t>와</a:t>
            </a:r>
            <a:r>
              <a:rPr lang="en-US" altLang="ko-KR" sz="1300" dirty="0"/>
              <a:t> </a:t>
            </a:r>
            <a:r>
              <a:rPr lang="ko-KR" altLang="en-US" sz="1300" dirty="0"/>
              <a:t>동일하게 만드는  방법은</a:t>
            </a:r>
            <a:r>
              <a:rPr lang="en-US" altLang="ko-KR" sz="13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96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2. SCALAR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6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5ED55B-FEB6-470C-8250-19ED3CAD49A3}"/>
              </a:ext>
            </a:extLst>
          </p:cNvPr>
          <p:cNvGrpSpPr/>
          <p:nvPr/>
        </p:nvGrpSpPr>
        <p:grpSpPr>
          <a:xfrm>
            <a:off x="227252" y="832831"/>
            <a:ext cx="5170308" cy="3234967"/>
            <a:chOff x="275153" y="791918"/>
            <a:chExt cx="2086007" cy="35958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A73A2B-AC8A-4487-99A5-5489CC236D5B}"/>
                </a:ext>
              </a:extLst>
            </p:cNvPr>
            <p:cNvSpPr/>
            <p:nvPr/>
          </p:nvSpPr>
          <p:spPr>
            <a:xfrm>
              <a:off x="277654" y="1159196"/>
              <a:ext cx="2083506" cy="32286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93717ECC-7CC9-43B5-83B9-4258B32B44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5153" y="791918"/>
              <a:ext cx="1246089" cy="360000"/>
            </a:xfrm>
            <a:custGeom>
              <a:avLst/>
              <a:gdLst>
                <a:gd name="connsiteX0" fmla="*/ 48729 w 1587995"/>
                <a:gd name="connsiteY0" fmla="*/ 0 h 292361"/>
                <a:gd name="connsiteX1" fmla="*/ 1539267 w 1587995"/>
                <a:gd name="connsiteY1" fmla="*/ 0 h 292361"/>
                <a:gd name="connsiteX2" fmla="*/ 1587995 w 1587995"/>
                <a:gd name="connsiteY2" fmla="*/ 48728 h 292361"/>
                <a:gd name="connsiteX3" fmla="*/ 1587995 w 1587995"/>
                <a:gd name="connsiteY3" fmla="*/ 243633 h 292361"/>
                <a:gd name="connsiteX4" fmla="*/ 1587994 w 1587995"/>
                <a:gd name="connsiteY4" fmla="*/ 243636 h 292361"/>
                <a:gd name="connsiteX5" fmla="*/ 1587994 w 1587995"/>
                <a:gd name="connsiteY5" fmla="*/ 292361 h 292361"/>
                <a:gd name="connsiteX6" fmla="*/ 1539267 w 1587995"/>
                <a:gd name="connsiteY6" fmla="*/ 292361 h 292361"/>
                <a:gd name="connsiteX7" fmla="*/ 48729 w 1587995"/>
                <a:gd name="connsiteY7" fmla="*/ 292361 h 292361"/>
                <a:gd name="connsiteX8" fmla="*/ 0 w 1587995"/>
                <a:gd name="connsiteY8" fmla="*/ 292361 h 292361"/>
                <a:gd name="connsiteX9" fmla="*/ 0 w 1587995"/>
                <a:gd name="connsiteY9" fmla="*/ 152400 h 292361"/>
                <a:gd name="connsiteX10" fmla="*/ 1 w 1587995"/>
                <a:gd name="connsiteY10" fmla="*/ 152400 h 292361"/>
                <a:gd name="connsiteX11" fmla="*/ 1 w 1587995"/>
                <a:gd name="connsiteY11" fmla="*/ 48728 h 292361"/>
                <a:gd name="connsiteX12" fmla="*/ 48729 w 1587995"/>
                <a:gd name="connsiteY12" fmla="*/ 0 h 2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7995" h="292361">
                  <a:moveTo>
                    <a:pt x="48729" y="0"/>
                  </a:moveTo>
                  <a:lnTo>
                    <a:pt x="1539267" y="0"/>
                  </a:lnTo>
                  <a:cubicBezTo>
                    <a:pt x="1566179" y="0"/>
                    <a:pt x="1587995" y="21816"/>
                    <a:pt x="1587995" y="48728"/>
                  </a:cubicBezTo>
                  <a:lnTo>
                    <a:pt x="1587995" y="243633"/>
                  </a:lnTo>
                  <a:lnTo>
                    <a:pt x="1587994" y="243636"/>
                  </a:lnTo>
                  <a:lnTo>
                    <a:pt x="1587994" y="292361"/>
                  </a:lnTo>
                  <a:lnTo>
                    <a:pt x="1539267" y="292361"/>
                  </a:lnTo>
                  <a:lnTo>
                    <a:pt x="48729" y="292361"/>
                  </a:lnTo>
                  <a:lnTo>
                    <a:pt x="0" y="292361"/>
                  </a:lnTo>
                  <a:lnTo>
                    <a:pt x="0" y="152400"/>
                  </a:lnTo>
                  <a:lnTo>
                    <a:pt x="1" y="152400"/>
                  </a:lnTo>
                  <a:lnTo>
                    <a:pt x="1" y="48728"/>
                  </a:lnTo>
                  <a:cubicBezTo>
                    <a:pt x="1" y="21816"/>
                    <a:pt x="21817" y="0"/>
                    <a:pt x="48729" y="0"/>
                  </a:cubicBezTo>
                  <a:close/>
                </a:path>
              </a:pathLst>
            </a:custGeom>
            <a:solidFill>
              <a:srgbClr val="002060"/>
            </a:solidFill>
            <a:ln w="9525" algn="ctr">
              <a:solidFill>
                <a:srgbClr val="00206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36000" rIns="72000" bIns="36000" anchor="ctr">
              <a:noAutofit/>
            </a:bodyPr>
            <a:lstStyle/>
            <a:p>
              <a:pPr marR="0" lvl="0" algn="ctr" defTabSz="411163" eaLnBrk="0" fontAlgn="base" latinLnBrk="0" hangingPunct="0">
                <a:spcBef>
                  <a:spcPct val="0"/>
                </a:spcBef>
                <a:spcAft>
                  <a:spcPct val="0"/>
                </a:spcAft>
                <a:buSzPct val="90000"/>
                <a:tabLst>
                  <a:tab pos="85725" algn="l"/>
                </a:tabLst>
                <a:defRPr/>
              </a:pP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SCALAR SUBQ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&amp;</a:t>
              </a:r>
              <a:r>
                <a:rPr kumimoji="1" lang="ko-KR" altLang="en-US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 </a:t>
              </a:r>
              <a:r>
                <a:rPr kumimoji="1" lang="en-US" altLang="ko-KR" sz="1200" b="1" kern="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CORRELATED SUBQ</a:t>
              </a:r>
              <a:endPara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F9E2A45-E0AE-40DF-931F-9E087655B00B}"/>
              </a:ext>
            </a:extLst>
          </p:cNvPr>
          <p:cNvSpPr txBox="1"/>
          <p:nvPr/>
        </p:nvSpPr>
        <p:spPr>
          <a:xfrm>
            <a:off x="141045" y="4368449"/>
            <a:ext cx="8067978" cy="9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 내부에서 외부테이블을 참조하고 있음</a:t>
            </a:r>
            <a:r>
              <a:rPr lang="en-US" altLang="ko-KR" sz="1300" dirty="0"/>
              <a:t>(B.CNO)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이처럼 </a:t>
            </a:r>
            <a:r>
              <a:rPr lang="en-US" altLang="ko-KR" sz="1300" dirty="0"/>
              <a:t>SUBQUERY </a:t>
            </a:r>
            <a:r>
              <a:rPr lang="ko-KR" altLang="en-US" sz="1300" dirty="0"/>
              <a:t>내부에서 외부테이블의 값을 참조하는 형태를 </a:t>
            </a:r>
            <a:r>
              <a:rPr lang="en-US" altLang="ko-KR" sz="1300" dirty="0"/>
              <a:t>‘CORRELATED SUBQUERY’</a:t>
            </a:r>
            <a:r>
              <a:rPr lang="ko-KR" altLang="en-US" sz="1300" dirty="0"/>
              <a:t>라고 칭함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즉</a:t>
            </a:r>
            <a:r>
              <a:rPr lang="en-US" altLang="ko-KR" sz="1300" dirty="0"/>
              <a:t>, </a:t>
            </a:r>
            <a:r>
              <a:rPr lang="ko-KR" altLang="en-US" sz="1300" dirty="0"/>
              <a:t>해당 예시는 </a:t>
            </a:r>
            <a:r>
              <a:rPr lang="en-US" altLang="ko-KR" sz="1300" dirty="0"/>
              <a:t>SCALAR SUBQUERY</a:t>
            </a:r>
            <a:r>
              <a:rPr lang="ko-KR" altLang="en-US" sz="1300" dirty="0"/>
              <a:t>이면서 동시에 </a:t>
            </a:r>
            <a:r>
              <a:rPr lang="en-US" altLang="ko-KR" sz="1300" dirty="0"/>
              <a:t>CORRELATED SUBQUERY</a:t>
            </a:r>
            <a:r>
              <a:rPr lang="ko-KR" altLang="en-US" sz="1300" dirty="0"/>
              <a:t>임</a:t>
            </a:r>
            <a:endParaRPr lang="en-US" altLang="ko-KR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4A1A73-A4E9-45C0-A998-6CF1415FE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582"/>
          <a:stretch/>
        </p:blipFill>
        <p:spPr>
          <a:xfrm>
            <a:off x="406460" y="1357087"/>
            <a:ext cx="4912160" cy="1276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175E39-7268-4050-8E02-5B4534DF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85" y="2807801"/>
            <a:ext cx="2590800" cy="11334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4E802AF-F82B-47C0-9E2D-DD66FA8F5A8D}"/>
              </a:ext>
            </a:extLst>
          </p:cNvPr>
          <p:cNvCxnSpPr/>
          <p:nvPr/>
        </p:nvCxnSpPr>
        <p:spPr>
          <a:xfrm>
            <a:off x="4281443" y="1862983"/>
            <a:ext cx="3418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DDCD01-0AB5-47DE-9F24-F4A7DB24454F}"/>
              </a:ext>
            </a:extLst>
          </p:cNvPr>
          <p:cNvCxnSpPr>
            <a:cxnSpLocks/>
          </p:cNvCxnSpPr>
          <p:nvPr/>
        </p:nvCxnSpPr>
        <p:spPr>
          <a:xfrm flipH="1" flipV="1">
            <a:off x="4484724" y="1872113"/>
            <a:ext cx="634207" cy="2580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5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7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32BBF-38DF-443A-A294-76C08344343F}"/>
              </a:ext>
            </a:extLst>
          </p:cNvPr>
          <p:cNvSpPr txBox="1"/>
          <p:nvPr/>
        </p:nvSpPr>
        <p:spPr>
          <a:xfrm>
            <a:off x="249697" y="5309679"/>
            <a:ext cx="8790099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일반적인 </a:t>
            </a:r>
            <a:r>
              <a:rPr lang="en-US" altLang="ko-KR" sz="1200" dirty="0"/>
              <a:t>SUBQUERY</a:t>
            </a:r>
            <a:r>
              <a:rPr lang="ko-KR" altLang="en-US" sz="1200" dirty="0"/>
              <a:t>를 사용했을 때는 </a:t>
            </a:r>
            <a:r>
              <a:rPr lang="en-US" altLang="ko-KR" sz="1200" dirty="0"/>
              <a:t>OUTER QUERY(MAIN QUERY)</a:t>
            </a:r>
            <a:r>
              <a:rPr lang="ko-KR" altLang="en-US" sz="1200" dirty="0"/>
              <a:t>보다 해당 </a:t>
            </a:r>
            <a:r>
              <a:rPr lang="en-US" altLang="ko-KR" sz="1200" dirty="0"/>
              <a:t>SUBQUERY</a:t>
            </a:r>
            <a:r>
              <a:rPr lang="ko-KR" altLang="en-US" sz="1200" dirty="0"/>
              <a:t>가 먼저 실행됨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이와 다르게</a:t>
            </a:r>
            <a:r>
              <a:rPr lang="en-US" altLang="ko-KR" sz="1200" dirty="0"/>
              <a:t>, CORRELATED SUBQUERY</a:t>
            </a:r>
            <a:r>
              <a:rPr lang="ko-KR" altLang="en-US" sz="1200" dirty="0"/>
              <a:t>는 </a:t>
            </a:r>
            <a:r>
              <a:rPr lang="en-US" altLang="ko-KR" sz="1200" dirty="0"/>
              <a:t>OUTER QUERY</a:t>
            </a:r>
            <a:r>
              <a:rPr lang="ko-KR" altLang="en-US" sz="1200" dirty="0"/>
              <a:t>에서 읽어온 행을 갖고 해당 </a:t>
            </a:r>
            <a:r>
              <a:rPr lang="en-US" altLang="ko-KR" sz="1200" dirty="0"/>
              <a:t>SUBQUERY</a:t>
            </a:r>
            <a:r>
              <a:rPr lang="ko-KR" altLang="en-US" sz="1200" dirty="0"/>
              <a:t>를 실행하는 것을 반복함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CORRELATED SUBQUERY</a:t>
            </a:r>
            <a:r>
              <a:rPr lang="ko-KR" altLang="en-US" sz="1200" b="1" dirty="0">
                <a:solidFill>
                  <a:srgbClr val="FF0000"/>
                </a:solidFill>
              </a:rPr>
              <a:t>를 사용하여 산출한 결과를 </a:t>
            </a:r>
            <a:r>
              <a:rPr lang="en-US" altLang="ko-KR" sz="1200" b="1" dirty="0">
                <a:solidFill>
                  <a:srgbClr val="FF0000"/>
                </a:solidFill>
              </a:rPr>
              <a:t>MAIN QUERY</a:t>
            </a:r>
            <a:r>
              <a:rPr lang="ko-KR" altLang="en-US" sz="1200" b="1" dirty="0">
                <a:solidFill>
                  <a:srgbClr val="FF0000"/>
                </a:solidFill>
              </a:rPr>
              <a:t>만 사용하여 동일하게 산출할 수 있다면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     MAIN QUERY</a:t>
            </a:r>
            <a:r>
              <a:rPr lang="ko-KR" altLang="en-US" sz="1200" b="1" dirty="0">
                <a:solidFill>
                  <a:srgbClr val="FF0000"/>
                </a:solidFill>
              </a:rPr>
              <a:t>만 사용하는 방안을 추천함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A004CB-A2B7-4A7B-A251-2A2818BC1413}"/>
              </a:ext>
            </a:extLst>
          </p:cNvPr>
          <p:cNvGrpSpPr/>
          <p:nvPr/>
        </p:nvGrpSpPr>
        <p:grpSpPr>
          <a:xfrm>
            <a:off x="210900" y="713756"/>
            <a:ext cx="9090770" cy="4604160"/>
            <a:chOff x="192787" y="852950"/>
            <a:chExt cx="9090770" cy="46041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F9B79C-F6FC-4419-8DEC-AFF3E092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049" y="969546"/>
              <a:ext cx="1619250" cy="7143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95BCF9-D10E-4BEC-9A56-B0279F274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836" y="1762404"/>
              <a:ext cx="3650058" cy="97225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04B59B-D1E6-4EF9-BAD7-045B1F109DE7}"/>
                </a:ext>
              </a:extLst>
            </p:cNvPr>
            <p:cNvSpPr/>
            <p:nvPr/>
          </p:nvSpPr>
          <p:spPr>
            <a:xfrm>
              <a:off x="363983" y="852951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467B82-722C-4A5C-B48B-48B7D9909E21}"/>
                </a:ext>
              </a:extLst>
            </p:cNvPr>
            <p:cNvSpPr/>
            <p:nvPr/>
          </p:nvSpPr>
          <p:spPr>
            <a:xfrm>
              <a:off x="443447" y="1896683"/>
              <a:ext cx="3650058" cy="17854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74D11E40-885C-4108-B98C-84879E748933}"/>
                </a:ext>
              </a:extLst>
            </p:cNvPr>
            <p:cNvSpPr/>
            <p:nvPr/>
          </p:nvSpPr>
          <p:spPr>
            <a:xfrm>
              <a:off x="4471032" y="1556435"/>
              <a:ext cx="746620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30E10C-166B-4E7D-BDF0-DE1D6E2F5C21}"/>
                </a:ext>
              </a:extLst>
            </p:cNvPr>
            <p:cNvSpPr/>
            <p:nvPr/>
          </p:nvSpPr>
          <p:spPr>
            <a:xfrm>
              <a:off x="5468647" y="852950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EFE94E-2C30-4A05-89FA-30C7DE424C4B}"/>
                </a:ext>
              </a:extLst>
            </p:cNvPr>
            <p:cNvSpPr txBox="1"/>
            <p:nvPr/>
          </p:nvSpPr>
          <p:spPr>
            <a:xfrm>
              <a:off x="6005887" y="1650181"/>
              <a:ext cx="2740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WHERE B.CNO = X.CNO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FE51C9-CC24-48F5-908A-1D11F9A82970}"/>
                </a:ext>
              </a:extLst>
            </p:cNvPr>
            <p:cNvSpPr/>
            <p:nvPr/>
          </p:nvSpPr>
          <p:spPr>
            <a:xfrm>
              <a:off x="5468647" y="3489949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461141BB-5CC2-4C8A-9F7C-B7B8E665A41A}"/>
                </a:ext>
              </a:extLst>
            </p:cNvPr>
            <p:cNvSpPr/>
            <p:nvPr/>
          </p:nvSpPr>
          <p:spPr>
            <a:xfrm rot="5400000">
              <a:off x="7142589" y="2876618"/>
              <a:ext cx="467025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376CCE-A409-45E1-B5D3-0AC0FDC187B1}"/>
                </a:ext>
              </a:extLst>
            </p:cNvPr>
            <p:cNvSpPr txBox="1"/>
            <p:nvPr/>
          </p:nvSpPr>
          <p:spPr>
            <a:xfrm>
              <a:off x="6370569" y="4288863"/>
              <a:ext cx="2011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SELECT X.CNAME</a:t>
              </a:r>
              <a:endParaRPr lang="ko-KR" altLang="en-US" dirty="0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A12BFC28-5DA0-442A-8099-9D0FA486ABF8}"/>
                </a:ext>
              </a:extLst>
            </p:cNvPr>
            <p:cNvSpPr/>
            <p:nvPr/>
          </p:nvSpPr>
          <p:spPr>
            <a:xfrm rot="10800000">
              <a:off x="4471032" y="4195117"/>
              <a:ext cx="746620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B9519C-F5B2-43C3-BF1D-EBFA7BE37A9F}"/>
                </a:ext>
              </a:extLst>
            </p:cNvPr>
            <p:cNvSpPr/>
            <p:nvPr/>
          </p:nvSpPr>
          <p:spPr>
            <a:xfrm>
              <a:off x="363983" y="3489949"/>
              <a:ext cx="3814910" cy="1967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FEF041-46DA-4AC0-A0F8-B9782C5686B3}"/>
                </a:ext>
              </a:extLst>
            </p:cNvPr>
            <p:cNvSpPr txBox="1"/>
            <p:nvPr/>
          </p:nvSpPr>
          <p:spPr>
            <a:xfrm>
              <a:off x="1181020" y="4682624"/>
              <a:ext cx="2191689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/>
                <a:t>MAIN QUERY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SELECT </a:t>
              </a:r>
              <a:r>
                <a:rPr lang="ko-KR" altLang="en-US" sz="1200" dirty="0"/>
                <a:t>절에</a:t>
              </a:r>
              <a:endParaRPr lang="en-US" altLang="ko-KR" sz="12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/>
                <a:t>선택된 </a:t>
              </a:r>
              <a:r>
                <a:rPr lang="en-US" altLang="ko-KR" sz="1200" dirty="0"/>
                <a:t>X.CNAME </a:t>
              </a:r>
              <a:r>
                <a:rPr lang="ko-KR" altLang="en-US" sz="1200" dirty="0"/>
                <a:t>추가</a:t>
              </a: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CCE9E6B7-C748-45CB-B2FA-E7EF604482AD}"/>
                </a:ext>
              </a:extLst>
            </p:cNvPr>
            <p:cNvSpPr/>
            <p:nvPr/>
          </p:nvSpPr>
          <p:spPr>
            <a:xfrm rot="16200000">
              <a:off x="1922786" y="2853642"/>
              <a:ext cx="467025" cy="556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8F63B10-AD94-4EDB-B822-3DF7CCC99E7C}"/>
                </a:ext>
              </a:extLst>
            </p:cNvPr>
            <p:cNvSpPr/>
            <p:nvPr/>
          </p:nvSpPr>
          <p:spPr>
            <a:xfrm>
              <a:off x="444845" y="2074250"/>
              <a:ext cx="3650058" cy="178548"/>
            </a:xfrm>
            <a:prstGeom prst="rect">
              <a:avLst/>
            </a:prstGeom>
            <a:noFill/>
            <a:ln w="25400">
              <a:solidFill>
                <a:srgbClr val="2806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C1CE1A-6A4E-4A8B-9DDE-D9DB6BB12371}"/>
                </a:ext>
              </a:extLst>
            </p:cNvPr>
            <p:cNvSpPr/>
            <p:nvPr/>
          </p:nvSpPr>
          <p:spPr>
            <a:xfrm>
              <a:off x="446243" y="2260206"/>
              <a:ext cx="3650058" cy="178548"/>
            </a:xfrm>
            <a:prstGeom prst="rect">
              <a:avLst/>
            </a:prstGeom>
            <a:noFill/>
            <a:ln w="25400">
              <a:solidFill>
                <a:srgbClr val="37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816242E-10C3-4AA1-A73C-3625DD906DCD}"/>
                </a:ext>
              </a:extLst>
            </p:cNvPr>
            <p:cNvSpPr/>
            <p:nvPr/>
          </p:nvSpPr>
          <p:spPr>
            <a:xfrm>
              <a:off x="192787" y="1886156"/>
              <a:ext cx="144532" cy="1669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51A3C02-D974-4BDE-9A23-82A06E3D3287}"/>
                </a:ext>
              </a:extLst>
            </p:cNvPr>
            <p:cNvSpPr/>
            <p:nvPr/>
          </p:nvSpPr>
          <p:spPr>
            <a:xfrm>
              <a:off x="192787" y="2088092"/>
              <a:ext cx="144532" cy="166913"/>
            </a:xfrm>
            <a:prstGeom prst="ellipse">
              <a:avLst/>
            </a:prstGeom>
            <a:noFill/>
            <a:ln>
              <a:solidFill>
                <a:srgbClr val="280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2806BA"/>
                  </a:solidFill>
                </a:rPr>
                <a:t>2</a:t>
              </a:r>
              <a:endParaRPr lang="ko-KR" altLang="en-US" sz="1200" b="1" dirty="0">
                <a:solidFill>
                  <a:srgbClr val="2806BA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AAFEAAA-D6EF-4428-A0BA-A9CFF9F2A4D0}"/>
                </a:ext>
              </a:extLst>
            </p:cNvPr>
            <p:cNvSpPr/>
            <p:nvPr/>
          </p:nvSpPr>
          <p:spPr>
            <a:xfrm>
              <a:off x="192787" y="2286763"/>
              <a:ext cx="144532" cy="166913"/>
            </a:xfrm>
            <a:prstGeom prst="ellipse">
              <a:avLst/>
            </a:prstGeom>
            <a:noFill/>
            <a:ln>
              <a:solidFill>
                <a:srgbClr val="37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37C000"/>
                  </a:solidFill>
                </a:rPr>
                <a:t>3</a:t>
              </a:r>
              <a:endParaRPr lang="ko-KR" altLang="en-US" sz="1200" b="1" dirty="0">
                <a:solidFill>
                  <a:srgbClr val="37C000"/>
                </a:solidFill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0A236B17-DE94-4AAF-A326-A1D4A52E4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52" y="3510421"/>
            <a:ext cx="3646855" cy="909964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3BBBC88-1AA5-48B5-91D0-3983B4C07F2F}"/>
              </a:ext>
            </a:extLst>
          </p:cNvPr>
          <p:cNvCxnSpPr/>
          <p:nvPr/>
        </p:nvCxnSpPr>
        <p:spPr>
          <a:xfrm>
            <a:off x="812270" y="3867325"/>
            <a:ext cx="3281108" cy="0"/>
          </a:xfrm>
          <a:prstGeom prst="line">
            <a:avLst/>
          </a:prstGeom>
          <a:ln w="19050">
            <a:solidFill>
              <a:srgbClr val="CC72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4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43C8-4428-4D97-87C2-6ACA505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3. CORRELATED SUBQUERY</a:t>
            </a: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05890-CC5B-48CD-9CC1-6948805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fld id="{EBB166B3-33A6-45CA-B81B-F13BE7654232}" type="slidenum">
              <a:rPr lang="ko-KR" altLang="en-US" smtClean="0">
                <a:latin typeface="나눔고딕" panose="020B0600000101010101" charset="-127"/>
                <a:ea typeface="나눔고딕" panose="020B0600000101010101" charset="-127"/>
              </a:rPr>
              <a:t>8</a:t>
            </a:fld>
            <a:endParaRPr lang="ko-KR" altLang="en-US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47" name="텍스트 개체 틀 3">
            <a:extLst>
              <a:ext uri="{FF2B5EF4-FFF2-40B4-BE49-F238E27FC236}">
                <a16:creationId xmlns:a16="http://schemas.microsoft.com/office/drawing/2014/main" id="{BD6E26C7-2547-444C-8643-2B2EEE99F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93" y="62621"/>
            <a:ext cx="2822735" cy="390525"/>
          </a:xfrm>
        </p:spPr>
        <p:txBody>
          <a:bodyPr/>
          <a:lstStyle/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Ⅰ. SUBQUERY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종류와 활용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D4152BC-2A76-460D-A41C-0C7532720C32}"/>
              </a:ext>
            </a:extLst>
          </p:cNvPr>
          <p:cNvGrpSpPr/>
          <p:nvPr/>
        </p:nvGrpSpPr>
        <p:grpSpPr>
          <a:xfrm>
            <a:off x="801754" y="665489"/>
            <a:ext cx="7275184" cy="3969607"/>
            <a:chOff x="801754" y="665489"/>
            <a:chExt cx="7275184" cy="3969607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F559082-0E0D-4B53-9AE9-0A6E17029D23}"/>
                </a:ext>
              </a:extLst>
            </p:cNvPr>
            <p:cNvGrpSpPr/>
            <p:nvPr/>
          </p:nvGrpSpPr>
          <p:grpSpPr>
            <a:xfrm>
              <a:off x="801754" y="665489"/>
              <a:ext cx="7275184" cy="3048736"/>
              <a:chOff x="375575" y="622538"/>
              <a:chExt cx="7275184" cy="3048736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00E2836D-1896-4E77-B033-194E80CB2464}"/>
                  </a:ext>
                </a:extLst>
              </p:cNvPr>
              <p:cNvGrpSpPr/>
              <p:nvPr/>
            </p:nvGrpSpPr>
            <p:grpSpPr>
              <a:xfrm>
                <a:off x="375575" y="949235"/>
                <a:ext cx="3823298" cy="2307908"/>
                <a:chOff x="375575" y="949235"/>
                <a:chExt cx="3823298" cy="2307908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5084D5FA-BA99-4D41-BA36-BB486E1BA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00718" y="1348705"/>
                  <a:ext cx="1790700" cy="419100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0642A7FE-A943-4D2E-AE7A-3B666DBBD5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0718" y="1851695"/>
                  <a:ext cx="3390900" cy="1323975"/>
                </a:xfrm>
                <a:prstGeom prst="rect">
                  <a:avLst/>
                </a:prstGeom>
              </p:spPr>
            </p:pic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BEB5A1-779B-4814-9568-82818DF2B8A5}"/>
                    </a:ext>
                  </a:extLst>
                </p:cNvPr>
                <p:cNvSpPr/>
                <p:nvPr/>
              </p:nvSpPr>
              <p:spPr>
                <a:xfrm>
                  <a:off x="383963" y="1289982"/>
                  <a:ext cx="3814910" cy="1967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37" name="자유형 23">
                  <a:extLst>
                    <a:ext uri="{FF2B5EF4-FFF2-40B4-BE49-F238E27FC236}">
                      <a16:creationId xmlns:a16="http://schemas.microsoft.com/office/drawing/2014/main" id="{90F21700-B6F1-4232-838C-9560E82488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375575" y="949235"/>
                  <a:ext cx="1570672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CLS_PRC_BY_DT</a:t>
                  </a: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1DB0DE8-7550-48D5-B342-2FE5159E54D1}"/>
                  </a:ext>
                </a:extLst>
              </p:cNvPr>
              <p:cNvGrpSpPr/>
              <p:nvPr/>
            </p:nvGrpSpPr>
            <p:grpSpPr>
              <a:xfrm>
                <a:off x="4714612" y="944990"/>
                <a:ext cx="2936147" cy="2312153"/>
                <a:chOff x="4714612" y="944990"/>
                <a:chExt cx="2936147" cy="2312153"/>
              </a:xfrm>
            </p:grpSpPr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5F94235A-A9B3-4BF6-B7EB-5A8FAB1331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28017" y="1348704"/>
                  <a:ext cx="2714625" cy="409575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066973FD-A758-436E-926E-9E6445B8F8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8017" y="1851694"/>
                  <a:ext cx="2066925" cy="952500"/>
                </a:xfrm>
                <a:prstGeom prst="rect">
                  <a:avLst/>
                </a:prstGeom>
              </p:spPr>
            </p:pic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7CB042BB-CED9-4D4D-9A57-C6EDF8E10DDC}"/>
                    </a:ext>
                  </a:extLst>
                </p:cNvPr>
                <p:cNvSpPr/>
                <p:nvPr/>
              </p:nvSpPr>
              <p:spPr>
                <a:xfrm>
                  <a:off x="4723001" y="1273101"/>
                  <a:ext cx="2927758" cy="198404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  <p:sp>
              <p:nvSpPr>
                <p:cNvPr id="40" name="자유형 23">
                  <a:extLst>
                    <a:ext uri="{FF2B5EF4-FFF2-40B4-BE49-F238E27FC236}">
                      <a16:creationId xmlns:a16="http://schemas.microsoft.com/office/drawing/2014/main" id="{274BA47B-E648-437E-BB6E-7C459B526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714612" y="944990"/>
                  <a:ext cx="1570672" cy="323866"/>
                </a:xfrm>
                <a:custGeom>
                  <a:avLst/>
                  <a:gdLst>
                    <a:gd name="connsiteX0" fmla="*/ 48729 w 1587995"/>
                    <a:gd name="connsiteY0" fmla="*/ 0 h 292361"/>
                    <a:gd name="connsiteX1" fmla="*/ 1539267 w 1587995"/>
                    <a:gd name="connsiteY1" fmla="*/ 0 h 292361"/>
                    <a:gd name="connsiteX2" fmla="*/ 1587995 w 1587995"/>
                    <a:gd name="connsiteY2" fmla="*/ 48728 h 292361"/>
                    <a:gd name="connsiteX3" fmla="*/ 1587995 w 1587995"/>
                    <a:gd name="connsiteY3" fmla="*/ 243633 h 292361"/>
                    <a:gd name="connsiteX4" fmla="*/ 1587994 w 1587995"/>
                    <a:gd name="connsiteY4" fmla="*/ 243636 h 292361"/>
                    <a:gd name="connsiteX5" fmla="*/ 1587994 w 1587995"/>
                    <a:gd name="connsiteY5" fmla="*/ 292361 h 292361"/>
                    <a:gd name="connsiteX6" fmla="*/ 1539267 w 1587995"/>
                    <a:gd name="connsiteY6" fmla="*/ 292361 h 292361"/>
                    <a:gd name="connsiteX7" fmla="*/ 48729 w 1587995"/>
                    <a:gd name="connsiteY7" fmla="*/ 292361 h 292361"/>
                    <a:gd name="connsiteX8" fmla="*/ 0 w 1587995"/>
                    <a:gd name="connsiteY8" fmla="*/ 292361 h 292361"/>
                    <a:gd name="connsiteX9" fmla="*/ 0 w 1587995"/>
                    <a:gd name="connsiteY9" fmla="*/ 152400 h 292361"/>
                    <a:gd name="connsiteX10" fmla="*/ 1 w 1587995"/>
                    <a:gd name="connsiteY10" fmla="*/ 152400 h 292361"/>
                    <a:gd name="connsiteX11" fmla="*/ 1 w 1587995"/>
                    <a:gd name="connsiteY11" fmla="*/ 48728 h 292361"/>
                    <a:gd name="connsiteX12" fmla="*/ 48729 w 1587995"/>
                    <a:gd name="connsiteY12" fmla="*/ 0 h 29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87995" h="292361">
                      <a:moveTo>
                        <a:pt x="48729" y="0"/>
                      </a:moveTo>
                      <a:lnTo>
                        <a:pt x="1539267" y="0"/>
                      </a:lnTo>
                      <a:cubicBezTo>
                        <a:pt x="1566179" y="0"/>
                        <a:pt x="1587995" y="21816"/>
                        <a:pt x="1587995" y="48728"/>
                      </a:cubicBezTo>
                      <a:lnTo>
                        <a:pt x="1587995" y="243633"/>
                      </a:lnTo>
                      <a:lnTo>
                        <a:pt x="1587994" y="243636"/>
                      </a:lnTo>
                      <a:lnTo>
                        <a:pt x="1587994" y="292361"/>
                      </a:lnTo>
                      <a:lnTo>
                        <a:pt x="1539267" y="292361"/>
                      </a:lnTo>
                      <a:lnTo>
                        <a:pt x="48729" y="292361"/>
                      </a:lnTo>
                      <a:lnTo>
                        <a:pt x="0" y="292361"/>
                      </a:lnTo>
                      <a:lnTo>
                        <a:pt x="0" y="152400"/>
                      </a:lnTo>
                      <a:lnTo>
                        <a:pt x="1" y="152400"/>
                      </a:lnTo>
                      <a:lnTo>
                        <a:pt x="1" y="48728"/>
                      </a:lnTo>
                      <a:cubicBezTo>
                        <a:pt x="1" y="21816"/>
                        <a:pt x="21817" y="0"/>
                        <a:pt x="48729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 w="9525" algn="ctr">
                  <a:solidFill>
                    <a:srgbClr val="002060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72000" tIns="36000" rIns="72000" bIns="36000" anchor="ctr">
                  <a:noAutofit/>
                </a:bodyPr>
                <a:lstStyle/>
                <a:p>
                  <a:pPr marR="0" lvl="0" algn="ctr" defTabSz="411163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SzPct val="90000"/>
                    <a:tabLst>
                      <a:tab pos="85725" algn="l"/>
                    </a:tabLst>
                    <a:defRPr/>
                  </a:pP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나눔고딕" panose="020B0600000101010101" charset="-127"/>
                      <a:ea typeface="나눔고딕" panose="020B0600000101010101" charset="-127"/>
                    </a:rPr>
                    <a:t>EXCHANGE_RATE</a:t>
                  </a:r>
                </a:p>
              </p:txBody>
            </p:sp>
          </p:grpSp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532328BC-9B81-4D38-86CC-5194E2E1371A}"/>
                  </a:ext>
                </a:extLst>
              </p:cNvPr>
              <p:cNvSpPr/>
              <p:nvPr/>
            </p:nvSpPr>
            <p:spPr>
              <a:xfrm rot="8188272">
                <a:off x="2952682" y="622538"/>
                <a:ext cx="3248199" cy="304873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원호 53">
              <a:extLst>
                <a:ext uri="{FF2B5EF4-FFF2-40B4-BE49-F238E27FC236}">
                  <a16:creationId xmlns:a16="http://schemas.microsoft.com/office/drawing/2014/main" id="{F854C2EA-85CC-4B0D-AE6A-E7CB60710F9E}"/>
                </a:ext>
              </a:extLst>
            </p:cNvPr>
            <p:cNvSpPr/>
            <p:nvPr/>
          </p:nvSpPr>
          <p:spPr>
            <a:xfrm rot="14411853">
              <a:off x="4035239" y="3512380"/>
              <a:ext cx="1065628" cy="1179803"/>
            </a:xfrm>
            <a:prstGeom prst="arc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561E9DF-71FF-4692-9845-0904B32B3006}"/>
              </a:ext>
            </a:extLst>
          </p:cNvPr>
          <p:cNvSpPr txBox="1"/>
          <p:nvPr/>
        </p:nvSpPr>
        <p:spPr>
          <a:xfrm>
            <a:off x="2360514" y="4498616"/>
            <a:ext cx="5540171" cy="12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SCALAR SUBQUERY</a:t>
            </a:r>
            <a:r>
              <a:rPr lang="ko-KR" altLang="en-US" sz="1300" dirty="0"/>
              <a:t> </a:t>
            </a:r>
            <a:r>
              <a:rPr lang="en-US" altLang="ko-KR" sz="1300" dirty="0"/>
              <a:t>&amp;</a:t>
            </a:r>
            <a:r>
              <a:rPr lang="ko-KR" altLang="en-US" sz="1300" dirty="0"/>
              <a:t> </a:t>
            </a:r>
            <a:r>
              <a:rPr lang="en-US" altLang="ko-KR" sz="1300" dirty="0"/>
              <a:t>CORRELATED SUBQUERY</a:t>
            </a:r>
            <a:r>
              <a:rPr lang="ko-KR" altLang="en-US" sz="1300" dirty="0"/>
              <a:t>를 활용하여</a:t>
            </a:r>
            <a:r>
              <a:rPr lang="en-US" altLang="ko-KR" sz="13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CLS_PRC_BY_DT </a:t>
            </a:r>
            <a:r>
              <a:rPr lang="ko-KR" altLang="en-US" sz="1300" dirty="0"/>
              <a:t>테이블에 </a:t>
            </a:r>
            <a:r>
              <a:rPr lang="en-US" altLang="ko-KR" sz="1300" dirty="0"/>
              <a:t>‘</a:t>
            </a:r>
            <a:r>
              <a:rPr lang="ko-KR" altLang="en-US" sz="1300" dirty="0"/>
              <a:t>원화환산금</a:t>
            </a:r>
            <a:r>
              <a:rPr lang="en-US" altLang="ko-KR" sz="1300" dirty="0"/>
              <a:t>’</a:t>
            </a:r>
            <a:r>
              <a:rPr lang="ko-KR" altLang="en-US" sz="1300" dirty="0"/>
              <a:t>컬럼을 생성하는 방법은</a:t>
            </a:r>
            <a:r>
              <a:rPr lang="en-US" altLang="ko-KR" sz="13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</a:rPr>
              <a:t>단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특정 </a:t>
            </a:r>
            <a:r>
              <a:rPr lang="en-US" altLang="ko-KR" sz="1300" b="1" dirty="0">
                <a:solidFill>
                  <a:srgbClr val="FF0000"/>
                </a:solidFill>
              </a:rPr>
              <a:t>BSNSS_DT</a:t>
            </a:r>
            <a:r>
              <a:rPr lang="ko-KR" altLang="en-US" sz="1300" b="1" dirty="0">
                <a:solidFill>
                  <a:srgbClr val="FF0000"/>
                </a:solidFill>
              </a:rPr>
              <a:t>에 대한 환율이 존재하지 않는다면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FF0000"/>
                </a:solidFill>
              </a:rPr>
              <a:t> 해당 </a:t>
            </a:r>
            <a:r>
              <a:rPr lang="en-US" altLang="ko-KR" sz="1300" b="1" dirty="0">
                <a:solidFill>
                  <a:srgbClr val="FF0000"/>
                </a:solidFill>
              </a:rPr>
              <a:t>BSNSS_DT</a:t>
            </a:r>
            <a:r>
              <a:rPr lang="ko-KR" altLang="en-US" sz="1300" b="1" dirty="0">
                <a:solidFill>
                  <a:srgbClr val="FF0000"/>
                </a:solidFill>
              </a:rPr>
              <a:t>보다 이전 일자 중 가장 최근 일자의 환율을 사용할 것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75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36066</TotalTime>
  <Words>1774</Words>
  <Application>Microsoft Office PowerPoint</Application>
  <PresentationFormat>A4 용지(210x297mm)</PresentationFormat>
  <Paragraphs>315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Office 테마</vt:lpstr>
      <vt:lpstr>SQL 중·상급 활용</vt:lpstr>
      <vt:lpstr>Contents</vt:lpstr>
      <vt:lpstr>1. SUBQUERY 종류</vt:lpstr>
      <vt:lpstr>2. SCALAR SUBQUERY</vt:lpstr>
      <vt:lpstr>2. SCALAR SUBQUERY</vt:lpstr>
      <vt:lpstr>2. SCALAR SUBQUERY</vt:lpstr>
      <vt:lpstr>2. SCALAR SUBQUERY</vt:lpstr>
      <vt:lpstr>3. CORRELATED SUBQUERY</vt:lpstr>
      <vt:lpstr>3. CORRELATED SUBQUERY</vt:lpstr>
      <vt:lpstr>3. CORRELATED SUBQUERY</vt:lpstr>
      <vt:lpstr>4. INLINE VIEW</vt:lpstr>
      <vt:lpstr>4. INLINE VIEW</vt:lpstr>
      <vt:lpstr>4. INLINE VIEW</vt:lpstr>
      <vt:lpstr>4. INLINE VIEW</vt:lpstr>
      <vt:lpstr>4. INLINE VIEW</vt:lpstr>
      <vt:lpstr>5. NESTED SUBQUERY</vt:lpstr>
      <vt:lpstr>5. NESTED SUBQUERY</vt:lpstr>
      <vt:lpstr>6. WITH</vt:lpstr>
      <vt:lpstr>6. WITH</vt:lpstr>
      <vt:lpstr>6. WITH</vt:lpstr>
      <vt:lpstr>1. 실행계획</vt:lpstr>
      <vt:lpstr>1. 실행계획</vt:lpstr>
      <vt:lpstr>2. 실행계획 해석 규칙</vt:lpstr>
      <vt:lpstr>2. 실행계획 해석 규칙</vt:lpstr>
      <vt:lpstr>2. 실행계획 해석 규칙</vt:lpstr>
      <vt:lpstr>3. SCAN OPERATION</vt:lpstr>
      <vt:lpstr>4. TABLE FULL SCAN</vt:lpstr>
      <vt:lpstr>4. TABLE FULL SCAN</vt:lpstr>
      <vt:lpstr>5. INDEX SCAN </vt:lpstr>
      <vt:lpstr>5. INDEX SCAN </vt:lpstr>
      <vt:lpstr>5. INDEX SCAN </vt:lpstr>
      <vt:lpstr>5. INDEX SCAN </vt:lpstr>
      <vt:lpstr>6. ROWID SCAN</vt:lpstr>
      <vt:lpstr>7. JOIN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김경영</dc:creator>
  <cp:lastModifiedBy>user</cp:lastModifiedBy>
  <cp:revision>2186</cp:revision>
  <cp:lastPrinted>2021-04-15T22:05:41Z</cp:lastPrinted>
  <dcterms:created xsi:type="dcterms:W3CDTF">2019-01-18T00:21:41Z</dcterms:created>
  <dcterms:modified xsi:type="dcterms:W3CDTF">2021-10-17T13:37:50Z</dcterms:modified>
</cp:coreProperties>
</file>